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67"/>
  </p:notesMasterIdLst>
  <p:handoutMasterIdLst>
    <p:handoutMasterId r:id="rId68"/>
  </p:handoutMasterIdLst>
  <p:sldIdLst>
    <p:sldId id="260" r:id="rId3"/>
    <p:sldId id="337" r:id="rId4"/>
    <p:sldId id="261" r:id="rId5"/>
    <p:sldId id="262" r:id="rId6"/>
    <p:sldId id="263" r:id="rId7"/>
    <p:sldId id="264" r:id="rId8"/>
    <p:sldId id="464" r:id="rId9"/>
    <p:sldId id="269" r:id="rId10"/>
    <p:sldId id="468" r:id="rId11"/>
    <p:sldId id="465" r:id="rId12"/>
    <p:sldId id="265" r:id="rId13"/>
    <p:sldId id="267" r:id="rId14"/>
    <p:sldId id="268" r:id="rId15"/>
    <p:sldId id="466" r:id="rId16"/>
    <p:sldId id="467" r:id="rId17"/>
    <p:sldId id="274" r:id="rId18"/>
    <p:sldId id="271" r:id="rId19"/>
    <p:sldId id="273" r:id="rId20"/>
    <p:sldId id="469" r:id="rId21"/>
    <p:sldId id="471" r:id="rId22"/>
    <p:sldId id="470" r:id="rId23"/>
    <p:sldId id="272" r:id="rId24"/>
    <p:sldId id="270" r:id="rId25"/>
    <p:sldId id="478" r:id="rId26"/>
    <p:sldId id="473" r:id="rId27"/>
    <p:sldId id="477" r:id="rId28"/>
    <p:sldId id="479" r:id="rId29"/>
    <p:sldId id="512" r:id="rId30"/>
    <p:sldId id="472" r:id="rId31"/>
    <p:sldId id="482" r:id="rId32"/>
    <p:sldId id="481" r:id="rId33"/>
    <p:sldId id="474" r:id="rId34"/>
    <p:sldId id="485" r:id="rId35"/>
    <p:sldId id="486" r:id="rId36"/>
    <p:sldId id="475" r:id="rId37"/>
    <p:sldId id="499" r:id="rId38"/>
    <p:sldId id="487" r:id="rId39"/>
    <p:sldId id="488" r:id="rId40"/>
    <p:sldId id="489" r:id="rId41"/>
    <p:sldId id="490" r:id="rId42"/>
    <p:sldId id="491" r:id="rId43"/>
    <p:sldId id="515" r:id="rId44"/>
    <p:sldId id="492" r:id="rId45"/>
    <p:sldId id="516" r:id="rId46"/>
    <p:sldId id="493" r:id="rId47"/>
    <p:sldId id="476" r:id="rId48"/>
    <p:sldId id="494" r:id="rId49"/>
    <p:sldId id="496" r:id="rId50"/>
    <p:sldId id="513" r:id="rId51"/>
    <p:sldId id="500" r:id="rId52"/>
    <p:sldId id="503" r:id="rId53"/>
    <p:sldId id="504" r:id="rId54"/>
    <p:sldId id="495" r:id="rId55"/>
    <p:sldId id="501" r:id="rId56"/>
    <p:sldId id="497" r:id="rId57"/>
    <p:sldId id="498" r:id="rId58"/>
    <p:sldId id="514" r:id="rId59"/>
    <p:sldId id="506" r:id="rId60"/>
    <p:sldId id="502" r:id="rId61"/>
    <p:sldId id="507" r:id="rId62"/>
    <p:sldId id="505" r:id="rId63"/>
    <p:sldId id="510" r:id="rId64"/>
    <p:sldId id="511" r:id="rId65"/>
    <p:sldId id="508" r:id="rId66"/>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p15:clr>
            <a:srgbClr val="A4A3A4"/>
          </p15:clr>
        </p15:guide>
        <p15:guide id="2" pos="55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1C7BFE"/>
    <a:srgbClr val="D60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42" autoAdjust="0"/>
    <p:restoredTop sz="94619" autoAdjust="0"/>
  </p:normalViewPr>
  <p:slideViewPr>
    <p:cSldViewPr snapToGrid="0" snapToObjects="1">
      <p:cViewPr varScale="1">
        <p:scale>
          <a:sx n="121" d="100"/>
          <a:sy n="121" d="100"/>
        </p:scale>
        <p:origin x="966" y="102"/>
      </p:cViewPr>
      <p:guideLst>
        <p:guide orient="horz" pos="368"/>
        <p:guide pos="555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00727D-67D9-7042-9797-A0052CC04AAC}" type="doc">
      <dgm:prSet loTypeId="urn:microsoft.com/office/officeart/2005/8/layout/chevron2" loCatId="" qsTypeId="urn:microsoft.com/office/officeart/2005/8/quickstyle/simple1" qsCatId="simple" csTypeId="urn:microsoft.com/office/officeart/2005/8/colors/accent1_2" csCatId="accent1" phldr="1"/>
      <dgm:spPr/>
      <dgm:t>
        <a:bodyPr/>
        <a:lstStyle/>
        <a:p>
          <a:endParaRPr lang="de-DE"/>
        </a:p>
      </dgm:t>
    </dgm:pt>
    <dgm:pt modelId="{6BB72A37-D061-1C4D-AC89-B2D2DE73F747}">
      <dgm:prSet phldrT="[Text]"/>
      <dgm:spPr>
        <a:solidFill>
          <a:srgbClr val="00B0F0"/>
        </a:solidFill>
      </dgm:spPr>
      <dgm:t>
        <a:bodyPr/>
        <a:lstStyle/>
        <a:p>
          <a:r>
            <a:rPr lang="de-DE" dirty="0"/>
            <a:t>1.</a:t>
          </a:r>
        </a:p>
      </dgm:t>
    </dgm:pt>
    <dgm:pt modelId="{3B55FC17-8115-814A-BF97-91DAE3CFA15B}" type="parTrans" cxnId="{8D4E737D-17F7-7741-B083-BE2F10D7AE23}">
      <dgm:prSet/>
      <dgm:spPr/>
      <dgm:t>
        <a:bodyPr/>
        <a:lstStyle/>
        <a:p>
          <a:endParaRPr lang="de-DE"/>
        </a:p>
      </dgm:t>
    </dgm:pt>
    <dgm:pt modelId="{D7D7D030-F695-D44A-81B5-EE292D87F4CB}" type="sibTrans" cxnId="{8D4E737D-17F7-7741-B083-BE2F10D7AE23}">
      <dgm:prSet/>
      <dgm:spPr/>
      <dgm:t>
        <a:bodyPr/>
        <a:lstStyle/>
        <a:p>
          <a:endParaRPr lang="de-DE"/>
        </a:p>
      </dgm:t>
    </dgm:pt>
    <dgm:pt modelId="{47EE25EA-EDD8-B548-94F9-3E8424E58CDC}">
      <dgm:prSet phldrT="[Text]"/>
      <dgm:spPr>
        <a:solidFill>
          <a:srgbClr val="00B0F0"/>
        </a:solidFill>
      </dgm:spPr>
      <dgm:t>
        <a:bodyPr/>
        <a:lstStyle/>
        <a:p>
          <a:r>
            <a:rPr lang="de-DE" dirty="0"/>
            <a:t>2.</a:t>
          </a:r>
        </a:p>
      </dgm:t>
    </dgm:pt>
    <dgm:pt modelId="{B8C5216B-5037-3D47-9E74-BC93761358ED}" type="parTrans" cxnId="{5AD333FF-9241-F849-870B-3C6AF9FE85FB}">
      <dgm:prSet/>
      <dgm:spPr/>
      <dgm:t>
        <a:bodyPr/>
        <a:lstStyle/>
        <a:p>
          <a:endParaRPr lang="de-DE"/>
        </a:p>
      </dgm:t>
    </dgm:pt>
    <dgm:pt modelId="{304B78F1-FB46-3148-8BDF-AFEBEE4B1726}" type="sibTrans" cxnId="{5AD333FF-9241-F849-870B-3C6AF9FE85FB}">
      <dgm:prSet/>
      <dgm:spPr/>
      <dgm:t>
        <a:bodyPr/>
        <a:lstStyle/>
        <a:p>
          <a:endParaRPr lang="de-DE"/>
        </a:p>
      </dgm:t>
    </dgm:pt>
    <dgm:pt modelId="{DEFC8449-2224-D141-A523-DD671102885B}">
      <dgm:prSet phldrT="[Text]" custT="1"/>
      <dgm:spPr/>
      <dgm:t>
        <a:bodyPr/>
        <a:lstStyle/>
        <a:p>
          <a:r>
            <a:rPr lang="de-DE" sz="1400" dirty="0">
              <a:latin typeface="Arial" panose="020B0604020202020204" pitchFamily="34" charset="0"/>
              <a:cs typeface="Arial" panose="020B0604020202020204" pitchFamily="34" charset="0"/>
            </a:rPr>
            <a:t>Anamnese, Befund, Diagnose, Feststellung der Behandlungsbedürftigkeit (</a:t>
          </a:r>
          <a:r>
            <a:rPr lang="de-DE" sz="1400" dirty="0" err="1">
              <a:latin typeface="Arial" panose="020B0604020202020204" pitchFamily="34" charset="0"/>
              <a:cs typeface="Arial" panose="020B0604020202020204" pitchFamily="34" charset="0"/>
            </a:rPr>
            <a:t>Staging</a:t>
          </a:r>
          <a:r>
            <a:rPr lang="de-DE" sz="1400" dirty="0">
              <a:latin typeface="Arial" panose="020B0604020202020204" pitchFamily="34" charset="0"/>
              <a:cs typeface="Arial" panose="020B0604020202020204" pitchFamily="34" charset="0"/>
            </a:rPr>
            <a:t>/</a:t>
          </a:r>
          <a:r>
            <a:rPr lang="de-DE" sz="1400" dirty="0" err="1">
              <a:latin typeface="Arial" panose="020B0604020202020204" pitchFamily="34" charset="0"/>
              <a:cs typeface="Arial" panose="020B0604020202020204" pitchFamily="34" charset="0"/>
            </a:rPr>
            <a:t>Grading</a:t>
          </a:r>
          <a:r>
            <a:rPr lang="de-DE" sz="1400" dirty="0">
              <a:latin typeface="Arial" panose="020B0604020202020204" pitchFamily="34" charset="0"/>
              <a:cs typeface="Arial" panose="020B0604020202020204" pitchFamily="34" charset="0"/>
            </a:rPr>
            <a:t>)</a:t>
          </a:r>
        </a:p>
      </dgm:t>
    </dgm:pt>
    <dgm:pt modelId="{4B790C2D-1F57-AB4B-8F85-F4C4FF877B02}" type="parTrans" cxnId="{11B44881-A89C-0F49-B6E9-6B3FD5620AC0}">
      <dgm:prSet/>
      <dgm:spPr/>
      <dgm:t>
        <a:bodyPr/>
        <a:lstStyle/>
        <a:p>
          <a:endParaRPr lang="de-DE"/>
        </a:p>
      </dgm:t>
    </dgm:pt>
    <dgm:pt modelId="{938160C5-5801-E847-9F61-331BAD0836BD}" type="sibTrans" cxnId="{11B44881-A89C-0F49-B6E9-6B3FD5620AC0}">
      <dgm:prSet/>
      <dgm:spPr/>
      <dgm:t>
        <a:bodyPr/>
        <a:lstStyle/>
        <a:p>
          <a:endParaRPr lang="de-DE"/>
        </a:p>
      </dgm:t>
    </dgm:pt>
    <dgm:pt modelId="{A2D3496A-387A-094A-B9CE-796A40516891}">
      <dgm:prSet phldrT="[Text]"/>
      <dgm:spPr>
        <a:solidFill>
          <a:srgbClr val="00B0F0"/>
        </a:solidFill>
      </dgm:spPr>
      <dgm:t>
        <a:bodyPr/>
        <a:lstStyle/>
        <a:p>
          <a:r>
            <a:rPr lang="de-DE" dirty="0"/>
            <a:t>3.</a:t>
          </a:r>
        </a:p>
      </dgm:t>
    </dgm:pt>
    <dgm:pt modelId="{A813D60C-29D8-0549-9C16-47D88E5BE081}" type="parTrans" cxnId="{742ED12E-E2CA-C047-865C-0F501E4BBC9F}">
      <dgm:prSet/>
      <dgm:spPr/>
      <dgm:t>
        <a:bodyPr/>
        <a:lstStyle/>
        <a:p>
          <a:endParaRPr lang="de-DE"/>
        </a:p>
      </dgm:t>
    </dgm:pt>
    <dgm:pt modelId="{0543DA59-4BF6-0744-AE7A-62ADA974F862}" type="sibTrans" cxnId="{742ED12E-E2CA-C047-865C-0F501E4BBC9F}">
      <dgm:prSet/>
      <dgm:spPr/>
      <dgm:t>
        <a:bodyPr/>
        <a:lstStyle/>
        <a:p>
          <a:endParaRPr lang="de-DE"/>
        </a:p>
      </dgm:t>
    </dgm:pt>
    <dgm:pt modelId="{4728F27A-C752-BE46-BA33-7FD7DAF73476}">
      <dgm:prSet phldrT="[Text]" custT="1"/>
      <dgm:spPr/>
      <dgm:t>
        <a:bodyPr/>
        <a:lstStyle/>
        <a:p>
          <a:r>
            <a:rPr lang="de-DE" sz="1400" dirty="0">
              <a:latin typeface="Arial" panose="020B0604020202020204" pitchFamily="34" charset="0"/>
              <a:cs typeface="Arial" panose="020B0604020202020204" pitchFamily="34" charset="0"/>
            </a:rPr>
            <a:t>Parodontologisches Aufklärungsgespräch</a:t>
          </a:r>
        </a:p>
      </dgm:t>
    </dgm:pt>
    <dgm:pt modelId="{26B25024-4AB2-7646-8AD4-0E4ECE23E89F}" type="parTrans" cxnId="{33609046-0C0A-B14F-AEDE-ED02F8E1A585}">
      <dgm:prSet/>
      <dgm:spPr/>
      <dgm:t>
        <a:bodyPr/>
        <a:lstStyle/>
        <a:p>
          <a:endParaRPr lang="de-DE"/>
        </a:p>
      </dgm:t>
    </dgm:pt>
    <dgm:pt modelId="{80CCB501-8CA8-734B-A655-460587B64210}" type="sibTrans" cxnId="{33609046-0C0A-B14F-AEDE-ED02F8E1A585}">
      <dgm:prSet/>
      <dgm:spPr/>
      <dgm:t>
        <a:bodyPr/>
        <a:lstStyle/>
        <a:p>
          <a:endParaRPr lang="de-DE"/>
        </a:p>
      </dgm:t>
    </dgm:pt>
    <dgm:pt modelId="{1754E5C4-8328-1749-93F8-6752268F3BFB}">
      <dgm:prSet/>
      <dgm:spPr>
        <a:solidFill>
          <a:srgbClr val="00B0F0"/>
        </a:solidFill>
      </dgm:spPr>
      <dgm:t>
        <a:bodyPr/>
        <a:lstStyle/>
        <a:p>
          <a:r>
            <a:rPr lang="de-DE" dirty="0"/>
            <a:t>4.  </a:t>
          </a:r>
        </a:p>
      </dgm:t>
    </dgm:pt>
    <dgm:pt modelId="{C4FF5799-31AC-6941-B454-8E12F1585D7C}" type="parTrans" cxnId="{6015E687-1BC1-0243-97B1-42D0F0714168}">
      <dgm:prSet/>
      <dgm:spPr/>
      <dgm:t>
        <a:bodyPr/>
        <a:lstStyle/>
        <a:p>
          <a:endParaRPr lang="de-DE"/>
        </a:p>
      </dgm:t>
    </dgm:pt>
    <dgm:pt modelId="{7E86042B-0456-544D-A79B-4D30FF0EADF2}" type="sibTrans" cxnId="{6015E687-1BC1-0243-97B1-42D0F0714168}">
      <dgm:prSet/>
      <dgm:spPr/>
      <dgm:t>
        <a:bodyPr/>
        <a:lstStyle/>
        <a:p>
          <a:endParaRPr lang="de-DE"/>
        </a:p>
      </dgm:t>
    </dgm:pt>
    <dgm:pt modelId="{8D87E98B-2C52-4443-A560-93B1DF2F80A6}">
      <dgm:prSet/>
      <dgm:spPr>
        <a:solidFill>
          <a:srgbClr val="00B0F0"/>
        </a:solidFill>
      </dgm:spPr>
      <dgm:t>
        <a:bodyPr/>
        <a:lstStyle/>
        <a:p>
          <a:r>
            <a:rPr lang="de-DE" dirty="0"/>
            <a:t>6.</a:t>
          </a:r>
        </a:p>
      </dgm:t>
    </dgm:pt>
    <dgm:pt modelId="{F20C007D-AC74-3F41-9F22-ADF1652629AB}" type="parTrans" cxnId="{7BE73065-11B7-1F43-BBF6-07CF35C8B41B}">
      <dgm:prSet/>
      <dgm:spPr/>
      <dgm:t>
        <a:bodyPr/>
        <a:lstStyle/>
        <a:p>
          <a:endParaRPr lang="de-DE"/>
        </a:p>
      </dgm:t>
    </dgm:pt>
    <dgm:pt modelId="{49E50F58-BF53-024E-BD2D-784B28441B26}" type="sibTrans" cxnId="{7BE73065-11B7-1F43-BBF6-07CF35C8B41B}">
      <dgm:prSet/>
      <dgm:spPr/>
      <dgm:t>
        <a:bodyPr/>
        <a:lstStyle/>
        <a:p>
          <a:endParaRPr lang="de-DE"/>
        </a:p>
      </dgm:t>
    </dgm:pt>
    <dgm:pt modelId="{70478431-49A7-9E44-8528-51A6AB49299A}">
      <dgm:prSet/>
      <dgm:spPr>
        <a:solidFill>
          <a:srgbClr val="00B0F0"/>
        </a:solidFill>
      </dgm:spPr>
      <dgm:t>
        <a:bodyPr/>
        <a:lstStyle/>
        <a:p>
          <a:r>
            <a:rPr lang="de-DE" dirty="0"/>
            <a:t>7.</a:t>
          </a:r>
        </a:p>
      </dgm:t>
    </dgm:pt>
    <dgm:pt modelId="{6BC30A5B-0A91-5940-8BED-175998501E58}" type="parTrans" cxnId="{70210142-5788-BC45-8874-1ADF4E0CF7D6}">
      <dgm:prSet/>
      <dgm:spPr/>
      <dgm:t>
        <a:bodyPr/>
        <a:lstStyle/>
        <a:p>
          <a:endParaRPr lang="de-DE"/>
        </a:p>
      </dgm:t>
    </dgm:pt>
    <dgm:pt modelId="{6491A7F0-A3A3-B049-81CB-7D69C3F52D33}" type="sibTrans" cxnId="{70210142-5788-BC45-8874-1ADF4E0CF7D6}">
      <dgm:prSet/>
      <dgm:spPr/>
      <dgm:t>
        <a:bodyPr/>
        <a:lstStyle/>
        <a:p>
          <a:endParaRPr lang="de-DE"/>
        </a:p>
      </dgm:t>
    </dgm:pt>
    <dgm:pt modelId="{6015EE7F-C13F-CF4F-9176-DB298008125A}">
      <dgm:prSet phldrT="[Text]" custT="1"/>
      <dgm:spPr/>
      <dgm:t>
        <a:bodyPr/>
        <a:lstStyle/>
        <a:p>
          <a:r>
            <a:rPr lang="de-DE" sz="1400" dirty="0">
              <a:latin typeface="Arial" panose="020B0604020202020204" pitchFamily="34" charset="0"/>
              <a:cs typeface="Arial" panose="020B0604020202020204" pitchFamily="34" charset="0"/>
            </a:rPr>
            <a:t>Feststellung von Anzeichen einer parodontalen Erkrankung</a:t>
          </a:r>
        </a:p>
      </dgm:t>
    </dgm:pt>
    <dgm:pt modelId="{C3F727FA-2B91-E043-8DFA-BD945CC2FAAC}" type="sibTrans" cxnId="{001C40DC-CB86-BC49-B626-23D6550D202D}">
      <dgm:prSet/>
      <dgm:spPr/>
      <dgm:t>
        <a:bodyPr/>
        <a:lstStyle/>
        <a:p>
          <a:endParaRPr lang="de-DE"/>
        </a:p>
      </dgm:t>
    </dgm:pt>
    <dgm:pt modelId="{64108CDC-DA5C-734A-B328-8468505CC43A}" type="parTrans" cxnId="{001C40DC-CB86-BC49-B626-23D6550D202D}">
      <dgm:prSet/>
      <dgm:spPr/>
      <dgm:t>
        <a:bodyPr/>
        <a:lstStyle/>
        <a:p>
          <a:endParaRPr lang="de-DE"/>
        </a:p>
      </dgm:t>
    </dgm:pt>
    <dgm:pt modelId="{2F82958B-2DB7-5944-AF35-E82E68BF76A0}">
      <dgm:prSet/>
      <dgm:spPr>
        <a:solidFill>
          <a:srgbClr val="00B0F0"/>
        </a:solidFill>
      </dgm:spPr>
      <dgm:t>
        <a:bodyPr/>
        <a:lstStyle/>
        <a:p>
          <a:r>
            <a:rPr lang="de-DE" dirty="0"/>
            <a:t>5.</a:t>
          </a:r>
        </a:p>
      </dgm:t>
    </dgm:pt>
    <dgm:pt modelId="{B04526E6-E32A-024A-AEDD-E354B20F06F0}" type="parTrans" cxnId="{5972AA0F-F69E-7F4B-B4E3-14A9F07FC0F0}">
      <dgm:prSet/>
      <dgm:spPr/>
      <dgm:t>
        <a:bodyPr/>
        <a:lstStyle/>
        <a:p>
          <a:endParaRPr lang="de-DE"/>
        </a:p>
      </dgm:t>
    </dgm:pt>
    <dgm:pt modelId="{50F275A8-8F1F-0B4C-8603-18EE236E53CF}" type="sibTrans" cxnId="{5972AA0F-F69E-7F4B-B4E3-14A9F07FC0F0}">
      <dgm:prSet/>
      <dgm:spPr/>
      <dgm:t>
        <a:bodyPr/>
        <a:lstStyle/>
        <a:p>
          <a:endParaRPr lang="de-DE"/>
        </a:p>
      </dgm:t>
    </dgm:pt>
    <dgm:pt modelId="{5F817A5C-20B7-7F41-9F0F-BF21EEB9BD60}">
      <dgm:prSet custT="1"/>
      <dgm:spPr/>
      <dgm:t>
        <a:bodyPr/>
        <a:lstStyle/>
        <a:p>
          <a:r>
            <a:rPr lang="de-DE" sz="1400" dirty="0">
              <a:latin typeface="Arial" panose="020B0604020202020204" pitchFamily="34" charset="0"/>
              <a:cs typeface="Arial" panose="020B0604020202020204" pitchFamily="34" charset="0"/>
            </a:rPr>
            <a:t>Patientenindividuelle Mundhygieneunterweisung</a:t>
          </a:r>
        </a:p>
      </dgm:t>
    </dgm:pt>
    <dgm:pt modelId="{B4B5C48A-6836-7444-8F27-8438C8119FE2}" type="parTrans" cxnId="{5408FEBD-993D-2A4D-831A-E360A2BB7D25}">
      <dgm:prSet/>
      <dgm:spPr/>
      <dgm:t>
        <a:bodyPr/>
        <a:lstStyle/>
        <a:p>
          <a:endParaRPr lang="de-DE"/>
        </a:p>
      </dgm:t>
    </dgm:pt>
    <dgm:pt modelId="{00E80587-EC83-5D4D-B46A-F9AE9BF02DDD}" type="sibTrans" cxnId="{5408FEBD-993D-2A4D-831A-E360A2BB7D25}">
      <dgm:prSet/>
      <dgm:spPr/>
      <dgm:t>
        <a:bodyPr/>
        <a:lstStyle/>
        <a:p>
          <a:endParaRPr lang="de-DE"/>
        </a:p>
      </dgm:t>
    </dgm:pt>
    <dgm:pt modelId="{28C84326-9FDC-4D4F-BC2F-D05B7C07535B}">
      <dgm:prSet custT="1"/>
      <dgm:spPr/>
      <dgm:t>
        <a:bodyPr/>
        <a:lstStyle/>
        <a:p>
          <a:r>
            <a:rPr lang="de-DE" sz="1400" dirty="0">
              <a:latin typeface="Arial" panose="020B0604020202020204" pitchFamily="34" charset="0"/>
              <a:cs typeface="Arial" panose="020B0604020202020204" pitchFamily="34" charset="0"/>
            </a:rPr>
            <a:t>Antiinfektiöse Therapie (AIT) mit ggf. adjuvanter Antibiotikatherapie</a:t>
          </a:r>
        </a:p>
      </dgm:t>
    </dgm:pt>
    <dgm:pt modelId="{2E2B00CA-A7F3-AE4B-8390-5179C6524CE6}" type="parTrans" cxnId="{0537FC25-7E9C-FF4A-AB3A-600FB48A9DA7}">
      <dgm:prSet/>
      <dgm:spPr/>
      <dgm:t>
        <a:bodyPr/>
        <a:lstStyle/>
        <a:p>
          <a:endParaRPr lang="de-DE"/>
        </a:p>
      </dgm:t>
    </dgm:pt>
    <dgm:pt modelId="{38F89FC0-977F-D144-9515-7F2557B56334}" type="sibTrans" cxnId="{0537FC25-7E9C-FF4A-AB3A-600FB48A9DA7}">
      <dgm:prSet/>
      <dgm:spPr/>
      <dgm:t>
        <a:bodyPr/>
        <a:lstStyle/>
        <a:p>
          <a:endParaRPr lang="de-DE"/>
        </a:p>
      </dgm:t>
    </dgm:pt>
    <dgm:pt modelId="{DCC5ABD7-7D6F-6B4B-A876-73E164700E05}">
      <dgm:prSet custT="1"/>
      <dgm:spPr/>
      <dgm:t>
        <a:bodyPr/>
        <a:lstStyle/>
        <a:p>
          <a:r>
            <a:rPr lang="de-DE" sz="1400" dirty="0">
              <a:latin typeface="Arial" panose="020B0604020202020204" pitchFamily="34" charset="0"/>
              <a:cs typeface="Arial" panose="020B0604020202020204" pitchFamily="34" charset="0"/>
            </a:rPr>
            <a:t>Befundevaluation und - falls erforderlich: Chirurgische Therapie (CPT)</a:t>
          </a:r>
        </a:p>
      </dgm:t>
    </dgm:pt>
    <dgm:pt modelId="{7F1A0D95-7B36-4B4B-8B15-EB585397B21C}" type="parTrans" cxnId="{C5112BF3-EDF1-D544-8A1B-36644D630B4C}">
      <dgm:prSet/>
      <dgm:spPr/>
      <dgm:t>
        <a:bodyPr/>
        <a:lstStyle/>
        <a:p>
          <a:endParaRPr lang="de-DE"/>
        </a:p>
      </dgm:t>
    </dgm:pt>
    <dgm:pt modelId="{7E86A7A0-5118-B848-9B39-DBC36FED7A90}" type="sibTrans" cxnId="{C5112BF3-EDF1-D544-8A1B-36644D630B4C}">
      <dgm:prSet/>
      <dgm:spPr/>
      <dgm:t>
        <a:bodyPr/>
        <a:lstStyle/>
        <a:p>
          <a:endParaRPr lang="de-DE"/>
        </a:p>
      </dgm:t>
    </dgm:pt>
    <dgm:pt modelId="{A223253A-C98A-954C-B041-49C59520706F}">
      <dgm:prSet custT="1"/>
      <dgm:spPr/>
      <dgm:t>
        <a:bodyPr/>
        <a:lstStyle/>
        <a:p>
          <a:r>
            <a:rPr lang="de-DE" sz="1400" dirty="0">
              <a:latin typeface="Arial" panose="020B0604020202020204" pitchFamily="34" charset="0"/>
              <a:cs typeface="Arial" panose="020B0604020202020204" pitchFamily="34" charset="0"/>
            </a:rPr>
            <a:t>Unterstützende </a:t>
          </a:r>
          <a:r>
            <a:rPr lang="de-DE" sz="1400" dirty="0" err="1">
              <a:latin typeface="Arial" panose="020B0604020202020204" pitchFamily="34" charset="0"/>
              <a:cs typeface="Arial" panose="020B0604020202020204" pitchFamily="34" charset="0"/>
            </a:rPr>
            <a:t>Parodontitismaßnahmen</a:t>
          </a:r>
          <a:r>
            <a:rPr lang="de-DE" sz="1400" dirty="0">
              <a:latin typeface="Arial" panose="020B0604020202020204" pitchFamily="34" charset="0"/>
              <a:cs typeface="Arial" panose="020B0604020202020204" pitchFamily="34" charset="0"/>
            </a:rPr>
            <a:t> (UPT)</a:t>
          </a:r>
        </a:p>
      </dgm:t>
    </dgm:pt>
    <dgm:pt modelId="{9B334EBD-05C2-EE4F-BF86-CF1F2DB34E5F}" type="parTrans" cxnId="{8C50B72E-A612-4C4F-9772-9E496EC2A77A}">
      <dgm:prSet/>
      <dgm:spPr/>
      <dgm:t>
        <a:bodyPr/>
        <a:lstStyle/>
        <a:p>
          <a:endParaRPr lang="de-DE"/>
        </a:p>
      </dgm:t>
    </dgm:pt>
    <dgm:pt modelId="{7B848084-D060-9641-A8F7-70A9F54130E0}" type="sibTrans" cxnId="{8C50B72E-A612-4C4F-9772-9E496EC2A77A}">
      <dgm:prSet/>
      <dgm:spPr/>
      <dgm:t>
        <a:bodyPr/>
        <a:lstStyle/>
        <a:p>
          <a:endParaRPr lang="de-DE"/>
        </a:p>
      </dgm:t>
    </dgm:pt>
    <dgm:pt modelId="{1F94308F-442D-2E44-A84B-1ADDF39FBA76}" type="pres">
      <dgm:prSet presAssocID="{9900727D-67D9-7042-9797-A0052CC04AAC}" presName="linearFlow" presStyleCnt="0">
        <dgm:presLayoutVars>
          <dgm:dir/>
          <dgm:animLvl val="lvl"/>
          <dgm:resizeHandles val="exact"/>
        </dgm:presLayoutVars>
      </dgm:prSet>
      <dgm:spPr/>
    </dgm:pt>
    <dgm:pt modelId="{CA19E24B-E0C8-924E-983C-4728146B3933}" type="pres">
      <dgm:prSet presAssocID="{6BB72A37-D061-1C4D-AC89-B2D2DE73F747}" presName="composite" presStyleCnt="0"/>
      <dgm:spPr/>
    </dgm:pt>
    <dgm:pt modelId="{4D1A3880-E132-CC40-B3F1-2235E80ECD87}" type="pres">
      <dgm:prSet presAssocID="{6BB72A37-D061-1C4D-AC89-B2D2DE73F747}" presName="parentText" presStyleLbl="alignNode1" presStyleIdx="0" presStyleCnt="7">
        <dgm:presLayoutVars>
          <dgm:chMax val="1"/>
          <dgm:bulletEnabled val="1"/>
        </dgm:presLayoutVars>
      </dgm:prSet>
      <dgm:spPr/>
    </dgm:pt>
    <dgm:pt modelId="{D537D9EF-D8B8-EB49-9A8C-4ADFB9CA180B}" type="pres">
      <dgm:prSet presAssocID="{6BB72A37-D061-1C4D-AC89-B2D2DE73F747}" presName="descendantText" presStyleLbl="alignAcc1" presStyleIdx="0" presStyleCnt="7">
        <dgm:presLayoutVars>
          <dgm:bulletEnabled val="1"/>
        </dgm:presLayoutVars>
      </dgm:prSet>
      <dgm:spPr/>
    </dgm:pt>
    <dgm:pt modelId="{4E3B8A0A-0319-FD41-B172-443138558354}" type="pres">
      <dgm:prSet presAssocID="{D7D7D030-F695-D44A-81B5-EE292D87F4CB}" presName="sp" presStyleCnt="0"/>
      <dgm:spPr/>
    </dgm:pt>
    <dgm:pt modelId="{878A14CB-2715-234C-913F-E74F76583320}" type="pres">
      <dgm:prSet presAssocID="{47EE25EA-EDD8-B548-94F9-3E8424E58CDC}" presName="composite" presStyleCnt="0"/>
      <dgm:spPr/>
    </dgm:pt>
    <dgm:pt modelId="{7D3C40E6-E9F7-0F48-AB82-5260AA8C249B}" type="pres">
      <dgm:prSet presAssocID="{47EE25EA-EDD8-B548-94F9-3E8424E58CDC}" presName="parentText" presStyleLbl="alignNode1" presStyleIdx="1" presStyleCnt="7">
        <dgm:presLayoutVars>
          <dgm:chMax val="1"/>
          <dgm:bulletEnabled val="1"/>
        </dgm:presLayoutVars>
      </dgm:prSet>
      <dgm:spPr/>
    </dgm:pt>
    <dgm:pt modelId="{81EBC0CD-56B5-0A47-90C7-043B4F3205CF}" type="pres">
      <dgm:prSet presAssocID="{47EE25EA-EDD8-B548-94F9-3E8424E58CDC}" presName="descendantText" presStyleLbl="alignAcc1" presStyleIdx="1" presStyleCnt="7">
        <dgm:presLayoutVars>
          <dgm:bulletEnabled val="1"/>
        </dgm:presLayoutVars>
      </dgm:prSet>
      <dgm:spPr/>
    </dgm:pt>
    <dgm:pt modelId="{DE979474-9DEC-2541-898B-DE07C3B470D9}" type="pres">
      <dgm:prSet presAssocID="{304B78F1-FB46-3148-8BDF-AFEBEE4B1726}" presName="sp" presStyleCnt="0"/>
      <dgm:spPr/>
    </dgm:pt>
    <dgm:pt modelId="{1DD2C880-FAF9-E04D-ADE7-E9CB418ED374}" type="pres">
      <dgm:prSet presAssocID="{A2D3496A-387A-094A-B9CE-796A40516891}" presName="composite" presStyleCnt="0"/>
      <dgm:spPr/>
    </dgm:pt>
    <dgm:pt modelId="{04187DFE-6294-6C4C-BB9F-4A3C6FBA3C24}" type="pres">
      <dgm:prSet presAssocID="{A2D3496A-387A-094A-B9CE-796A40516891}" presName="parentText" presStyleLbl="alignNode1" presStyleIdx="2" presStyleCnt="7">
        <dgm:presLayoutVars>
          <dgm:chMax val="1"/>
          <dgm:bulletEnabled val="1"/>
        </dgm:presLayoutVars>
      </dgm:prSet>
      <dgm:spPr/>
    </dgm:pt>
    <dgm:pt modelId="{98418371-2EE4-6148-9FBC-65E9D5BA5C4C}" type="pres">
      <dgm:prSet presAssocID="{A2D3496A-387A-094A-B9CE-796A40516891}" presName="descendantText" presStyleLbl="alignAcc1" presStyleIdx="2" presStyleCnt="7">
        <dgm:presLayoutVars>
          <dgm:bulletEnabled val="1"/>
        </dgm:presLayoutVars>
      </dgm:prSet>
      <dgm:spPr/>
    </dgm:pt>
    <dgm:pt modelId="{A3A5F8B8-75BE-2E4B-B771-F31B4AEB2464}" type="pres">
      <dgm:prSet presAssocID="{0543DA59-4BF6-0744-AE7A-62ADA974F862}" presName="sp" presStyleCnt="0"/>
      <dgm:spPr/>
    </dgm:pt>
    <dgm:pt modelId="{551EB786-F766-7443-A1AE-B8D206223B2A}" type="pres">
      <dgm:prSet presAssocID="{1754E5C4-8328-1749-93F8-6752268F3BFB}" presName="composite" presStyleCnt="0"/>
      <dgm:spPr/>
    </dgm:pt>
    <dgm:pt modelId="{58790774-C056-ED46-A0E5-D39F05CFA9C6}" type="pres">
      <dgm:prSet presAssocID="{1754E5C4-8328-1749-93F8-6752268F3BFB}" presName="parentText" presStyleLbl="alignNode1" presStyleIdx="3" presStyleCnt="7">
        <dgm:presLayoutVars>
          <dgm:chMax val="1"/>
          <dgm:bulletEnabled val="1"/>
        </dgm:presLayoutVars>
      </dgm:prSet>
      <dgm:spPr/>
    </dgm:pt>
    <dgm:pt modelId="{48BFB39A-445C-0A4D-9FFE-ADF85A7E725E}" type="pres">
      <dgm:prSet presAssocID="{1754E5C4-8328-1749-93F8-6752268F3BFB}" presName="descendantText" presStyleLbl="alignAcc1" presStyleIdx="3" presStyleCnt="7">
        <dgm:presLayoutVars>
          <dgm:bulletEnabled val="1"/>
        </dgm:presLayoutVars>
      </dgm:prSet>
      <dgm:spPr/>
    </dgm:pt>
    <dgm:pt modelId="{90F26997-33E1-824F-98D1-37C73B6DC7DC}" type="pres">
      <dgm:prSet presAssocID="{7E86042B-0456-544D-A79B-4D30FF0EADF2}" presName="sp" presStyleCnt="0"/>
      <dgm:spPr/>
    </dgm:pt>
    <dgm:pt modelId="{94349CD2-E40B-944B-AA3D-08AEB69A0D84}" type="pres">
      <dgm:prSet presAssocID="{2F82958B-2DB7-5944-AF35-E82E68BF76A0}" presName="composite" presStyleCnt="0"/>
      <dgm:spPr/>
    </dgm:pt>
    <dgm:pt modelId="{A4CF8939-8F9A-634C-BCD0-C2B04073F560}" type="pres">
      <dgm:prSet presAssocID="{2F82958B-2DB7-5944-AF35-E82E68BF76A0}" presName="parentText" presStyleLbl="alignNode1" presStyleIdx="4" presStyleCnt="7">
        <dgm:presLayoutVars>
          <dgm:chMax val="1"/>
          <dgm:bulletEnabled val="1"/>
        </dgm:presLayoutVars>
      </dgm:prSet>
      <dgm:spPr/>
    </dgm:pt>
    <dgm:pt modelId="{815395D7-13CA-3141-AD34-EF5D87A2E5FC}" type="pres">
      <dgm:prSet presAssocID="{2F82958B-2DB7-5944-AF35-E82E68BF76A0}" presName="descendantText" presStyleLbl="alignAcc1" presStyleIdx="4" presStyleCnt="7">
        <dgm:presLayoutVars>
          <dgm:bulletEnabled val="1"/>
        </dgm:presLayoutVars>
      </dgm:prSet>
      <dgm:spPr/>
    </dgm:pt>
    <dgm:pt modelId="{C50B6BB4-24CD-7746-8A0C-4B3EB4416453}" type="pres">
      <dgm:prSet presAssocID="{50F275A8-8F1F-0B4C-8603-18EE236E53CF}" presName="sp" presStyleCnt="0"/>
      <dgm:spPr/>
    </dgm:pt>
    <dgm:pt modelId="{C2C924DF-4448-974E-9221-F16D14BC7FF3}" type="pres">
      <dgm:prSet presAssocID="{8D87E98B-2C52-4443-A560-93B1DF2F80A6}" presName="composite" presStyleCnt="0"/>
      <dgm:spPr/>
    </dgm:pt>
    <dgm:pt modelId="{CD213EE8-CB8B-AA48-BF49-26969AFF1A71}" type="pres">
      <dgm:prSet presAssocID="{8D87E98B-2C52-4443-A560-93B1DF2F80A6}" presName="parentText" presStyleLbl="alignNode1" presStyleIdx="5" presStyleCnt="7">
        <dgm:presLayoutVars>
          <dgm:chMax val="1"/>
          <dgm:bulletEnabled val="1"/>
        </dgm:presLayoutVars>
      </dgm:prSet>
      <dgm:spPr/>
    </dgm:pt>
    <dgm:pt modelId="{272F0E2C-4C0A-E346-9A50-F3D4FBB1A734}" type="pres">
      <dgm:prSet presAssocID="{8D87E98B-2C52-4443-A560-93B1DF2F80A6}" presName="descendantText" presStyleLbl="alignAcc1" presStyleIdx="5" presStyleCnt="7">
        <dgm:presLayoutVars>
          <dgm:bulletEnabled val="1"/>
        </dgm:presLayoutVars>
      </dgm:prSet>
      <dgm:spPr/>
    </dgm:pt>
    <dgm:pt modelId="{EE9D88B7-0B74-D24F-84B5-593E2479DC81}" type="pres">
      <dgm:prSet presAssocID="{49E50F58-BF53-024E-BD2D-784B28441B26}" presName="sp" presStyleCnt="0"/>
      <dgm:spPr/>
    </dgm:pt>
    <dgm:pt modelId="{FF317FE9-006E-2242-8FB5-CD5D534D2AC0}" type="pres">
      <dgm:prSet presAssocID="{70478431-49A7-9E44-8528-51A6AB49299A}" presName="composite" presStyleCnt="0"/>
      <dgm:spPr/>
    </dgm:pt>
    <dgm:pt modelId="{854745D7-4AB8-184B-BC1F-79027E60C264}" type="pres">
      <dgm:prSet presAssocID="{70478431-49A7-9E44-8528-51A6AB49299A}" presName="parentText" presStyleLbl="alignNode1" presStyleIdx="6" presStyleCnt="7">
        <dgm:presLayoutVars>
          <dgm:chMax val="1"/>
          <dgm:bulletEnabled val="1"/>
        </dgm:presLayoutVars>
      </dgm:prSet>
      <dgm:spPr/>
    </dgm:pt>
    <dgm:pt modelId="{0A76B965-5654-EA43-914B-3DF640D60D85}" type="pres">
      <dgm:prSet presAssocID="{70478431-49A7-9E44-8528-51A6AB49299A}" presName="descendantText" presStyleLbl="alignAcc1" presStyleIdx="6" presStyleCnt="7">
        <dgm:presLayoutVars>
          <dgm:bulletEnabled val="1"/>
        </dgm:presLayoutVars>
      </dgm:prSet>
      <dgm:spPr/>
    </dgm:pt>
  </dgm:ptLst>
  <dgm:cxnLst>
    <dgm:cxn modelId="{379F4901-D4BD-D546-A843-83DCFBA46A88}" type="presOf" srcId="{DCC5ABD7-7D6F-6B4B-A876-73E164700E05}" destId="{272F0E2C-4C0A-E346-9A50-F3D4FBB1A734}" srcOrd="0" destOrd="0" presId="urn:microsoft.com/office/officeart/2005/8/layout/chevron2"/>
    <dgm:cxn modelId="{5972AA0F-F69E-7F4B-B4E3-14A9F07FC0F0}" srcId="{9900727D-67D9-7042-9797-A0052CC04AAC}" destId="{2F82958B-2DB7-5944-AF35-E82E68BF76A0}" srcOrd="4" destOrd="0" parTransId="{B04526E6-E32A-024A-AEDD-E354B20F06F0}" sibTransId="{50F275A8-8F1F-0B4C-8603-18EE236E53CF}"/>
    <dgm:cxn modelId="{2435A517-ED80-6B4D-95DD-5A87E0FBFC75}" type="presOf" srcId="{A2D3496A-387A-094A-B9CE-796A40516891}" destId="{04187DFE-6294-6C4C-BB9F-4A3C6FBA3C24}" srcOrd="0" destOrd="0" presId="urn:microsoft.com/office/officeart/2005/8/layout/chevron2"/>
    <dgm:cxn modelId="{DA435B23-4F0C-F04B-A435-0417E1728E5F}" type="presOf" srcId="{8D87E98B-2C52-4443-A560-93B1DF2F80A6}" destId="{CD213EE8-CB8B-AA48-BF49-26969AFF1A71}" srcOrd="0" destOrd="0" presId="urn:microsoft.com/office/officeart/2005/8/layout/chevron2"/>
    <dgm:cxn modelId="{0537FC25-7E9C-FF4A-AB3A-600FB48A9DA7}" srcId="{2F82958B-2DB7-5944-AF35-E82E68BF76A0}" destId="{28C84326-9FDC-4D4F-BC2F-D05B7C07535B}" srcOrd="0" destOrd="0" parTransId="{2E2B00CA-A7F3-AE4B-8390-5179C6524CE6}" sibTransId="{38F89FC0-977F-D144-9515-7F2557B56334}"/>
    <dgm:cxn modelId="{8C50B72E-A612-4C4F-9772-9E496EC2A77A}" srcId="{70478431-49A7-9E44-8528-51A6AB49299A}" destId="{A223253A-C98A-954C-B041-49C59520706F}" srcOrd="0" destOrd="0" parTransId="{9B334EBD-05C2-EE4F-BF86-CF1F2DB34E5F}" sibTransId="{7B848084-D060-9641-A8F7-70A9F54130E0}"/>
    <dgm:cxn modelId="{742ED12E-E2CA-C047-865C-0F501E4BBC9F}" srcId="{9900727D-67D9-7042-9797-A0052CC04AAC}" destId="{A2D3496A-387A-094A-B9CE-796A40516891}" srcOrd="2" destOrd="0" parTransId="{A813D60C-29D8-0549-9C16-47D88E5BE081}" sibTransId="{0543DA59-4BF6-0744-AE7A-62ADA974F862}"/>
    <dgm:cxn modelId="{8A1BC831-FA0C-4C44-A314-EE0C65500AEC}" type="presOf" srcId="{6015EE7F-C13F-CF4F-9176-DB298008125A}" destId="{D537D9EF-D8B8-EB49-9A8C-4ADFB9CA180B}" srcOrd="0" destOrd="0" presId="urn:microsoft.com/office/officeart/2005/8/layout/chevron2"/>
    <dgm:cxn modelId="{F5EEFA38-DC07-3C47-A116-4841C026FAB2}" type="presOf" srcId="{6BB72A37-D061-1C4D-AC89-B2D2DE73F747}" destId="{4D1A3880-E132-CC40-B3F1-2235E80ECD87}" srcOrd="0" destOrd="0" presId="urn:microsoft.com/office/officeart/2005/8/layout/chevron2"/>
    <dgm:cxn modelId="{FE956E41-496C-8441-957D-A4A7D30FEB79}" type="presOf" srcId="{9900727D-67D9-7042-9797-A0052CC04AAC}" destId="{1F94308F-442D-2E44-A84B-1ADDF39FBA76}" srcOrd="0" destOrd="0" presId="urn:microsoft.com/office/officeart/2005/8/layout/chevron2"/>
    <dgm:cxn modelId="{70210142-5788-BC45-8874-1ADF4E0CF7D6}" srcId="{9900727D-67D9-7042-9797-A0052CC04AAC}" destId="{70478431-49A7-9E44-8528-51A6AB49299A}" srcOrd="6" destOrd="0" parTransId="{6BC30A5B-0A91-5940-8BED-175998501E58}" sibTransId="{6491A7F0-A3A3-B049-81CB-7D69C3F52D33}"/>
    <dgm:cxn modelId="{7BE73065-11B7-1F43-BBF6-07CF35C8B41B}" srcId="{9900727D-67D9-7042-9797-A0052CC04AAC}" destId="{8D87E98B-2C52-4443-A560-93B1DF2F80A6}" srcOrd="5" destOrd="0" parTransId="{F20C007D-AC74-3F41-9F22-ADF1652629AB}" sibTransId="{49E50F58-BF53-024E-BD2D-784B28441B26}"/>
    <dgm:cxn modelId="{33609046-0C0A-B14F-AEDE-ED02F8E1A585}" srcId="{A2D3496A-387A-094A-B9CE-796A40516891}" destId="{4728F27A-C752-BE46-BA33-7FD7DAF73476}" srcOrd="0" destOrd="0" parTransId="{26B25024-4AB2-7646-8AD4-0E4ECE23E89F}" sibTransId="{80CCB501-8CA8-734B-A655-460587B64210}"/>
    <dgm:cxn modelId="{54BC9366-1701-4C43-AF95-68296414EFE5}" type="presOf" srcId="{47EE25EA-EDD8-B548-94F9-3E8424E58CDC}" destId="{7D3C40E6-E9F7-0F48-AB82-5260AA8C249B}" srcOrd="0" destOrd="0" presId="urn:microsoft.com/office/officeart/2005/8/layout/chevron2"/>
    <dgm:cxn modelId="{C1CB9E46-BE1D-F040-B737-AF1ED0606F0D}" type="presOf" srcId="{28C84326-9FDC-4D4F-BC2F-D05B7C07535B}" destId="{815395D7-13CA-3141-AD34-EF5D87A2E5FC}" srcOrd="0" destOrd="0" presId="urn:microsoft.com/office/officeart/2005/8/layout/chevron2"/>
    <dgm:cxn modelId="{F5D05857-AAAD-E749-97BF-CCFF1078F99A}" type="presOf" srcId="{2F82958B-2DB7-5944-AF35-E82E68BF76A0}" destId="{A4CF8939-8F9A-634C-BCD0-C2B04073F560}" srcOrd="0" destOrd="0" presId="urn:microsoft.com/office/officeart/2005/8/layout/chevron2"/>
    <dgm:cxn modelId="{8D4E737D-17F7-7741-B083-BE2F10D7AE23}" srcId="{9900727D-67D9-7042-9797-A0052CC04AAC}" destId="{6BB72A37-D061-1C4D-AC89-B2D2DE73F747}" srcOrd="0" destOrd="0" parTransId="{3B55FC17-8115-814A-BF97-91DAE3CFA15B}" sibTransId="{D7D7D030-F695-D44A-81B5-EE292D87F4CB}"/>
    <dgm:cxn modelId="{11B44881-A89C-0F49-B6E9-6B3FD5620AC0}" srcId="{47EE25EA-EDD8-B548-94F9-3E8424E58CDC}" destId="{DEFC8449-2224-D141-A523-DD671102885B}" srcOrd="0" destOrd="0" parTransId="{4B790C2D-1F57-AB4B-8F85-F4C4FF877B02}" sibTransId="{938160C5-5801-E847-9F61-331BAD0836BD}"/>
    <dgm:cxn modelId="{6015E687-1BC1-0243-97B1-42D0F0714168}" srcId="{9900727D-67D9-7042-9797-A0052CC04AAC}" destId="{1754E5C4-8328-1749-93F8-6752268F3BFB}" srcOrd="3" destOrd="0" parTransId="{C4FF5799-31AC-6941-B454-8E12F1585D7C}" sibTransId="{7E86042B-0456-544D-A79B-4D30FF0EADF2}"/>
    <dgm:cxn modelId="{63E07089-DE10-1D47-9E44-85DF3D63EC65}" type="presOf" srcId="{70478431-49A7-9E44-8528-51A6AB49299A}" destId="{854745D7-4AB8-184B-BC1F-79027E60C264}" srcOrd="0" destOrd="0" presId="urn:microsoft.com/office/officeart/2005/8/layout/chevron2"/>
    <dgm:cxn modelId="{6FDCD48B-3BF0-EC47-9FC8-8F5C6A485A97}" type="presOf" srcId="{1754E5C4-8328-1749-93F8-6752268F3BFB}" destId="{58790774-C056-ED46-A0E5-D39F05CFA9C6}" srcOrd="0" destOrd="0" presId="urn:microsoft.com/office/officeart/2005/8/layout/chevron2"/>
    <dgm:cxn modelId="{07C6F59B-3DFB-2F4E-B15D-007B92C983B8}" type="presOf" srcId="{5F817A5C-20B7-7F41-9F0F-BF21EEB9BD60}" destId="{48BFB39A-445C-0A4D-9FFE-ADF85A7E725E}" srcOrd="0" destOrd="0" presId="urn:microsoft.com/office/officeart/2005/8/layout/chevron2"/>
    <dgm:cxn modelId="{CFB352A0-0F57-5A49-8070-8FC62C21D2F6}" type="presOf" srcId="{4728F27A-C752-BE46-BA33-7FD7DAF73476}" destId="{98418371-2EE4-6148-9FBC-65E9D5BA5C4C}" srcOrd="0" destOrd="0" presId="urn:microsoft.com/office/officeart/2005/8/layout/chevron2"/>
    <dgm:cxn modelId="{8A1456B2-D980-F94D-BA69-8B82FA66A610}" type="presOf" srcId="{DEFC8449-2224-D141-A523-DD671102885B}" destId="{81EBC0CD-56B5-0A47-90C7-043B4F3205CF}" srcOrd="0" destOrd="0" presId="urn:microsoft.com/office/officeart/2005/8/layout/chevron2"/>
    <dgm:cxn modelId="{5408FEBD-993D-2A4D-831A-E360A2BB7D25}" srcId="{1754E5C4-8328-1749-93F8-6752268F3BFB}" destId="{5F817A5C-20B7-7F41-9F0F-BF21EEB9BD60}" srcOrd="0" destOrd="0" parTransId="{B4B5C48A-6836-7444-8F27-8438C8119FE2}" sibTransId="{00E80587-EC83-5D4D-B46A-F9AE9BF02DDD}"/>
    <dgm:cxn modelId="{001C40DC-CB86-BC49-B626-23D6550D202D}" srcId="{6BB72A37-D061-1C4D-AC89-B2D2DE73F747}" destId="{6015EE7F-C13F-CF4F-9176-DB298008125A}" srcOrd="0" destOrd="0" parTransId="{64108CDC-DA5C-734A-B328-8468505CC43A}" sibTransId="{C3F727FA-2B91-E043-8DFA-BD945CC2FAAC}"/>
    <dgm:cxn modelId="{BC79DEE4-57BB-A346-8D00-5A1938CD8626}" type="presOf" srcId="{A223253A-C98A-954C-B041-49C59520706F}" destId="{0A76B965-5654-EA43-914B-3DF640D60D85}" srcOrd="0" destOrd="0" presId="urn:microsoft.com/office/officeart/2005/8/layout/chevron2"/>
    <dgm:cxn modelId="{C5112BF3-EDF1-D544-8A1B-36644D630B4C}" srcId="{8D87E98B-2C52-4443-A560-93B1DF2F80A6}" destId="{DCC5ABD7-7D6F-6B4B-A876-73E164700E05}" srcOrd="0" destOrd="0" parTransId="{7F1A0D95-7B36-4B4B-8B15-EB585397B21C}" sibTransId="{7E86A7A0-5118-B848-9B39-DBC36FED7A90}"/>
    <dgm:cxn modelId="{5AD333FF-9241-F849-870B-3C6AF9FE85FB}" srcId="{9900727D-67D9-7042-9797-A0052CC04AAC}" destId="{47EE25EA-EDD8-B548-94F9-3E8424E58CDC}" srcOrd="1" destOrd="0" parTransId="{B8C5216B-5037-3D47-9E74-BC93761358ED}" sibTransId="{304B78F1-FB46-3148-8BDF-AFEBEE4B1726}"/>
    <dgm:cxn modelId="{1CC5BBA2-48C9-6449-9815-A17B6BB7E62F}" type="presParOf" srcId="{1F94308F-442D-2E44-A84B-1ADDF39FBA76}" destId="{CA19E24B-E0C8-924E-983C-4728146B3933}" srcOrd="0" destOrd="0" presId="urn:microsoft.com/office/officeart/2005/8/layout/chevron2"/>
    <dgm:cxn modelId="{79847A02-A5C2-1443-944D-2656BBE223F9}" type="presParOf" srcId="{CA19E24B-E0C8-924E-983C-4728146B3933}" destId="{4D1A3880-E132-CC40-B3F1-2235E80ECD87}" srcOrd="0" destOrd="0" presId="urn:microsoft.com/office/officeart/2005/8/layout/chevron2"/>
    <dgm:cxn modelId="{8366019A-9289-5644-81F2-FF95648D9346}" type="presParOf" srcId="{CA19E24B-E0C8-924E-983C-4728146B3933}" destId="{D537D9EF-D8B8-EB49-9A8C-4ADFB9CA180B}" srcOrd="1" destOrd="0" presId="urn:microsoft.com/office/officeart/2005/8/layout/chevron2"/>
    <dgm:cxn modelId="{3E059FC8-E2DE-554E-BA85-7A041BD3EB59}" type="presParOf" srcId="{1F94308F-442D-2E44-A84B-1ADDF39FBA76}" destId="{4E3B8A0A-0319-FD41-B172-443138558354}" srcOrd="1" destOrd="0" presId="urn:microsoft.com/office/officeart/2005/8/layout/chevron2"/>
    <dgm:cxn modelId="{59B788A0-CD94-B449-8460-B3A9F184EF67}" type="presParOf" srcId="{1F94308F-442D-2E44-A84B-1ADDF39FBA76}" destId="{878A14CB-2715-234C-913F-E74F76583320}" srcOrd="2" destOrd="0" presId="urn:microsoft.com/office/officeart/2005/8/layout/chevron2"/>
    <dgm:cxn modelId="{5F22B703-F8AA-EF40-9483-5DBE47B11466}" type="presParOf" srcId="{878A14CB-2715-234C-913F-E74F76583320}" destId="{7D3C40E6-E9F7-0F48-AB82-5260AA8C249B}" srcOrd="0" destOrd="0" presId="urn:microsoft.com/office/officeart/2005/8/layout/chevron2"/>
    <dgm:cxn modelId="{C96DF4A3-D0C5-1646-A994-E554CDA1C376}" type="presParOf" srcId="{878A14CB-2715-234C-913F-E74F76583320}" destId="{81EBC0CD-56B5-0A47-90C7-043B4F3205CF}" srcOrd="1" destOrd="0" presId="urn:microsoft.com/office/officeart/2005/8/layout/chevron2"/>
    <dgm:cxn modelId="{F2B8616F-FDDE-0248-9BF6-173EA780ECE2}" type="presParOf" srcId="{1F94308F-442D-2E44-A84B-1ADDF39FBA76}" destId="{DE979474-9DEC-2541-898B-DE07C3B470D9}" srcOrd="3" destOrd="0" presId="urn:microsoft.com/office/officeart/2005/8/layout/chevron2"/>
    <dgm:cxn modelId="{1972E4EA-BDEC-C949-AA19-AEA12D3EBAE7}" type="presParOf" srcId="{1F94308F-442D-2E44-A84B-1ADDF39FBA76}" destId="{1DD2C880-FAF9-E04D-ADE7-E9CB418ED374}" srcOrd="4" destOrd="0" presId="urn:microsoft.com/office/officeart/2005/8/layout/chevron2"/>
    <dgm:cxn modelId="{3AD9C27A-F9E8-B247-A7A2-C421B319CAB9}" type="presParOf" srcId="{1DD2C880-FAF9-E04D-ADE7-E9CB418ED374}" destId="{04187DFE-6294-6C4C-BB9F-4A3C6FBA3C24}" srcOrd="0" destOrd="0" presId="urn:microsoft.com/office/officeart/2005/8/layout/chevron2"/>
    <dgm:cxn modelId="{E599F640-D7BE-5D4F-A784-9499768296BB}" type="presParOf" srcId="{1DD2C880-FAF9-E04D-ADE7-E9CB418ED374}" destId="{98418371-2EE4-6148-9FBC-65E9D5BA5C4C}" srcOrd="1" destOrd="0" presId="urn:microsoft.com/office/officeart/2005/8/layout/chevron2"/>
    <dgm:cxn modelId="{CF4B40AB-205A-A444-A05A-B66D9C7E80D3}" type="presParOf" srcId="{1F94308F-442D-2E44-A84B-1ADDF39FBA76}" destId="{A3A5F8B8-75BE-2E4B-B771-F31B4AEB2464}" srcOrd="5" destOrd="0" presId="urn:microsoft.com/office/officeart/2005/8/layout/chevron2"/>
    <dgm:cxn modelId="{86918A04-CB46-2C4B-AB16-59E19F025DEC}" type="presParOf" srcId="{1F94308F-442D-2E44-A84B-1ADDF39FBA76}" destId="{551EB786-F766-7443-A1AE-B8D206223B2A}" srcOrd="6" destOrd="0" presId="urn:microsoft.com/office/officeart/2005/8/layout/chevron2"/>
    <dgm:cxn modelId="{3238A45D-59F1-C24A-8297-2AC68494D9CB}" type="presParOf" srcId="{551EB786-F766-7443-A1AE-B8D206223B2A}" destId="{58790774-C056-ED46-A0E5-D39F05CFA9C6}" srcOrd="0" destOrd="0" presId="urn:microsoft.com/office/officeart/2005/8/layout/chevron2"/>
    <dgm:cxn modelId="{5E1F595D-AEEC-5245-BDE2-7634A57740D7}" type="presParOf" srcId="{551EB786-F766-7443-A1AE-B8D206223B2A}" destId="{48BFB39A-445C-0A4D-9FFE-ADF85A7E725E}" srcOrd="1" destOrd="0" presId="urn:microsoft.com/office/officeart/2005/8/layout/chevron2"/>
    <dgm:cxn modelId="{F0838122-7A7C-9A4A-9AD9-9EF681F21811}" type="presParOf" srcId="{1F94308F-442D-2E44-A84B-1ADDF39FBA76}" destId="{90F26997-33E1-824F-98D1-37C73B6DC7DC}" srcOrd="7" destOrd="0" presId="urn:microsoft.com/office/officeart/2005/8/layout/chevron2"/>
    <dgm:cxn modelId="{B09F740B-0BEA-F841-B38C-C95C4094ED75}" type="presParOf" srcId="{1F94308F-442D-2E44-A84B-1ADDF39FBA76}" destId="{94349CD2-E40B-944B-AA3D-08AEB69A0D84}" srcOrd="8" destOrd="0" presId="urn:microsoft.com/office/officeart/2005/8/layout/chevron2"/>
    <dgm:cxn modelId="{20A9BD37-A75D-8A49-B938-429B0E4806CA}" type="presParOf" srcId="{94349CD2-E40B-944B-AA3D-08AEB69A0D84}" destId="{A4CF8939-8F9A-634C-BCD0-C2B04073F560}" srcOrd="0" destOrd="0" presId="urn:microsoft.com/office/officeart/2005/8/layout/chevron2"/>
    <dgm:cxn modelId="{A212D3DE-AA28-6A44-AFB3-E259EFF52B0D}" type="presParOf" srcId="{94349CD2-E40B-944B-AA3D-08AEB69A0D84}" destId="{815395D7-13CA-3141-AD34-EF5D87A2E5FC}" srcOrd="1" destOrd="0" presId="urn:microsoft.com/office/officeart/2005/8/layout/chevron2"/>
    <dgm:cxn modelId="{7E662D63-F391-A24F-9EBB-B47897771D2C}" type="presParOf" srcId="{1F94308F-442D-2E44-A84B-1ADDF39FBA76}" destId="{C50B6BB4-24CD-7746-8A0C-4B3EB4416453}" srcOrd="9" destOrd="0" presId="urn:microsoft.com/office/officeart/2005/8/layout/chevron2"/>
    <dgm:cxn modelId="{9157D727-0665-BC40-8E7C-4B020E7B1373}" type="presParOf" srcId="{1F94308F-442D-2E44-A84B-1ADDF39FBA76}" destId="{C2C924DF-4448-974E-9221-F16D14BC7FF3}" srcOrd="10" destOrd="0" presId="urn:microsoft.com/office/officeart/2005/8/layout/chevron2"/>
    <dgm:cxn modelId="{850793E2-5BB1-E549-8EFB-33C7400137EB}" type="presParOf" srcId="{C2C924DF-4448-974E-9221-F16D14BC7FF3}" destId="{CD213EE8-CB8B-AA48-BF49-26969AFF1A71}" srcOrd="0" destOrd="0" presId="urn:microsoft.com/office/officeart/2005/8/layout/chevron2"/>
    <dgm:cxn modelId="{92BCC86B-7C81-3549-972F-4D1D29CADF1B}" type="presParOf" srcId="{C2C924DF-4448-974E-9221-F16D14BC7FF3}" destId="{272F0E2C-4C0A-E346-9A50-F3D4FBB1A734}" srcOrd="1" destOrd="0" presId="urn:microsoft.com/office/officeart/2005/8/layout/chevron2"/>
    <dgm:cxn modelId="{EC06C6CE-F296-9645-8A64-CAFE274253DF}" type="presParOf" srcId="{1F94308F-442D-2E44-A84B-1ADDF39FBA76}" destId="{EE9D88B7-0B74-D24F-84B5-593E2479DC81}" srcOrd="11" destOrd="0" presId="urn:microsoft.com/office/officeart/2005/8/layout/chevron2"/>
    <dgm:cxn modelId="{D6DDDAB3-A681-C34D-BFDC-5BC7308B9B44}" type="presParOf" srcId="{1F94308F-442D-2E44-A84B-1ADDF39FBA76}" destId="{FF317FE9-006E-2242-8FB5-CD5D534D2AC0}" srcOrd="12" destOrd="0" presId="urn:microsoft.com/office/officeart/2005/8/layout/chevron2"/>
    <dgm:cxn modelId="{A84EA8FE-EB55-FB48-9554-DC849C128E4A}" type="presParOf" srcId="{FF317FE9-006E-2242-8FB5-CD5D534D2AC0}" destId="{854745D7-4AB8-184B-BC1F-79027E60C264}" srcOrd="0" destOrd="0" presId="urn:microsoft.com/office/officeart/2005/8/layout/chevron2"/>
    <dgm:cxn modelId="{732137F5-2514-5E45-A661-EDCA93314F84}" type="presParOf" srcId="{FF317FE9-006E-2242-8FB5-CD5D534D2AC0}" destId="{0A76B965-5654-EA43-914B-3DF640D60D8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1A3880-E132-CC40-B3F1-2235E80ECD87}">
      <dsp:nvSpPr>
        <dsp:cNvPr id="0" name=""/>
        <dsp:cNvSpPr/>
      </dsp:nvSpPr>
      <dsp:spPr>
        <a:xfrm rot="5400000">
          <a:off x="-97981" y="102038"/>
          <a:ext cx="653213" cy="45724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1.</a:t>
          </a:r>
        </a:p>
      </dsp:txBody>
      <dsp:txXfrm rot="-5400000">
        <a:off x="2" y="232681"/>
        <a:ext cx="457249" cy="195964"/>
      </dsp:txXfrm>
    </dsp:sp>
    <dsp:sp modelId="{D537D9EF-D8B8-EB49-9A8C-4ADFB9CA180B}">
      <dsp:nvSpPr>
        <dsp:cNvPr id="0" name=""/>
        <dsp:cNvSpPr/>
      </dsp:nvSpPr>
      <dsp:spPr>
        <a:xfrm rot="5400000">
          <a:off x="3064330" y="-2603024"/>
          <a:ext cx="424588" cy="563875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Feststellung von Anzeichen einer parodontalen Erkrankung</a:t>
          </a:r>
        </a:p>
      </dsp:txBody>
      <dsp:txXfrm rot="-5400000">
        <a:off x="457250" y="24783"/>
        <a:ext cx="5618023" cy="383134"/>
      </dsp:txXfrm>
    </dsp:sp>
    <dsp:sp modelId="{7D3C40E6-E9F7-0F48-AB82-5260AA8C249B}">
      <dsp:nvSpPr>
        <dsp:cNvPr id="0" name=""/>
        <dsp:cNvSpPr/>
      </dsp:nvSpPr>
      <dsp:spPr>
        <a:xfrm rot="5400000">
          <a:off x="-97981" y="669150"/>
          <a:ext cx="653213" cy="45724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2.</a:t>
          </a:r>
        </a:p>
      </dsp:txBody>
      <dsp:txXfrm rot="-5400000">
        <a:off x="2" y="799793"/>
        <a:ext cx="457249" cy="195964"/>
      </dsp:txXfrm>
    </dsp:sp>
    <dsp:sp modelId="{81EBC0CD-56B5-0A47-90C7-043B4F3205CF}">
      <dsp:nvSpPr>
        <dsp:cNvPr id="0" name=""/>
        <dsp:cNvSpPr/>
      </dsp:nvSpPr>
      <dsp:spPr>
        <a:xfrm rot="5400000">
          <a:off x="3064330" y="-2035912"/>
          <a:ext cx="424588" cy="563875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Anamnese, Befund, Diagnose, Feststellung der Behandlungsbedürftigkeit (</a:t>
          </a:r>
          <a:r>
            <a:rPr lang="de-DE" sz="1400" kern="1200" dirty="0" err="1">
              <a:latin typeface="Arial" panose="020B0604020202020204" pitchFamily="34" charset="0"/>
              <a:cs typeface="Arial" panose="020B0604020202020204" pitchFamily="34" charset="0"/>
            </a:rPr>
            <a:t>Staging</a:t>
          </a:r>
          <a:r>
            <a:rPr lang="de-DE" sz="1400" kern="1200" dirty="0">
              <a:latin typeface="Arial" panose="020B0604020202020204" pitchFamily="34" charset="0"/>
              <a:cs typeface="Arial" panose="020B0604020202020204" pitchFamily="34" charset="0"/>
            </a:rPr>
            <a:t>/</a:t>
          </a:r>
          <a:r>
            <a:rPr lang="de-DE" sz="1400" kern="1200" dirty="0" err="1">
              <a:latin typeface="Arial" panose="020B0604020202020204" pitchFamily="34" charset="0"/>
              <a:cs typeface="Arial" panose="020B0604020202020204" pitchFamily="34" charset="0"/>
            </a:rPr>
            <a:t>Grading</a:t>
          </a:r>
          <a:r>
            <a:rPr lang="de-DE" sz="1400" kern="1200" dirty="0">
              <a:latin typeface="Arial" panose="020B0604020202020204" pitchFamily="34" charset="0"/>
              <a:cs typeface="Arial" panose="020B0604020202020204" pitchFamily="34" charset="0"/>
            </a:rPr>
            <a:t>)</a:t>
          </a:r>
        </a:p>
      </dsp:txBody>
      <dsp:txXfrm rot="-5400000">
        <a:off x="457250" y="591895"/>
        <a:ext cx="5618023" cy="383134"/>
      </dsp:txXfrm>
    </dsp:sp>
    <dsp:sp modelId="{04187DFE-6294-6C4C-BB9F-4A3C6FBA3C24}">
      <dsp:nvSpPr>
        <dsp:cNvPr id="0" name=""/>
        <dsp:cNvSpPr/>
      </dsp:nvSpPr>
      <dsp:spPr>
        <a:xfrm rot="5400000">
          <a:off x="-97981" y="1236263"/>
          <a:ext cx="653213" cy="45724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3.</a:t>
          </a:r>
        </a:p>
      </dsp:txBody>
      <dsp:txXfrm rot="-5400000">
        <a:off x="2" y="1366906"/>
        <a:ext cx="457249" cy="195964"/>
      </dsp:txXfrm>
    </dsp:sp>
    <dsp:sp modelId="{98418371-2EE4-6148-9FBC-65E9D5BA5C4C}">
      <dsp:nvSpPr>
        <dsp:cNvPr id="0" name=""/>
        <dsp:cNvSpPr/>
      </dsp:nvSpPr>
      <dsp:spPr>
        <a:xfrm rot="5400000">
          <a:off x="3064330" y="-1468800"/>
          <a:ext cx="424588" cy="563875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Parodontologisches Aufklärungsgespräch</a:t>
          </a:r>
        </a:p>
      </dsp:txBody>
      <dsp:txXfrm rot="-5400000">
        <a:off x="457250" y="1159007"/>
        <a:ext cx="5618023" cy="383134"/>
      </dsp:txXfrm>
    </dsp:sp>
    <dsp:sp modelId="{58790774-C056-ED46-A0E5-D39F05CFA9C6}">
      <dsp:nvSpPr>
        <dsp:cNvPr id="0" name=""/>
        <dsp:cNvSpPr/>
      </dsp:nvSpPr>
      <dsp:spPr>
        <a:xfrm rot="5400000">
          <a:off x="-97981" y="1803375"/>
          <a:ext cx="653213" cy="45724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4.  </a:t>
          </a:r>
        </a:p>
      </dsp:txBody>
      <dsp:txXfrm rot="-5400000">
        <a:off x="2" y="1934018"/>
        <a:ext cx="457249" cy="195964"/>
      </dsp:txXfrm>
    </dsp:sp>
    <dsp:sp modelId="{48BFB39A-445C-0A4D-9FFE-ADF85A7E725E}">
      <dsp:nvSpPr>
        <dsp:cNvPr id="0" name=""/>
        <dsp:cNvSpPr/>
      </dsp:nvSpPr>
      <dsp:spPr>
        <a:xfrm rot="5400000">
          <a:off x="3064330" y="-901687"/>
          <a:ext cx="424588" cy="563875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Patientenindividuelle Mundhygieneunterweisung</a:t>
          </a:r>
        </a:p>
      </dsp:txBody>
      <dsp:txXfrm rot="-5400000">
        <a:off x="457250" y="1726120"/>
        <a:ext cx="5618023" cy="383134"/>
      </dsp:txXfrm>
    </dsp:sp>
    <dsp:sp modelId="{A4CF8939-8F9A-634C-BCD0-C2B04073F560}">
      <dsp:nvSpPr>
        <dsp:cNvPr id="0" name=""/>
        <dsp:cNvSpPr/>
      </dsp:nvSpPr>
      <dsp:spPr>
        <a:xfrm rot="5400000">
          <a:off x="-97981" y="2370487"/>
          <a:ext cx="653213" cy="45724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5.</a:t>
          </a:r>
        </a:p>
      </dsp:txBody>
      <dsp:txXfrm rot="-5400000">
        <a:off x="2" y="2501130"/>
        <a:ext cx="457249" cy="195964"/>
      </dsp:txXfrm>
    </dsp:sp>
    <dsp:sp modelId="{815395D7-13CA-3141-AD34-EF5D87A2E5FC}">
      <dsp:nvSpPr>
        <dsp:cNvPr id="0" name=""/>
        <dsp:cNvSpPr/>
      </dsp:nvSpPr>
      <dsp:spPr>
        <a:xfrm rot="5400000">
          <a:off x="3064330" y="-334575"/>
          <a:ext cx="424588" cy="563875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Antiinfektiöse Therapie (AIT) mit ggf. adjuvanter Antibiotikatherapie</a:t>
          </a:r>
        </a:p>
      </dsp:txBody>
      <dsp:txXfrm rot="-5400000">
        <a:off x="457250" y="2293232"/>
        <a:ext cx="5618023" cy="383134"/>
      </dsp:txXfrm>
    </dsp:sp>
    <dsp:sp modelId="{CD213EE8-CB8B-AA48-BF49-26969AFF1A71}">
      <dsp:nvSpPr>
        <dsp:cNvPr id="0" name=""/>
        <dsp:cNvSpPr/>
      </dsp:nvSpPr>
      <dsp:spPr>
        <a:xfrm rot="5400000">
          <a:off x="-97981" y="2937600"/>
          <a:ext cx="653213" cy="45724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6.</a:t>
          </a:r>
        </a:p>
      </dsp:txBody>
      <dsp:txXfrm rot="-5400000">
        <a:off x="2" y="3068243"/>
        <a:ext cx="457249" cy="195964"/>
      </dsp:txXfrm>
    </dsp:sp>
    <dsp:sp modelId="{272F0E2C-4C0A-E346-9A50-F3D4FBB1A734}">
      <dsp:nvSpPr>
        <dsp:cNvPr id="0" name=""/>
        <dsp:cNvSpPr/>
      </dsp:nvSpPr>
      <dsp:spPr>
        <a:xfrm rot="5400000">
          <a:off x="3064330" y="232536"/>
          <a:ext cx="424588" cy="563875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Befundevaluation und - falls erforderlich: Chirurgische Therapie (CPT)</a:t>
          </a:r>
        </a:p>
      </dsp:txBody>
      <dsp:txXfrm rot="-5400000">
        <a:off x="457250" y="2860344"/>
        <a:ext cx="5618023" cy="383134"/>
      </dsp:txXfrm>
    </dsp:sp>
    <dsp:sp modelId="{854745D7-4AB8-184B-BC1F-79027E60C264}">
      <dsp:nvSpPr>
        <dsp:cNvPr id="0" name=""/>
        <dsp:cNvSpPr/>
      </dsp:nvSpPr>
      <dsp:spPr>
        <a:xfrm rot="5400000">
          <a:off x="-97981" y="3504712"/>
          <a:ext cx="653213" cy="457249"/>
        </a:xfrm>
        <a:prstGeom prst="chevron">
          <a:avLst/>
        </a:prstGeom>
        <a:solidFill>
          <a:srgbClr val="00B0F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de-DE" sz="1200" kern="1200" dirty="0"/>
            <a:t>7.</a:t>
          </a:r>
        </a:p>
      </dsp:txBody>
      <dsp:txXfrm rot="-5400000">
        <a:off x="2" y="3635355"/>
        <a:ext cx="457249" cy="195964"/>
      </dsp:txXfrm>
    </dsp:sp>
    <dsp:sp modelId="{0A76B965-5654-EA43-914B-3DF640D60D85}">
      <dsp:nvSpPr>
        <dsp:cNvPr id="0" name=""/>
        <dsp:cNvSpPr/>
      </dsp:nvSpPr>
      <dsp:spPr>
        <a:xfrm rot="5400000">
          <a:off x="3064330" y="799649"/>
          <a:ext cx="424588" cy="563875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latin typeface="Arial" panose="020B0604020202020204" pitchFamily="34" charset="0"/>
              <a:cs typeface="Arial" panose="020B0604020202020204" pitchFamily="34" charset="0"/>
            </a:rPr>
            <a:t>Unterstützende </a:t>
          </a:r>
          <a:r>
            <a:rPr lang="de-DE" sz="1400" kern="1200" dirty="0" err="1">
              <a:latin typeface="Arial" panose="020B0604020202020204" pitchFamily="34" charset="0"/>
              <a:cs typeface="Arial" panose="020B0604020202020204" pitchFamily="34" charset="0"/>
            </a:rPr>
            <a:t>Parodontitismaßnahmen</a:t>
          </a:r>
          <a:r>
            <a:rPr lang="de-DE" sz="1400" kern="1200" dirty="0">
              <a:latin typeface="Arial" panose="020B0604020202020204" pitchFamily="34" charset="0"/>
              <a:cs typeface="Arial" panose="020B0604020202020204" pitchFamily="34" charset="0"/>
            </a:rPr>
            <a:t> (UPT)</a:t>
          </a:r>
        </a:p>
      </dsp:txBody>
      <dsp:txXfrm rot="-5400000">
        <a:off x="457250" y="3427457"/>
        <a:ext cx="5618023" cy="38313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de-DE"/>
              <a:t>Parodontologie</a:t>
            </a: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B1D8A4-50E5-D442-B6C5-74EB957EC415}" type="datetimeFigureOut">
              <a:rPr lang="de-DE" smtClean="0"/>
              <a:t>21.09.2026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E022-FF79-904A-9A24-012999B08067}" type="slidenum">
              <a:rPr lang="de-DE" smtClean="0"/>
              <a:t>‹Nr.›</a:t>
            </a:fld>
            <a:endParaRPr lang="de-DE"/>
          </a:p>
        </p:txBody>
      </p:sp>
    </p:spTree>
    <p:extLst>
      <p:ext uri="{BB962C8B-B14F-4D97-AF65-F5344CB8AC3E}">
        <p14:creationId xmlns:p14="http://schemas.microsoft.com/office/powerpoint/2010/main" val="41652272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de-DE"/>
              <a:t>Parodontologie</a:t>
            </a:r>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7C78D-644E-914C-899B-6667C7B3FE31}" type="datetimeFigureOut">
              <a:rPr lang="de-DE" smtClean="0"/>
              <a:t>21.09.2026</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D9CD6B-6314-4945-9BDB-CB33B8F0E793}" type="slidenum">
              <a:rPr lang="de-DE" smtClean="0"/>
              <a:t>‹Nr.›</a:t>
            </a:fld>
            <a:endParaRPr lang="de-DE"/>
          </a:p>
        </p:txBody>
      </p:sp>
    </p:spTree>
    <p:extLst>
      <p:ext uri="{BB962C8B-B14F-4D97-AF65-F5344CB8AC3E}">
        <p14:creationId xmlns:p14="http://schemas.microsoft.com/office/powerpoint/2010/main" val="2971833376"/>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lienbildplatzhalter 1"/>
          <p:cNvSpPr>
            <a:spLocks noGrp="1" noRot="1" noChangeAspect="1" noTextEdit="1"/>
          </p:cNvSpPr>
          <p:nvPr>
            <p:ph type="sldImg"/>
          </p:nvPr>
        </p:nvSpPr>
        <p:spPr>
          <a:ln/>
        </p:spPr>
      </p:sp>
      <p:sp>
        <p:nvSpPr>
          <p:cNvPr id="38915" name="Notizenplatzhalter 2"/>
          <p:cNvSpPr>
            <a:spLocks noGrp="1"/>
          </p:cNvSpPr>
          <p:nvPr>
            <p:ph type="body" idx="1"/>
          </p:nvPr>
        </p:nvSpPr>
        <p:spPr>
          <a:noFill/>
          <a:ln/>
        </p:spPr>
        <p:txBody>
          <a:bodyPr/>
          <a:lstStyle/>
          <a:p>
            <a:endParaRPr lang="de-DE" dirty="0">
              <a:latin typeface="Times" pitchFamily="-1" charset="0"/>
              <a:ea typeface="Arial" pitchFamily="-1" charset="0"/>
              <a:cs typeface="Arial" pitchFamily="-1" charset="0"/>
            </a:endParaRPr>
          </a:p>
        </p:txBody>
      </p:sp>
      <p:sp>
        <p:nvSpPr>
          <p:cNvPr id="38916" name="Foliennummernplatzhalter 3"/>
          <p:cNvSpPr>
            <a:spLocks noGrp="1"/>
          </p:cNvSpPr>
          <p:nvPr>
            <p:ph type="sldNum" sz="quarter" idx="5"/>
          </p:nvPr>
        </p:nvSpPr>
        <p:spPr>
          <a:noFill/>
        </p:spPr>
        <p:txBody>
          <a:bodyPr/>
          <a:lstStyle/>
          <a:p>
            <a:fld id="{4CB23A68-4FB5-C64A-BEFD-74753258FE01}" type="slidenum">
              <a:rPr lang="de-DE">
                <a:latin typeface="Times" pitchFamily="-1" charset="0"/>
                <a:ea typeface="Arial" pitchFamily="-1" charset="0"/>
                <a:cs typeface="Arial" pitchFamily="-1" charset="0"/>
              </a:rPr>
              <a:pPr/>
              <a:t>7</a:t>
            </a:fld>
            <a:endParaRPr lang="de-DE">
              <a:latin typeface="Times" pitchFamily="-1" charset="0"/>
              <a:ea typeface="Arial" pitchFamily="-1" charset="0"/>
              <a:cs typeface="Arial" pitchFamily="-1" charset="0"/>
            </a:endParaRPr>
          </a:p>
        </p:txBody>
      </p:sp>
    </p:spTree>
    <p:extLst>
      <p:ext uri="{BB962C8B-B14F-4D97-AF65-F5344CB8AC3E}">
        <p14:creationId xmlns:p14="http://schemas.microsoft.com/office/powerpoint/2010/main" val="2870610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Parodontologie</a:t>
            </a:r>
          </a:p>
        </p:txBody>
      </p:sp>
    </p:spTree>
    <p:extLst>
      <p:ext uri="{BB962C8B-B14F-4D97-AF65-F5344CB8AC3E}">
        <p14:creationId xmlns:p14="http://schemas.microsoft.com/office/powerpoint/2010/main" val="3312223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Parodontologie</a:t>
            </a:r>
          </a:p>
        </p:txBody>
      </p:sp>
    </p:spTree>
    <p:extLst>
      <p:ext uri="{BB962C8B-B14F-4D97-AF65-F5344CB8AC3E}">
        <p14:creationId xmlns:p14="http://schemas.microsoft.com/office/powerpoint/2010/main" val="2742722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Parodontologie</a:t>
            </a:r>
          </a:p>
        </p:txBody>
      </p:sp>
    </p:spTree>
    <p:extLst>
      <p:ext uri="{BB962C8B-B14F-4D97-AF65-F5344CB8AC3E}">
        <p14:creationId xmlns:p14="http://schemas.microsoft.com/office/powerpoint/2010/main" val="16205004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descr="Vorlage-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661348"/>
            <a:ext cx="9158400" cy="5204836"/>
          </a:xfrm>
          <a:prstGeom prst="rect">
            <a:avLst/>
          </a:prstGeom>
        </p:spPr>
      </p:pic>
      <p:sp>
        <p:nvSpPr>
          <p:cNvPr id="3" name="Untertitel 2"/>
          <p:cNvSpPr>
            <a:spLocks noGrp="1"/>
          </p:cNvSpPr>
          <p:nvPr>
            <p:ph type="subTitle" idx="1"/>
          </p:nvPr>
        </p:nvSpPr>
        <p:spPr>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11" name="Titelplatzhalter 1"/>
          <p:cNvSpPr>
            <a:spLocks noGrp="1"/>
          </p:cNvSpPr>
          <p:nvPr>
            <p:ph type="title"/>
          </p:nvPr>
        </p:nvSpPr>
        <p:spPr>
          <a:xfrm>
            <a:off x="850900" y="156104"/>
            <a:ext cx="6608233" cy="1143000"/>
          </a:xfrm>
          <a:prstGeom prst="rect">
            <a:avLst/>
          </a:prstGeom>
        </p:spPr>
        <p:txBody>
          <a:bodyPr vert="horz" lIns="91440" tIns="45720" rIns="91440" bIns="45720" rtlCol="0" anchor="ctr">
            <a:normAutofit/>
          </a:bodyPr>
          <a:lstStyle/>
          <a:p>
            <a:r>
              <a:rPr lang="de-DE" dirty="0"/>
              <a:t>Mastertitelformat bearbeiten</a:t>
            </a:r>
          </a:p>
        </p:txBody>
      </p:sp>
    </p:spTree>
    <p:extLst>
      <p:ext uri="{BB962C8B-B14F-4D97-AF65-F5344CB8AC3E}">
        <p14:creationId xmlns:p14="http://schemas.microsoft.com/office/powerpoint/2010/main" val="32108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333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normAutofit/>
          </a:bodyPr>
          <a:lstStyle>
            <a:lvl1pPr algn="l">
              <a:defRPr sz="3600" b="0" cap="all"/>
            </a:lvl1pPr>
          </a:lstStyle>
          <a:p>
            <a:r>
              <a:rPr lang="de-DE"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8475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555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95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Tree>
    <p:extLst>
      <p:ext uri="{BB962C8B-B14F-4D97-AF65-F5344CB8AC3E}">
        <p14:creationId xmlns:p14="http://schemas.microsoft.com/office/powerpoint/2010/main" val="394628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49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66737" y="1896533"/>
            <a:ext cx="3008313" cy="1162050"/>
          </a:xfrm>
        </p:spPr>
        <p:txBody>
          <a:bodyPr anchor="b"/>
          <a:lstStyle>
            <a:lvl1pPr algn="l">
              <a:defRPr sz="2000" b="0"/>
            </a:lvl1pPr>
          </a:lstStyle>
          <a:p>
            <a:r>
              <a:rPr lang="de-DE" dirty="0"/>
              <a:t>Mastertitelformat bearbeiten</a:t>
            </a:r>
          </a:p>
        </p:txBody>
      </p:sp>
      <p:sp>
        <p:nvSpPr>
          <p:cNvPr id="3" name="Inhaltsplatzhalter 2"/>
          <p:cNvSpPr>
            <a:spLocks noGrp="1"/>
          </p:cNvSpPr>
          <p:nvPr>
            <p:ph idx="1"/>
          </p:nvPr>
        </p:nvSpPr>
        <p:spPr>
          <a:xfrm>
            <a:off x="3575050" y="1896533"/>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Tree>
    <p:extLst>
      <p:ext uri="{BB962C8B-B14F-4D97-AF65-F5344CB8AC3E}">
        <p14:creationId xmlns:p14="http://schemas.microsoft.com/office/powerpoint/2010/main" val="24298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0"/>
            </a:lvl1pPr>
          </a:lstStyle>
          <a:p>
            <a:r>
              <a:rPr lang="de-DE" dirty="0"/>
              <a:t>Mastertitelformat bearbeiten</a:t>
            </a:r>
          </a:p>
        </p:txBody>
      </p:sp>
      <p:sp>
        <p:nvSpPr>
          <p:cNvPr id="3" name="Bildplatzhalter 2"/>
          <p:cNvSpPr>
            <a:spLocks noGrp="1"/>
          </p:cNvSpPr>
          <p:nvPr>
            <p:ph type="pic" idx="1"/>
          </p:nvPr>
        </p:nvSpPr>
        <p:spPr>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16142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850900" y="1828800"/>
            <a:ext cx="7835900" cy="42973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0539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803400"/>
            <a:ext cx="2057400" cy="4322763"/>
          </a:xfrm>
        </p:spPr>
        <p:txBody>
          <a:bodyPr vert="eaVert"/>
          <a:lstStyle/>
          <a:p>
            <a:r>
              <a:rPr lang="de-DE" dirty="0"/>
              <a:t>Mastertitelformat bearbeiten</a:t>
            </a:r>
          </a:p>
        </p:txBody>
      </p:sp>
      <p:sp>
        <p:nvSpPr>
          <p:cNvPr id="3" name="Vertikaler Textplatzhalter 2"/>
          <p:cNvSpPr>
            <a:spLocks noGrp="1"/>
          </p:cNvSpPr>
          <p:nvPr>
            <p:ph type="body" orient="vert" idx="1"/>
          </p:nvPr>
        </p:nvSpPr>
        <p:spPr>
          <a:xfrm>
            <a:off x="457200" y="1803400"/>
            <a:ext cx="6019800" cy="43227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65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25039440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7564172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566659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458840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41685164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1248458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2754960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1641563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2620291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929477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659195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50900" y="156100"/>
            <a:ext cx="6608233" cy="114300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50900" y="2099733"/>
            <a:ext cx="7835900" cy="402643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p:cNvSpPr txBox="1"/>
          <p:nvPr userDrawn="1"/>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9" name="Textfeld 8"/>
          <p:cNvSpPr txBox="1"/>
          <p:nvPr userDrawn="1"/>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‹Nr.›</a:t>
            </a:fld>
            <a:endParaRPr lang="de-DE" sz="1600" baseline="30000" dirty="0">
              <a:latin typeface="Arial"/>
              <a:cs typeface="Arial"/>
            </a:endParaRPr>
          </a:p>
        </p:txBody>
      </p:sp>
    </p:spTree>
    <p:extLst>
      <p:ext uri="{BB962C8B-B14F-4D97-AF65-F5344CB8AC3E}">
        <p14:creationId xmlns:p14="http://schemas.microsoft.com/office/powerpoint/2010/main" val="174114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457200" rtl="0" eaLnBrk="1" latinLnBrk="0" hangingPunct="1">
        <a:spcBef>
          <a:spcPct val="0"/>
        </a:spcBef>
        <a:buNone/>
        <a:defRPr sz="2400" kern="1200">
          <a:solidFill>
            <a:srgbClr val="D6020B"/>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2514516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par-richtlinie.de/wp-content/uploads/2022/11/PSI-Tabelle-2022.pdf"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parodontalstatus.ch/de/"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850900" y="4182532"/>
            <a:ext cx="8293100" cy="1926387"/>
          </a:xfrm>
        </p:spPr>
        <p:txBody>
          <a:bodyPr/>
          <a:lstStyle/>
          <a:p>
            <a:r>
              <a:rPr lang="de-DE" sz="1600" dirty="0"/>
              <a:t>Lernfeld 8: Patienten bei parodontologischen Behandlungen begleiten</a:t>
            </a:r>
          </a:p>
          <a:p>
            <a:endParaRPr lang="de-DE" sz="1600" dirty="0"/>
          </a:p>
          <a:p>
            <a:r>
              <a:rPr lang="de-DE" sz="1400" dirty="0"/>
              <a:t>Michael Scheiblich</a:t>
            </a:r>
          </a:p>
        </p:txBody>
      </p:sp>
      <p:sp>
        <p:nvSpPr>
          <p:cNvPr id="3" name="Titel 2"/>
          <p:cNvSpPr>
            <a:spLocks noGrp="1"/>
          </p:cNvSpPr>
          <p:nvPr>
            <p:ph type="title"/>
          </p:nvPr>
        </p:nvSpPr>
        <p:spPr/>
        <p:txBody>
          <a:bodyPr/>
          <a:lstStyle/>
          <a:p>
            <a:r>
              <a:rPr lang="de-DE" dirty="0"/>
              <a:t>Parodontologie</a:t>
            </a:r>
          </a:p>
        </p:txBody>
      </p:sp>
      <p:sp>
        <p:nvSpPr>
          <p:cNvPr id="4" name="Textfeld 3"/>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10" name="Textfeld 9"/>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pPr algn="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1</a:t>
            </a:fld>
            <a:endParaRPr lang="de-DE" sz="1600" baseline="30000" dirty="0">
              <a:latin typeface="Arial"/>
              <a:cs typeface="Arial"/>
            </a:endParaRPr>
          </a:p>
        </p:txBody>
      </p:sp>
    </p:spTree>
    <p:extLst>
      <p:ext uri="{BB962C8B-B14F-4D97-AF65-F5344CB8AC3E}">
        <p14:creationId xmlns:p14="http://schemas.microsoft.com/office/powerpoint/2010/main" val="8487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Zahnhalteapparat</a:t>
            </a:r>
          </a:p>
        </p:txBody>
      </p:sp>
      <p:sp>
        <p:nvSpPr>
          <p:cNvPr id="3" name="Inhaltsplatzhalter 2"/>
          <p:cNvSpPr>
            <a:spLocks noGrp="1"/>
          </p:cNvSpPr>
          <p:nvPr>
            <p:ph idx="1"/>
          </p:nvPr>
        </p:nvSpPr>
        <p:spPr/>
        <p:txBody>
          <a:bodyPr/>
          <a:lstStyle/>
          <a:p>
            <a:pPr marL="0" indent="0">
              <a:buNone/>
            </a:pPr>
            <a:r>
              <a:rPr lang="de-DE" b="1" dirty="0"/>
              <a:t>Aufbau von Mundschleimhaut und </a:t>
            </a:r>
            <a:r>
              <a:rPr lang="de-DE" b="1" dirty="0" err="1"/>
              <a:t>Parodont</a:t>
            </a:r>
            <a:endParaRPr lang="de-DE" b="1" dirty="0"/>
          </a:p>
          <a:p>
            <a:pPr marL="0" indent="0">
              <a:buNone/>
            </a:pPr>
            <a:endParaRPr lang="de-DE" dirty="0"/>
          </a:p>
          <a:p>
            <a:pPr marL="0" indent="0">
              <a:buNone/>
            </a:pPr>
            <a:r>
              <a:rPr lang="de-DE" sz="2000" dirty="0"/>
              <a:t>Der </a:t>
            </a:r>
            <a:r>
              <a:rPr lang="de-DE" sz="2000" b="1" dirty="0"/>
              <a:t>Zahnhalteapparat (</a:t>
            </a:r>
            <a:r>
              <a:rPr lang="de-DE" sz="2000" b="1" dirty="0" err="1"/>
              <a:t>Parodont</a:t>
            </a:r>
            <a:r>
              <a:rPr lang="de-DE" sz="2000" b="1" dirty="0"/>
              <a:t> oder </a:t>
            </a:r>
            <a:r>
              <a:rPr lang="de-DE" sz="2000" b="1" dirty="0" err="1"/>
              <a:t>Parodontium</a:t>
            </a:r>
            <a:r>
              <a:rPr lang="de-DE" sz="2000" b="1" dirty="0"/>
              <a:t>)</a:t>
            </a:r>
          </a:p>
          <a:p>
            <a:pPr marL="0" indent="0">
              <a:buNone/>
            </a:pPr>
            <a:r>
              <a:rPr lang="de-DE" sz="2000" dirty="0"/>
              <a:t>befestigt den Zahn im </a:t>
            </a:r>
            <a:r>
              <a:rPr lang="de-DE" sz="2000" b="1" dirty="0"/>
              <a:t>Zahnfach (Alveole)</a:t>
            </a:r>
            <a:r>
              <a:rPr lang="de-DE" sz="2000" dirty="0"/>
              <a:t>.</a:t>
            </a:r>
            <a:endParaRPr lang="de-DE" sz="2000" b="1" dirty="0"/>
          </a:p>
          <a:p>
            <a:pPr marL="0" indent="0">
              <a:buNone/>
            </a:pPr>
            <a:r>
              <a:rPr lang="de-DE" sz="2000" dirty="0"/>
              <a:t>Er besteht aus vier Bestandteilen und bildet eine funktionelle Einheit:</a:t>
            </a:r>
          </a:p>
          <a:p>
            <a:r>
              <a:rPr lang="de-DE" sz="2000" dirty="0"/>
              <a:t>Zahnfleisch (</a:t>
            </a:r>
            <a:r>
              <a:rPr lang="de-DE" sz="2000" dirty="0" err="1"/>
              <a:t>Ginigiva</a:t>
            </a:r>
            <a:r>
              <a:rPr lang="de-DE" sz="2000" dirty="0"/>
              <a:t>– marginal/</a:t>
            </a:r>
            <a:r>
              <a:rPr lang="de-DE" sz="2000" dirty="0" err="1"/>
              <a:t>attached</a:t>
            </a:r>
            <a:r>
              <a:rPr lang="de-DE" sz="2000" dirty="0"/>
              <a:t>)</a:t>
            </a:r>
          </a:p>
          <a:p>
            <a:r>
              <a:rPr lang="de-DE" sz="2000" dirty="0"/>
              <a:t>Wurzelzement (</a:t>
            </a:r>
            <a:r>
              <a:rPr lang="de-DE" sz="2000" dirty="0" err="1"/>
              <a:t>Cementum</a:t>
            </a:r>
            <a:r>
              <a:rPr lang="de-DE" sz="2000" dirty="0"/>
              <a:t>)</a:t>
            </a:r>
          </a:p>
          <a:p>
            <a:r>
              <a:rPr lang="de-DE" sz="2000" dirty="0"/>
              <a:t>Wurzelhaut (</a:t>
            </a:r>
            <a:r>
              <a:rPr lang="de-DE" sz="2000" dirty="0" err="1"/>
              <a:t>Desmodont</a:t>
            </a:r>
            <a:r>
              <a:rPr lang="de-DE" sz="2000" dirty="0"/>
              <a:t>, </a:t>
            </a:r>
            <a:r>
              <a:rPr lang="de-DE" sz="2000" dirty="0" err="1"/>
              <a:t>Periodont</a:t>
            </a:r>
            <a:r>
              <a:rPr lang="de-DE" sz="2000" dirty="0"/>
              <a:t>)</a:t>
            </a:r>
          </a:p>
          <a:p>
            <a:r>
              <a:rPr lang="de-DE" sz="2000" dirty="0" err="1"/>
              <a:t>Alveolarknochen</a:t>
            </a:r>
            <a:r>
              <a:rPr lang="de-DE" sz="2000" dirty="0"/>
              <a:t> </a:t>
            </a:r>
          </a:p>
        </p:txBody>
      </p:sp>
    </p:spTree>
    <p:extLst>
      <p:ext uri="{BB962C8B-B14F-4D97-AF65-F5344CB8AC3E}">
        <p14:creationId xmlns:p14="http://schemas.microsoft.com/office/powerpoint/2010/main" val="205920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Zahnhalteapparat</a:t>
            </a:r>
          </a:p>
        </p:txBody>
      </p:sp>
      <p:sp>
        <p:nvSpPr>
          <p:cNvPr id="7" name="Textfeld 4">
            <a:extLst>
              <a:ext uri="{FF2B5EF4-FFF2-40B4-BE49-F238E27FC236}">
                <a16:creationId xmlns:a16="http://schemas.microsoft.com/office/drawing/2014/main" id="{35635F6D-4CEF-EABB-C2B5-548FD1482B8D}"/>
              </a:ext>
            </a:extLst>
          </p:cNvPr>
          <p:cNvSpPr txBox="1">
            <a:spLocks noChangeArrowheads="1"/>
          </p:cNvSpPr>
          <p:nvPr/>
        </p:nvSpPr>
        <p:spPr bwMode="auto">
          <a:xfrm>
            <a:off x="4494741" y="2827338"/>
            <a:ext cx="1557262"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Bestandteile</a:t>
            </a:r>
          </a:p>
        </p:txBody>
      </p:sp>
      <p:sp>
        <p:nvSpPr>
          <p:cNvPr id="8" name="Textfeld 5">
            <a:extLst>
              <a:ext uri="{FF2B5EF4-FFF2-40B4-BE49-F238E27FC236}">
                <a16:creationId xmlns:a16="http://schemas.microsoft.com/office/drawing/2014/main" id="{5CDCF01B-33C0-85AB-3699-6E9E315AB48F}"/>
              </a:ext>
            </a:extLst>
          </p:cNvPr>
          <p:cNvSpPr txBox="1">
            <a:spLocks noChangeArrowheads="1"/>
          </p:cNvSpPr>
          <p:nvPr/>
        </p:nvSpPr>
        <p:spPr bwMode="auto">
          <a:xfrm>
            <a:off x="4494741" y="3212365"/>
            <a:ext cx="2557110"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Gingiva</a:t>
            </a:r>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(Zahnfleisch)</a:t>
            </a:r>
          </a:p>
        </p:txBody>
      </p:sp>
      <p:sp>
        <p:nvSpPr>
          <p:cNvPr id="9" name="Textfeld 8">
            <a:extLst>
              <a:ext uri="{FF2B5EF4-FFF2-40B4-BE49-F238E27FC236}">
                <a16:creationId xmlns:a16="http://schemas.microsoft.com/office/drawing/2014/main" id="{FD16A5AB-DF48-7159-EB43-E07A765B8977}"/>
              </a:ext>
            </a:extLst>
          </p:cNvPr>
          <p:cNvSpPr txBox="1">
            <a:spLocks noChangeArrowheads="1"/>
          </p:cNvSpPr>
          <p:nvPr/>
        </p:nvSpPr>
        <p:spPr bwMode="auto">
          <a:xfrm>
            <a:off x="4494741" y="3597392"/>
            <a:ext cx="3211135"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solidFill>
                  <a:srgbClr val="000000"/>
                </a:solidFill>
                <a:latin typeface="Arial" panose="020B0604020202020204" pitchFamily="34" charset="0"/>
                <a:cs typeface="Arial" panose="020B0604020202020204" pitchFamily="34" charset="0"/>
              </a:rPr>
              <a:t>Wurzelzement </a:t>
            </a:r>
            <a:r>
              <a:rPr lang="de-DE" dirty="0">
                <a:solidFill>
                  <a:srgbClr val="000000"/>
                </a:solidFill>
                <a:latin typeface="Arial" panose="020B0604020202020204" pitchFamily="34" charset="0"/>
                <a:cs typeface="Arial" panose="020B0604020202020204" pitchFamily="34" charset="0"/>
              </a:rPr>
              <a:t>(</a:t>
            </a:r>
            <a:r>
              <a:rPr lang="de-DE" dirty="0" err="1">
                <a:solidFill>
                  <a:srgbClr val="000000"/>
                </a:solidFill>
                <a:latin typeface="Arial" panose="020B0604020202020204" pitchFamily="34" charset="0"/>
                <a:cs typeface="Arial" panose="020B0604020202020204" pitchFamily="34" charset="0"/>
              </a:rPr>
              <a:t>Cementum</a:t>
            </a:r>
            <a:r>
              <a:rPr lang="de-DE" dirty="0">
                <a:solidFill>
                  <a:srgbClr val="000000"/>
                </a:solidFill>
                <a:latin typeface="Arial" panose="020B0604020202020204" pitchFamily="34" charset="0"/>
                <a:cs typeface="Arial" panose="020B0604020202020204" pitchFamily="34" charset="0"/>
              </a:rPr>
              <a:t>)</a:t>
            </a:r>
          </a:p>
        </p:txBody>
      </p:sp>
      <p:sp>
        <p:nvSpPr>
          <p:cNvPr id="10" name="Textfeld 11">
            <a:extLst>
              <a:ext uri="{FF2B5EF4-FFF2-40B4-BE49-F238E27FC236}">
                <a16:creationId xmlns:a16="http://schemas.microsoft.com/office/drawing/2014/main" id="{2E69FFC2-1D69-024A-FDF6-53B48ECB67FF}"/>
              </a:ext>
            </a:extLst>
          </p:cNvPr>
          <p:cNvSpPr txBox="1">
            <a:spLocks noChangeArrowheads="1"/>
          </p:cNvSpPr>
          <p:nvPr/>
        </p:nvSpPr>
        <p:spPr bwMode="auto">
          <a:xfrm>
            <a:off x="4494741" y="3956336"/>
            <a:ext cx="2979342"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err="1">
                <a:solidFill>
                  <a:srgbClr val="000000"/>
                </a:solidFill>
                <a:latin typeface="Arial" panose="020B0604020202020204" pitchFamily="34" charset="0"/>
                <a:cs typeface="Arial" panose="020B0604020202020204" pitchFamily="34" charset="0"/>
              </a:rPr>
              <a:t>Desmodont</a:t>
            </a:r>
            <a:r>
              <a:rPr lang="de-DE" b="1" dirty="0">
                <a:solidFill>
                  <a:srgbClr val="000000"/>
                </a:solidFill>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(Wurzelhaut)</a:t>
            </a:r>
          </a:p>
        </p:txBody>
      </p:sp>
      <p:sp>
        <p:nvSpPr>
          <p:cNvPr id="12" name="Textfeld 8">
            <a:extLst>
              <a:ext uri="{FF2B5EF4-FFF2-40B4-BE49-F238E27FC236}">
                <a16:creationId xmlns:a16="http://schemas.microsoft.com/office/drawing/2014/main" id="{DE32DFD7-2EAB-0791-9BB3-86F65B883699}"/>
              </a:ext>
            </a:extLst>
          </p:cNvPr>
          <p:cNvSpPr txBox="1">
            <a:spLocks noChangeArrowheads="1"/>
          </p:cNvSpPr>
          <p:nvPr/>
        </p:nvSpPr>
        <p:spPr bwMode="auto">
          <a:xfrm>
            <a:off x="4494741" y="4325668"/>
            <a:ext cx="2311567"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solidFill>
                  <a:srgbClr val="000000"/>
                </a:solidFill>
                <a:latin typeface="Arial" panose="020B0604020202020204" pitchFamily="34" charset="0"/>
                <a:cs typeface="Arial" panose="020B0604020202020204" pitchFamily="34" charset="0"/>
              </a:rPr>
              <a:t>Alveolarknochen</a:t>
            </a:r>
          </a:p>
        </p:txBody>
      </p:sp>
      <p:sp>
        <p:nvSpPr>
          <p:cNvPr id="23" name="Textfeld 33">
            <a:extLst>
              <a:ext uri="{FF2B5EF4-FFF2-40B4-BE49-F238E27FC236}">
                <a16:creationId xmlns:a16="http://schemas.microsoft.com/office/drawing/2014/main" id="{F67DB09F-ED35-9421-0980-04A0F4F466B9}"/>
              </a:ext>
            </a:extLst>
          </p:cNvPr>
          <p:cNvSpPr txBox="1">
            <a:spLocks noChangeArrowheads="1"/>
          </p:cNvSpPr>
          <p:nvPr/>
        </p:nvSpPr>
        <p:spPr bwMode="auto">
          <a:xfrm>
            <a:off x="782638" y="5841827"/>
            <a:ext cx="2381250" cy="261937"/>
          </a:xfrm>
          <a:prstGeom prst="rect">
            <a:avLst/>
          </a:prstGeom>
          <a:noFill/>
          <a:ln w="9525">
            <a:noFill/>
            <a:miter lim="800000"/>
            <a:headEnd/>
            <a:tailEnd/>
          </a:ln>
        </p:spPr>
        <p:txBody>
          <a:bodyPr>
            <a:prstTxWarp prst="textNoShape">
              <a:avLst/>
            </a:prstTxWarp>
            <a:spAutoFit/>
          </a:bodyPr>
          <a:lstStyle/>
          <a:p>
            <a:pPr eaLnBrk="1" hangingPunct="1"/>
            <a:r>
              <a:rPr lang="de-DE" sz="1100" dirty="0"/>
              <a:t>Grafik: </a:t>
            </a:r>
            <a:r>
              <a:rPr lang="de-DE" sz="1100" dirty="0" err="1"/>
              <a:t>Mair</a:t>
            </a:r>
            <a:r>
              <a:rPr lang="de-DE" sz="1100" dirty="0"/>
              <a:t>, J., München</a:t>
            </a:r>
          </a:p>
        </p:txBody>
      </p:sp>
      <p:pic>
        <p:nvPicPr>
          <p:cNvPr id="6" name="Grafik 5">
            <a:extLst>
              <a:ext uri="{FF2B5EF4-FFF2-40B4-BE49-F238E27FC236}">
                <a16:creationId xmlns:a16="http://schemas.microsoft.com/office/drawing/2014/main" id="{FB43CEB3-D1F6-D35C-4090-A36896FDCD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7754" y="1815086"/>
            <a:ext cx="4317486" cy="4317486"/>
          </a:xfrm>
          <a:prstGeom prst="rect">
            <a:avLst/>
          </a:prstGeom>
        </p:spPr>
      </p:pic>
    </p:spTree>
    <p:extLst>
      <p:ext uri="{BB962C8B-B14F-4D97-AF65-F5344CB8AC3E}">
        <p14:creationId xmlns:p14="http://schemas.microsoft.com/office/powerpoint/2010/main" val="286662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Parodontologie</a:t>
            </a:r>
          </a:p>
        </p:txBody>
      </p:sp>
      <p:sp>
        <p:nvSpPr>
          <p:cNvPr id="3" name="Inhaltsplatzhalter 2"/>
          <p:cNvSpPr>
            <a:spLocks noGrp="1"/>
          </p:cNvSpPr>
          <p:nvPr>
            <p:ph idx="1"/>
          </p:nvPr>
        </p:nvSpPr>
        <p:spPr/>
        <p:txBody>
          <a:bodyPr>
            <a:normAutofit/>
          </a:bodyPr>
          <a:lstStyle/>
          <a:p>
            <a:pPr marL="0" indent="0">
              <a:buNone/>
            </a:pPr>
            <a:r>
              <a:rPr lang="de-DE" b="1" dirty="0"/>
              <a:t>Mundschleimhaut und Gingiva</a:t>
            </a:r>
          </a:p>
          <a:p>
            <a:pPr marL="0" indent="0">
              <a:buNone/>
            </a:pPr>
            <a:endParaRPr lang="de-DE" sz="2000" dirty="0"/>
          </a:p>
          <a:p>
            <a:pPr marL="0" indent="0">
              <a:buNone/>
            </a:pPr>
            <a:endParaRPr lang="de-DE" sz="2000" dirty="0"/>
          </a:p>
        </p:txBody>
      </p:sp>
      <p:sp>
        <p:nvSpPr>
          <p:cNvPr id="4" name="Textfeld 3">
            <a:extLst>
              <a:ext uri="{FF2B5EF4-FFF2-40B4-BE49-F238E27FC236}">
                <a16:creationId xmlns:a16="http://schemas.microsoft.com/office/drawing/2014/main" id="{E9010F61-73D2-3793-FF39-7442EDB393EE}"/>
              </a:ext>
            </a:extLst>
          </p:cNvPr>
          <p:cNvSpPr txBox="1"/>
          <p:nvPr/>
        </p:nvSpPr>
        <p:spPr>
          <a:xfrm>
            <a:off x="2712848" y="4322618"/>
            <a:ext cx="184731" cy="256480"/>
          </a:xfrm>
          <a:prstGeom prst="rect">
            <a:avLst/>
          </a:prstGeom>
          <a:noFill/>
        </p:spPr>
        <p:txBody>
          <a:bodyPr wrap="none" rtlCol="0">
            <a:spAutoFit/>
          </a:bodyPr>
          <a:lstStyle/>
          <a:p>
            <a:pPr algn="r"/>
            <a:endParaRPr lang="de-DE" sz="1600" baseline="30000" dirty="0">
              <a:latin typeface="Arial"/>
              <a:cs typeface="Arial"/>
            </a:endParaRPr>
          </a:p>
        </p:txBody>
      </p:sp>
      <p:pic>
        <p:nvPicPr>
          <p:cNvPr id="5" name="Grafik 4">
            <a:extLst>
              <a:ext uri="{FF2B5EF4-FFF2-40B4-BE49-F238E27FC236}">
                <a16:creationId xmlns:a16="http://schemas.microsoft.com/office/drawing/2014/main" id="{2A0FDD0B-4215-5490-CE4C-5E08279A57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2650" y="2507758"/>
            <a:ext cx="7772400" cy="3886200"/>
          </a:xfrm>
          <a:prstGeom prst="rect">
            <a:avLst/>
          </a:prstGeom>
        </p:spPr>
      </p:pic>
    </p:spTree>
    <p:extLst>
      <p:ext uri="{BB962C8B-B14F-4D97-AF65-F5344CB8AC3E}">
        <p14:creationId xmlns:p14="http://schemas.microsoft.com/office/powerpoint/2010/main" val="646605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latin typeface="Arial" panose="020B0604020202020204" pitchFamily="34" charset="0"/>
                <a:cs typeface="Arial" panose="020B0604020202020204" pitchFamily="34" charset="0"/>
              </a:rPr>
              <a:t>Zahnfleisch (Gingiva) </a:t>
            </a:r>
            <a:endParaRPr lang="de-DE" dirty="0"/>
          </a:p>
        </p:txBody>
      </p:sp>
      <p:sp>
        <p:nvSpPr>
          <p:cNvPr id="3" name="Inhaltsplatzhalter 2"/>
          <p:cNvSpPr>
            <a:spLocks noGrp="1"/>
          </p:cNvSpPr>
          <p:nvPr>
            <p:ph idx="1"/>
          </p:nvPr>
        </p:nvSpPr>
        <p:spPr/>
        <p:txBody>
          <a:bodyPr>
            <a:normAutofit/>
          </a:bodyPr>
          <a:lstStyle/>
          <a:p>
            <a:pPr marL="0" indent="0">
              <a:buNone/>
            </a:pPr>
            <a:r>
              <a:rPr lang="de-DE" b="1" dirty="0"/>
              <a:t>Zahnfleisch (Gingiva)</a:t>
            </a:r>
          </a:p>
          <a:p>
            <a:pPr marL="0" indent="0">
              <a:buNone/>
            </a:pPr>
            <a:endParaRPr lang="de-DE" dirty="0"/>
          </a:p>
          <a:p>
            <a:pPr marL="0" indent="0">
              <a:buNone/>
            </a:pPr>
            <a:r>
              <a:rPr lang="de-DE" sz="2000" dirty="0"/>
              <a:t>Die Gingiva ist Bestandteil des Zahnhalteapparates - im gesunden Zustand ist sie blassrosa, matt glänzend und liegt den Zähnen fest an.</a:t>
            </a:r>
          </a:p>
          <a:p>
            <a:pPr marL="0" indent="0">
              <a:buNone/>
            </a:pPr>
            <a:endParaRPr lang="de-DE" sz="2000" dirty="0"/>
          </a:p>
          <a:p>
            <a:pPr marL="0" indent="0">
              <a:buNone/>
            </a:pPr>
            <a:r>
              <a:rPr lang="de-DE" sz="2000" dirty="0"/>
              <a:t>Man unterscheidet </a:t>
            </a:r>
            <a:r>
              <a:rPr lang="de-DE" sz="2000" b="1" dirty="0">
                <a:solidFill>
                  <a:srgbClr val="0000FF"/>
                </a:solidFill>
                <a:latin typeface="Arial" panose="020B0604020202020204" pitchFamily="34" charset="0"/>
                <a:cs typeface="Arial" panose="020B0604020202020204" pitchFamily="34" charset="0"/>
              </a:rPr>
              <a:t>drei </a:t>
            </a:r>
            <a:r>
              <a:rPr lang="de-DE" sz="2000" dirty="0" err="1"/>
              <a:t>Gingivabereiche</a:t>
            </a:r>
            <a:r>
              <a:rPr lang="de-DE" sz="2000" dirty="0"/>
              <a:t>:</a:t>
            </a:r>
          </a:p>
          <a:p>
            <a:r>
              <a:rPr lang="de-DE" sz="2000" dirty="0"/>
              <a:t>freie Gingiva (marginale Gingiva)</a:t>
            </a:r>
          </a:p>
          <a:p>
            <a:r>
              <a:rPr lang="de-DE" sz="2000" dirty="0"/>
              <a:t>befestigte Gingiva (</a:t>
            </a:r>
            <a:r>
              <a:rPr lang="de-DE" sz="2000" dirty="0" err="1"/>
              <a:t>attached</a:t>
            </a:r>
            <a:r>
              <a:rPr lang="de-DE" sz="2000" dirty="0"/>
              <a:t> Gingiva/Gingiva propria)</a:t>
            </a:r>
          </a:p>
          <a:p>
            <a:r>
              <a:rPr lang="de-DE" sz="2000" dirty="0"/>
              <a:t>interdentale Gingiva (Interdentalpapille)</a:t>
            </a:r>
          </a:p>
        </p:txBody>
      </p:sp>
    </p:spTree>
    <p:extLst>
      <p:ext uri="{BB962C8B-B14F-4D97-AF65-F5344CB8AC3E}">
        <p14:creationId xmlns:p14="http://schemas.microsoft.com/office/powerpoint/2010/main" val="685061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998603" y="570735"/>
            <a:ext cx="7962465" cy="426439"/>
          </a:xfrm>
        </p:spPr>
        <p:txBody>
          <a:bodyPr>
            <a:noAutofit/>
          </a:bodyPr>
          <a:lstStyle/>
          <a:p>
            <a:pPr eaLnBrk="1" hangingPunct="1"/>
            <a:r>
              <a:rPr lang="de-DE" dirty="0">
                <a:latin typeface="Arial" panose="020B0604020202020204" pitchFamily="34" charset="0"/>
                <a:cs typeface="Arial" panose="020B0604020202020204" pitchFamily="34" charset="0"/>
              </a:rPr>
              <a:t>Zahnfleisch (Gingiva) – (2)</a:t>
            </a:r>
          </a:p>
        </p:txBody>
      </p:sp>
      <p:sp>
        <p:nvSpPr>
          <p:cNvPr id="30725" name="Textfeld 4"/>
          <p:cNvSpPr txBox="1">
            <a:spLocks noChangeArrowheads="1"/>
          </p:cNvSpPr>
          <p:nvPr/>
        </p:nvSpPr>
        <p:spPr bwMode="auto">
          <a:xfrm>
            <a:off x="998603" y="2042772"/>
            <a:ext cx="1203016" cy="400110"/>
          </a:xfrm>
          <a:prstGeom prst="rect">
            <a:avLst/>
          </a:prstGeom>
          <a:noFill/>
          <a:ln w="9525">
            <a:noFill/>
            <a:miter lim="800000"/>
            <a:headEnd/>
            <a:tailEnd/>
          </a:ln>
        </p:spPr>
        <p:txBody>
          <a:bodyPr wrap="square">
            <a:prstTxWarp prst="textNoShape">
              <a:avLst/>
            </a:prstTxWarp>
            <a:spAutoFit/>
          </a:bodyPr>
          <a:lstStyle/>
          <a:p>
            <a:r>
              <a:rPr lang="de-DE" sz="2000" b="1" dirty="0">
                <a:solidFill>
                  <a:srgbClr val="0000FF"/>
                </a:solidFill>
                <a:latin typeface="Arial" panose="020B0604020202020204" pitchFamily="34" charset="0"/>
                <a:cs typeface="Arial" panose="020B0604020202020204" pitchFamily="34" charset="0"/>
              </a:rPr>
              <a:t>Lage</a:t>
            </a:r>
          </a:p>
        </p:txBody>
      </p:sp>
      <p:sp>
        <p:nvSpPr>
          <p:cNvPr id="30726" name="Textfeld 5"/>
          <p:cNvSpPr txBox="1">
            <a:spLocks noChangeArrowheads="1"/>
          </p:cNvSpPr>
          <p:nvPr/>
        </p:nvSpPr>
        <p:spPr bwMode="auto">
          <a:xfrm>
            <a:off x="998603" y="2682559"/>
            <a:ext cx="3267241" cy="400110"/>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sz="2000" dirty="0">
                <a:latin typeface="Arial" panose="020B0604020202020204" pitchFamily="34" charset="0"/>
                <a:cs typeface="Arial" panose="020B0604020202020204" pitchFamily="34" charset="0"/>
              </a:rPr>
              <a:t> </a:t>
            </a:r>
            <a:r>
              <a:rPr lang="de-DE" sz="2000" dirty="0">
                <a:solidFill>
                  <a:srgbClr val="000000"/>
                </a:solidFill>
                <a:latin typeface="Arial" panose="020B0604020202020204" pitchFamily="34" charset="0"/>
                <a:cs typeface="Arial" panose="020B0604020202020204" pitchFamily="34" charset="0"/>
              </a:rPr>
              <a:t>im Bereich der Zahnhälse</a:t>
            </a:r>
          </a:p>
        </p:txBody>
      </p:sp>
      <p:sp>
        <p:nvSpPr>
          <p:cNvPr id="30727" name="Textfeld 7"/>
          <p:cNvSpPr txBox="1">
            <a:spLocks noChangeArrowheads="1"/>
          </p:cNvSpPr>
          <p:nvPr/>
        </p:nvSpPr>
        <p:spPr bwMode="auto">
          <a:xfrm>
            <a:off x="998603" y="3011880"/>
            <a:ext cx="2061783" cy="400110"/>
          </a:xfrm>
          <a:prstGeom prst="rect">
            <a:avLst/>
          </a:prstGeom>
          <a:noFill/>
          <a:ln w="9525">
            <a:noFill/>
            <a:miter lim="800000"/>
            <a:headEnd/>
            <a:tailEnd/>
          </a:ln>
        </p:spPr>
        <p:txBody>
          <a:bodyPr wrap="none">
            <a:prstTxWarp prst="textNoShape">
              <a:avLst/>
            </a:prstTxWarp>
            <a:spAutoFit/>
          </a:bodyPr>
          <a:lstStyle/>
          <a:p>
            <a:r>
              <a:rPr lang="de-DE" sz="2000" dirty="0">
                <a:latin typeface="Arial" panose="020B0604020202020204" pitchFamily="34" charset="0"/>
                <a:cs typeface="Arial" panose="020B0604020202020204" pitchFamily="34" charset="0"/>
              </a:rPr>
              <a:t>→ </a:t>
            </a:r>
            <a:r>
              <a:rPr lang="de-DE" sz="2000" b="1" dirty="0">
                <a:latin typeface="Arial" panose="020B0604020202020204" pitchFamily="34" charset="0"/>
                <a:cs typeface="Arial" panose="020B0604020202020204" pitchFamily="34" charset="0"/>
              </a:rPr>
              <a:t>freie </a:t>
            </a:r>
            <a:r>
              <a:rPr lang="de-DE" sz="2000" b="1" dirty="0" err="1">
                <a:latin typeface="Arial" panose="020B0604020202020204" pitchFamily="34" charset="0"/>
                <a:cs typeface="Arial" panose="020B0604020202020204" pitchFamily="34" charset="0"/>
              </a:rPr>
              <a:t>Gingiva</a:t>
            </a:r>
            <a:endParaRPr lang="de-DE" sz="2000" b="1" dirty="0">
              <a:latin typeface="Arial" panose="020B0604020202020204" pitchFamily="34" charset="0"/>
              <a:cs typeface="Arial" panose="020B0604020202020204" pitchFamily="34" charset="0"/>
            </a:endParaRPr>
          </a:p>
        </p:txBody>
      </p:sp>
      <p:sp>
        <p:nvSpPr>
          <p:cNvPr id="30728" name="Textfeld 8"/>
          <p:cNvSpPr txBox="1">
            <a:spLocks noChangeArrowheads="1"/>
          </p:cNvSpPr>
          <p:nvPr/>
        </p:nvSpPr>
        <p:spPr bwMode="auto">
          <a:xfrm>
            <a:off x="998603" y="3719034"/>
            <a:ext cx="4428713" cy="400110"/>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sz="2000" dirty="0">
                <a:latin typeface="Arial" panose="020B0604020202020204" pitchFamily="34" charset="0"/>
                <a:cs typeface="Arial" panose="020B0604020202020204" pitchFamily="34" charset="0"/>
              </a:rPr>
              <a:t> am oberen Teil der Alveolarfortsätze</a:t>
            </a:r>
          </a:p>
        </p:txBody>
      </p:sp>
      <p:sp>
        <p:nvSpPr>
          <p:cNvPr id="30729" name="Textfeld 9"/>
          <p:cNvSpPr txBox="1">
            <a:spLocks noChangeArrowheads="1"/>
          </p:cNvSpPr>
          <p:nvPr/>
        </p:nvSpPr>
        <p:spPr bwMode="auto">
          <a:xfrm>
            <a:off x="998603" y="4048355"/>
            <a:ext cx="2731838" cy="400110"/>
          </a:xfrm>
          <a:prstGeom prst="rect">
            <a:avLst/>
          </a:prstGeom>
          <a:noFill/>
          <a:ln w="9525">
            <a:noFill/>
            <a:miter lim="800000"/>
            <a:headEnd/>
            <a:tailEnd/>
          </a:ln>
        </p:spPr>
        <p:txBody>
          <a:bodyPr wrap="none">
            <a:prstTxWarp prst="textNoShape">
              <a:avLst/>
            </a:prstTxWarp>
            <a:spAutoFit/>
          </a:bodyPr>
          <a:lstStyle/>
          <a:p>
            <a:r>
              <a:rPr lang="de-DE" sz="2000" dirty="0">
                <a:latin typeface="Arial" panose="020B0604020202020204" pitchFamily="34" charset="0"/>
                <a:cs typeface="Arial" panose="020B0604020202020204" pitchFamily="34" charset="0"/>
              </a:rPr>
              <a:t>→ </a:t>
            </a:r>
            <a:r>
              <a:rPr lang="de-DE" sz="2000" b="1" dirty="0">
                <a:latin typeface="Arial" panose="020B0604020202020204" pitchFamily="34" charset="0"/>
                <a:cs typeface="Arial" panose="020B0604020202020204" pitchFamily="34" charset="0"/>
              </a:rPr>
              <a:t>befestigte </a:t>
            </a:r>
            <a:r>
              <a:rPr lang="de-DE" sz="2000" b="1" dirty="0" err="1">
                <a:latin typeface="Arial" panose="020B0604020202020204" pitchFamily="34" charset="0"/>
                <a:cs typeface="Arial" panose="020B0604020202020204" pitchFamily="34" charset="0"/>
              </a:rPr>
              <a:t>Gingiva</a:t>
            </a:r>
            <a:endParaRPr lang="de-DE" sz="2000" b="1" dirty="0">
              <a:latin typeface="Arial" panose="020B0604020202020204" pitchFamily="34" charset="0"/>
              <a:cs typeface="Arial" panose="020B0604020202020204" pitchFamily="34" charset="0"/>
            </a:endParaRPr>
          </a:p>
        </p:txBody>
      </p:sp>
      <p:sp>
        <p:nvSpPr>
          <p:cNvPr id="30731" name="Textfeld 11"/>
          <p:cNvSpPr txBox="1">
            <a:spLocks noChangeArrowheads="1"/>
          </p:cNvSpPr>
          <p:nvPr/>
        </p:nvSpPr>
        <p:spPr bwMode="auto">
          <a:xfrm>
            <a:off x="1004810" y="4661732"/>
            <a:ext cx="4305136" cy="707886"/>
          </a:xfrm>
          <a:prstGeom prst="rect">
            <a:avLst/>
          </a:prstGeom>
          <a:noFill/>
          <a:ln w="9525">
            <a:noFill/>
            <a:miter lim="800000"/>
            <a:headEnd/>
            <a:tailEnd/>
          </a:ln>
        </p:spPr>
        <p:txBody>
          <a:bodyPr wrap="square">
            <a:prstTxWarp prst="textNoShape">
              <a:avLst/>
            </a:prstTxWarp>
            <a:spAutoFit/>
          </a:bodyPr>
          <a:lstStyle/>
          <a:p>
            <a:pPr>
              <a:buFont typeface="Arial"/>
              <a:buChar char="•"/>
            </a:pPr>
            <a:r>
              <a:rPr lang="de-DE" sz="2000" dirty="0">
                <a:latin typeface="Arial" panose="020B0604020202020204" pitchFamily="34" charset="0"/>
                <a:cs typeface="Arial" panose="020B0604020202020204" pitchFamily="34" charset="0"/>
              </a:rPr>
              <a:t> zwischen den Zähnen, oral und </a:t>
            </a:r>
            <a:r>
              <a:rPr lang="de-DE" sz="2000" dirty="0" err="1">
                <a:latin typeface="Arial" panose="020B0604020202020204" pitchFamily="34" charset="0"/>
                <a:cs typeface="Arial" panose="020B0604020202020204" pitchFamily="34" charset="0"/>
              </a:rPr>
              <a:t>vestibulär</a:t>
            </a:r>
            <a:endParaRPr lang="de-DE" sz="2000" dirty="0">
              <a:latin typeface="Arial" panose="020B0604020202020204" pitchFamily="34" charset="0"/>
              <a:cs typeface="Arial" panose="020B0604020202020204" pitchFamily="34" charset="0"/>
            </a:endParaRPr>
          </a:p>
        </p:txBody>
      </p:sp>
      <p:sp>
        <p:nvSpPr>
          <p:cNvPr id="16" name="Textfeld 9"/>
          <p:cNvSpPr txBox="1">
            <a:spLocks noChangeArrowheads="1"/>
          </p:cNvSpPr>
          <p:nvPr/>
        </p:nvSpPr>
        <p:spPr bwMode="auto">
          <a:xfrm>
            <a:off x="1199407" y="5345443"/>
            <a:ext cx="2850079" cy="400110"/>
          </a:xfrm>
          <a:prstGeom prst="rect">
            <a:avLst/>
          </a:prstGeom>
          <a:noFill/>
          <a:ln w="9525">
            <a:noFill/>
            <a:miter lim="800000"/>
            <a:headEnd/>
            <a:tailEnd/>
          </a:ln>
        </p:spPr>
        <p:txBody>
          <a:bodyPr wrap="square">
            <a:prstTxWarp prst="textNoShape">
              <a:avLst/>
            </a:prstTxWarp>
            <a:spAutoFit/>
          </a:bodyPr>
          <a:lstStyle/>
          <a:p>
            <a:r>
              <a:rPr lang="de-DE" sz="2000" dirty="0">
                <a:latin typeface="Arial" panose="020B0604020202020204" pitchFamily="34" charset="0"/>
                <a:cs typeface="Arial" panose="020B0604020202020204" pitchFamily="34" charset="0"/>
              </a:rPr>
              <a:t>→  </a:t>
            </a:r>
            <a:r>
              <a:rPr lang="de-DE" sz="2000" b="1" dirty="0">
                <a:solidFill>
                  <a:srgbClr val="FF0000"/>
                </a:solidFill>
                <a:latin typeface="Arial" panose="020B0604020202020204" pitchFamily="34" charset="0"/>
                <a:cs typeface="Arial" panose="020B0604020202020204" pitchFamily="34" charset="0"/>
              </a:rPr>
              <a:t>Interdentalpapille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Effect transition="in" filter="blinds(horizontal)">
                                      <p:cBhvr>
                                        <p:cTn id="7" dur="500"/>
                                        <p:tgtEl>
                                          <p:spTgt spid="307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26"/>
                                        </p:tgtEl>
                                        <p:attrNameLst>
                                          <p:attrName>style.visibility</p:attrName>
                                        </p:attrNameLst>
                                      </p:cBhvr>
                                      <p:to>
                                        <p:strVal val="visible"/>
                                      </p:to>
                                    </p:set>
                                    <p:animEffect transition="in" filter="blinds(horizontal)">
                                      <p:cBhvr>
                                        <p:cTn id="12" dur="500"/>
                                        <p:tgtEl>
                                          <p:spTgt spid="307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27"/>
                                        </p:tgtEl>
                                        <p:attrNameLst>
                                          <p:attrName>style.visibility</p:attrName>
                                        </p:attrNameLst>
                                      </p:cBhvr>
                                      <p:to>
                                        <p:strVal val="visible"/>
                                      </p:to>
                                    </p:set>
                                    <p:animEffect transition="in" filter="blinds(horizontal)">
                                      <p:cBhvr>
                                        <p:cTn id="17" dur="500"/>
                                        <p:tgtEl>
                                          <p:spTgt spid="3072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28"/>
                                        </p:tgtEl>
                                        <p:attrNameLst>
                                          <p:attrName>style.visibility</p:attrName>
                                        </p:attrNameLst>
                                      </p:cBhvr>
                                      <p:to>
                                        <p:strVal val="visible"/>
                                      </p:to>
                                    </p:set>
                                    <p:animEffect transition="in" filter="blinds(horizontal)">
                                      <p:cBhvr>
                                        <p:cTn id="22" dur="500"/>
                                        <p:tgtEl>
                                          <p:spTgt spid="3072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729"/>
                                        </p:tgtEl>
                                        <p:attrNameLst>
                                          <p:attrName>style.visibility</p:attrName>
                                        </p:attrNameLst>
                                      </p:cBhvr>
                                      <p:to>
                                        <p:strVal val="visible"/>
                                      </p:to>
                                    </p:set>
                                    <p:animEffect transition="in" filter="blinds(horizontal)">
                                      <p:cBhvr>
                                        <p:cTn id="27" dur="500"/>
                                        <p:tgtEl>
                                          <p:spTgt spid="3072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731"/>
                                        </p:tgtEl>
                                        <p:attrNameLst>
                                          <p:attrName>style.visibility</p:attrName>
                                        </p:attrNameLst>
                                      </p:cBhvr>
                                      <p:to>
                                        <p:strVal val="visible"/>
                                      </p:to>
                                    </p:set>
                                    <p:animEffect transition="in" filter="blinds(horizontal)">
                                      <p:cBhvr>
                                        <p:cTn id="32" dur="500"/>
                                        <p:tgtEl>
                                          <p:spTgt spid="307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P spid="30726" grpId="0"/>
      <p:bldP spid="30727" grpId="0"/>
      <p:bldP spid="30728" grpId="0"/>
      <p:bldP spid="30729" grpId="0"/>
      <p:bldP spid="30731"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D2BF21A-409F-C5F1-C9D2-2CB2C93457B3}"/>
              </a:ext>
            </a:extLst>
          </p:cNvPr>
          <p:cNvSpPr txBox="1">
            <a:spLocks noChangeArrowheads="1"/>
          </p:cNvSpPr>
          <p:nvPr/>
        </p:nvSpPr>
        <p:spPr>
          <a:xfrm>
            <a:off x="1153246" y="571664"/>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Zahnfleisch (Gingiva) – (3)</a:t>
            </a:r>
          </a:p>
        </p:txBody>
      </p:sp>
      <p:sp>
        <p:nvSpPr>
          <p:cNvPr id="5" name="Textfeld 3">
            <a:extLst>
              <a:ext uri="{FF2B5EF4-FFF2-40B4-BE49-F238E27FC236}">
                <a16:creationId xmlns:a16="http://schemas.microsoft.com/office/drawing/2014/main" id="{3C7227AB-12BC-F5D3-0DAE-0401F37FB04F}"/>
              </a:ext>
            </a:extLst>
          </p:cNvPr>
          <p:cNvSpPr txBox="1">
            <a:spLocks noChangeArrowheads="1"/>
          </p:cNvSpPr>
          <p:nvPr/>
        </p:nvSpPr>
        <p:spPr bwMode="auto">
          <a:xfrm>
            <a:off x="1153246" y="2339439"/>
            <a:ext cx="9183427"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marginale </a:t>
            </a:r>
            <a:r>
              <a:rPr lang="de-DE" b="1" dirty="0" err="1">
                <a:latin typeface="Arial" panose="020B0604020202020204" pitchFamily="34" charset="0"/>
                <a:cs typeface="Arial" panose="020B0604020202020204" pitchFamily="34" charset="0"/>
              </a:rPr>
              <a:t>Gingiva</a:t>
            </a:r>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a:t>
            </a:r>
            <a:r>
              <a:rPr lang="de-DE" b="1" dirty="0" err="1">
                <a:solidFill>
                  <a:srgbClr val="FF0000"/>
                </a:solidFill>
                <a:latin typeface="Arial" panose="020B0604020202020204" pitchFamily="34" charset="0"/>
                <a:cs typeface="Arial" panose="020B0604020202020204" pitchFamily="34" charset="0"/>
              </a:rPr>
              <a:t>Gingiva</a:t>
            </a:r>
            <a:r>
              <a:rPr lang="de-DE" b="1" dirty="0">
                <a:solidFill>
                  <a:srgbClr val="FF0000"/>
                </a:solidFill>
                <a:latin typeface="Arial" panose="020B0604020202020204" pitchFamily="34" charset="0"/>
                <a:cs typeface="Arial" panose="020B0604020202020204" pitchFamily="34" charset="0"/>
              </a:rPr>
              <a:t> </a:t>
            </a:r>
            <a:r>
              <a:rPr lang="de-DE" b="1" dirty="0" err="1">
                <a:solidFill>
                  <a:srgbClr val="FF0000"/>
                </a:solidFill>
                <a:latin typeface="Arial" panose="020B0604020202020204" pitchFamily="34" charset="0"/>
                <a:cs typeface="Arial" panose="020B0604020202020204" pitchFamily="34" charset="0"/>
              </a:rPr>
              <a:t>marginalis</a:t>
            </a:r>
            <a:r>
              <a:rPr lang="de-DE" dirty="0">
                <a:latin typeface="Arial" panose="020B0604020202020204" pitchFamily="34" charset="0"/>
                <a:cs typeface="Arial" panose="020B0604020202020204" pitchFamily="34" charset="0"/>
              </a:rPr>
              <a:t>)</a:t>
            </a:r>
          </a:p>
        </p:txBody>
      </p:sp>
      <p:sp>
        <p:nvSpPr>
          <p:cNvPr id="6" name="Textfeld 7">
            <a:extLst>
              <a:ext uri="{FF2B5EF4-FFF2-40B4-BE49-F238E27FC236}">
                <a16:creationId xmlns:a16="http://schemas.microsoft.com/office/drawing/2014/main" id="{D7BC46CC-E370-E6A1-F899-9CD2BC5081BB}"/>
              </a:ext>
            </a:extLst>
          </p:cNvPr>
          <p:cNvSpPr txBox="1">
            <a:spLocks noChangeArrowheads="1"/>
          </p:cNvSpPr>
          <p:nvPr/>
        </p:nvSpPr>
        <p:spPr bwMode="auto">
          <a:xfrm>
            <a:off x="1191454" y="2678695"/>
            <a:ext cx="6808594"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freie </a:t>
            </a:r>
            <a:r>
              <a:rPr lang="de-DE" dirty="0" err="1">
                <a:latin typeface="Arial" panose="020B0604020202020204" pitchFamily="34" charset="0"/>
                <a:cs typeface="Arial" panose="020B0604020202020204" pitchFamily="34" charset="0"/>
              </a:rPr>
              <a:t>Gingiva</a:t>
            </a:r>
            <a:endParaRPr lang="de-DE" dirty="0">
              <a:latin typeface="Arial" panose="020B0604020202020204" pitchFamily="34" charset="0"/>
              <a:cs typeface="Arial" panose="020B0604020202020204" pitchFamily="34" charset="0"/>
            </a:endParaRPr>
          </a:p>
        </p:txBody>
      </p:sp>
      <p:sp>
        <p:nvSpPr>
          <p:cNvPr id="7" name="Textfeld 9">
            <a:extLst>
              <a:ext uri="{FF2B5EF4-FFF2-40B4-BE49-F238E27FC236}">
                <a16:creationId xmlns:a16="http://schemas.microsoft.com/office/drawing/2014/main" id="{D1D1613C-AC74-79EB-3F7C-8ABE308EDE9E}"/>
              </a:ext>
            </a:extLst>
          </p:cNvPr>
          <p:cNvSpPr txBox="1">
            <a:spLocks noChangeArrowheads="1"/>
          </p:cNvSpPr>
          <p:nvPr/>
        </p:nvSpPr>
        <p:spPr bwMode="auto">
          <a:xfrm>
            <a:off x="1191454" y="2973748"/>
            <a:ext cx="7668580" cy="373577"/>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umgibt den Zahnhals</a:t>
            </a:r>
          </a:p>
        </p:txBody>
      </p:sp>
      <p:sp>
        <p:nvSpPr>
          <p:cNvPr id="8" name="Textfeld 11">
            <a:extLst>
              <a:ext uri="{FF2B5EF4-FFF2-40B4-BE49-F238E27FC236}">
                <a16:creationId xmlns:a16="http://schemas.microsoft.com/office/drawing/2014/main" id="{6381CC4E-FAEC-3D70-A3A5-00B2ADC75085}"/>
              </a:ext>
            </a:extLst>
          </p:cNvPr>
          <p:cNvSpPr txBox="1">
            <a:spLocks noChangeArrowheads="1"/>
          </p:cNvSpPr>
          <p:nvPr/>
        </p:nvSpPr>
        <p:spPr bwMode="auto">
          <a:xfrm>
            <a:off x="1153246" y="4503784"/>
            <a:ext cx="5032375" cy="369332"/>
          </a:xfrm>
          <a:prstGeom prst="rect">
            <a:avLst/>
          </a:prstGeom>
          <a:noFill/>
          <a:ln w="9525">
            <a:noFill/>
            <a:miter lim="800000"/>
            <a:headEnd/>
            <a:tailEnd/>
          </a:ln>
        </p:spPr>
        <p:txBody>
          <a:bodyPr wrap="square">
            <a:prstTxWarp prst="textNoShape">
              <a:avLst/>
            </a:prstTxWarp>
            <a:spAutoFit/>
          </a:bodyPr>
          <a:lstStyle/>
          <a:p>
            <a:pPr>
              <a:buFont typeface="Arial"/>
              <a:buChar char="•"/>
            </a:pPr>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attached</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Gingiva</a:t>
            </a:r>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a:t>
            </a:r>
            <a:r>
              <a:rPr lang="de-DE" b="1" dirty="0" err="1">
                <a:solidFill>
                  <a:srgbClr val="FF0000"/>
                </a:solidFill>
                <a:latin typeface="Arial" panose="020B0604020202020204" pitchFamily="34" charset="0"/>
                <a:cs typeface="Arial" panose="020B0604020202020204" pitchFamily="34" charset="0"/>
              </a:rPr>
              <a:t>Gingiva</a:t>
            </a:r>
            <a:r>
              <a:rPr lang="de-DE" b="1" dirty="0">
                <a:solidFill>
                  <a:srgbClr val="FF0000"/>
                </a:solidFill>
                <a:latin typeface="Arial" panose="020B0604020202020204" pitchFamily="34" charset="0"/>
                <a:cs typeface="Arial" panose="020B0604020202020204" pitchFamily="34" charset="0"/>
              </a:rPr>
              <a:t> propria</a:t>
            </a:r>
            <a:r>
              <a:rPr lang="de-DE" dirty="0">
                <a:latin typeface="Arial" panose="020B0604020202020204" pitchFamily="34" charset="0"/>
                <a:cs typeface="Arial" panose="020B0604020202020204" pitchFamily="34" charset="0"/>
              </a:rPr>
              <a:t>)</a:t>
            </a:r>
          </a:p>
        </p:txBody>
      </p:sp>
      <p:sp>
        <p:nvSpPr>
          <p:cNvPr id="9" name="Textfeld 2">
            <a:extLst>
              <a:ext uri="{FF2B5EF4-FFF2-40B4-BE49-F238E27FC236}">
                <a16:creationId xmlns:a16="http://schemas.microsoft.com/office/drawing/2014/main" id="{EB4CEA33-2748-0A20-C93B-76BCCCA38312}"/>
              </a:ext>
            </a:extLst>
          </p:cNvPr>
          <p:cNvSpPr txBox="1">
            <a:spLocks noChangeArrowheads="1"/>
          </p:cNvSpPr>
          <p:nvPr/>
        </p:nvSpPr>
        <p:spPr bwMode="auto">
          <a:xfrm>
            <a:off x="1153246" y="1847811"/>
            <a:ext cx="5032375"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Formen</a:t>
            </a:r>
          </a:p>
        </p:txBody>
      </p:sp>
      <p:sp>
        <p:nvSpPr>
          <p:cNvPr id="10" name="Textfeld 9">
            <a:extLst>
              <a:ext uri="{FF2B5EF4-FFF2-40B4-BE49-F238E27FC236}">
                <a16:creationId xmlns:a16="http://schemas.microsoft.com/office/drawing/2014/main" id="{8AB67CAD-29DA-7A1D-F157-6BD3B8DAC889}"/>
              </a:ext>
            </a:extLst>
          </p:cNvPr>
          <p:cNvSpPr txBox="1">
            <a:spLocks noChangeArrowheads="1"/>
          </p:cNvSpPr>
          <p:nvPr/>
        </p:nvSpPr>
        <p:spPr bwMode="auto">
          <a:xfrm>
            <a:off x="1153246" y="4847916"/>
            <a:ext cx="2346994"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befestigte </a:t>
            </a:r>
            <a:r>
              <a:rPr lang="de-DE" dirty="0" err="1">
                <a:latin typeface="Arial" panose="020B0604020202020204" pitchFamily="34" charset="0"/>
                <a:cs typeface="Arial" panose="020B0604020202020204" pitchFamily="34" charset="0"/>
              </a:rPr>
              <a:t>Gingiva</a:t>
            </a:r>
            <a:endParaRPr lang="de-DE" dirty="0">
              <a:latin typeface="Arial" panose="020B0604020202020204" pitchFamily="34" charset="0"/>
              <a:cs typeface="Arial" panose="020B0604020202020204" pitchFamily="34" charset="0"/>
            </a:endParaRPr>
          </a:p>
        </p:txBody>
      </p:sp>
      <p:sp>
        <p:nvSpPr>
          <p:cNvPr id="11" name="Textfeld 7">
            <a:extLst>
              <a:ext uri="{FF2B5EF4-FFF2-40B4-BE49-F238E27FC236}">
                <a16:creationId xmlns:a16="http://schemas.microsoft.com/office/drawing/2014/main" id="{45A70D7E-9C5D-69DB-CF59-11902E67810D}"/>
              </a:ext>
            </a:extLst>
          </p:cNvPr>
          <p:cNvSpPr txBox="1">
            <a:spLocks noChangeArrowheads="1"/>
          </p:cNvSpPr>
          <p:nvPr/>
        </p:nvSpPr>
        <p:spPr bwMode="auto">
          <a:xfrm>
            <a:off x="1191454" y="3287173"/>
            <a:ext cx="4175429"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liegt den Zähnen girlandenförmig an</a:t>
            </a:r>
          </a:p>
        </p:txBody>
      </p:sp>
      <p:sp>
        <p:nvSpPr>
          <p:cNvPr id="12" name="Textfeld 7">
            <a:extLst>
              <a:ext uri="{FF2B5EF4-FFF2-40B4-BE49-F238E27FC236}">
                <a16:creationId xmlns:a16="http://schemas.microsoft.com/office/drawing/2014/main" id="{0BCDD6BC-D544-4D40-6548-FFED5CE8BE01}"/>
              </a:ext>
            </a:extLst>
          </p:cNvPr>
          <p:cNvSpPr txBox="1">
            <a:spLocks noChangeArrowheads="1"/>
          </p:cNvSpPr>
          <p:nvPr/>
        </p:nvSpPr>
        <p:spPr bwMode="auto">
          <a:xfrm>
            <a:off x="1191454" y="3615407"/>
            <a:ext cx="2487355"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Breite ca. 1 − 2 mm</a:t>
            </a:r>
          </a:p>
        </p:txBody>
      </p:sp>
      <p:sp>
        <p:nvSpPr>
          <p:cNvPr id="13" name="Textfeld 7">
            <a:extLst>
              <a:ext uri="{FF2B5EF4-FFF2-40B4-BE49-F238E27FC236}">
                <a16:creationId xmlns:a16="http://schemas.microsoft.com/office/drawing/2014/main" id="{6A318610-7429-787A-E616-C0B1E0D112DE}"/>
              </a:ext>
            </a:extLst>
          </p:cNvPr>
          <p:cNvSpPr txBox="1">
            <a:spLocks noChangeArrowheads="1"/>
          </p:cNvSpPr>
          <p:nvPr/>
        </p:nvSpPr>
        <p:spPr bwMode="auto">
          <a:xfrm>
            <a:off x="1191454" y="3962386"/>
            <a:ext cx="4213977"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von Bindegewebsfasern durchzogen</a:t>
            </a:r>
          </a:p>
        </p:txBody>
      </p:sp>
      <p:sp>
        <p:nvSpPr>
          <p:cNvPr id="14" name="Textfeld 7">
            <a:extLst>
              <a:ext uri="{FF2B5EF4-FFF2-40B4-BE49-F238E27FC236}">
                <a16:creationId xmlns:a16="http://schemas.microsoft.com/office/drawing/2014/main" id="{ADAB1B32-C6F7-FC4A-43D9-DA9D1B31F61B}"/>
              </a:ext>
            </a:extLst>
          </p:cNvPr>
          <p:cNvSpPr txBox="1">
            <a:spLocks noChangeArrowheads="1"/>
          </p:cNvSpPr>
          <p:nvPr/>
        </p:nvSpPr>
        <p:spPr bwMode="auto">
          <a:xfrm>
            <a:off x="1153246" y="5213242"/>
            <a:ext cx="4290395"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fest am Alveolarknochen verwachsen</a:t>
            </a:r>
          </a:p>
        </p:txBody>
      </p:sp>
      <p:sp>
        <p:nvSpPr>
          <p:cNvPr id="20" name="Textfeld 33">
            <a:extLst>
              <a:ext uri="{FF2B5EF4-FFF2-40B4-BE49-F238E27FC236}">
                <a16:creationId xmlns:a16="http://schemas.microsoft.com/office/drawing/2014/main" id="{FCC68977-5BE2-7340-6FDE-BA07D703D73A}"/>
              </a:ext>
            </a:extLst>
          </p:cNvPr>
          <p:cNvSpPr txBox="1">
            <a:spLocks noChangeArrowheads="1"/>
          </p:cNvSpPr>
          <p:nvPr/>
        </p:nvSpPr>
        <p:spPr bwMode="auto">
          <a:xfrm>
            <a:off x="2831982" y="7137917"/>
            <a:ext cx="2819400" cy="261937"/>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Grafik: </a:t>
            </a:r>
            <a:r>
              <a:rPr lang="de-DE" sz="1100" dirty="0" err="1">
                <a:latin typeface="Arial" panose="020B0604020202020204" pitchFamily="34" charset="0"/>
                <a:cs typeface="Arial" panose="020B0604020202020204" pitchFamily="34" charset="0"/>
              </a:rPr>
              <a:t>Mair</a:t>
            </a:r>
            <a:r>
              <a:rPr lang="de-DE" sz="1100" dirty="0">
                <a:latin typeface="Arial" panose="020B0604020202020204" pitchFamily="34" charset="0"/>
                <a:cs typeface="Arial" panose="020B0604020202020204" pitchFamily="34" charset="0"/>
              </a:rPr>
              <a:t>, J., München</a:t>
            </a:r>
          </a:p>
        </p:txBody>
      </p:sp>
    </p:spTree>
    <p:extLst>
      <p:ext uri="{BB962C8B-B14F-4D97-AF65-F5344CB8AC3E}">
        <p14:creationId xmlns:p14="http://schemas.microsoft.com/office/powerpoint/2010/main" val="43646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linds(horizont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linds(horizontal)">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D2BF21A-409F-C5F1-C9D2-2CB2C93457B3}"/>
              </a:ext>
            </a:extLst>
          </p:cNvPr>
          <p:cNvSpPr txBox="1">
            <a:spLocks noChangeArrowheads="1"/>
          </p:cNvSpPr>
          <p:nvPr/>
        </p:nvSpPr>
        <p:spPr>
          <a:xfrm>
            <a:off x="1081375" y="544706"/>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Zahnfleisch (Gingiva) – (4)</a:t>
            </a:r>
          </a:p>
        </p:txBody>
      </p:sp>
      <p:sp>
        <p:nvSpPr>
          <p:cNvPr id="5" name="Textfeld 3">
            <a:extLst>
              <a:ext uri="{FF2B5EF4-FFF2-40B4-BE49-F238E27FC236}">
                <a16:creationId xmlns:a16="http://schemas.microsoft.com/office/drawing/2014/main" id="{3C7227AB-12BC-F5D3-0DAE-0401F37FB04F}"/>
              </a:ext>
            </a:extLst>
          </p:cNvPr>
          <p:cNvSpPr txBox="1">
            <a:spLocks noChangeArrowheads="1"/>
          </p:cNvSpPr>
          <p:nvPr/>
        </p:nvSpPr>
        <p:spPr bwMode="auto">
          <a:xfrm>
            <a:off x="1043167" y="2398815"/>
            <a:ext cx="9183427"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Interdentalpapille </a:t>
            </a:r>
            <a:r>
              <a:rPr lang="de-DE" dirty="0">
                <a:latin typeface="Arial" panose="020B0604020202020204" pitchFamily="34" charset="0"/>
                <a:cs typeface="Arial" panose="020B0604020202020204" pitchFamily="34" charset="0"/>
              </a:rPr>
              <a:t>(</a:t>
            </a:r>
            <a:r>
              <a:rPr lang="de-DE" b="1" dirty="0">
                <a:solidFill>
                  <a:srgbClr val="FF0000"/>
                </a:solidFill>
                <a:latin typeface="Arial" panose="020B0604020202020204" pitchFamily="34" charset="0"/>
                <a:cs typeface="Arial" panose="020B0604020202020204" pitchFamily="34" charset="0"/>
              </a:rPr>
              <a:t>Interdentale Gingiva</a:t>
            </a:r>
            <a:r>
              <a:rPr lang="de-DE" dirty="0">
                <a:latin typeface="Arial" panose="020B0604020202020204" pitchFamily="34" charset="0"/>
                <a:cs typeface="Arial" panose="020B0604020202020204" pitchFamily="34" charset="0"/>
              </a:rPr>
              <a:t>)</a:t>
            </a:r>
          </a:p>
        </p:txBody>
      </p:sp>
      <p:sp>
        <p:nvSpPr>
          <p:cNvPr id="6" name="Textfeld 7">
            <a:extLst>
              <a:ext uri="{FF2B5EF4-FFF2-40B4-BE49-F238E27FC236}">
                <a16:creationId xmlns:a16="http://schemas.microsoft.com/office/drawing/2014/main" id="{D7BC46CC-E370-E6A1-F899-9CD2BC5081BB}"/>
              </a:ext>
            </a:extLst>
          </p:cNvPr>
          <p:cNvSpPr txBox="1">
            <a:spLocks noChangeArrowheads="1"/>
          </p:cNvSpPr>
          <p:nvPr/>
        </p:nvSpPr>
        <p:spPr bwMode="auto">
          <a:xfrm>
            <a:off x="1081375" y="2738071"/>
            <a:ext cx="6808594"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Teil der befestigten Gingiva</a:t>
            </a:r>
          </a:p>
        </p:txBody>
      </p:sp>
      <p:sp>
        <p:nvSpPr>
          <p:cNvPr id="7" name="Textfeld 9">
            <a:extLst>
              <a:ext uri="{FF2B5EF4-FFF2-40B4-BE49-F238E27FC236}">
                <a16:creationId xmlns:a16="http://schemas.microsoft.com/office/drawing/2014/main" id="{D1D1613C-AC74-79EB-3F7C-8ABE308EDE9E}"/>
              </a:ext>
            </a:extLst>
          </p:cNvPr>
          <p:cNvSpPr txBox="1">
            <a:spLocks noChangeArrowheads="1"/>
          </p:cNvSpPr>
          <p:nvPr/>
        </p:nvSpPr>
        <p:spPr bwMode="auto">
          <a:xfrm>
            <a:off x="1081375" y="3033124"/>
            <a:ext cx="7668580" cy="373577"/>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dreieckförmig</a:t>
            </a:r>
          </a:p>
        </p:txBody>
      </p:sp>
      <p:sp>
        <p:nvSpPr>
          <p:cNvPr id="9" name="Textfeld 2">
            <a:extLst>
              <a:ext uri="{FF2B5EF4-FFF2-40B4-BE49-F238E27FC236}">
                <a16:creationId xmlns:a16="http://schemas.microsoft.com/office/drawing/2014/main" id="{EB4CEA33-2748-0A20-C93B-76BCCCA38312}"/>
              </a:ext>
            </a:extLst>
          </p:cNvPr>
          <p:cNvSpPr txBox="1">
            <a:spLocks noChangeArrowheads="1"/>
          </p:cNvSpPr>
          <p:nvPr/>
        </p:nvSpPr>
        <p:spPr bwMode="auto">
          <a:xfrm>
            <a:off x="1043167" y="1907187"/>
            <a:ext cx="5032375"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Formen</a:t>
            </a:r>
          </a:p>
        </p:txBody>
      </p:sp>
      <p:sp>
        <p:nvSpPr>
          <p:cNvPr id="11" name="Textfeld 7">
            <a:extLst>
              <a:ext uri="{FF2B5EF4-FFF2-40B4-BE49-F238E27FC236}">
                <a16:creationId xmlns:a16="http://schemas.microsoft.com/office/drawing/2014/main" id="{45A70D7E-9C5D-69DB-CF59-11902E67810D}"/>
              </a:ext>
            </a:extLst>
          </p:cNvPr>
          <p:cNvSpPr txBox="1">
            <a:spLocks noChangeArrowheads="1"/>
          </p:cNvSpPr>
          <p:nvPr/>
        </p:nvSpPr>
        <p:spPr bwMode="auto">
          <a:xfrm>
            <a:off x="1081375" y="3346549"/>
            <a:ext cx="5948817"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füllt vestibulär und oral Zahnzwischenräume aus</a:t>
            </a:r>
          </a:p>
        </p:txBody>
      </p:sp>
      <p:sp>
        <p:nvSpPr>
          <p:cNvPr id="20" name="Textfeld 33">
            <a:extLst>
              <a:ext uri="{FF2B5EF4-FFF2-40B4-BE49-F238E27FC236}">
                <a16:creationId xmlns:a16="http://schemas.microsoft.com/office/drawing/2014/main" id="{FCC68977-5BE2-7340-6FDE-BA07D703D73A}"/>
              </a:ext>
            </a:extLst>
          </p:cNvPr>
          <p:cNvSpPr txBox="1">
            <a:spLocks noChangeArrowheads="1"/>
          </p:cNvSpPr>
          <p:nvPr/>
        </p:nvSpPr>
        <p:spPr bwMode="auto">
          <a:xfrm>
            <a:off x="2721903" y="7197293"/>
            <a:ext cx="2819400" cy="261937"/>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Grafik: </a:t>
            </a:r>
            <a:r>
              <a:rPr lang="de-DE" sz="1100" dirty="0" err="1">
                <a:latin typeface="Arial" panose="020B0604020202020204" pitchFamily="34" charset="0"/>
                <a:cs typeface="Arial" panose="020B0604020202020204" pitchFamily="34" charset="0"/>
              </a:rPr>
              <a:t>Mair</a:t>
            </a:r>
            <a:r>
              <a:rPr lang="de-DE" sz="1100" dirty="0">
                <a:latin typeface="Arial" panose="020B0604020202020204" pitchFamily="34" charset="0"/>
                <a:cs typeface="Arial" panose="020B0604020202020204" pitchFamily="34" charset="0"/>
              </a:rPr>
              <a:t>, J., München</a:t>
            </a:r>
          </a:p>
        </p:txBody>
      </p:sp>
    </p:spTree>
    <p:extLst>
      <p:ext uri="{BB962C8B-B14F-4D97-AF65-F5344CB8AC3E}">
        <p14:creationId xmlns:p14="http://schemas.microsoft.com/office/powerpoint/2010/main" val="372210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DFC8385-3E2E-1101-E73F-DD34693B9339}"/>
              </a:ext>
            </a:extLst>
          </p:cNvPr>
          <p:cNvSpPr txBox="1">
            <a:spLocks noChangeArrowheads="1"/>
          </p:cNvSpPr>
          <p:nvPr/>
        </p:nvSpPr>
        <p:spPr>
          <a:xfrm>
            <a:off x="1213746" y="436730"/>
            <a:ext cx="10889886"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Zahnfleisch (Gingiva) – (5)</a:t>
            </a:r>
          </a:p>
        </p:txBody>
      </p:sp>
      <p:sp>
        <p:nvSpPr>
          <p:cNvPr id="5" name="Textfeld 3">
            <a:extLst>
              <a:ext uri="{FF2B5EF4-FFF2-40B4-BE49-F238E27FC236}">
                <a16:creationId xmlns:a16="http://schemas.microsoft.com/office/drawing/2014/main" id="{09D6BC69-B0B4-E6DE-B45E-E2780553B575}"/>
              </a:ext>
            </a:extLst>
          </p:cNvPr>
          <p:cNvSpPr txBox="1">
            <a:spLocks noChangeArrowheads="1"/>
          </p:cNvSpPr>
          <p:nvPr/>
        </p:nvSpPr>
        <p:spPr bwMode="auto">
          <a:xfrm>
            <a:off x="1229715" y="2179439"/>
            <a:ext cx="6191328" cy="707886"/>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sz="2000" dirty="0">
                <a:latin typeface="Arial" panose="020B0604020202020204" pitchFamily="34" charset="0"/>
                <a:cs typeface="Arial" panose="020B0604020202020204" pitchFamily="34" charset="0"/>
              </a:rPr>
              <a:t> zwischen marginaler </a:t>
            </a:r>
            <a:r>
              <a:rPr lang="de-DE" sz="2000" dirty="0" err="1">
                <a:latin typeface="Arial" panose="020B0604020202020204" pitchFamily="34" charset="0"/>
                <a:cs typeface="Arial" panose="020B0604020202020204" pitchFamily="34" charset="0"/>
              </a:rPr>
              <a:t>Gingiva</a:t>
            </a:r>
            <a:r>
              <a:rPr lang="de-DE" sz="2000" dirty="0">
                <a:latin typeface="Arial" panose="020B0604020202020204" pitchFamily="34" charset="0"/>
                <a:cs typeface="Arial" panose="020B0604020202020204" pitchFamily="34" charset="0"/>
              </a:rPr>
              <a:t> und Zähnen </a:t>
            </a:r>
          </a:p>
          <a:p>
            <a:r>
              <a:rPr lang="de-DE" sz="2000" dirty="0">
                <a:latin typeface="Arial" panose="020B0604020202020204" pitchFamily="34" charset="0"/>
                <a:cs typeface="Arial" panose="020B0604020202020204" pitchFamily="34" charset="0"/>
              </a:rPr>
              <a:t>  befindet sich eine rillenförmige Vertiefung</a:t>
            </a:r>
          </a:p>
        </p:txBody>
      </p:sp>
      <p:sp>
        <p:nvSpPr>
          <p:cNvPr id="6" name="Textfeld 11">
            <a:extLst>
              <a:ext uri="{FF2B5EF4-FFF2-40B4-BE49-F238E27FC236}">
                <a16:creationId xmlns:a16="http://schemas.microsoft.com/office/drawing/2014/main" id="{18F2074A-CAE5-3237-7887-BB86FAFB557F}"/>
              </a:ext>
            </a:extLst>
          </p:cNvPr>
          <p:cNvSpPr txBox="1">
            <a:spLocks noChangeArrowheads="1"/>
          </p:cNvSpPr>
          <p:nvPr/>
        </p:nvSpPr>
        <p:spPr bwMode="auto">
          <a:xfrm>
            <a:off x="1229715" y="3782004"/>
            <a:ext cx="5887931" cy="400110"/>
          </a:xfrm>
          <a:prstGeom prst="rect">
            <a:avLst/>
          </a:prstGeom>
          <a:noFill/>
          <a:ln w="9525">
            <a:noFill/>
            <a:miter lim="800000"/>
            <a:headEnd/>
            <a:tailEnd/>
          </a:ln>
        </p:spPr>
        <p:txBody>
          <a:bodyPr wrap="square">
            <a:prstTxWarp prst="textNoShape">
              <a:avLst/>
            </a:prstTxWarp>
            <a:spAutoFit/>
          </a:bodyPr>
          <a:lstStyle/>
          <a:p>
            <a:pPr>
              <a:buFont typeface="Arial"/>
              <a:buChar char="•"/>
            </a:pPr>
            <a:r>
              <a:rPr lang="de-DE" sz="2000" dirty="0">
                <a:latin typeface="Arial" panose="020B0604020202020204" pitchFamily="34" charset="0"/>
                <a:cs typeface="Arial" panose="020B0604020202020204" pitchFamily="34" charset="0"/>
              </a:rPr>
              <a:t> am Boden des </a:t>
            </a:r>
            <a:r>
              <a:rPr lang="de-DE" sz="2000" dirty="0" err="1">
                <a:latin typeface="Arial" panose="020B0604020202020204" pitchFamily="34" charset="0"/>
                <a:cs typeface="Arial" panose="020B0604020202020204" pitchFamily="34" charset="0"/>
              </a:rPr>
              <a:t>Sulkus</a:t>
            </a:r>
            <a:r>
              <a:rPr lang="de-DE" sz="2000" dirty="0">
                <a:latin typeface="Arial" panose="020B0604020202020204" pitchFamily="34" charset="0"/>
                <a:cs typeface="Arial" panose="020B0604020202020204" pitchFamily="34" charset="0"/>
              </a:rPr>
              <a:t> liegt das </a:t>
            </a:r>
            <a:r>
              <a:rPr lang="de-DE" sz="2000" b="1" dirty="0" err="1">
                <a:solidFill>
                  <a:srgbClr val="FF0000"/>
                </a:solidFill>
                <a:latin typeface="Arial" panose="020B0604020202020204" pitchFamily="34" charset="0"/>
                <a:cs typeface="Arial" panose="020B0604020202020204" pitchFamily="34" charset="0"/>
              </a:rPr>
              <a:t>Saumepithel</a:t>
            </a:r>
            <a:endParaRPr lang="de-DE" sz="2000" b="1" dirty="0">
              <a:solidFill>
                <a:srgbClr val="FF0000"/>
              </a:solidFill>
              <a:latin typeface="Arial" panose="020B0604020202020204" pitchFamily="34" charset="0"/>
              <a:cs typeface="Arial" panose="020B0604020202020204" pitchFamily="34" charset="0"/>
            </a:endParaRPr>
          </a:p>
        </p:txBody>
      </p:sp>
      <p:sp>
        <p:nvSpPr>
          <p:cNvPr id="7" name="Textfeld 2">
            <a:extLst>
              <a:ext uri="{FF2B5EF4-FFF2-40B4-BE49-F238E27FC236}">
                <a16:creationId xmlns:a16="http://schemas.microsoft.com/office/drawing/2014/main" id="{7BD31268-0D5F-0A61-CF3F-2320BF8AA9C4}"/>
              </a:ext>
            </a:extLst>
          </p:cNvPr>
          <p:cNvSpPr txBox="1">
            <a:spLocks noChangeArrowheads="1"/>
          </p:cNvSpPr>
          <p:nvPr/>
        </p:nvSpPr>
        <p:spPr bwMode="auto">
          <a:xfrm>
            <a:off x="1229715" y="1859685"/>
            <a:ext cx="8137316" cy="400110"/>
          </a:xfrm>
          <a:prstGeom prst="rect">
            <a:avLst/>
          </a:prstGeom>
          <a:noFill/>
          <a:ln w="9525">
            <a:noFill/>
            <a:miter lim="800000"/>
            <a:headEnd/>
            <a:tailEnd/>
          </a:ln>
        </p:spPr>
        <p:txBody>
          <a:bodyPr wrap="square">
            <a:prstTxWarp prst="textNoShape">
              <a:avLst/>
            </a:prstTxWarp>
            <a:spAutoFit/>
          </a:bodyPr>
          <a:lstStyle/>
          <a:p>
            <a:r>
              <a:rPr lang="de-DE" sz="2000" b="1" dirty="0">
                <a:solidFill>
                  <a:srgbClr val="0000FF"/>
                </a:solidFill>
                <a:latin typeface="Arial" panose="020B0604020202020204" pitchFamily="34" charset="0"/>
                <a:cs typeface="Arial" panose="020B0604020202020204" pitchFamily="34" charset="0"/>
              </a:rPr>
              <a:t>Verbindung zu den Zähnen</a:t>
            </a:r>
          </a:p>
        </p:txBody>
      </p:sp>
      <p:sp>
        <p:nvSpPr>
          <p:cNvPr id="8" name="Textfeld 9">
            <a:extLst>
              <a:ext uri="{FF2B5EF4-FFF2-40B4-BE49-F238E27FC236}">
                <a16:creationId xmlns:a16="http://schemas.microsoft.com/office/drawing/2014/main" id="{FC9A0124-F889-BF94-4071-8792C9DCB0E8}"/>
              </a:ext>
            </a:extLst>
          </p:cNvPr>
          <p:cNvSpPr txBox="1">
            <a:spLocks noChangeArrowheads="1"/>
          </p:cNvSpPr>
          <p:nvPr/>
        </p:nvSpPr>
        <p:spPr bwMode="auto">
          <a:xfrm>
            <a:off x="1229715" y="4120731"/>
            <a:ext cx="5230462" cy="400110"/>
          </a:xfrm>
          <a:prstGeom prst="rect">
            <a:avLst/>
          </a:prstGeom>
          <a:noFill/>
          <a:ln w="9525">
            <a:noFill/>
            <a:miter lim="800000"/>
            <a:headEnd/>
            <a:tailEnd/>
          </a:ln>
        </p:spPr>
        <p:txBody>
          <a:bodyPr wrap="square">
            <a:prstTxWarp prst="textNoShape">
              <a:avLst/>
            </a:prstTxWarp>
            <a:spAutoFit/>
          </a:bodyPr>
          <a:lstStyle/>
          <a:p>
            <a:r>
              <a:rPr lang="de-DE" sz="2000" dirty="0">
                <a:latin typeface="Arial" panose="020B0604020202020204" pitchFamily="34" charset="0"/>
                <a:cs typeface="Arial" panose="020B0604020202020204" pitchFamily="34" charset="0"/>
              </a:rPr>
              <a:t>→ umgibt den Zahn ringförmig (Manschette)</a:t>
            </a:r>
          </a:p>
        </p:txBody>
      </p:sp>
      <p:sp>
        <p:nvSpPr>
          <p:cNvPr id="9" name="Textfeld 7">
            <a:extLst>
              <a:ext uri="{FF2B5EF4-FFF2-40B4-BE49-F238E27FC236}">
                <a16:creationId xmlns:a16="http://schemas.microsoft.com/office/drawing/2014/main" id="{9E37F501-E1BB-FCF2-7861-0F9162A41703}"/>
              </a:ext>
            </a:extLst>
          </p:cNvPr>
          <p:cNvSpPr txBox="1">
            <a:spLocks noChangeArrowheads="1"/>
          </p:cNvSpPr>
          <p:nvPr/>
        </p:nvSpPr>
        <p:spPr bwMode="auto">
          <a:xfrm>
            <a:off x="1229715" y="2806170"/>
            <a:ext cx="4027724" cy="400110"/>
          </a:xfrm>
          <a:prstGeom prst="rect">
            <a:avLst/>
          </a:prstGeom>
          <a:noFill/>
          <a:ln w="9525">
            <a:noFill/>
            <a:miter lim="800000"/>
            <a:headEnd/>
            <a:tailEnd/>
          </a:ln>
        </p:spPr>
        <p:txBody>
          <a:bodyPr wrap="square">
            <a:prstTxWarp prst="textNoShape">
              <a:avLst/>
            </a:prstTxWarp>
            <a:spAutoFit/>
          </a:bodyPr>
          <a:lstStyle/>
          <a:p>
            <a:r>
              <a:rPr lang="de-DE" sz="2000" dirty="0">
                <a:latin typeface="Arial" panose="020B0604020202020204" pitchFamily="34" charset="0"/>
                <a:cs typeface="Arial" panose="020B0604020202020204" pitchFamily="34" charset="0"/>
              </a:rPr>
              <a:t>→ </a:t>
            </a:r>
            <a:r>
              <a:rPr lang="de-DE" sz="2000" b="1" dirty="0" err="1">
                <a:solidFill>
                  <a:srgbClr val="FF0000"/>
                </a:solidFill>
                <a:latin typeface="Arial" panose="020B0604020202020204" pitchFamily="34" charset="0"/>
                <a:cs typeface="Arial" panose="020B0604020202020204" pitchFamily="34" charset="0"/>
              </a:rPr>
              <a:t>Sulkus</a:t>
            </a:r>
            <a:r>
              <a:rPr lang="de-DE" sz="2000" b="1" dirty="0">
                <a:solidFill>
                  <a:srgbClr val="FF0000"/>
                </a:solidFill>
                <a:latin typeface="Arial" panose="020B0604020202020204" pitchFamily="34" charset="0"/>
                <a:cs typeface="Arial" panose="020B0604020202020204" pitchFamily="34" charset="0"/>
              </a:rPr>
              <a:t> </a:t>
            </a:r>
            <a:r>
              <a:rPr lang="de-DE" sz="2000" dirty="0">
                <a:latin typeface="Arial" panose="020B0604020202020204" pitchFamily="34" charset="0"/>
                <a:cs typeface="Arial" panose="020B0604020202020204" pitchFamily="34" charset="0"/>
              </a:rPr>
              <a:t>(</a:t>
            </a:r>
            <a:r>
              <a:rPr lang="de-DE" sz="2000" b="1" dirty="0">
                <a:latin typeface="Arial" panose="020B0604020202020204" pitchFamily="34" charset="0"/>
                <a:cs typeface="Arial" panose="020B0604020202020204" pitchFamily="34" charset="0"/>
              </a:rPr>
              <a:t>Zahnfleischfurche</a:t>
            </a:r>
            <a:r>
              <a:rPr lang="de-DE" sz="2000" dirty="0">
                <a:latin typeface="Arial" panose="020B0604020202020204" pitchFamily="34" charset="0"/>
                <a:cs typeface="Arial" panose="020B0604020202020204" pitchFamily="34" charset="0"/>
              </a:rPr>
              <a:t>)</a:t>
            </a:r>
          </a:p>
        </p:txBody>
      </p:sp>
      <p:sp>
        <p:nvSpPr>
          <p:cNvPr id="10" name="Textfeld 7">
            <a:extLst>
              <a:ext uri="{FF2B5EF4-FFF2-40B4-BE49-F238E27FC236}">
                <a16:creationId xmlns:a16="http://schemas.microsoft.com/office/drawing/2014/main" id="{5ABA1BDF-745B-0A52-451B-18695D754833}"/>
              </a:ext>
            </a:extLst>
          </p:cNvPr>
          <p:cNvSpPr txBox="1">
            <a:spLocks noChangeArrowheads="1"/>
          </p:cNvSpPr>
          <p:nvPr/>
        </p:nvSpPr>
        <p:spPr bwMode="auto">
          <a:xfrm>
            <a:off x="1229714" y="3151362"/>
            <a:ext cx="3015465" cy="400110"/>
          </a:xfrm>
          <a:prstGeom prst="rect">
            <a:avLst/>
          </a:prstGeom>
          <a:noFill/>
          <a:ln w="9525">
            <a:noFill/>
            <a:miter lim="800000"/>
            <a:headEnd/>
            <a:tailEnd/>
          </a:ln>
        </p:spPr>
        <p:txBody>
          <a:bodyPr wrap="square">
            <a:prstTxWarp prst="textNoShape">
              <a:avLst/>
            </a:prstTxWarp>
            <a:spAutoFit/>
          </a:bodyPr>
          <a:lstStyle/>
          <a:p>
            <a:r>
              <a:rPr lang="de-DE" sz="2000" dirty="0">
                <a:latin typeface="Arial" panose="020B0604020202020204" pitchFamily="34" charset="0"/>
                <a:cs typeface="Arial" panose="020B0604020202020204" pitchFamily="34" charset="0"/>
              </a:rPr>
              <a:t>→ Tiefe ca. 0,5 − 2 mm</a:t>
            </a:r>
          </a:p>
        </p:txBody>
      </p:sp>
      <p:sp>
        <p:nvSpPr>
          <p:cNvPr id="11" name="Textfeld 7">
            <a:extLst>
              <a:ext uri="{FF2B5EF4-FFF2-40B4-BE49-F238E27FC236}">
                <a16:creationId xmlns:a16="http://schemas.microsoft.com/office/drawing/2014/main" id="{441A8B34-966F-06B5-B30B-28D9AE3F4041}"/>
              </a:ext>
            </a:extLst>
          </p:cNvPr>
          <p:cNvSpPr txBox="1">
            <a:spLocks noChangeArrowheads="1"/>
          </p:cNvSpPr>
          <p:nvPr/>
        </p:nvSpPr>
        <p:spPr bwMode="auto">
          <a:xfrm>
            <a:off x="1213746" y="4519413"/>
            <a:ext cx="5035499" cy="400110"/>
          </a:xfrm>
          <a:prstGeom prst="rect">
            <a:avLst/>
          </a:prstGeom>
          <a:noFill/>
          <a:ln w="9525">
            <a:noFill/>
            <a:miter lim="800000"/>
            <a:headEnd/>
            <a:tailEnd/>
          </a:ln>
        </p:spPr>
        <p:txBody>
          <a:bodyPr wrap="square">
            <a:prstTxWarp prst="textNoShape">
              <a:avLst/>
            </a:prstTxWarp>
            <a:spAutoFit/>
          </a:bodyPr>
          <a:lstStyle/>
          <a:p>
            <a:r>
              <a:rPr lang="de-DE" sz="2000" dirty="0">
                <a:latin typeface="Arial" panose="020B0604020202020204" pitchFamily="34" charset="0"/>
                <a:cs typeface="Arial" panose="020B0604020202020204" pitchFamily="34" charset="0"/>
              </a:rPr>
              <a:t>→ bewirkt Anheftung an Zahnoberfläche</a:t>
            </a:r>
          </a:p>
        </p:txBody>
      </p:sp>
      <p:sp>
        <p:nvSpPr>
          <p:cNvPr id="12" name="Textfeld 7">
            <a:extLst>
              <a:ext uri="{FF2B5EF4-FFF2-40B4-BE49-F238E27FC236}">
                <a16:creationId xmlns:a16="http://schemas.microsoft.com/office/drawing/2014/main" id="{35221337-557E-9A56-F145-A3A832F0C41F}"/>
              </a:ext>
            </a:extLst>
          </p:cNvPr>
          <p:cNvSpPr txBox="1">
            <a:spLocks noChangeArrowheads="1"/>
          </p:cNvSpPr>
          <p:nvPr/>
        </p:nvSpPr>
        <p:spPr bwMode="auto">
          <a:xfrm>
            <a:off x="1213746" y="4931500"/>
            <a:ext cx="3288310" cy="400110"/>
          </a:xfrm>
          <a:prstGeom prst="rect">
            <a:avLst/>
          </a:prstGeom>
          <a:noFill/>
          <a:ln w="9525">
            <a:noFill/>
            <a:miter lim="800000"/>
            <a:headEnd/>
            <a:tailEnd/>
          </a:ln>
        </p:spPr>
        <p:txBody>
          <a:bodyPr wrap="square">
            <a:prstTxWarp prst="textNoShape">
              <a:avLst/>
            </a:prstTxWarp>
            <a:spAutoFit/>
          </a:bodyPr>
          <a:lstStyle/>
          <a:p>
            <a:r>
              <a:rPr lang="de-DE" sz="2000" dirty="0">
                <a:latin typeface="Arial" panose="020B0604020202020204" pitchFamily="34" charset="0"/>
                <a:cs typeface="Arial" panose="020B0604020202020204" pitchFamily="34" charset="0"/>
              </a:rPr>
              <a:t>→ schützt die Wurzelhaut</a:t>
            </a:r>
          </a:p>
        </p:txBody>
      </p:sp>
      <p:sp>
        <p:nvSpPr>
          <p:cNvPr id="22" name="Textfeld 33">
            <a:extLst>
              <a:ext uri="{FF2B5EF4-FFF2-40B4-BE49-F238E27FC236}">
                <a16:creationId xmlns:a16="http://schemas.microsoft.com/office/drawing/2014/main" id="{F4A16788-2BC4-6F9D-6D05-04C04D240870}"/>
              </a:ext>
            </a:extLst>
          </p:cNvPr>
          <p:cNvSpPr txBox="1">
            <a:spLocks noChangeArrowheads="1"/>
          </p:cNvSpPr>
          <p:nvPr/>
        </p:nvSpPr>
        <p:spPr bwMode="auto">
          <a:xfrm>
            <a:off x="2698152" y="7149791"/>
            <a:ext cx="3298727" cy="400110"/>
          </a:xfrm>
          <a:prstGeom prst="rect">
            <a:avLst/>
          </a:prstGeom>
          <a:noFill/>
          <a:ln w="9525">
            <a:noFill/>
            <a:miter lim="800000"/>
            <a:headEnd/>
            <a:tailEnd/>
          </a:ln>
        </p:spPr>
        <p:txBody>
          <a:bodyPr wrap="square">
            <a:prstTxWarp prst="textNoShape">
              <a:avLst/>
            </a:prstTxWarp>
            <a:spAutoFit/>
          </a:bodyPr>
          <a:lstStyle/>
          <a:p>
            <a:pPr eaLnBrk="1" hangingPunct="1"/>
            <a:r>
              <a:rPr lang="de-DE" sz="2000" dirty="0">
                <a:latin typeface="Arial" panose="020B0604020202020204" pitchFamily="34" charset="0"/>
                <a:cs typeface="Arial" panose="020B0604020202020204" pitchFamily="34" charset="0"/>
              </a:rPr>
              <a:t>Grafik: </a:t>
            </a:r>
            <a:r>
              <a:rPr lang="de-DE" sz="2000" dirty="0" err="1">
                <a:latin typeface="Arial" panose="020B0604020202020204" pitchFamily="34" charset="0"/>
                <a:cs typeface="Arial" panose="020B0604020202020204" pitchFamily="34" charset="0"/>
              </a:rPr>
              <a:t>Mair</a:t>
            </a:r>
            <a:r>
              <a:rPr lang="de-DE" sz="2000" dirty="0">
                <a:latin typeface="Arial" panose="020B0604020202020204" pitchFamily="34" charset="0"/>
                <a:cs typeface="Arial" panose="020B0604020202020204" pitchFamily="34" charset="0"/>
              </a:rPr>
              <a:t>, J., München</a:t>
            </a:r>
          </a:p>
        </p:txBody>
      </p:sp>
    </p:spTree>
    <p:extLst>
      <p:ext uri="{BB962C8B-B14F-4D97-AF65-F5344CB8AC3E}">
        <p14:creationId xmlns:p14="http://schemas.microsoft.com/office/powerpoint/2010/main" val="363549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Wurzelzement</a:t>
            </a:r>
          </a:p>
        </p:txBody>
      </p:sp>
      <p:sp>
        <p:nvSpPr>
          <p:cNvPr id="3" name="Inhaltsplatzhalter 2"/>
          <p:cNvSpPr>
            <a:spLocks noGrp="1"/>
          </p:cNvSpPr>
          <p:nvPr>
            <p:ph idx="1"/>
          </p:nvPr>
        </p:nvSpPr>
        <p:spPr/>
        <p:txBody>
          <a:bodyPr/>
          <a:lstStyle/>
          <a:p>
            <a:pPr marL="0" indent="0">
              <a:buNone/>
            </a:pPr>
            <a:r>
              <a:rPr lang="de-DE" b="1" dirty="0"/>
              <a:t>Wurzelzement</a:t>
            </a:r>
          </a:p>
          <a:p>
            <a:pPr marL="0" indent="0">
              <a:buNone/>
            </a:pPr>
            <a:endParaRPr lang="de-DE" dirty="0"/>
          </a:p>
          <a:p>
            <a:pPr marL="0" indent="0">
              <a:buNone/>
            </a:pPr>
            <a:r>
              <a:rPr lang="de-DE" sz="2000" dirty="0"/>
              <a:t>Das </a:t>
            </a:r>
            <a:r>
              <a:rPr lang="de-DE" sz="2000" b="1" dirty="0"/>
              <a:t>Wurzelzement (</a:t>
            </a:r>
            <a:r>
              <a:rPr lang="de-DE" sz="2000" b="1" dirty="0" err="1"/>
              <a:t>Cementum</a:t>
            </a:r>
            <a:r>
              <a:rPr lang="de-DE" sz="2000" b="1" dirty="0"/>
              <a:t>) </a:t>
            </a:r>
            <a:r>
              <a:rPr lang="de-DE" sz="2000" dirty="0"/>
              <a:t>bedeckt die Zahnwurzel vollständig von außen.</a:t>
            </a:r>
          </a:p>
          <a:p>
            <a:pPr marL="0" indent="0">
              <a:buNone/>
            </a:pPr>
            <a:endParaRPr lang="de-DE" sz="2000" dirty="0"/>
          </a:p>
          <a:p>
            <a:r>
              <a:rPr lang="de-DE" sz="2000" dirty="0"/>
              <a:t>Verankerung von </a:t>
            </a:r>
            <a:r>
              <a:rPr lang="de-DE" sz="2000" b="1" dirty="0" err="1"/>
              <a:t>Sharpey</a:t>
            </a:r>
            <a:r>
              <a:rPr lang="de-DE" sz="2000" b="1" dirty="0"/>
              <a:t>-Fasern → </a:t>
            </a:r>
            <a:r>
              <a:rPr lang="de-DE" sz="2000" dirty="0"/>
              <a:t>federnde Befestigung der Zähne in der Alveole</a:t>
            </a:r>
          </a:p>
          <a:p>
            <a:r>
              <a:rPr lang="de-DE" sz="2000" dirty="0"/>
              <a:t>Wurzelzement ist Teil des Zahnes, als auch des Zahnhalteapparates</a:t>
            </a:r>
          </a:p>
        </p:txBody>
      </p:sp>
    </p:spTree>
    <p:extLst>
      <p:ext uri="{BB962C8B-B14F-4D97-AF65-F5344CB8AC3E}">
        <p14:creationId xmlns:p14="http://schemas.microsoft.com/office/powerpoint/2010/main" val="1857341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Wurzelhaut</a:t>
            </a:r>
          </a:p>
        </p:txBody>
      </p:sp>
      <p:sp>
        <p:nvSpPr>
          <p:cNvPr id="3" name="Inhaltsplatzhalter 2"/>
          <p:cNvSpPr>
            <a:spLocks noGrp="1"/>
          </p:cNvSpPr>
          <p:nvPr>
            <p:ph idx="1"/>
          </p:nvPr>
        </p:nvSpPr>
        <p:spPr/>
        <p:txBody>
          <a:bodyPr>
            <a:normAutofit lnSpcReduction="10000"/>
          </a:bodyPr>
          <a:lstStyle/>
          <a:p>
            <a:pPr marL="0" indent="0">
              <a:buNone/>
            </a:pPr>
            <a:r>
              <a:rPr lang="de-DE" b="1" dirty="0"/>
              <a:t>Wurzelhaut (</a:t>
            </a:r>
            <a:r>
              <a:rPr lang="de-DE" b="1" dirty="0" err="1"/>
              <a:t>Desmodont</a:t>
            </a:r>
            <a:r>
              <a:rPr lang="de-DE" b="1" dirty="0"/>
              <a:t>)</a:t>
            </a:r>
          </a:p>
          <a:p>
            <a:pPr marL="0" indent="0">
              <a:buNone/>
            </a:pPr>
            <a:endParaRPr lang="de-DE" dirty="0"/>
          </a:p>
          <a:p>
            <a:r>
              <a:rPr lang="de-DE" dirty="0"/>
              <a:t>Weichgewebe – füllt den Spalt zwischen der Zahnwurzeloberfläche und </a:t>
            </a:r>
            <a:r>
              <a:rPr lang="de-DE" dirty="0" err="1"/>
              <a:t>Alveolarknochen</a:t>
            </a:r>
            <a:endParaRPr lang="de-DE" dirty="0"/>
          </a:p>
          <a:p>
            <a:r>
              <a:rPr lang="de-DE" b="1" i="1" dirty="0"/>
              <a:t>Aufbau</a:t>
            </a:r>
            <a:r>
              <a:rPr lang="de-DE" dirty="0"/>
              <a:t>: Bindegewebe mit Blutgefäßen und Nervenfasern, </a:t>
            </a:r>
            <a:r>
              <a:rPr lang="de-DE" dirty="0" err="1"/>
              <a:t>Sharpey</a:t>
            </a:r>
            <a:r>
              <a:rPr lang="de-DE" dirty="0"/>
              <a:t>-Fasern – Breite bei gesunden </a:t>
            </a:r>
            <a:r>
              <a:rPr lang="de-DE" dirty="0" err="1"/>
              <a:t>Parodont</a:t>
            </a:r>
            <a:r>
              <a:rPr lang="de-DE" dirty="0"/>
              <a:t>: ca. 0,25 – 0,3 mm, nicht sichtbar auf </a:t>
            </a:r>
            <a:r>
              <a:rPr lang="de-DE" dirty="0" err="1"/>
              <a:t>Rö</a:t>
            </a:r>
            <a:r>
              <a:rPr lang="de-DE" dirty="0"/>
              <a:t>-Bild</a:t>
            </a:r>
          </a:p>
          <a:p>
            <a:r>
              <a:rPr lang="de-DE" b="1" i="1" dirty="0"/>
              <a:t>Funktion</a:t>
            </a:r>
            <a:r>
              <a:rPr lang="de-DE" dirty="0"/>
              <a:t>: Vermittlung des Kaugefühls, funktionelle Verbindung zwischen Zahn und </a:t>
            </a:r>
            <a:r>
              <a:rPr lang="de-DE" dirty="0" err="1"/>
              <a:t>Alveolarknochen</a:t>
            </a:r>
            <a:endParaRPr lang="de-DE" b="1" i="1" dirty="0"/>
          </a:p>
          <a:p>
            <a:endParaRPr lang="de-DE" dirty="0"/>
          </a:p>
        </p:txBody>
      </p:sp>
    </p:spTree>
    <p:extLst>
      <p:ext uri="{BB962C8B-B14F-4D97-AF65-F5344CB8AC3E}">
        <p14:creationId xmlns:p14="http://schemas.microsoft.com/office/powerpoint/2010/main" val="1486924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Alveolarknochen</a:t>
            </a:r>
            <a:endParaRPr lang="de-DE" dirty="0"/>
          </a:p>
        </p:txBody>
      </p:sp>
      <p:sp>
        <p:nvSpPr>
          <p:cNvPr id="3" name="Inhaltsplatzhalter 2"/>
          <p:cNvSpPr>
            <a:spLocks noGrp="1"/>
          </p:cNvSpPr>
          <p:nvPr>
            <p:ph idx="1"/>
          </p:nvPr>
        </p:nvSpPr>
        <p:spPr>
          <a:xfrm>
            <a:off x="850900" y="2052231"/>
            <a:ext cx="7835900" cy="4026430"/>
          </a:xfrm>
        </p:spPr>
        <p:txBody>
          <a:bodyPr/>
          <a:lstStyle/>
          <a:p>
            <a:pPr marL="0" indent="0">
              <a:buNone/>
            </a:pPr>
            <a:r>
              <a:rPr lang="de-DE" b="1" dirty="0" err="1"/>
              <a:t>Alveolarknochen</a:t>
            </a:r>
            <a:endParaRPr lang="de-DE" b="1" dirty="0"/>
          </a:p>
          <a:p>
            <a:pPr marL="0" indent="0">
              <a:buNone/>
            </a:pPr>
            <a:endParaRPr lang="de-DE" dirty="0"/>
          </a:p>
          <a:p>
            <a:r>
              <a:rPr lang="de-DE" dirty="0"/>
              <a:t>Knöcherne Fortsätze von Ober- und Unterkiefer</a:t>
            </a:r>
          </a:p>
          <a:p>
            <a:r>
              <a:rPr lang="de-DE" dirty="0"/>
              <a:t>Alveolen (Zahnfächer) dienen mit Hilfe der </a:t>
            </a:r>
            <a:r>
              <a:rPr lang="de-DE" dirty="0" err="1"/>
              <a:t>Sharpey</a:t>
            </a:r>
            <a:r>
              <a:rPr lang="de-DE" dirty="0"/>
              <a:t>-Fasern der Befestigung der Zähne im Knochen</a:t>
            </a:r>
          </a:p>
          <a:p>
            <a:pPr marL="0" indent="0">
              <a:buNone/>
            </a:pPr>
            <a:r>
              <a:rPr lang="de-DE" b="1" dirty="0">
                <a:solidFill>
                  <a:srgbClr val="0000FF"/>
                </a:solidFill>
              </a:rPr>
              <a:t>Lage</a:t>
            </a:r>
          </a:p>
          <a:p>
            <a:pPr marL="0" indent="0">
              <a:buNone/>
            </a:pPr>
            <a:endParaRPr lang="de-DE" dirty="0"/>
          </a:p>
        </p:txBody>
      </p:sp>
      <p:sp>
        <p:nvSpPr>
          <p:cNvPr id="4" name="Textfeld 5">
            <a:extLst>
              <a:ext uri="{FF2B5EF4-FFF2-40B4-BE49-F238E27FC236}">
                <a16:creationId xmlns:a16="http://schemas.microsoft.com/office/drawing/2014/main" id="{7F3FE3CB-422B-1E3D-98E1-4D9EF85BBEF6}"/>
              </a:ext>
            </a:extLst>
          </p:cNvPr>
          <p:cNvSpPr txBox="1">
            <a:spLocks noChangeArrowheads="1"/>
          </p:cNvSpPr>
          <p:nvPr/>
        </p:nvSpPr>
        <p:spPr bwMode="auto">
          <a:xfrm>
            <a:off x="850900" y="4720441"/>
            <a:ext cx="7442200" cy="830997"/>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sz="2400" dirty="0">
                <a:latin typeface="Arial" panose="020B0604020202020204" pitchFamily="34" charset="0"/>
                <a:cs typeface="Arial" panose="020B0604020202020204" pitchFamily="34" charset="0"/>
              </a:rPr>
              <a:t> 	beginnt beim gesunden Zahnhalteapparat ca. </a:t>
            </a:r>
          </a:p>
          <a:p>
            <a:r>
              <a:rPr lang="de-DE" sz="2400" dirty="0">
                <a:latin typeface="Arial" panose="020B0604020202020204" pitchFamily="34" charset="0"/>
                <a:cs typeface="Arial" panose="020B0604020202020204" pitchFamily="34" charset="0"/>
              </a:rPr>
              <a:t>  	1-2 mm unterhalb der Schmelz-Zement-Grenze</a:t>
            </a:r>
          </a:p>
        </p:txBody>
      </p:sp>
    </p:spTree>
    <p:extLst>
      <p:ext uri="{BB962C8B-B14F-4D97-AF65-F5344CB8AC3E}">
        <p14:creationId xmlns:p14="http://schemas.microsoft.com/office/powerpoint/2010/main" val="4366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20C1208-E8E6-3AE5-D53B-13DA450EEAFD}"/>
              </a:ext>
            </a:extLst>
          </p:cNvPr>
          <p:cNvSpPr txBox="1">
            <a:spLocks noChangeArrowheads="1"/>
          </p:cNvSpPr>
          <p:nvPr/>
        </p:nvSpPr>
        <p:spPr>
          <a:xfrm>
            <a:off x="884642" y="510337"/>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err="1">
                <a:latin typeface="Arial" panose="020B0604020202020204" pitchFamily="34" charset="0"/>
                <a:cs typeface="Arial" panose="020B0604020202020204" pitchFamily="34" charset="0"/>
              </a:rPr>
              <a:t>Parodontalerkrankungen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Parodontopathien</a:t>
            </a:r>
            <a:r>
              <a:rPr lang="de-DE" dirty="0">
                <a:latin typeface="Arial" panose="020B0604020202020204" pitchFamily="34" charset="0"/>
                <a:cs typeface="Arial" panose="020B0604020202020204" pitchFamily="34" charset="0"/>
              </a:rPr>
              <a:t>)</a:t>
            </a:r>
          </a:p>
        </p:txBody>
      </p:sp>
      <p:sp>
        <p:nvSpPr>
          <p:cNvPr id="5" name="Textfeld 3">
            <a:extLst>
              <a:ext uri="{FF2B5EF4-FFF2-40B4-BE49-F238E27FC236}">
                <a16:creationId xmlns:a16="http://schemas.microsoft.com/office/drawing/2014/main" id="{7D5F262A-CDBF-F35E-3619-059C0970A815}"/>
              </a:ext>
            </a:extLst>
          </p:cNvPr>
          <p:cNvSpPr txBox="1">
            <a:spLocks noChangeArrowheads="1"/>
          </p:cNvSpPr>
          <p:nvPr/>
        </p:nvSpPr>
        <p:spPr bwMode="auto">
          <a:xfrm>
            <a:off x="1578119" y="2174443"/>
            <a:ext cx="5046662" cy="584775"/>
          </a:xfrm>
          <a:prstGeom prst="rect">
            <a:avLst/>
          </a:prstGeom>
          <a:noFill/>
          <a:ln w="9525">
            <a:noFill/>
            <a:miter lim="800000"/>
            <a:headEnd/>
            <a:tailEnd/>
          </a:ln>
        </p:spPr>
        <p:txBody>
          <a:bodyPr>
            <a:prstTxWarp prst="textNoShape">
              <a:avLst/>
            </a:prstTxWarp>
            <a:spAutoFit/>
          </a:bodyPr>
          <a:lstStyle/>
          <a:p>
            <a:pPr>
              <a:buFont typeface="Arial" pitchFamily="-1" charset="0"/>
              <a:buChar char="•"/>
            </a:pPr>
            <a:r>
              <a:rPr lang="de-DE" sz="1600" dirty="0">
                <a:latin typeface="Arial" panose="020B0604020202020204" pitchFamily="34" charset="0"/>
                <a:cs typeface="Arial" panose="020B0604020202020204" pitchFamily="34" charset="0"/>
              </a:rPr>
              <a:t> Gesamtbezeichnung für alle Erkrankungen </a:t>
            </a:r>
          </a:p>
          <a:p>
            <a:r>
              <a:rPr lang="de-DE" sz="1600" dirty="0">
                <a:latin typeface="Arial" panose="020B0604020202020204" pitchFamily="34" charset="0"/>
                <a:cs typeface="Arial" panose="020B0604020202020204" pitchFamily="34" charset="0"/>
              </a:rPr>
              <a:t>  des Zahnhalteapparates</a:t>
            </a:r>
          </a:p>
        </p:txBody>
      </p:sp>
      <p:sp>
        <p:nvSpPr>
          <p:cNvPr id="6" name="Textfeld 4">
            <a:extLst>
              <a:ext uri="{FF2B5EF4-FFF2-40B4-BE49-F238E27FC236}">
                <a16:creationId xmlns:a16="http://schemas.microsoft.com/office/drawing/2014/main" id="{3172543F-B854-0E8A-7AE1-820B59AB5CCA}"/>
              </a:ext>
            </a:extLst>
          </p:cNvPr>
          <p:cNvSpPr txBox="1">
            <a:spLocks noChangeArrowheads="1"/>
          </p:cNvSpPr>
          <p:nvPr/>
        </p:nvSpPr>
        <p:spPr bwMode="auto">
          <a:xfrm>
            <a:off x="1078056" y="2826183"/>
            <a:ext cx="936475"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Formen</a:t>
            </a:r>
          </a:p>
        </p:txBody>
      </p:sp>
      <p:sp>
        <p:nvSpPr>
          <p:cNvPr id="7" name="Textfeld 5">
            <a:extLst>
              <a:ext uri="{FF2B5EF4-FFF2-40B4-BE49-F238E27FC236}">
                <a16:creationId xmlns:a16="http://schemas.microsoft.com/office/drawing/2014/main" id="{0FA59270-0060-7340-0D52-F516C71944C4}"/>
              </a:ext>
            </a:extLst>
          </p:cNvPr>
          <p:cNvSpPr txBox="1">
            <a:spLocks noChangeArrowheads="1"/>
          </p:cNvSpPr>
          <p:nvPr/>
        </p:nvSpPr>
        <p:spPr bwMode="auto">
          <a:xfrm>
            <a:off x="1593619" y="3144406"/>
            <a:ext cx="4108817" cy="338554"/>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sz="1600" dirty="0">
                <a:latin typeface="Arial" panose="020B0604020202020204" pitchFamily="34" charset="0"/>
                <a:cs typeface="Arial" panose="020B0604020202020204" pitchFamily="34" charset="0"/>
              </a:rPr>
              <a:t> </a:t>
            </a:r>
            <a:r>
              <a:rPr lang="de-DE" sz="1600" b="1" dirty="0">
                <a:solidFill>
                  <a:srgbClr val="FF0000"/>
                </a:solidFill>
                <a:latin typeface="Arial" panose="020B0604020202020204" pitchFamily="34" charset="0"/>
                <a:cs typeface="Arial" panose="020B0604020202020204" pitchFamily="34" charset="0"/>
              </a:rPr>
              <a:t>entzündliche </a:t>
            </a:r>
            <a:r>
              <a:rPr lang="de-DE" sz="1600" b="1" dirty="0" err="1">
                <a:solidFill>
                  <a:srgbClr val="FF0000"/>
                </a:solidFill>
                <a:latin typeface="Arial" panose="020B0604020202020204" pitchFamily="34" charset="0"/>
                <a:cs typeface="Arial" panose="020B0604020202020204" pitchFamily="34" charset="0"/>
              </a:rPr>
              <a:t>Parodontalerkrankungen</a:t>
            </a:r>
            <a:r>
              <a:rPr lang="de-DE" sz="1600" b="1" dirty="0">
                <a:solidFill>
                  <a:srgbClr val="FF0000"/>
                </a:solidFill>
                <a:latin typeface="Arial" panose="020B0604020202020204" pitchFamily="34" charset="0"/>
                <a:cs typeface="Arial" panose="020B0604020202020204" pitchFamily="34" charset="0"/>
              </a:rPr>
              <a:t> </a:t>
            </a:r>
          </a:p>
        </p:txBody>
      </p:sp>
      <p:sp>
        <p:nvSpPr>
          <p:cNvPr id="8" name="Textfeld 7">
            <a:extLst>
              <a:ext uri="{FF2B5EF4-FFF2-40B4-BE49-F238E27FC236}">
                <a16:creationId xmlns:a16="http://schemas.microsoft.com/office/drawing/2014/main" id="{B64AFADA-6E78-970C-B780-2A8E74B50582}"/>
              </a:ext>
            </a:extLst>
          </p:cNvPr>
          <p:cNvSpPr txBox="1">
            <a:spLocks noChangeArrowheads="1"/>
          </p:cNvSpPr>
          <p:nvPr/>
        </p:nvSpPr>
        <p:spPr bwMode="auto">
          <a:xfrm>
            <a:off x="2095894" y="3518819"/>
            <a:ext cx="1385316"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Gingivitis</a:t>
            </a:r>
          </a:p>
        </p:txBody>
      </p:sp>
      <p:sp>
        <p:nvSpPr>
          <p:cNvPr id="9" name="Textfeld 8">
            <a:extLst>
              <a:ext uri="{FF2B5EF4-FFF2-40B4-BE49-F238E27FC236}">
                <a16:creationId xmlns:a16="http://schemas.microsoft.com/office/drawing/2014/main" id="{0773F363-05DA-6C51-C1A4-14CB6EBAEEC3}"/>
              </a:ext>
            </a:extLst>
          </p:cNvPr>
          <p:cNvSpPr txBox="1">
            <a:spLocks noChangeArrowheads="1"/>
          </p:cNvSpPr>
          <p:nvPr/>
        </p:nvSpPr>
        <p:spPr bwMode="auto">
          <a:xfrm>
            <a:off x="1578119" y="4220847"/>
            <a:ext cx="4541628" cy="338554"/>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sz="1600" dirty="0">
                <a:latin typeface="Arial" panose="020B0604020202020204" pitchFamily="34" charset="0"/>
                <a:cs typeface="Arial" panose="020B0604020202020204" pitchFamily="34" charset="0"/>
              </a:rPr>
              <a:t> </a:t>
            </a:r>
            <a:r>
              <a:rPr lang="de-DE" sz="1600" b="1" dirty="0">
                <a:solidFill>
                  <a:srgbClr val="FF0000"/>
                </a:solidFill>
                <a:latin typeface="Arial" panose="020B0604020202020204" pitchFamily="34" charset="0"/>
                <a:cs typeface="Arial" panose="020B0604020202020204" pitchFamily="34" charset="0"/>
              </a:rPr>
              <a:t>nichtentzündliche </a:t>
            </a:r>
            <a:r>
              <a:rPr lang="de-DE" sz="1600" b="1" dirty="0" err="1">
                <a:solidFill>
                  <a:srgbClr val="FF0000"/>
                </a:solidFill>
                <a:latin typeface="Arial" panose="020B0604020202020204" pitchFamily="34" charset="0"/>
                <a:cs typeface="Arial" panose="020B0604020202020204" pitchFamily="34" charset="0"/>
              </a:rPr>
              <a:t>Parodontalerkrankungen</a:t>
            </a:r>
            <a:endParaRPr lang="de-DE" sz="1600" b="1" dirty="0">
              <a:solidFill>
                <a:srgbClr val="FF0000"/>
              </a:solidFill>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99B8E8DD-D0C2-68AF-0C70-DA1A1D3623AD}"/>
              </a:ext>
            </a:extLst>
          </p:cNvPr>
          <p:cNvSpPr txBox="1">
            <a:spLocks noChangeArrowheads="1"/>
          </p:cNvSpPr>
          <p:nvPr/>
        </p:nvSpPr>
        <p:spPr bwMode="auto">
          <a:xfrm>
            <a:off x="2095894" y="3850901"/>
            <a:ext cx="1645002"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Parodontitis</a:t>
            </a:r>
          </a:p>
        </p:txBody>
      </p:sp>
      <p:sp>
        <p:nvSpPr>
          <p:cNvPr id="11" name="Textfeld 2">
            <a:extLst>
              <a:ext uri="{FF2B5EF4-FFF2-40B4-BE49-F238E27FC236}">
                <a16:creationId xmlns:a16="http://schemas.microsoft.com/office/drawing/2014/main" id="{3AD4C59B-590C-702D-1B23-C01B3B96DD5B}"/>
              </a:ext>
            </a:extLst>
          </p:cNvPr>
          <p:cNvSpPr txBox="1">
            <a:spLocks noChangeArrowheads="1"/>
          </p:cNvSpPr>
          <p:nvPr/>
        </p:nvSpPr>
        <p:spPr bwMode="auto">
          <a:xfrm>
            <a:off x="1078056" y="1799793"/>
            <a:ext cx="1132041" cy="338554"/>
          </a:xfrm>
          <a:prstGeom prst="rect">
            <a:avLst/>
          </a:prstGeom>
          <a:noFill/>
          <a:ln w="9525">
            <a:noFill/>
            <a:miter lim="800000"/>
            <a:headEnd/>
            <a:tailEnd/>
          </a:ln>
        </p:spPr>
        <p:txBody>
          <a:bodyPr wrap="non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Definition</a:t>
            </a:r>
          </a:p>
        </p:txBody>
      </p:sp>
      <p:sp>
        <p:nvSpPr>
          <p:cNvPr id="12" name="Textfeld 9">
            <a:extLst>
              <a:ext uri="{FF2B5EF4-FFF2-40B4-BE49-F238E27FC236}">
                <a16:creationId xmlns:a16="http://schemas.microsoft.com/office/drawing/2014/main" id="{20BF3549-471C-6FB3-A207-79404A7AFAED}"/>
              </a:ext>
            </a:extLst>
          </p:cNvPr>
          <p:cNvSpPr txBox="1">
            <a:spLocks noChangeArrowheads="1"/>
          </p:cNvSpPr>
          <p:nvPr/>
        </p:nvSpPr>
        <p:spPr bwMode="auto">
          <a:xfrm>
            <a:off x="2109183" y="4583917"/>
            <a:ext cx="3317092" cy="338554"/>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Gingivahyperplasie</a:t>
            </a:r>
            <a:r>
              <a:rPr lang="de-DE" sz="1600" b="1"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Epulis</a:t>
            </a:r>
            <a:r>
              <a:rPr lang="de-DE" sz="1600" b="1" dirty="0">
                <a:latin typeface="Arial" panose="020B0604020202020204" pitchFamily="34" charset="0"/>
                <a:cs typeface="Arial" panose="020B0604020202020204" pitchFamily="34" charset="0"/>
              </a:rPr>
              <a:t> </a:t>
            </a:r>
          </a:p>
        </p:txBody>
      </p:sp>
      <p:sp>
        <p:nvSpPr>
          <p:cNvPr id="13" name="Textfeld 9">
            <a:extLst>
              <a:ext uri="{FF2B5EF4-FFF2-40B4-BE49-F238E27FC236}">
                <a16:creationId xmlns:a16="http://schemas.microsoft.com/office/drawing/2014/main" id="{BB230AF2-B1C2-3484-DA91-69E9941C2C49}"/>
              </a:ext>
            </a:extLst>
          </p:cNvPr>
          <p:cNvSpPr txBox="1">
            <a:spLocks noChangeArrowheads="1"/>
          </p:cNvSpPr>
          <p:nvPr/>
        </p:nvSpPr>
        <p:spPr bwMode="auto">
          <a:xfrm>
            <a:off x="2109931" y="4946987"/>
            <a:ext cx="1517302" cy="338554"/>
          </a:xfrm>
          <a:prstGeom prst="rect">
            <a:avLst/>
          </a:prstGeom>
          <a:noFill/>
          <a:ln w="9525">
            <a:noFill/>
            <a:miter lim="800000"/>
            <a:headEnd/>
            <a:tailEnd/>
          </a:ln>
        </p:spPr>
        <p:txBody>
          <a:bodyPr wrap="square">
            <a:prstTxWarp prst="textNoShape">
              <a:avLst/>
            </a:prstTxWarp>
            <a:spAutoFit/>
          </a:bodyPr>
          <a:lstStyle/>
          <a:p>
            <a:r>
              <a:rPr lang="de-DE" sz="1600" dirty="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Rezession </a:t>
            </a:r>
          </a:p>
        </p:txBody>
      </p:sp>
      <p:sp>
        <p:nvSpPr>
          <p:cNvPr id="14" name="Textfeld 9">
            <a:extLst>
              <a:ext uri="{FF2B5EF4-FFF2-40B4-BE49-F238E27FC236}">
                <a16:creationId xmlns:a16="http://schemas.microsoft.com/office/drawing/2014/main" id="{9A1DF6D1-3F21-3B76-521C-0FA9DA525D42}"/>
              </a:ext>
            </a:extLst>
          </p:cNvPr>
          <p:cNvSpPr txBox="1">
            <a:spLocks noChangeArrowheads="1"/>
          </p:cNvSpPr>
          <p:nvPr/>
        </p:nvSpPr>
        <p:spPr bwMode="auto">
          <a:xfrm>
            <a:off x="2095894" y="5280808"/>
            <a:ext cx="2066591" cy="338554"/>
          </a:xfrm>
          <a:prstGeom prst="rect">
            <a:avLst/>
          </a:prstGeom>
          <a:noFill/>
          <a:ln w="9525">
            <a:noFill/>
            <a:miter lim="800000"/>
            <a:headEnd/>
            <a:tailEnd/>
          </a:ln>
        </p:spPr>
        <p:txBody>
          <a:bodyPr wrap="none">
            <a:prstTxWarp prst="textNoShape">
              <a:avLst/>
            </a:prstTxWarp>
            <a:spAutoFit/>
          </a:bodyPr>
          <a:lstStyle/>
          <a:p>
            <a:r>
              <a:rPr lang="de-DE" sz="1600"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Alveolaratrophie</a:t>
            </a:r>
            <a:endParaRPr lang="de-DE" sz="1600" b="1" dirty="0">
              <a:latin typeface="Arial" panose="020B0604020202020204" pitchFamily="34" charset="0"/>
              <a:cs typeface="Arial" panose="020B0604020202020204" pitchFamily="34" charset="0"/>
            </a:endParaRPr>
          </a:p>
        </p:txBody>
      </p:sp>
      <p:sp>
        <p:nvSpPr>
          <p:cNvPr id="15" name="Textfeld 10">
            <a:extLst>
              <a:ext uri="{FF2B5EF4-FFF2-40B4-BE49-F238E27FC236}">
                <a16:creationId xmlns:a16="http://schemas.microsoft.com/office/drawing/2014/main" id="{0CED4063-9C46-28AF-7667-A47D1AADF4E8}"/>
              </a:ext>
            </a:extLst>
          </p:cNvPr>
          <p:cNvSpPr txBox="1">
            <a:spLocks noChangeArrowheads="1"/>
          </p:cNvSpPr>
          <p:nvPr/>
        </p:nvSpPr>
        <p:spPr bwMode="auto">
          <a:xfrm>
            <a:off x="1078056" y="5510634"/>
            <a:ext cx="906725" cy="338554"/>
          </a:xfrm>
          <a:prstGeom prst="rect">
            <a:avLst/>
          </a:prstGeom>
          <a:noFill/>
          <a:ln w="9525">
            <a:noFill/>
            <a:miter lim="800000"/>
            <a:headEnd/>
            <a:tailEnd/>
          </a:ln>
        </p:spPr>
        <p:txBody>
          <a:bodyPr wrap="square">
            <a:prstTxWarp prst="textNoShape">
              <a:avLst/>
            </a:prstTxWarp>
            <a:spAutoFit/>
          </a:bodyPr>
          <a:lstStyle/>
          <a:p>
            <a:r>
              <a:rPr lang="de-DE" sz="1600" b="1" dirty="0">
                <a:solidFill>
                  <a:srgbClr val="0000FF"/>
                </a:solidFill>
                <a:latin typeface="Arial" panose="020B0604020202020204" pitchFamily="34" charset="0"/>
                <a:cs typeface="Arial" panose="020B0604020202020204" pitchFamily="34" charset="0"/>
              </a:rPr>
              <a:t>Folge</a:t>
            </a:r>
          </a:p>
        </p:txBody>
      </p:sp>
      <p:sp>
        <p:nvSpPr>
          <p:cNvPr id="16" name="Textfeld 14">
            <a:extLst>
              <a:ext uri="{FF2B5EF4-FFF2-40B4-BE49-F238E27FC236}">
                <a16:creationId xmlns:a16="http://schemas.microsoft.com/office/drawing/2014/main" id="{2B9A2F56-BCFF-0EB5-EA35-142F6B50041C}"/>
              </a:ext>
            </a:extLst>
          </p:cNvPr>
          <p:cNvSpPr txBox="1">
            <a:spLocks noChangeArrowheads="1"/>
          </p:cNvSpPr>
          <p:nvPr/>
        </p:nvSpPr>
        <p:spPr bwMode="auto">
          <a:xfrm>
            <a:off x="1644076" y="5891200"/>
            <a:ext cx="5019675" cy="338554"/>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sz="1600" dirty="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Attachment-Verlust</a:t>
            </a:r>
            <a:endParaRPr lang="de-DE" sz="1600" b="1" dirty="0">
              <a:latin typeface="Arial" panose="020B0604020202020204" pitchFamily="34" charset="0"/>
              <a:cs typeface="Arial" panose="020B0604020202020204" pitchFamily="34" charset="0"/>
            </a:endParaRPr>
          </a:p>
        </p:txBody>
      </p:sp>
      <p:sp>
        <p:nvSpPr>
          <p:cNvPr id="18" name="Textfeld 33">
            <a:extLst>
              <a:ext uri="{FF2B5EF4-FFF2-40B4-BE49-F238E27FC236}">
                <a16:creationId xmlns:a16="http://schemas.microsoft.com/office/drawing/2014/main" id="{A404B24B-C235-6D3C-D7B3-A423571B0C38}"/>
              </a:ext>
            </a:extLst>
          </p:cNvPr>
          <p:cNvSpPr txBox="1">
            <a:spLocks noChangeArrowheads="1"/>
          </p:cNvSpPr>
          <p:nvPr/>
        </p:nvSpPr>
        <p:spPr bwMode="auto">
          <a:xfrm>
            <a:off x="-1244252" y="7198484"/>
            <a:ext cx="7045154" cy="584775"/>
          </a:xfrm>
          <a:prstGeom prst="rect">
            <a:avLst/>
          </a:prstGeom>
          <a:noFill/>
          <a:ln w="9525">
            <a:noFill/>
            <a:miter lim="800000"/>
            <a:headEnd/>
            <a:tailEnd/>
          </a:ln>
        </p:spPr>
        <p:txBody>
          <a:bodyPr wrap="square">
            <a:prstTxWarp prst="textNoShape">
              <a:avLst/>
            </a:prstTxWarp>
            <a:spAutoFit/>
          </a:bodyPr>
          <a:lstStyle/>
          <a:p>
            <a:pPr eaLnBrk="1" hangingPunct="1"/>
            <a:r>
              <a:rPr lang="de-DE" sz="1600" dirty="0">
                <a:latin typeface="Arial" panose="020B0604020202020204" pitchFamily="34" charset="0"/>
                <a:cs typeface="Arial" panose="020B0604020202020204" pitchFamily="34" charset="0"/>
              </a:rPr>
              <a:t>Fotos: </a:t>
            </a:r>
            <a:r>
              <a:rPr lang="de-DE" sz="1600" dirty="0" err="1">
                <a:latin typeface="Arial" panose="020B0604020202020204" pitchFamily="34" charset="0"/>
                <a:cs typeface="Arial" panose="020B0604020202020204" pitchFamily="34" charset="0"/>
              </a:rPr>
              <a:t>Fotolia</a:t>
            </a:r>
            <a:r>
              <a:rPr lang="de-DE" sz="1600" dirty="0">
                <a:latin typeface="Arial" panose="020B0604020202020204" pitchFamily="34" charset="0"/>
                <a:cs typeface="Arial" panose="020B0604020202020204" pitchFamily="34" charset="0"/>
              </a:rPr>
              <a:t>/Zsolt </a:t>
            </a:r>
            <a:r>
              <a:rPr lang="de-DE" sz="1600" dirty="0" err="1">
                <a:latin typeface="Arial" panose="020B0604020202020204" pitchFamily="34" charset="0"/>
                <a:cs typeface="Arial" panose="020B0604020202020204" pitchFamily="34" charset="0"/>
              </a:rPr>
              <a:t>Bota</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Finna</a:t>
            </a:r>
            <a:r>
              <a:rPr lang="de-DE" sz="1600" dirty="0">
                <a:latin typeface="Arial" panose="020B0604020202020204" pitchFamily="34" charset="0"/>
                <a:cs typeface="Arial" panose="020B0604020202020204" pitchFamily="34" charset="0"/>
              </a:rPr>
              <a:t> (ob. li.); </a:t>
            </a:r>
            <a:r>
              <a:rPr lang="de-DE" sz="1600" dirty="0" err="1">
                <a:latin typeface="Arial" panose="020B0604020202020204" pitchFamily="34" charset="0"/>
                <a:cs typeface="Arial" panose="020B0604020202020204" pitchFamily="34" charset="0"/>
              </a:rPr>
              <a:t>Shutterstock</a:t>
            </a:r>
            <a:r>
              <a:rPr lang="de-DE" sz="1600" dirty="0">
                <a:latin typeface="Arial" panose="020B0604020202020204" pitchFamily="34" charset="0"/>
                <a:cs typeface="Arial" panose="020B0604020202020204" pitchFamily="34" charset="0"/>
              </a:rPr>
              <a:t>/</a:t>
            </a:r>
            <a:r>
              <a:rPr lang="de-DE" sz="1600" dirty="0" err="1">
                <a:latin typeface="Arial" panose="020B0604020202020204" pitchFamily="34" charset="0"/>
                <a:cs typeface="Arial" panose="020B0604020202020204" pitchFamily="34" charset="0"/>
              </a:rPr>
              <a:t>Lighthunter</a:t>
            </a:r>
            <a:r>
              <a:rPr lang="de-DE" sz="1600" dirty="0">
                <a:latin typeface="Arial" panose="020B0604020202020204" pitchFamily="34" charset="0"/>
                <a:cs typeface="Arial" panose="020B0604020202020204" pitchFamily="34" charset="0"/>
              </a:rPr>
              <a:t> (Mi. </a:t>
            </a:r>
            <a:r>
              <a:rPr lang="de-DE" sz="1600" dirty="0" err="1">
                <a:latin typeface="Arial" panose="020B0604020202020204" pitchFamily="34" charset="0"/>
                <a:cs typeface="Arial" panose="020B0604020202020204" pitchFamily="34" charset="0"/>
              </a:rPr>
              <a:t>re</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Krüper</a:t>
            </a:r>
            <a:r>
              <a:rPr lang="de-DE" sz="1600" dirty="0">
                <a:latin typeface="Arial" panose="020B0604020202020204" pitchFamily="34" charset="0"/>
                <a:cs typeface="Arial" panose="020B0604020202020204" pitchFamily="34" charset="0"/>
              </a:rPr>
              <a:t>, W., Bielefeld (Mi. li.); </a:t>
            </a:r>
            <a:r>
              <a:rPr lang="de-DE" sz="1600" dirty="0" err="1">
                <a:latin typeface="Arial" panose="020B0604020202020204" pitchFamily="34" charset="0"/>
                <a:cs typeface="Arial" panose="020B0604020202020204" pitchFamily="34" charset="0"/>
              </a:rPr>
              <a:t>Shutterstock</a:t>
            </a:r>
            <a:r>
              <a:rPr lang="de-DE" sz="1600" dirty="0">
                <a:latin typeface="Arial" panose="020B0604020202020204" pitchFamily="34" charset="0"/>
                <a:cs typeface="Arial" panose="020B0604020202020204" pitchFamily="34" charset="0"/>
              </a:rPr>
              <a:t>/</a:t>
            </a:r>
            <a:r>
              <a:rPr lang="de-DE" sz="1600" dirty="0" err="1">
                <a:latin typeface="Arial" panose="020B0604020202020204" pitchFamily="34" charset="0"/>
                <a:cs typeface="Arial" panose="020B0604020202020204" pitchFamily="34" charset="0"/>
              </a:rPr>
              <a:t>dr.kenan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un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re</a:t>
            </a:r>
            <a:r>
              <a:rPr lang="de-DE" sz="1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84710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linds(horizontal)">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linds(horizontal)">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4B7FE102-4515-2B84-E409-3154DA2B78E1}"/>
              </a:ext>
            </a:extLst>
          </p:cNvPr>
          <p:cNvSpPr txBox="1">
            <a:spLocks noChangeArrowheads="1"/>
          </p:cNvSpPr>
          <p:nvPr/>
        </p:nvSpPr>
        <p:spPr>
          <a:xfrm>
            <a:off x="762719" y="557599"/>
            <a:ext cx="9759802" cy="4978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Vergleich von gesunder und kranker Gingiva</a:t>
            </a:r>
          </a:p>
        </p:txBody>
      </p:sp>
      <p:graphicFrame>
        <p:nvGraphicFramePr>
          <p:cNvPr id="7" name="Tabelle 6">
            <a:extLst>
              <a:ext uri="{FF2B5EF4-FFF2-40B4-BE49-F238E27FC236}">
                <a16:creationId xmlns:a16="http://schemas.microsoft.com/office/drawing/2014/main" id="{B74129F5-851A-CC67-FF8B-D21519B2167A}"/>
              </a:ext>
            </a:extLst>
          </p:cNvPr>
          <p:cNvGraphicFramePr>
            <a:graphicFrameLocks noGrp="1"/>
          </p:cNvGraphicFramePr>
          <p:nvPr>
            <p:extLst>
              <p:ext uri="{D42A27DB-BD31-4B8C-83A1-F6EECF244321}">
                <p14:modId xmlns:p14="http://schemas.microsoft.com/office/powerpoint/2010/main" val="855170837"/>
              </p:ext>
            </p:extLst>
          </p:nvPr>
        </p:nvGraphicFramePr>
        <p:xfrm>
          <a:off x="257944" y="2260621"/>
          <a:ext cx="8628111" cy="3802926"/>
        </p:xfrm>
        <a:graphic>
          <a:graphicData uri="http://schemas.openxmlformats.org/drawingml/2006/table">
            <a:tbl>
              <a:tblPr firstRow="1" bandRow="1">
                <a:tableStyleId>{C4B1156A-380E-4F78-BDF5-A606A8083BF9}</a:tableStyleId>
              </a:tblPr>
              <a:tblGrid>
                <a:gridCol w="4230929">
                  <a:extLst>
                    <a:ext uri="{9D8B030D-6E8A-4147-A177-3AD203B41FA5}">
                      <a16:colId xmlns:a16="http://schemas.microsoft.com/office/drawing/2014/main" val="20000"/>
                    </a:ext>
                  </a:extLst>
                </a:gridCol>
                <a:gridCol w="4397182">
                  <a:extLst>
                    <a:ext uri="{9D8B030D-6E8A-4147-A177-3AD203B41FA5}">
                      <a16:colId xmlns:a16="http://schemas.microsoft.com/office/drawing/2014/main" val="20001"/>
                    </a:ext>
                  </a:extLst>
                </a:gridCol>
              </a:tblGrid>
              <a:tr h="1123726">
                <a:tc>
                  <a:txBody>
                    <a:bodyPr/>
                    <a:lstStyle/>
                    <a:p>
                      <a:r>
                        <a:rPr lang="de-DE" dirty="0">
                          <a:latin typeface="Arial" panose="020B0604020202020204" pitchFamily="34" charset="0"/>
                          <a:cs typeface="Arial" panose="020B0604020202020204" pitchFamily="34" charset="0"/>
                        </a:rPr>
                        <a:t>gesunde Gingiva</a:t>
                      </a:r>
                    </a:p>
                  </a:txBody>
                  <a:tcPr anchor="ctr">
                    <a:solidFill>
                      <a:schemeClr val="tx1">
                        <a:alpha val="20000"/>
                      </a:schemeClr>
                    </a:solidFill>
                  </a:tcPr>
                </a:tc>
                <a:tc>
                  <a:txBody>
                    <a:bodyPr/>
                    <a:lstStyle/>
                    <a:p>
                      <a:r>
                        <a:rPr lang="de-DE" dirty="0">
                          <a:latin typeface="Arial" panose="020B0604020202020204" pitchFamily="34" charset="0"/>
                          <a:cs typeface="Arial" panose="020B0604020202020204" pitchFamily="34" charset="0"/>
                        </a:rPr>
                        <a:t>     kranke Gingiva</a:t>
                      </a:r>
                    </a:p>
                  </a:txBody>
                  <a:tcPr anchor="ctr">
                    <a:solidFill>
                      <a:schemeClr val="tx1">
                        <a:alpha val="20000"/>
                      </a:schemeClr>
                    </a:solidFill>
                  </a:tcPr>
                </a:tc>
                <a:extLst>
                  <a:ext uri="{0D108BD9-81ED-4DB2-BD59-A6C34878D82A}">
                    <a16:rowId xmlns:a16="http://schemas.microsoft.com/office/drawing/2014/main" val="10000"/>
                  </a:ext>
                </a:extLst>
              </a:tr>
              <a:tr h="669800">
                <a:tc>
                  <a:txBody>
                    <a:bodyPr/>
                    <a:lstStyle/>
                    <a:p>
                      <a:endParaRPr lang="de-DE" b="0" dirty="0">
                        <a:solidFill>
                          <a:schemeClr val="tx1"/>
                        </a:solidFill>
                        <a:latin typeface="Arial" panose="020B0604020202020204" pitchFamily="34" charset="0"/>
                        <a:cs typeface="Arial" panose="020B0604020202020204" pitchFamily="34" charset="0"/>
                      </a:endParaRPr>
                    </a:p>
                  </a:txBody>
                  <a:tcPr anchor="ctr">
                    <a:solidFill>
                      <a:schemeClr val="bg1"/>
                    </a:solidFill>
                  </a:tcPr>
                </a:tc>
                <a:tc>
                  <a:txBody>
                    <a:bodyPr/>
                    <a:lstStyle/>
                    <a:p>
                      <a:endParaRPr lang="de-DE" dirty="0">
                        <a:latin typeface="Arial" panose="020B0604020202020204" pitchFamily="34" charset="0"/>
                        <a:cs typeface="Arial" panose="020B0604020202020204" pitchFamily="34" charset="0"/>
                      </a:endParaRPr>
                    </a:p>
                  </a:txBody>
                  <a:tcPr anchor="ctr">
                    <a:solidFill>
                      <a:schemeClr val="bg1"/>
                    </a:solidFill>
                  </a:tcPr>
                </a:tc>
                <a:extLst>
                  <a:ext uri="{0D108BD9-81ED-4DB2-BD59-A6C34878D82A}">
                    <a16:rowId xmlns:a16="http://schemas.microsoft.com/office/drawing/2014/main" val="10001"/>
                  </a:ext>
                </a:extLst>
              </a:tr>
              <a:tr h="669800">
                <a:tc>
                  <a:txBody>
                    <a:bodyPr/>
                    <a:lstStyle/>
                    <a:p>
                      <a:endParaRPr lang="de-DE" b="0" dirty="0">
                        <a:solidFill>
                          <a:srgbClr val="000000"/>
                        </a:solidFill>
                        <a:latin typeface="Arial" panose="020B0604020202020204" pitchFamily="34" charset="0"/>
                        <a:cs typeface="Arial" panose="020B0604020202020204" pitchFamily="34" charset="0"/>
                      </a:endParaRPr>
                    </a:p>
                  </a:txBody>
                  <a:tcPr anchor="ctr">
                    <a:solidFill>
                      <a:schemeClr val="tx1">
                        <a:alpha val="10000"/>
                      </a:schemeClr>
                    </a:solidFill>
                  </a:tcPr>
                </a:tc>
                <a:tc>
                  <a:txBody>
                    <a:bodyPr/>
                    <a:lstStyle/>
                    <a:p>
                      <a:endParaRPr lang="de-DE" dirty="0">
                        <a:latin typeface="Arial" panose="020B0604020202020204" pitchFamily="34" charset="0"/>
                        <a:cs typeface="Arial" panose="020B0604020202020204" pitchFamily="34" charset="0"/>
                      </a:endParaRPr>
                    </a:p>
                  </a:txBody>
                  <a:tcPr anchor="ctr">
                    <a:solidFill>
                      <a:schemeClr val="tx1">
                        <a:alpha val="10000"/>
                      </a:schemeClr>
                    </a:solidFill>
                  </a:tcPr>
                </a:tc>
                <a:extLst>
                  <a:ext uri="{0D108BD9-81ED-4DB2-BD59-A6C34878D82A}">
                    <a16:rowId xmlns:a16="http://schemas.microsoft.com/office/drawing/2014/main" val="10002"/>
                  </a:ext>
                </a:extLst>
              </a:tr>
              <a:tr h="669800">
                <a:tc>
                  <a:txBody>
                    <a:bodyPr/>
                    <a:lstStyle/>
                    <a:p>
                      <a:endParaRPr lang="de-DE" b="0" dirty="0">
                        <a:solidFill>
                          <a:srgbClr val="000000"/>
                        </a:solidFill>
                        <a:latin typeface="Arial" panose="020B0604020202020204" pitchFamily="34" charset="0"/>
                        <a:cs typeface="Arial" panose="020B0604020202020204" pitchFamily="34" charset="0"/>
                      </a:endParaRPr>
                    </a:p>
                  </a:txBody>
                  <a:tcPr anchor="ctr">
                    <a:solidFill>
                      <a:schemeClr val="bg1"/>
                    </a:solidFill>
                  </a:tcPr>
                </a:tc>
                <a:tc>
                  <a:txBody>
                    <a:bodyPr/>
                    <a:lstStyle/>
                    <a:p>
                      <a:pPr>
                        <a:buFont typeface="Arial" pitchFamily="-1" charset="0"/>
                        <a:buNone/>
                      </a:pPr>
                      <a:endParaRPr lang="de-DE" dirty="0">
                        <a:latin typeface="Arial" panose="020B0604020202020204" pitchFamily="34" charset="0"/>
                        <a:cs typeface="Arial" panose="020B0604020202020204" pitchFamily="34" charset="0"/>
                      </a:endParaRPr>
                    </a:p>
                  </a:txBody>
                  <a:tcPr anchor="ctr">
                    <a:solidFill>
                      <a:schemeClr val="bg1"/>
                    </a:solidFill>
                  </a:tcPr>
                </a:tc>
                <a:extLst>
                  <a:ext uri="{0D108BD9-81ED-4DB2-BD59-A6C34878D82A}">
                    <a16:rowId xmlns:a16="http://schemas.microsoft.com/office/drawing/2014/main" val="10003"/>
                  </a:ext>
                </a:extLst>
              </a:tr>
              <a:tr h="66980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de-DE" b="0" dirty="0">
                        <a:solidFill>
                          <a:srgbClr val="000000"/>
                        </a:solidFill>
                        <a:latin typeface="Arial" panose="020B0604020202020204" pitchFamily="34" charset="0"/>
                        <a:cs typeface="Arial" panose="020B0604020202020204" pitchFamily="34" charset="0"/>
                      </a:endParaRPr>
                    </a:p>
                  </a:txBody>
                  <a:tcPr anchor="ctr">
                    <a:solidFill>
                      <a:schemeClr val="tx1">
                        <a:alpha val="10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de-DE" dirty="0">
                        <a:latin typeface="Arial" panose="020B0604020202020204" pitchFamily="34" charset="0"/>
                        <a:cs typeface="Arial" panose="020B0604020202020204" pitchFamily="34" charset="0"/>
                      </a:endParaRPr>
                    </a:p>
                  </a:txBody>
                  <a:tcPr anchor="ctr">
                    <a:solidFill>
                      <a:schemeClr val="tx1">
                        <a:alpha val="10000"/>
                      </a:schemeClr>
                    </a:solidFill>
                  </a:tcPr>
                </a:tc>
                <a:extLst>
                  <a:ext uri="{0D108BD9-81ED-4DB2-BD59-A6C34878D82A}">
                    <a16:rowId xmlns:a16="http://schemas.microsoft.com/office/drawing/2014/main" val="10004"/>
                  </a:ext>
                </a:extLst>
              </a:tr>
            </a:tbl>
          </a:graphicData>
        </a:graphic>
      </p:graphicFrame>
      <p:sp>
        <p:nvSpPr>
          <p:cNvPr id="8" name="Textfeld 7">
            <a:extLst>
              <a:ext uri="{FF2B5EF4-FFF2-40B4-BE49-F238E27FC236}">
                <a16:creationId xmlns:a16="http://schemas.microsoft.com/office/drawing/2014/main" id="{96DFE97B-5D93-33FF-4A04-1EB60A7E7D22}"/>
              </a:ext>
            </a:extLst>
          </p:cNvPr>
          <p:cNvSpPr txBox="1"/>
          <p:nvPr/>
        </p:nvSpPr>
        <p:spPr>
          <a:xfrm>
            <a:off x="269648" y="3598331"/>
            <a:ext cx="4049422" cy="369332"/>
          </a:xfrm>
          <a:prstGeom prst="rect">
            <a:avLst/>
          </a:prstGeom>
          <a:noFill/>
        </p:spPr>
        <p:txBody>
          <a:bodyPr wrap="square" rtlCol="0">
            <a:spAutoFit/>
          </a:bodyPr>
          <a:lstStyle/>
          <a:p>
            <a:pPr>
              <a:buFont typeface="Arial"/>
              <a:buChar char="•"/>
            </a:pPr>
            <a:r>
              <a:rPr lang="de-DE" dirty="0">
                <a:latin typeface="Arial" panose="020B0604020202020204" pitchFamily="34" charset="0"/>
                <a:cs typeface="Arial" panose="020B0604020202020204" pitchFamily="34" charset="0"/>
              </a:rPr>
              <a:t> blassrosa, straff, matt glänzend</a:t>
            </a:r>
          </a:p>
        </p:txBody>
      </p:sp>
      <p:sp>
        <p:nvSpPr>
          <p:cNvPr id="9" name="Textfeld 8">
            <a:extLst>
              <a:ext uri="{FF2B5EF4-FFF2-40B4-BE49-F238E27FC236}">
                <a16:creationId xmlns:a16="http://schemas.microsoft.com/office/drawing/2014/main" id="{1C183CF6-6968-F5F1-8D68-A4B06810B1DF}"/>
              </a:ext>
            </a:extLst>
          </p:cNvPr>
          <p:cNvSpPr txBox="1"/>
          <p:nvPr/>
        </p:nvSpPr>
        <p:spPr>
          <a:xfrm>
            <a:off x="247424" y="4231215"/>
            <a:ext cx="4052984" cy="368897"/>
          </a:xfrm>
          <a:prstGeom prst="rect">
            <a:avLst/>
          </a:prstGeom>
          <a:noFill/>
        </p:spPr>
        <p:txBody>
          <a:bodyPr wrap="square" rtlCol="0">
            <a:spAutoFit/>
          </a:bodyPr>
          <a:lstStyle/>
          <a:p>
            <a:pPr>
              <a:buFont typeface="Arial" charset="0"/>
              <a:buChar char="•"/>
            </a:pPr>
            <a:r>
              <a:rPr lang="de-DE" dirty="0">
                <a:latin typeface="Arial" panose="020B0604020202020204" pitchFamily="34" charset="0"/>
                <a:cs typeface="Arial" panose="020B0604020202020204" pitchFamily="34" charset="0"/>
              </a:rPr>
              <a:t> keine Blutung</a:t>
            </a:r>
          </a:p>
        </p:txBody>
      </p:sp>
      <p:sp>
        <p:nvSpPr>
          <p:cNvPr id="10" name="Textfeld 9">
            <a:extLst>
              <a:ext uri="{FF2B5EF4-FFF2-40B4-BE49-F238E27FC236}">
                <a16:creationId xmlns:a16="http://schemas.microsoft.com/office/drawing/2014/main" id="{F611891D-6605-71AF-1DEF-EB82804591EA}"/>
              </a:ext>
            </a:extLst>
          </p:cNvPr>
          <p:cNvSpPr txBox="1"/>
          <p:nvPr/>
        </p:nvSpPr>
        <p:spPr>
          <a:xfrm>
            <a:off x="247424" y="4780913"/>
            <a:ext cx="4012643" cy="646331"/>
          </a:xfrm>
          <a:prstGeom prst="rect">
            <a:avLst/>
          </a:prstGeom>
          <a:noFill/>
        </p:spPr>
        <p:txBody>
          <a:bodyPr wrap="square" rtlCol="0">
            <a:spAutoFit/>
          </a:bodyPr>
          <a:lstStyle/>
          <a:p>
            <a:pPr>
              <a:buFont typeface="Arial" charset="0"/>
              <a:buChar char="•"/>
            </a:pPr>
            <a:r>
              <a:rPr lang="de-DE" dirty="0">
                <a:latin typeface="Arial" panose="020B0604020202020204" pitchFamily="34" charset="0"/>
                <a:cs typeface="Arial" panose="020B0604020202020204" pitchFamily="34" charset="0"/>
              </a:rPr>
              <a:t> keine bis leichte </a:t>
            </a:r>
            <a:r>
              <a:rPr lang="de-DE" dirty="0" err="1">
                <a:latin typeface="Arial" panose="020B0604020202020204" pitchFamily="34" charset="0"/>
                <a:cs typeface="Arial" panose="020B0604020202020204" pitchFamily="34" charset="0"/>
              </a:rPr>
              <a:t>Sulkusflüssigkeit</a:t>
            </a:r>
            <a:endParaRPr lang="de-DE" dirty="0">
              <a:latin typeface="Arial" panose="020B0604020202020204" pitchFamily="34" charset="0"/>
              <a:cs typeface="Arial" panose="020B0604020202020204" pitchFamily="34" charset="0"/>
            </a:endParaRPr>
          </a:p>
          <a:p>
            <a:pPr>
              <a:buFont typeface="Arial" charset="0"/>
              <a:buChar char="•"/>
            </a:pP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Sulkustiefe</a:t>
            </a:r>
            <a:r>
              <a:rPr lang="de-DE" dirty="0">
                <a:latin typeface="Arial" panose="020B0604020202020204" pitchFamily="34" charset="0"/>
                <a:cs typeface="Arial" panose="020B0604020202020204" pitchFamily="34" charset="0"/>
              </a:rPr>
              <a:t>: 0,1 bis 2 mm</a:t>
            </a:r>
          </a:p>
        </p:txBody>
      </p:sp>
      <p:sp>
        <p:nvSpPr>
          <p:cNvPr id="11" name="Textfeld 10">
            <a:extLst>
              <a:ext uri="{FF2B5EF4-FFF2-40B4-BE49-F238E27FC236}">
                <a16:creationId xmlns:a16="http://schemas.microsoft.com/office/drawing/2014/main" id="{243764CD-0183-F9A2-D905-E931A5C1709D}"/>
              </a:ext>
            </a:extLst>
          </p:cNvPr>
          <p:cNvSpPr txBox="1"/>
          <p:nvPr/>
        </p:nvSpPr>
        <p:spPr>
          <a:xfrm>
            <a:off x="275551" y="5567772"/>
            <a:ext cx="4052984" cy="369332"/>
          </a:xfrm>
          <a:prstGeom prst="rect">
            <a:avLst/>
          </a:prstGeom>
          <a:noFill/>
        </p:spPr>
        <p:txBody>
          <a:bodyPr wrap="square" rtlCol="0">
            <a:spAutoFit/>
          </a:bodyPr>
          <a:lstStyle/>
          <a:p>
            <a:pPr>
              <a:buFont typeface="Arial" charset="0"/>
              <a:buChar char="•"/>
            </a:pP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girlandenförmiger</a:t>
            </a:r>
            <a:r>
              <a:rPr lang="de-DE" dirty="0">
                <a:latin typeface="Arial" panose="020B0604020202020204" pitchFamily="34" charset="0"/>
                <a:cs typeface="Arial" panose="020B0604020202020204" pitchFamily="34" charset="0"/>
              </a:rPr>
              <a:t> Verlauf</a:t>
            </a:r>
          </a:p>
        </p:txBody>
      </p:sp>
      <p:sp>
        <p:nvSpPr>
          <p:cNvPr id="12" name="Textfeld 11">
            <a:extLst>
              <a:ext uri="{FF2B5EF4-FFF2-40B4-BE49-F238E27FC236}">
                <a16:creationId xmlns:a16="http://schemas.microsoft.com/office/drawing/2014/main" id="{D70BF24F-5102-DC2E-80F2-03C6A32453F1}"/>
              </a:ext>
            </a:extLst>
          </p:cNvPr>
          <p:cNvSpPr txBox="1"/>
          <p:nvPr/>
        </p:nvSpPr>
        <p:spPr>
          <a:xfrm>
            <a:off x="4835560" y="3598381"/>
            <a:ext cx="3663015" cy="369332"/>
          </a:xfrm>
          <a:prstGeom prst="rect">
            <a:avLst/>
          </a:prstGeom>
          <a:noFill/>
        </p:spPr>
        <p:txBody>
          <a:bodyPr wrap="square" rtlCol="0">
            <a:spAutoFit/>
          </a:bodyPr>
          <a:lstStyle/>
          <a:p>
            <a:pPr>
              <a:buFont typeface="Arial"/>
              <a:buChar char="•"/>
            </a:pPr>
            <a:r>
              <a:rPr lang="de-DE" dirty="0">
                <a:latin typeface="Arial" panose="020B0604020202020204" pitchFamily="34" charset="0"/>
                <a:cs typeface="Arial" panose="020B0604020202020204" pitchFamily="34" charset="0"/>
              </a:rPr>
              <a:t> gerötet, geschwollen, glänzend</a:t>
            </a:r>
          </a:p>
        </p:txBody>
      </p:sp>
      <p:sp>
        <p:nvSpPr>
          <p:cNvPr id="13" name="Textfeld 12">
            <a:extLst>
              <a:ext uri="{FF2B5EF4-FFF2-40B4-BE49-F238E27FC236}">
                <a16:creationId xmlns:a16="http://schemas.microsoft.com/office/drawing/2014/main" id="{CC248AA0-6A49-089C-2519-FD34F0AAA875}"/>
              </a:ext>
            </a:extLst>
          </p:cNvPr>
          <p:cNvSpPr txBox="1"/>
          <p:nvPr/>
        </p:nvSpPr>
        <p:spPr>
          <a:xfrm>
            <a:off x="4833451" y="4232323"/>
            <a:ext cx="4873263" cy="369332"/>
          </a:xfrm>
          <a:prstGeom prst="rect">
            <a:avLst/>
          </a:prstGeom>
          <a:noFill/>
        </p:spPr>
        <p:txBody>
          <a:bodyPr wrap="square" rtlCol="0">
            <a:spAutoFit/>
          </a:bodyPr>
          <a:lstStyle/>
          <a:p>
            <a:pPr>
              <a:buFont typeface="Arial"/>
              <a:buChar char="•"/>
            </a:pPr>
            <a:r>
              <a:rPr lang="de-DE" dirty="0">
                <a:latin typeface="Arial" panose="020B0604020202020204" pitchFamily="34" charset="0"/>
                <a:cs typeface="Arial" panose="020B0604020202020204" pitchFamily="34" charset="0"/>
              </a:rPr>
              <a:t> Blutung nach Sondierung</a:t>
            </a:r>
          </a:p>
        </p:txBody>
      </p:sp>
      <p:sp>
        <p:nvSpPr>
          <p:cNvPr id="14" name="Textfeld 13">
            <a:extLst>
              <a:ext uri="{FF2B5EF4-FFF2-40B4-BE49-F238E27FC236}">
                <a16:creationId xmlns:a16="http://schemas.microsoft.com/office/drawing/2014/main" id="{928D59C2-2156-0237-5C39-CF32531324EC}"/>
              </a:ext>
            </a:extLst>
          </p:cNvPr>
          <p:cNvSpPr txBox="1"/>
          <p:nvPr/>
        </p:nvSpPr>
        <p:spPr>
          <a:xfrm>
            <a:off x="4815466" y="4783274"/>
            <a:ext cx="3273046" cy="646331"/>
          </a:xfrm>
          <a:prstGeom prst="rect">
            <a:avLst/>
          </a:prstGeom>
          <a:noFill/>
        </p:spPr>
        <p:txBody>
          <a:bodyPr wrap="square" rtlCol="0">
            <a:spAutoFit/>
          </a:bodyPr>
          <a:lstStyle/>
          <a:p>
            <a:pPr>
              <a:buFont typeface="Arial"/>
              <a:buChar char="•"/>
            </a:pPr>
            <a:r>
              <a:rPr lang="de-DE" dirty="0">
                <a:latin typeface="Arial" panose="020B0604020202020204" pitchFamily="34" charset="0"/>
                <a:cs typeface="Arial" panose="020B0604020202020204" pitchFamily="34" charset="0"/>
              </a:rPr>
              <a:t> gesteigerte </a:t>
            </a:r>
            <a:r>
              <a:rPr lang="de-DE" dirty="0" err="1">
                <a:latin typeface="Arial" panose="020B0604020202020204" pitchFamily="34" charset="0"/>
                <a:cs typeface="Arial" panose="020B0604020202020204" pitchFamily="34" charset="0"/>
              </a:rPr>
              <a:t>Sulkusflüssigkeit</a:t>
            </a:r>
            <a:endParaRPr lang="de-DE" dirty="0">
              <a:latin typeface="Arial" panose="020B0604020202020204" pitchFamily="34" charset="0"/>
              <a:cs typeface="Arial" panose="020B0604020202020204" pitchFamily="34" charset="0"/>
            </a:endParaRPr>
          </a:p>
          <a:p>
            <a:pPr>
              <a:buFont typeface="Arial"/>
              <a:buChar char="•"/>
            </a:pPr>
            <a:r>
              <a:rPr lang="de-DE" dirty="0">
                <a:latin typeface="Arial" panose="020B0604020202020204" pitchFamily="34" charset="0"/>
                <a:cs typeface="Arial" panose="020B0604020202020204" pitchFamily="34" charset="0"/>
              </a:rPr>
              <a:t> erhöhte </a:t>
            </a:r>
            <a:r>
              <a:rPr lang="de-DE" dirty="0" err="1">
                <a:latin typeface="Arial" panose="020B0604020202020204" pitchFamily="34" charset="0"/>
                <a:cs typeface="Arial" panose="020B0604020202020204" pitchFamily="34" charset="0"/>
              </a:rPr>
              <a:t>Sulkustiefe</a:t>
            </a:r>
            <a:endParaRPr lang="de-DE" dirty="0">
              <a:latin typeface="Arial" panose="020B0604020202020204" pitchFamily="34" charset="0"/>
              <a:cs typeface="Arial" panose="020B0604020202020204" pitchFamily="34" charset="0"/>
            </a:endParaRPr>
          </a:p>
        </p:txBody>
      </p:sp>
      <p:sp>
        <p:nvSpPr>
          <p:cNvPr id="15" name="Textfeld 14">
            <a:extLst>
              <a:ext uri="{FF2B5EF4-FFF2-40B4-BE49-F238E27FC236}">
                <a16:creationId xmlns:a16="http://schemas.microsoft.com/office/drawing/2014/main" id="{0129FD1E-E056-546E-686A-E89485B2F76C}"/>
              </a:ext>
            </a:extLst>
          </p:cNvPr>
          <p:cNvSpPr txBox="1"/>
          <p:nvPr/>
        </p:nvSpPr>
        <p:spPr>
          <a:xfrm>
            <a:off x="4815466" y="5417216"/>
            <a:ext cx="3843605" cy="646331"/>
          </a:xfrm>
          <a:prstGeom prst="rect">
            <a:avLst/>
          </a:prstGeom>
          <a:noFill/>
        </p:spPr>
        <p:txBody>
          <a:bodyPr wrap="square" rtlCol="0">
            <a:spAutoFit/>
          </a:bodyPr>
          <a:lstStyle/>
          <a:p>
            <a:pPr>
              <a:buFont typeface="Arial"/>
              <a:buChar char="•"/>
            </a:pPr>
            <a:r>
              <a:rPr lang="de-DE" dirty="0">
                <a:latin typeface="Arial" panose="020B0604020202020204" pitchFamily="34" charset="0"/>
                <a:cs typeface="Arial" panose="020B0604020202020204" pitchFamily="34" charset="0"/>
              </a:rPr>
              <a:t> Interdentalpapillen teilweise nicht mehr vollständig erhalten</a:t>
            </a:r>
          </a:p>
        </p:txBody>
      </p:sp>
      <p:sp>
        <p:nvSpPr>
          <p:cNvPr id="18" name="Textfeld 33">
            <a:extLst>
              <a:ext uri="{FF2B5EF4-FFF2-40B4-BE49-F238E27FC236}">
                <a16:creationId xmlns:a16="http://schemas.microsoft.com/office/drawing/2014/main" id="{7FED3439-6A55-2E7B-864E-22405DB67FE3}"/>
              </a:ext>
            </a:extLst>
          </p:cNvPr>
          <p:cNvSpPr txBox="1">
            <a:spLocks noChangeArrowheads="1"/>
          </p:cNvSpPr>
          <p:nvPr/>
        </p:nvSpPr>
        <p:spPr bwMode="auto">
          <a:xfrm>
            <a:off x="1641452" y="7032228"/>
            <a:ext cx="6540877" cy="261302"/>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Fotos: </a:t>
            </a:r>
            <a:r>
              <a:rPr lang="de-DE" sz="1100" dirty="0" err="1">
                <a:latin typeface="Arial" panose="020B0604020202020204" pitchFamily="34" charset="0"/>
                <a:cs typeface="Arial" panose="020B0604020202020204" pitchFamily="34" charset="0"/>
              </a:rPr>
              <a:t>Fotolia</a:t>
            </a:r>
            <a:r>
              <a:rPr lang="de-DE" sz="1100" dirty="0">
                <a:latin typeface="Arial" panose="020B0604020202020204" pitchFamily="34" charset="0"/>
                <a:cs typeface="Arial" panose="020B0604020202020204" pitchFamily="34" charset="0"/>
              </a:rPr>
              <a:t>/</a:t>
            </a:r>
            <a:r>
              <a:rPr lang="de-DE" sz="1100" dirty="0" err="1">
                <a:latin typeface="Arial" panose="020B0604020202020204" pitchFamily="34" charset="0"/>
                <a:cs typeface="Arial" panose="020B0604020202020204" pitchFamily="34" charset="0"/>
              </a:rPr>
              <a:t>Ocskay</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Bence</a:t>
            </a:r>
            <a:r>
              <a:rPr lang="de-DE" sz="1100" dirty="0">
                <a:latin typeface="Arial" panose="020B0604020202020204" pitchFamily="34" charset="0"/>
                <a:cs typeface="Arial" panose="020B0604020202020204" pitchFamily="34" charset="0"/>
              </a:rPr>
              <a:t> (ob. li.); </a:t>
            </a:r>
            <a:r>
              <a:rPr lang="de-DE" sz="1100" dirty="0" err="1">
                <a:latin typeface="Arial" panose="020B0604020202020204" pitchFamily="34" charset="0"/>
                <a:cs typeface="Arial" panose="020B0604020202020204" pitchFamily="34" charset="0"/>
              </a:rPr>
              <a:t>Fotolia</a:t>
            </a:r>
            <a:r>
              <a:rPr lang="de-DE" sz="1100" dirty="0">
                <a:latin typeface="Arial" panose="020B0604020202020204" pitchFamily="34" charset="0"/>
                <a:cs typeface="Arial" panose="020B0604020202020204" pitchFamily="34" charset="0"/>
              </a:rPr>
              <a:t>/Zsolt </a:t>
            </a:r>
            <a:r>
              <a:rPr lang="de-DE" sz="1100" dirty="0" err="1">
                <a:latin typeface="Arial" panose="020B0604020202020204" pitchFamily="34" charset="0"/>
                <a:cs typeface="Arial" panose="020B0604020202020204" pitchFamily="34" charset="0"/>
              </a:rPr>
              <a:t>Bota</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Finna</a:t>
            </a:r>
            <a:r>
              <a:rPr lang="de-DE" sz="1100" dirty="0">
                <a:latin typeface="Arial" panose="020B0604020202020204" pitchFamily="34" charset="0"/>
                <a:cs typeface="Arial" panose="020B0604020202020204" pitchFamily="34" charset="0"/>
              </a:rPr>
              <a:t> (ob. </a:t>
            </a:r>
            <a:r>
              <a:rPr lang="de-DE" sz="1100" dirty="0" err="1">
                <a:latin typeface="Arial" panose="020B0604020202020204" pitchFamily="34" charset="0"/>
                <a:cs typeface="Arial" panose="020B0604020202020204" pitchFamily="34" charset="0"/>
              </a:rPr>
              <a:t>re</a:t>
            </a:r>
            <a:r>
              <a:rPr lang="de-DE" sz="11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1094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linds(horizontal)">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linds(horizontal)">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Erkrankungen der Mundschleimhaut und des </a:t>
            </a:r>
            <a:r>
              <a:rPr lang="de-DE" dirty="0" err="1"/>
              <a:t>Parodonts</a:t>
            </a:r>
            <a:endParaRPr lang="de-DE" dirty="0"/>
          </a:p>
        </p:txBody>
      </p:sp>
      <p:sp>
        <p:nvSpPr>
          <p:cNvPr id="3" name="Inhaltsplatzhalter 2"/>
          <p:cNvSpPr>
            <a:spLocks noGrp="1"/>
          </p:cNvSpPr>
          <p:nvPr>
            <p:ph idx="1"/>
          </p:nvPr>
        </p:nvSpPr>
        <p:spPr/>
        <p:txBody>
          <a:bodyPr/>
          <a:lstStyle/>
          <a:p>
            <a:pPr marL="0" indent="0">
              <a:buNone/>
            </a:pPr>
            <a:r>
              <a:rPr lang="de-DE" sz="2000" b="1" dirty="0">
                <a:solidFill>
                  <a:srgbClr val="0000FF"/>
                </a:solidFill>
                <a:latin typeface="Arial" panose="020B0604020202020204" pitchFamily="34" charset="0"/>
                <a:cs typeface="Arial" panose="020B0604020202020204" pitchFamily="34" charset="0"/>
              </a:rPr>
              <a:t>Einteilung</a:t>
            </a:r>
          </a:p>
          <a:p>
            <a:r>
              <a:rPr lang="de-DE" sz="2000" b="1" dirty="0" err="1">
                <a:latin typeface="Arial" panose="020B0604020202020204" pitchFamily="34" charset="0"/>
                <a:cs typeface="Arial" panose="020B0604020202020204" pitchFamily="34" charset="0"/>
              </a:rPr>
              <a:t>plaque</a:t>
            </a:r>
            <a:r>
              <a:rPr lang="de-DE" sz="2000" b="1" dirty="0">
                <a:latin typeface="Arial" panose="020B0604020202020204" pitchFamily="34" charset="0"/>
                <a:cs typeface="Arial" panose="020B0604020202020204" pitchFamily="34" charset="0"/>
              </a:rPr>
              <a:t>-bedingte Erkrankungen</a:t>
            </a:r>
          </a:p>
          <a:p>
            <a:r>
              <a:rPr lang="de-DE" sz="2000" b="1" dirty="0">
                <a:latin typeface="Arial" panose="020B0604020202020204" pitchFamily="34" charset="0"/>
                <a:cs typeface="Arial" panose="020B0604020202020204" pitchFamily="34" charset="0"/>
              </a:rPr>
              <a:t>nicht-plaque-bedingte Erkrankungen</a:t>
            </a:r>
          </a:p>
          <a:p>
            <a:endParaRPr lang="de-DE" sz="2000" b="1" dirty="0">
              <a:latin typeface="Arial" panose="020B0604020202020204" pitchFamily="34" charset="0"/>
              <a:cs typeface="Arial" panose="020B0604020202020204" pitchFamily="34" charset="0"/>
            </a:endParaRPr>
          </a:p>
          <a:p>
            <a:pPr marL="0" indent="0">
              <a:buNone/>
            </a:pPr>
            <a:r>
              <a:rPr lang="de-DE" sz="2000" b="1" dirty="0">
                <a:solidFill>
                  <a:srgbClr val="0000FF"/>
                </a:solidFill>
                <a:latin typeface="Arial" panose="020B0604020202020204" pitchFamily="34" charset="0"/>
                <a:cs typeface="Arial" panose="020B0604020202020204" pitchFamily="34" charset="0"/>
              </a:rPr>
              <a:t>Vorkommen</a:t>
            </a:r>
          </a:p>
          <a:p>
            <a:pPr marL="0" indent="0">
              <a:buNone/>
            </a:pPr>
            <a:r>
              <a:rPr lang="de-DE" sz="2000" b="1" dirty="0">
                <a:latin typeface="Arial" panose="020B0604020202020204" pitchFamily="34" charset="0"/>
                <a:cs typeface="Arial" panose="020B0604020202020204" pitchFamily="34" charset="0"/>
              </a:rPr>
              <a:t>Großteil der Erkrankungen der Mundschleimhäute wird durch Plaque (oraler Biofilm) verursacht.</a:t>
            </a:r>
          </a:p>
          <a:p>
            <a:pPr marL="0" indent="0">
              <a:buNone/>
            </a:pPr>
            <a:endParaRPr lang="de-DE" sz="2000" b="1" dirty="0">
              <a:latin typeface="Arial" panose="020B0604020202020204" pitchFamily="34" charset="0"/>
              <a:cs typeface="Arial" panose="020B0604020202020204" pitchFamily="34" charset="0"/>
            </a:endParaRPr>
          </a:p>
          <a:p>
            <a:pPr marL="0" indent="0">
              <a:buNone/>
            </a:pPr>
            <a:r>
              <a:rPr lang="de-DE" sz="2000" b="1" dirty="0">
                <a:latin typeface="Arial" panose="020B0604020202020204" pitchFamily="34" charset="0"/>
                <a:cs typeface="Arial" panose="020B0604020202020204" pitchFamily="34" charset="0"/>
              </a:rPr>
              <a:t>Nicht-plaque-bedingte Erkrankungen der Mundhöhle (wie Tumore, bakterielle oder virale Infektionen) sind deutlich seltener als </a:t>
            </a:r>
            <a:r>
              <a:rPr lang="de-DE" sz="2000" b="1" dirty="0" err="1">
                <a:latin typeface="Arial" panose="020B0604020202020204" pitchFamily="34" charset="0"/>
                <a:cs typeface="Arial" panose="020B0604020202020204" pitchFamily="34" charset="0"/>
              </a:rPr>
              <a:t>plaque</a:t>
            </a:r>
            <a:r>
              <a:rPr lang="de-DE" sz="2000" b="1" dirty="0">
                <a:latin typeface="Arial" panose="020B0604020202020204" pitchFamily="34" charset="0"/>
                <a:cs typeface="Arial" panose="020B0604020202020204" pitchFamily="34" charset="0"/>
              </a:rPr>
              <a:t>-bedingte Formen.</a:t>
            </a:r>
          </a:p>
          <a:p>
            <a:pPr marL="0" indent="0">
              <a:buNone/>
            </a:pPr>
            <a:endParaRPr lang="de-DE" sz="2000" b="1" dirty="0">
              <a:latin typeface="Arial" panose="020B0604020202020204" pitchFamily="34" charset="0"/>
              <a:cs typeface="Arial" panose="020B0604020202020204" pitchFamily="34" charset="0"/>
            </a:endParaRPr>
          </a:p>
          <a:p>
            <a:pPr marL="0" indent="0">
              <a:buNone/>
            </a:pPr>
            <a:endParaRPr lang="de-DE"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2272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latin typeface="Arial" panose="020B0604020202020204" pitchFamily="34" charset="0"/>
                <a:cs typeface="Arial" panose="020B0604020202020204" pitchFamily="34" charset="0"/>
              </a:rPr>
              <a:t>Plaque – oraler Biofilm</a:t>
            </a:r>
          </a:p>
        </p:txBody>
      </p:sp>
      <p:sp>
        <p:nvSpPr>
          <p:cNvPr id="5" name="Textfeld 3">
            <a:extLst>
              <a:ext uri="{FF2B5EF4-FFF2-40B4-BE49-F238E27FC236}">
                <a16:creationId xmlns:a16="http://schemas.microsoft.com/office/drawing/2014/main" id="{D81467E6-6992-C638-E25A-57FE2940AE7A}"/>
              </a:ext>
            </a:extLst>
          </p:cNvPr>
          <p:cNvSpPr txBox="1">
            <a:spLocks noChangeArrowheads="1"/>
          </p:cNvSpPr>
          <p:nvPr/>
        </p:nvSpPr>
        <p:spPr bwMode="auto">
          <a:xfrm>
            <a:off x="3947318" y="1960141"/>
            <a:ext cx="5046662" cy="646331"/>
          </a:xfrm>
          <a:prstGeom prst="rect">
            <a:avLst/>
          </a:prstGeom>
          <a:noFill/>
          <a:ln w="9525">
            <a:noFill/>
            <a:miter lim="800000"/>
            <a:headEnd/>
            <a:tailEnd/>
          </a:ln>
        </p:spPr>
        <p:txBody>
          <a:bodyPr>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strukturierter, fest haftender, nicht abspülbarer bakterieller Zahnbelag → oraler Biofilm</a:t>
            </a:r>
          </a:p>
        </p:txBody>
      </p:sp>
      <p:sp>
        <p:nvSpPr>
          <p:cNvPr id="6" name="Textfeld 4">
            <a:extLst>
              <a:ext uri="{FF2B5EF4-FFF2-40B4-BE49-F238E27FC236}">
                <a16:creationId xmlns:a16="http://schemas.microsoft.com/office/drawing/2014/main" id="{86061223-DDE8-0B2B-4FD3-AC84CA3D4619}"/>
              </a:ext>
            </a:extLst>
          </p:cNvPr>
          <p:cNvSpPr txBox="1">
            <a:spLocks noChangeArrowheads="1"/>
          </p:cNvSpPr>
          <p:nvPr/>
        </p:nvSpPr>
        <p:spPr bwMode="auto">
          <a:xfrm>
            <a:off x="3947318" y="2708888"/>
            <a:ext cx="1557262"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Bestandteile</a:t>
            </a:r>
          </a:p>
        </p:txBody>
      </p:sp>
      <p:sp>
        <p:nvSpPr>
          <p:cNvPr id="7" name="Textfeld 5">
            <a:extLst>
              <a:ext uri="{FF2B5EF4-FFF2-40B4-BE49-F238E27FC236}">
                <a16:creationId xmlns:a16="http://schemas.microsoft.com/office/drawing/2014/main" id="{87159901-1F43-D9EA-8D11-7E9A9C3E81A3}"/>
              </a:ext>
            </a:extLst>
          </p:cNvPr>
          <p:cNvSpPr txBox="1">
            <a:spLocks noChangeArrowheads="1"/>
          </p:cNvSpPr>
          <p:nvPr/>
        </p:nvSpPr>
        <p:spPr bwMode="auto">
          <a:xfrm>
            <a:off x="3947318" y="3117794"/>
            <a:ext cx="4701928"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Speichelproteine (klebrige Grundsubstanz)</a:t>
            </a:r>
            <a:endParaRPr lang="de-DE" b="1" dirty="0">
              <a:solidFill>
                <a:srgbClr val="FF0000"/>
              </a:solidFill>
              <a:latin typeface="Arial" panose="020B0604020202020204" pitchFamily="34" charset="0"/>
              <a:cs typeface="Arial" panose="020B0604020202020204" pitchFamily="34" charset="0"/>
            </a:endParaRPr>
          </a:p>
        </p:txBody>
      </p:sp>
      <p:sp>
        <p:nvSpPr>
          <p:cNvPr id="8" name="Textfeld 8">
            <a:extLst>
              <a:ext uri="{FF2B5EF4-FFF2-40B4-BE49-F238E27FC236}">
                <a16:creationId xmlns:a16="http://schemas.microsoft.com/office/drawing/2014/main" id="{70330D84-9A42-0030-57C5-C1C0D4792422}"/>
              </a:ext>
            </a:extLst>
          </p:cNvPr>
          <p:cNvSpPr txBox="1">
            <a:spLocks noChangeArrowheads="1"/>
          </p:cNvSpPr>
          <p:nvPr/>
        </p:nvSpPr>
        <p:spPr bwMode="auto">
          <a:xfrm>
            <a:off x="3977052" y="3488197"/>
            <a:ext cx="2739853"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verschiedene Bakterien</a:t>
            </a:r>
            <a:endParaRPr lang="de-DE" dirty="0">
              <a:solidFill>
                <a:srgbClr val="FF0000"/>
              </a:solidFill>
              <a:latin typeface="Arial" panose="020B0604020202020204" pitchFamily="34" charset="0"/>
              <a:cs typeface="Arial" panose="020B0604020202020204" pitchFamily="34" charset="0"/>
            </a:endParaRPr>
          </a:p>
        </p:txBody>
      </p:sp>
      <p:sp>
        <p:nvSpPr>
          <p:cNvPr id="9" name="Textfeld 10">
            <a:extLst>
              <a:ext uri="{FF2B5EF4-FFF2-40B4-BE49-F238E27FC236}">
                <a16:creationId xmlns:a16="http://schemas.microsoft.com/office/drawing/2014/main" id="{0FE907DE-2962-27A2-F34C-D30DC23A4B49}"/>
              </a:ext>
            </a:extLst>
          </p:cNvPr>
          <p:cNvSpPr txBox="1">
            <a:spLocks noChangeArrowheads="1"/>
          </p:cNvSpPr>
          <p:nvPr/>
        </p:nvSpPr>
        <p:spPr bwMode="auto">
          <a:xfrm>
            <a:off x="3990835" y="5119983"/>
            <a:ext cx="1389999"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Bedeutung</a:t>
            </a:r>
          </a:p>
        </p:txBody>
      </p:sp>
      <p:sp>
        <p:nvSpPr>
          <p:cNvPr id="10" name="Textfeld 11">
            <a:extLst>
              <a:ext uri="{FF2B5EF4-FFF2-40B4-BE49-F238E27FC236}">
                <a16:creationId xmlns:a16="http://schemas.microsoft.com/office/drawing/2014/main" id="{B844DDCE-FE3C-9235-4089-84ADD17AF154}"/>
              </a:ext>
            </a:extLst>
          </p:cNvPr>
          <p:cNvSpPr txBox="1">
            <a:spLocks noChangeArrowheads="1"/>
          </p:cNvSpPr>
          <p:nvPr/>
        </p:nvSpPr>
        <p:spPr bwMode="auto">
          <a:xfrm>
            <a:off x="3990835" y="3845463"/>
            <a:ext cx="3565143"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Toxine (Giftstoffe) der Bakterien</a:t>
            </a:r>
            <a:endParaRPr lang="de-DE" b="1" dirty="0">
              <a:latin typeface="Arial" panose="020B0604020202020204" pitchFamily="34" charset="0"/>
              <a:cs typeface="Arial" panose="020B0604020202020204" pitchFamily="34" charset="0"/>
            </a:endParaRPr>
          </a:p>
        </p:txBody>
      </p:sp>
      <p:sp>
        <p:nvSpPr>
          <p:cNvPr id="11" name="Textfeld 12">
            <a:extLst>
              <a:ext uri="{FF2B5EF4-FFF2-40B4-BE49-F238E27FC236}">
                <a16:creationId xmlns:a16="http://schemas.microsoft.com/office/drawing/2014/main" id="{643EF421-9F36-80DD-FB99-E92BDDF87427}"/>
              </a:ext>
            </a:extLst>
          </p:cNvPr>
          <p:cNvSpPr txBox="1">
            <a:spLocks noChangeArrowheads="1"/>
          </p:cNvSpPr>
          <p:nvPr/>
        </p:nvSpPr>
        <p:spPr bwMode="auto">
          <a:xfrm>
            <a:off x="4001274" y="4234322"/>
            <a:ext cx="2441694"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Speichelbestandteile</a:t>
            </a:r>
            <a:endParaRPr lang="de-DE" b="1" dirty="0">
              <a:latin typeface="Arial" panose="020B0604020202020204" pitchFamily="34" charset="0"/>
              <a:cs typeface="Arial" panose="020B0604020202020204" pitchFamily="34" charset="0"/>
            </a:endParaRPr>
          </a:p>
        </p:txBody>
      </p:sp>
      <p:sp>
        <p:nvSpPr>
          <p:cNvPr id="12" name="Textfeld 13">
            <a:extLst>
              <a:ext uri="{FF2B5EF4-FFF2-40B4-BE49-F238E27FC236}">
                <a16:creationId xmlns:a16="http://schemas.microsoft.com/office/drawing/2014/main" id="{E4B5C90F-405F-F27F-D7F9-F8271728376E}"/>
              </a:ext>
            </a:extLst>
          </p:cNvPr>
          <p:cNvSpPr txBox="1">
            <a:spLocks noChangeArrowheads="1"/>
          </p:cNvSpPr>
          <p:nvPr/>
        </p:nvSpPr>
        <p:spPr bwMode="auto">
          <a:xfrm>
            <a:off x="4001274" y="4626861"/>
            <a:ext cx="1826141"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Nahrungsreste</a:t>
            </a:r>
            <a:endParaRPr lang="de-DE" b="1" dirty="0">
              <a:latin typeface="Arial" panose="020B0604020202020204" pitchFamily="34" charset="0"/>
              <a:cs typeface="Arial" panose="020B0604020202020204" pitchFamily="34" charset="0"/>
            </a:endParaRPr>
          </a:p>
        </p:txBody>
      </p:sp>
      <p:sp>
        <p:nvSpPr>
          <p:cNvPr id="13" name="Textfeld 14">
            <a:extLst>
              <a:ext uri="{FF2B5EF4-FFF2-40B4-BE49-F238E27FC236}">
                <a16:creationId xmlns:a16="http://schemas.microsoft.com/office/drawing/2014/main" id="{6360C185-28F0-1AAE-EA63-6BE021F40BAE}"/>
              </a:ext>
            </a:extLst>
          </p:cNvPr>
          <p:cNvSpPr txBox="1">
            <a:spLocks noChangeArrowheads="1"/>
          </p:cNvSpPr>
          <p:nvPr/>
        </p:nvSpPr>
        <p:spPr bwMode="auto">
          <a:xfrm>
            <a:off x="3960811" y="5508842"/>
            <a:ext cx="5019675"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häufigste Ursache für entzündlich bedingte </a:t>
            </a:r>
          </a:p>
          <a:p>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Parodontalerkrankungen</a:t>
            </a:r>
            <a:r>
              <a:rPr lang="de-DE" dirty="0">
                <a:latin typeface="Arial" panose="020B0604020202020204" pitchFamily="34" charset="0"/>
                <a:cs typeface="Arial" panose="020B0604020202020204" pitchFamily="34" charset="0"/>
              </a:rPr>
              <a:t> </a:t>
            </a:r>
            <a:endParaRPr lang="de-DE" b="1" dirty="0">
              <a:latin typeface="Arial" panose="020B0604020202020204" pitchFamily="34" charset="0"/>
              <a:cs typeface="Arial" panose="020B0604020202020204" pitchFamily="34" charset="0"/>
            </a:endParaRPr>
          </a:p>
        </p:txBody>
      </p:sp>
      <p:sp>
        <p:nvSpPr>
          <p:cNvPr id="14" name="Textfeld 2">
            <a:extLst>
              <a:ext uri="{FF2B5EF4-FFF2-40B4-BE49-F238E27FC236}">
                <a16:creationId xmlns:a16="http://schemas.microsoft.com/office/drawing/2014/main" id="{5575B4B9-9E51-D12E-31A2-F69BDBB3C26F}"/>
              </a:ext>
            </a:extLst>
          </p:cNvPr>
          <p:cNvSpPr txBox="1">
            <a:spLocks noChangeArrowheads="1"/>
          </p:cNvSpPr>
          <p:nvPr/>
        </p:nvSpPr>
        <p:spPr bwMode="auto">
          <a:xfrm>
            <a:off x="3947318" y="1677960"/>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pic>
        <p:nvPicPr>
          <p:cNvPr id="21" name="Grafik 20">
            <a:extLst>
              <a:ext uri="{FF2B5EF4-FFF2-40B4-BE49-F238E27FC236}">
                <a16:creationId xmlns:a16="http://schemas.microsoft.com/office/drawing/2014/main" id="{9C230F7D-7133-FB5A-ACC2-361F99A324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5804" y="2536212"/>
            <a:ext cx="3320804" cy="2273302"/>
          </a:xfrm>
          <a:prstGeom prst="rect">
            <a:avLst/>
          </a:prstGeom>
        </p:spPr>
      </p:pic>
    </p:spTree>
    <p:extLst>
      <p:ext uri="{BB962C8B-B14F-4D97-AF65-F5344CB8AC3E}">
        <p14:creationId xmlns:p14="http://schemas.microsoft.com/office/powerpoint/2010/main" val="74127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linds(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linds(horizontal)">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EB5C26A-6BDB-8459-B330-68D621E55EF2}"/>
              </a:ext>
            </a:extLst>
          </p:cNvPr>
          <p:cNvSpPr txBox="1">
            <a:spLocks noChangeArrowheads="1"/>
          </p:cNvSpPr>
          <p:nvPr/>
        </p:nvSpPr>
        <p:spPr>
          <a:xfrm>
            <a:off x="781175" y="721894"/>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Zahnfleischentzündung (Gingivitis)</a:t>
            </a:r>
          </a:p>
        </p:txBody>
      </p:sp>
      <p:sp>
        <p:nvSpPr>
          <p:cNvPr id="5" name="Textfeld 3">
            <a:extLst>
              <a:ext uri="{FF2B5EF4-FFF2-40B4-BE49-F238E27FC236}">
                <a16:creationId xmlns:a16="http://schemas.microsoft.com/office/drawing/2014/main" id="{49818D37-E71E-039D-6B76-84F6242921B0}"/>
              </a:ext>
            </a:extLst>
          </p:cNvPr>
          <p:cNvSpPr txBox="1">
            <a:spLocks noChangeArrowheads="1"/>
          </p:cNvSpPr>
          <p:nvPr/>
        </p:nvSpPr>
        <p:spPr bwMode="auto">
          <a:xfrm>
            <a:off x="1281238" y="2293196"/>
            <a:ext cx="5019676"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Entzündung der </a:t>
            </a:r>
            <a:r>
              <a:rPr lang="de-DE" dirty="0" err="1">
                <a:latin typeface="Arial" panose="020B0604020202020204" pitchFamily="34" charset="0"/>
                <a:cs typeface="Arial" panose="020B0604020202020204" pitchFamily="34" charset="0"/>
              </a:rPr>
              <a:t>Gingiva</a:t>
            </a:r>
            <a:r>
              <a:rPr lang="de-DE" dirty="0">
                <a:latin typeface="Arial" panose="020B0604020202020204" pitchFamily="34" charset="0"/>
                <a:cs typeface="Arial" panose="020B0604020202020204" pitchFamily="34" charset="0"/>
              </a:rPr>
              <a:t> als Abwehrreaktion </a:t>
            </a:r>
          </a:p>
          <a:p>
            <a:r>
              <a:rPr lang="de-DE" dirty="0">
                <a:latin typeface="Arial" panose="020B0604020202020204" pitchFamily="34" charset="0"/>
                <a:cs typeface="Arial" panose="020B0604020202020204" pitchFamily="34" charset="0"/>
              </a:rPr>
              <a:t>  des Körpers meist gegen Bakterien</a:t>
            </a:r>
          </a:p>
        </p:txBody>
      </p:sp>
      <p:sp>
        <p:nvSpPr>
          <p:cNvPr id="6" name="Textfeld 4">
            <a:extLst>
              <a:ext uri="{FF2B5EF4-FFF2-40B4-BE49-F238E27FC236}">
                <a16:creationId xmlns:a16="http://schemas.microsoft.com/office/drawing/2014/main" id="{52C502E8-7C9E-36D4-ED34-9D00FE607525}"/>
              </a:ext>
            </a:extLst>
          </p:cNvPr>
          <p:cNvSpPr txBox="1">
            <a:spLocks noChangeArrowheads="1"/>
          </p:cNvSpPr>
          <p:nvPr/>
        </p:nvSpPr>
        <p:spPr bwMode="auto">
          <a:xfrm>
            <a:off x="789641" y="3112346"/>
            <a:ext cx="1364752"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Symptome</a:t>
            </a:r>
          </a:p>
        </p:txBody>
      </p:sp>
      <p:sp>
        <p:nvSpPr>
          <p:cNvPr id="7" name="Textfeld 5">
            <a:extLst>
              <a:ext uri="{FF2B5EF4-FFF2-40B4-BE49-F238E27FC236}">
                <a16:creationId xmlns:a16="http://schemas.microsoft.com/office/drawing/2014/main" id="{6EE139FD-031C-FB2D-5AF9-DFE2836C4FA0}"/>
              </a:ext>
            </a:extLst>
          </p:cNvPr>
          <p:cNvSpPr txBox="1">
            <a:spLocks noChangeArrowheads="1"/>
          </p:cNvSpPr>
          <p:nvPr/>
        </p:nvSpPr>
        <p:spPr bwMode="auto">
          <a:xfrm>
            <a:off x="1281238" y="3485408"/>
            <a:ext cx="2364750"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Rötung </a:t>
            </a:r>
            <a:r>
              <a:rPr lang="de-DE" dirty="0">
                <a:latin typeface="Arial" panose="020B0604020202020204" pitchFamily="34" charset="0"/>
                <a:cs typeface="Arial" panose="020B0604020202020204" pitchFamily="34" charset="0"/>
              </a:rPr>
              <a:t>der </a:t>
            </a:r>
            <a:r>
              <a:rPr lang="de-DE" dirty="0" err="1">
                <a:latin typeface="Arial" panose="020B0604020202020204" pitchFamily="34" charset="0"/>
                <a:cs typeface="Arial" panose="020B0604020202020204" pitchFamily="34" charset="0"/>
              </a:rPr>
              <a:t>Gingiva</a:t>
            </a:r>
            <a:endParaRPr lang="de-DE"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82DD912E-8955-9676-0C31-02DA76DAA911}"/>
              </a:ext>
            </a:extLst>
          </p:cNvPr>
          <p:cNvSpPr txBox="1">
            <a:spLocks noChangeArrowheads="1"/>
          </p:cNvSpPr>
          <p:nvPr/>
        </p:nvSpPr>
        <p:spPr bwMode="auto">
          <a:xfrm>
            <a:off x="1813050" y="3856883"/>
            <a:ext cx="2955895"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vermehrte Durchblutung</a:t>
            </a:r>
          </a:p>
        </p:txBody>
      </p:sp>
      <p:sp>
        <p:nvSpPr>
          <p:cNvPr id="9" name="Textfeld 8">
            <a:extLst>
              <a:ext uri="{FF2B5EF4-FFF2-40B4-BE49-F238E27FC236}">
                <a16:creationId xmlns:a16="http://schemas.microsoft.com/office/drawing/2014/main" id="{EE9FA73E-2D17-55DB-C192-BE908F1032D6}"/>
              </a:ext>
            </a:extLst>
          </p:cNvPr>
          <p:cNvSpPr txBox="1">
            <a:spLocks noChangeArrowheads="1"/>
          </p:cNvSpPr>
          <p:nvPr/>
        </p:nvSpPr>
        <p:spPr bwMode="auto">
          <a:xfrm>
            <a:off x="1281238" y="4602494"/>
            <a:ext cx="2864887"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solidFill>
                  <a:srgbClr val="000000"/>
                </a:solidFill>
                <a:latin typeface="Arial" panose="020B0604020202020204" pitchFamily="34" charset="0"/>
                <a:cs typeface="Arial" panose="020B0604020202020204" pitchFamily="34" charset="0"/>
              </a:rPr>
              <a:t>Blutung </a:t>
            </a:r>
            <a:r>
              <a:rPr lang="de-DE" dirty="0">
                <a:solidFill>
                  <a:srgbClr val="000000"/>
                </a:solidFill>
                <a:latin typeface="Arial" panose="020B0604020202020204" pitchFamily="34" charset="0"/>
                <a:cs typeface="Arial" panose="020B0604020202020204" pitchFamily="34" charset="0"/>
              </a:rPr>
              <a:t>beim Sondieren</a:t>
            </a:r>
          </a:p>
        </p:txBody>
      </p:sp>
      <p:sp>
        <p:nvSpPr>
          <p:cNvPr id="10" name="Textfeld 9">
            <a:extLst>
              <a:ext uri="{FF2B5EF4-FFF2-40B4-BE49-F238E27FC236}">
                <a16:creationId xmlns:a16="http://schemas.microsoft.com/office/drawing/2014/main" id="{9717F7B5-5771-E363-AB0D-06BF3B0C325C}"/>
              </a:ext>
            </a:extLst>
          </p:cNvPr>
          <p:cNvSpPr txBox="1">
            <a:spLocks noChangeArrowheads="1"/>
          </p:cNvSpPr>
          <p:nvPr/>
        </p:nvSpPr>
        <p:spPr bwMode="auto">
          <a:xfrm>
            <a:off x="1813050" y="4975556"/>
            <a:ext cx="3724096" cy="923330"/>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Sulkus</a:t>
            </a:r>
            <a:r>
              <a:rPr lang="de-DE" b="1" dirty="0">
                <a:latin typeface="Arial" panose="020B0604020202020204" pitchFamily="34" charset="0"/>
                <a:cs typeface="Arial" panose="020B0604020202020204" pitchFamily="34" charset="0"/>
              </a:rPr>
              <a:t>-Blutungs-Index </a:t>
            </a:r>
            <a:r>
              <a:rPr lang="de-DE" dirty="0">
                <a:latin typeface="Arial" panose="020B0604020202020204" pitchFamily="34" charset="0"/>
                <a:cs typeface="Arial" panose="020B0604020202020204" pitchFamily="34" charset="0"/>
              </a:rPr>
              <a:t>(</a:t>
            </a:r>
            <a:r>
              <a:rPr lang="de-DE" b="1" dirty="0">
                <a:latin typeface="Arial" panose="020B0604020202020204" pitchFamily="34" charset="0"/>
                <a:cs typeface="Arial" panose="020B0604020202020204" pitchFamily="34" charset="0"/>
              </a:rPr>
              <a:t>SBI)</a:t>
            </a: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bleeding</a:t>
            </a:r>
            <a:r>
              <a:rPr lang="de-DE" b="1" dirty="0">
                <a:latin typeface="Arial" panose="020B0604020202020204" pitchFamily="34" charset="0"/>
                <a:cs typeface="Arial" panose="020B0604020202020204" pitchFamily="34" charset="0"/>
              </a:rPr>
              <a:t> on </a:t>
            </a:r>
            <a:r>
              <a:rPr lang="de-DE" b="1" dirty="0" err="1">
                <a:latin typeface="Arial" panose="020B0604020202020204" pitchFamily="34" charset="0"/>
                <a:cs typeface="Arial" panose="020B0604020202020204" pitchFamily="34" charset="0"/>
              </a:rPr>
              <a:t>probing</a:t>
            </a:r>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a:t>
            </a:r>
            <a:r>
              <a:rPr lang="de-DE" b="1" dirty="0">
                <a:latin typeface="Arial" panose="020B0604020202020204" pitchFamily="34" charset="0"/>
                <a:cs typeface="Arial" panose="020B0604020202020204" pitchFamily="34" charset="0"/>
              </a:rPr>
              <a:t>BOP)</a:t>
            </a:r>
          </a:p>
          <a:p>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Papillen-Blutungs-Index </a:t>
            </a:r>
            <a:r>
              <a:rPr lang="de-DE" dirty="0">
                <a:latin typeface="Arial" panose="020B0604020202020204" pitchFamily="34" charset="0"/>
                <a:cs typeface="Arial" panose="020B0604020202020204" pitchFamily="34" charset="0"/>
              </a:rPr>
              <a:t>(</a:t>
            </a:r>
            <a:r>
              <a:rPr lang="de-DE" b="1" dirty="0">
                <a:latin typeface="Arial" panose="020B0604020202020204" pitchFamily="34" charset="0"/>
                <a:cs typeface="Arial" panose="020B0604020202020204" pitchFamily="34" charset="0"/>
              </a:rPr>
              <a:t>PBI)</a:t>
            </a:r>
          </a:p>
        </p:txBody>
      </p:sp>
      <p:sp>
        <p:nvSpPr>
          <p:cNvPr id="11" name="Textfeld 11">
            <a:extLst>
              <a:ext uri="{FF2B5EF4-FFF2-40B4-BE49-F238E27FC236}">
                <a16:creationId xmlns:a16="http://schemas.microsoft.com/office/drawing/2014/main" id="{681BDD16-4047-C810-31D9-8B11835175AC}"/>
              </a:ext>
            </a:extLst>
          </p:cNvPr>
          <p:cNvSpPr txBox="1">
            <a:spLocks noChangeArrowheads="1"/>
          </p:cNvSpPr>
          <p:nvPr/>
        </p:nvSpPr>
        <p:spPr bwMode="auto">
          <a:xfrm>
            <a:off x="1281238" y="4228837"/>
            <a:ext cx="2839239"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Schwellung </a:t>
            </a:r>
            <a:r>
              <a:rPr lang="de-DE" dirty="0">
                <a:latin typeface="Arial" panose="020B0604020202020204" pitchFamily="34" charset="0"/>
                <a:cs typeface="Arial" panose="020B0604020202020204" pitchFamily="34" charset="0"/>
              </a:rPr>
              <a:t>der </a:t>
            </a:r>
            <a:r>
              <a:rPr lang="de-DE" dirty="0" err="1">
                <a:latin typeface="Arial" panose="020B0604020202020204" pitchFamily="34" charset="0"/>
                <a:cs typeface="Arial" panose="020B0604020202020204" pitchFamily="34" charset="0"/>
              </a:rPr>
              <a:t>Gingiva</a:t>
            </a:r>
            <a:endParaRPr lang="de-DE" dirty="0">
              <a:latin typeface="Arial" panose="020B0604020202020204" pitchFamily="34" charset="0"/>
              <a:cs typeface="Arial" panose="020B0604020202020204" pitchFamily="34" charset="0"/>
            </a:endParaRPr>
          </a:p>
        </p:txBody>
      </p:sp>
      <p:sp>
        <p:nvSpPr>
          <p:cNvPr id="12" name="Textfeld 2">
            <a:extLst>
              <a:ext uri="{FF2B5EF4-FFF2-40B4-BE49-F238E27FC236}">
                <a16:creationId xmlns:a16="http://schemas.microsoft.com/office/drawing/2014/main" id="{0AE6C212-593F-8371-A7BD-F75F05954851}"/>
              </a:ext>
            </a:extLst>
          </p:cNvPr>
          <p:cNvSpPr txBox="1">
            <a:spLocks noChangeArrowheads="1"/>
          </p:cNvSpPr>
          <p:nvPr/>
        </p:nvSpPr>
        <p:spPr bwMode="auto">
          <a:xfrm>
            <a:off x="781175" y="1918546"/>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Tree>
    <p:extLst>
      <p:ext uri="{BB962C8B-B14F-4D97-AF65-F5344CB8AC3E}">
        <p14:creationId xmlns:p14="http://schemas.microsoft.com/office/powerpoint/2010/main" val="229765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1D30FCF-8B5F-71E3-A064-9BCC95921962}"/>
              </a:ext>
            </a:extLst>
          </p:cNvPr>
          <p:cNvSpPr txBox="1">
            <a:spLocks noChangeArrowheads="1"/>
          </p:cNvSpPr>
          <p:nvPr/>
        </p:nvSpPr>
        <p:spPr>
          <a:xfrm>
            <a:off x="816799" y="578487"/>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Zahnfleischentzündung (Gingivitis) - 2</a:t>
            </a:r>
          </a:p>
        </p:txBody>
      </p:sp>
      <p:sp>
        <p:nvSpPr>
          <p:cNvPr id="5" name="Textfeld 3">
            <a:extLst>
              <a:ext uri="{FF2B5EF4-FFF2-40B4-BE49-F238E27FC236}">
                <a16:creationId xmlns:a16="http://schemas.microsoft.com/office/drawing/2014/main" id="{2BC555F1-6781-0D89-E6A1-54B2F3899B37}"/>
              </a:ext>
            </a:extLst>
          </p:cNvPr>
          <p:cNvSpPr txBox="1">
            <a:spLocks noChangeArrowheads="1"/>
          </p:cNvSpPr>
          <p:nvPr/>
        </p:nvSpPr>
        <p:spPr bwMode="auto">
          <a:xfrm>
            <a:off x="1263082" y="3020650"/>
            <a:ext cx="5317085"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Abwehrstoffe des Immunsystems </a:t>
            </a:r>
            <a:r>
              <a:rPr lang="de-DE" dirty="0">
                <a:latin typeface="Arial" panose="020B0604020202020204" pitchFamily="34" charset="0"/>
                <a:cs typeface="Arial" panose="020B0604020202020204" pitchFamily="34" charset="0"/>
              </a:rPr>
              <a:t>greifen die </a:t>
            </a:r>
          </a:p>
          <a:p>
            <a:r>
              <a:rPr lang="de-DE" dirty="0">
                <a:latin typeface="Arial" panose="020B0604020202020204" pitchFamily="34" charset="0"/>
                <a:cs typeface="Arial" panose="020B0604020202020204" pitchFamily="34" charset="0"/>
              </a:rPr>
              <a:t>  Bakterien und auch die Fasern der </a:t>
            </a:r>
            <a:r>
              <a:rPr lang="de-DE" dirty="0" err="1">
                <a:latin typeface="Arial" panose="020B0604020202020204" pitchFamily="34" charset="0"/>
                <a:cs typeface="Arial" panose="020B0604020202020204" pitchFamily="34" charset="0"/>
              </a:rPr>
              <a:t>Gingiva</a:t>
            </a:r>
            <a:r>
              <a:rPr lang="de-DE" dirty="0">
                <a:latin typeface="Arial" panose="020B0604020202020204" pitchFamily="34" charset="0"/>
                <a:cs typeface="Arial" panose="020B0604020202020204" pitchFamily="34" charset="0"/>
              </a:rPr>
              <a:t> an</a:t>
            </a:r>
          </a:p>
        </p:txBody>
      </p:sp>
      <p:sp>
        <p:nvSpPr>
          <p:cNvPr id="6" name="Textfeld 5">
            <a:extLst>
              <a:ext uri="{FF2B5EF4-FFF2-40B4-BE49-F238E27FC236}">
                <a16:creationId xmlns:a16="http://schemas.microsoft.com/office/drawing/2014/main" id="{F6D2F6D8-3069-D729-1732-BDDC7D71E29A}"/>
              </a:ext>
            </a:extLst>
          </p:cNvPr>
          <p:cNvSpPr txBox="1">
            <a:spLocks noChangeArrowheads="1"/>
          </p:cNvSpPr>
          <p:nvPr/>
        </p:nvSpPr>
        <p:spPr bwMode="auto">
          <a:xfrm>
            <a:off x="1308781" y="3739531"/>
            <a:ext cx="4750018"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das </a:t>
            </a:r>
            <a:r>
              <a:rPr lang="de-DE" b="1" dirty="0" err="1">
                <a:latin typeface="Arial" panose="020B0604020202020204" pitchFamily="34" charset="0"/>
                <a:cs typeface="Arial" panose="020B0604020202020204" pitchFamily="34" charset="0"/>
              </a:rPr>
              <a:t>Saumepithel</a:t>
            </a:r>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löst sich von den Zähnen</a:t>
            </a:r>
          </a:p>
        </p:txBody>
      </p:sp>
      <p:sp>
        <p:nvSpPr>
          <p:cNvPr id="7" name="Textfeld 7">
            <a:extLst>
              <a:ext uri="{FF2B5EF4-FFF2-40B4-BE49-F238E27FC236}">
                <a16:creationId xmlns:a16="http://schemas.microsoft.com/office/drawing/2014/main" id="{5C1212BB-783C-14B0-3BC0-ED3D681E7800}"/>
              </a:ext>
            </a:extLst>
          </p:cNvPr>
          <p:cNvSpPr txBox="1">
            <a:spLocks noChangeArrowheads="1"/>
          </p:cNvSpPr>
          <p:nvPr/>
        </p:nvSpPr>
        <p:spPr bwMode="auto">
          <a:xfrm>
            <a:off x="1788995" y="4124373"/>
            <a:ext cx="3854315"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Bakterien dringen in die Tiefe vor</a:t>
            </a:r>
          </a:p>
        </p:txBody>
      </p:sp>
      <p:sp>
        <p:nvSpPr>
          <p:cNvPr id="9" name="Textfeld 9">
            <a:extLst>
              <a:ext uri="{FF2B5EF4-FFF2-40B4-BE49-F238E27FC236}">
                <a16:creationId xmlns:a16="http://schemas.microsoft.com/office/drawing/2014/main" id="{3A4EB193-C49C-34BD-53BF-C490A1FB19D3}"/>
              </a:ext>
            </a:extLst>
          </p:cNvPr>
          <p:cNvSpPr txBox="1">
            <a:spLocks noChangeArrowheads="1"/>
          </p:cNvSpPr>
          <p:nvPr/>
        </p:nvSpPr>
        <p:spPr bwMode="auto">
          <a:xfrm>
            <a:off x="1788995" y="4504578"/>
            <a:ext cx="6558206" cy="646331"/>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Entstehung von </a:t>
            </a:r>
            <a:r>
              <a:rPr lang="de-DE" b="1" dirty="0">
                <a:latin typeface="Arial" panose="020B0604020202020204" pitchFamily="34" charset="0"/>
                <a:cs typeface="Arial" panose="020B0604020202020204" pitchFamily="34" charset="0"/>
              </a:rPr>
              <a:t>Zahnfleischtaschen </a:t>
            </a:r>
            <a:r>
              <a:rPr lang="de-DE" dirty="0">
                <a:latin typeface="Arial" panose="020B0604020202020204" pitchFamily="34" charset="0"/>
                <a:cs typeface="Arial" panose="020B0604020202020204" pitchFamily="34" charset="0"/>
              </a:rPr>
              <a:t>ohne Knochenabbau </a:t>
            </a:r>
          </a:p>
          <a:p>
            <a:r>
              <a:rPr lang="de-DE" dirty="0">
                <a:latin typeface="Arial" panose="020B0604020202020204" pitchFamily="34" charset="0"/>
                <a:cs typeface="Arial" panose="020B0604020202020204" pitchFamily="34" charset="0"/>
              </a:rPr>
              <a:t>    (Pseudotasche), durch </a:t>
            </a:r>
            <a:r>
              <a:rPr lang="de-DE" dirty="0" err="1">
                <a:latin typeface="Arial" panose="020B0604020202020204" pitchFamily="34" charset="0"/>
                <a:cs typeface="Arial" panose="020B0604020202020204" pitchFamily="34" charset="0"/>
              </a:rPr>
              <a:t>Gingivahyperplasie</a:t>
            </a:r>
            <a:endParaRPr lang="de-DE" b="1" dirty="0">
              <a:latin typeface="Arial" panose="020B0604020202020204" pitchFamily="34" charset="0"/>
              <a:cs typeface="Arial" panose="020B0604020202020204" pitchFamily="34" charset="0"/>
            </a:endParaRPr>
          </a:p>
        </p:txBody>
      </p:sp>
      <p:sp>
        <p:nvSpPr>
          <p:cNvPr id="10" name="Textfeld 11">
            <a:extLst>
              <a:ext uri="{FF2B5EF4-FFF2-40B4-BE49-F238E27FC236}">
                <a16:creationId xmlns:a16="http://schemas.microsoft.com/office/drawing/2014/main" id="{556F3CEF-418D-5BEF-CDA9-B3CB344E6348}"/>
              </a:ext>
            </a:extLst>
          </p:cNvPr>
          <p:cNvSpPr txBox="1">
            <a:spLocks noChangeArrowheads="1"/>
          </p:cNvSpPr>
          <p:nvPr/>
        </p:nvSpPr>
        <p:spPr bwMode="auto">
          <a:xfrm>
            <a:off x="1308780" y="5161782"/>
            <a:ext cx="7038421"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bei Behandlung/Ausschaltung der Ursache heilt Gingivitis         folgenlos aus</a:t>
            </a:r>
          </a:p>
        </p:txBody>
      </p:sp>
      <p:sp>
        <p:nvSpPr>
          <p:cNvPr id="11" name="Textfeld 2">
            <a:extLst>
              <a:ext uri="{FF2B5EF4-FFF2-40B4-BE49-F238E27FC236}">
                <a16:creationId xmlns:a16="http://schemas.microsoft.com/office/drawing/2014/main" id="{A8FAAEE9-E5E0-D7CB-33EB-F85BCE3F05B2}"/>
              </a:ext>
            </a:extLst>
          </p:cNvPr>
          <p:cNvSpPr txBox="1">
            <a:spLocks noChangeArrowheads="1"/>
          </p:cNvSpPr>
          <p:nvPr/>
        </p:nvSpPr>
        <p:spPr bwMode="auto">
          <a:xfrm>
            <a:off x="816799" y="1645414"/>
            <a:ext cx="4604287"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Möglicher Verlauf einer Gingivitis</a:t>
            </a:r>
          </a:p>
        </p:txBody>
      </p:sp>
      <p:sp>
        <p:nvSpPr>
          <p:cNvPr id="12" name="Textfeld 9">
            <a:extLst>
              <a:ext uri="{FF2B5EF4-FFF2-40B4-BE49-F238E27FC236}">
                <a16:creationId xmlns:a16="http://schemas.microsoft.com/office/drawing/2014/main" id="{410156BB-65A5-3199-826D-06326EE1F8C6}"/>
              </a:ext>
            </a:extLst>
          </p:cNvPr>
          <p:cNvSpPr txBox="1">
            <a:spLocks noChangeArrowheads="1"/>
          </p:cNvSpPr>
          <p:nvPr/>
        </p:nvSpPr>
        <p:spPr bwMode="auto">
          <a:xfrm>
            <a:off x="1780915" y="5803840"/>
            <a:ext cx="4095993"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Gingivitis ist umkehrbar (reversibel)</a:t>
            </a:r>
          </a:p>
        </p:txBody>
      </p:sp>
      <p:sp>
        <p:nvSpPr>
          <p:cNvPr id="37" name="Textfeld 36">
            <a:extLst>
              <a:ext uri="{FF2B5EF4-FFF2-40B4-BE49-F238E27FC236}">
                <a16:creationId xmlns:a16="http://schemas.microsoft.com/office/drawing/2014/main" id="{3131A38E-A33B-7A4A-5066-21F10BF4F10D}"/>
              </a:ext>
            </a:extLst>
          </p:cNvPr>
          <p:cNvSpPr txBox="1"/>
          <p:nvPr/>
        </p:nvSpPr>
        <p:spPr>
          <a:xfrm>
            <a:off x="969993" y="2240094"/>
            <a:ext cx="5096886" cy="369332"/>
          </a:xfrm>
          <a:prstGeom prst="rect">
            <a:avLst/>
          </a:prstGeom>
          <a:noFill/>
        </p:spPr>
        <p:txBody>
          <a:bodyPr wrap="square" rtlCol="0">
            <a:spAutoFit/>
          </a:bodyPr>
          <a:lstStyle/>
          <a:p>
            <a:pPr marL="285750" indent="-285750" algn="r">
              <a:buFont typeface="Arial" panose="020B0604020202020204" pitchFamily="34" charset="0"/>
              <a:buChar char="•"/>
            </a:pPr>
            <a:r>
              <a:rPr lang="de-DE" dirty="0">
                <a:latin typeface="Arial"/>
                <a:cs typeface="Arial"/>
              </a:rPr>
              <a:t>stärkere lokale Durchblutung (</a:t>
            </a:r>
            <a:r>
              <a:rPr lang="de-DE" b="1" dirty="0">
                <a:latin typeface="Arial"/>
                <a:cs typeface="Arial"/>
              </a:rPr>
              <a:t>Hyperämie) </a:t>
            </a:r>
          </a:p>
        </p:txBody>
      </p:sp>
      <p:sp>
        <p:nvSpPr>
          <p:cNvPr id="38" name="Textfeld 37">
            <a:extLst>
              <a:ext uri="{FF2B5EF4-FFF2-40B4-BE49-F238E27FC236}">
                <a16:creationId xmlns:a16="http://schemas.microsoft.com/office/drawing/2014/main" id="{8BF689F1-C1CF-6879-DDE7-5374E51E0DE2}"/>
              </a:ext>
            </a:extLst>
          </p:cNvPr>
          <p:cNvSpPr txBox="1"/>
          <p:nvPr/>
        </p:nvSpPr>
        <p:spPr>
          <a:xfrm>
            <a:off x="1263082" y="2609649"/>
            <a:ext cx="3103687" cy="553998"/>
          </a:xfrm>
          <a:prstGeom prst="rect">
            <a:avLst/>
          </a:prstGeom>
          <a:noFill/>
        </p:spPr>
        <p:txBody>
          <a:bodyPr wrap="square" rtlCol="0">
            <a:spAutoFit/>
          </a:bodyPr>
          <a:lstStyle/>
          <a:p>
            <a:pPr algn="r"/>
            <a:r>
              <a:rPr lang="de-DE" dirty="0">
                <a:latin typeface="Arial" panose="020B0604020202020204" pitchFamily="34" charset="0"/>
                <a:cs typeface="Arial" panose="020B0604020202020204" pitchFamily="34" charset="0"/>
              </a:rPr>
              <a:t>→ Entzündungsabwehr</a:t>
            </a:r>
            <a:r>
              <a:rPr lang="de-DE" dirty="0">
                <a:latin typeface="Arial"/>
                <a:cs typeface="Arial"/>
              </a:rPr>
              <a:t> </a:t>
            </a:r>
          </a:p>
          <a:p>
            <a:pPr algn="r"/>
            <a:endParaRPr lang="de-DE" baseline="30000" dirty="0">
              <a:latin typeface="Arial"/>
              <a:cs typeface="Arial"/>
            </a:endParaRPr>
          </a:p>
        </p:txBody>
      </p:sp>
    </p:spTree>
    <p:extLst>
      <p:ext uri="{BB962C8B-B14F-4D97-AF65-F5344CB8AC3E}">
        <p14:creationId xmlns:p14="http://schemas.microsoft.com/office/powerpoint/2010/main" val="204229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1D30FCF-8B5F-71E3-A064-9BCC95921962}"/>
              </a:ext>
            </a:extLst>
          </p:cNvPr>
          <p:cNvSpPr txBox="1">
            <a:spLocks noChangeArrowheads="1"/>
          </p:cNvSpPr>
          <p:nvPr/>
        </p:nvSpPr>
        <p:spPr>
          <a:xfrm>
            <a:off x="816799" y="578487"/>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Verlauf einer unbehandelten Gingivitis</a:t>
            </a:r>
          </a:p>
        </p:txBody>
      </p:sp>
      <p:sp>
        <p:nvSpPr>
          <p:cNvPr id="8" name="Textfeld 8">
            <a:extLst>
              <a:ext uri="{FF2B5EF4-FFF2-40B4-BE49-F238E27FC236}">
                <a16:creationId xmlns:a16="http://schemas.microsoft.com/office/drawing/2014/main" id="{92B3DDA7-7867-C6E0-E0AB-F589CEBE957F}"/>
              </a:ext>
            </a:extLst>
          </p:cNvPr>
          <p:cNvSpPr txBox="1">
            <a:spLocks noChangeArrowheads="1"/>
          </p:cNvSpPr>
          <p:nvPr/>
        </p:nvSpPr>
        <p:spPr bwMode="auto">
          <a:xfrm>
            <a:off x="505512" y="3205844"/>
            <a:ext cx="5019675"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der </a:t>
            </a:r>
            <a:r>
              <a:rPr lang="de-DE" b="1" dirty="0">
                <a:solidFill>
                  <a:srgbClr val="000000"/>
                </a:solidFill>
                <a:latin typeface="Arial" panose="020B0604020202020204" pitchFamily="34" charset="0"/>
                <a:cs typeface="Arial" panose="020B0604020202020204" pitchFamily="34" charset="0"/>
              </a:rPr>
              <a:t>Alveolarknochen </a:t>
            </a:r>
            <a:r>
              <a:rPr lang="de-DE" dirty="0">
                <a:solidFill>
                  <a:srgbClr val="000000"/>
                </a:solidFill>
                <a:latin typeface="Arial" panose="020B0604020202020204" pitchFamily="34" charset="0"/>
                <a:cs typeface="Arial" panose="020B0604020202020204" pitchFamily="34" charset="0"/>
              </a:rPr>
              <a:t>wird angegriffen und </a:t>
            </a:r>
          </a:p>
          <a:p>
            <a:r>
              <a:rPr lang="de-DE" dirty="0">
                <a:solidFill>
                  <a:srgbClr val="000000"/>
                </a:solidFill>
                <a:latin typeface="Arial" panose="020B0604020202020204" pitchFamily="34" charset="0"/>
                <a:cs typeface="Arial" panose="020B0604020202020204" pitchFamily="34" charset="0"/>
              </a:rPr>
              <a:t>  abgebaut</a:t>
            </a:r>
          </a:p>
        </p:txBody>
      </p:sp>
      <p:sp>
        <p:nvSpPr>
          <p:cNvPr id="11" name="Textfeld 2">
            <a:extLst>
              <a:ext uri="{FF2B5EF4-FFF2-40B4-BE49-F238E27FC236}">
                <a16:creationId xmlns:a16="http://schemas.microsoft.com/office/drawing/2014/main" id="{A8FAAEE9-E5E0-D7CB-33EB-F85BCE3F05B2}"/>
              </a:ext>
            </a:extLst>
          </p:cNvPr>
          <p:cNvSpPr txBox="1">
            <a:spLocks noChangeArrowheads="1"/>
          </p:cNvSpPr>
          <p:nvPr/>
        </p:nvSpPr>
        <p:spPr bwMode="auto">
          <a:xfrm>
            <a:off x="449811" y="1651645"/>
            <a:ext cx="5758172"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Möglicher Verlauf einer </a:t>
            </a:r>
            <a:r>
              <a:rPr lang="de-DE" b="1" u="sng" dirty="0">
                <a:solidFill>
                  <a:srgbClr val="0000FF"/>
                </a:solidFill>
                <a:latin typeface="Arial" panose="020B0604020202020204" pitchFamily="34" charset="0"/>
                <a:cs typeface="Arial" panose="020B0604020202020204" pitchFamily="34" charset="0"/>
              </a:rPr>
              <a:t>unbehandelten</a:t>
            </a:r>
            <a:r>
              <a:rPr lang="de-DE" b="1" dirty="0">
                <a:solidFill>
                  <a:srgbClr val="0000FF"/>
                </a:solidFill>
                <a:latin typeface="Arial" panose="020B0604020202020204" pitchFamily="34" charset="0"/>
                <a:cs typeface="Arial" panose="020B0604020202020204" pitchFamily="34" charset="0"/>
              </a:rPr>
              <a:t> </a:t>
            </a:r>
            <a:r>
              <a:rPr lang="de-DE" b="1" dirty="0" err="1">
                <a:solidFill>
                  <a:srgbClr val="0000FF"/>
                </a:solidFill>
                <a:latin typeface="Arial" panose="020B0604020202020204" pitchFamily="34" charset="0"/>
                <a:cs typeface="Arial" panose="020B0604020202020204" pitchFamily="34" charset="0"/>
              </a:rPr>
              <a:t>Ginigivitis</a:t>
            </a:r>
            <a:endParaRPr lang="de-DE" b="1" dirty="0">
              <a:solidFill>
                <a:srgbClr val="0000FF"/>
              </a:solidFill>
              <a:latin typeface="Arial" panose="020B0604020202020204" pitchFamily="34" charset="0"/>
              <a:cs typeface="Arial" panose="020B0604020202020204" pitchFamily="34" charset="0"/>
            </a:endParaRPr>
          </a:p>
        </p:txBody>
      </p:sp>
      <p:sp>
        <p:nvSpPr>
          <p:cNvPr id="13" name="Textfeld 9">
            <a:extLst>
              <a:ext uri="{FF2B5EF4-FFF2-40B4-BE49-F238E27FC236}">
                <a16:creationId xmlns:a16="http://schemas.microsoft.com/office/drawing/2014/main" id="{8774AAF6-9286-4695-B75D-8337326DC81E}"/>
              </a:ext>
            </a:extLst>
          </p:cNvPr>
          <p:cNvSpPr txBox="1">
            <a:spLocks noChangeArrowheads="1"/>
          </p:cNvSpPr>
          <p:nvPr/>
        </p:nvSpPr>
        <p:spPr bwMode="auto">
          <a:xfrm>
            <a:off x="633971" y="3913382"/>
            <a:ext cx="4007828"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Entstehung von </a:t>
            </a:r>
            <a:r>
              <a:rPr lang="de-DE" b="1" dirty="0">
                <a:latin typeface="Arial" panose="020B0604020202020204" pitchFamily="34" charset="0"/>
                <a:cs typeface="Arial" panose="020B0604020202020204" pitchFamily="34" charset="0"/>
              </a:rPr>
              <a:t>Knochentaschen</a:t>
            </a:r>
          </a:p>
        </p:txBody>
      </p:sp>
      <p:sp>
        <p:nvSpPr>
          <p:cNvPr id="14" name="Textfeld 8">
            <a:extLst>
              <a:ext uri="{FF2B5EF4-FFF2-40B4-BE49-F238E27FC236}">
                <a16:creationId xmlns:a16="http://schemas.microsoft.com/office/drawing/2014/main" id="{E78C8630-20AD-F362-D8EB-553F63974A28}"/>
              </a:ext>
            </a:extLst>
          </p:cNvPr>
          <p:cNvSpPr txBox="1">
            <a:spLocks noChangeArrowheads="1"/>
          </p:cNvSpPr>
          <p:nvPr/>
        </p:nvSpPr>
        <p:spPr bwMode="auto">
          <a:xfrm>
            <a:off x="500991" y="4356258"/>
            <a:ext cx="4865434"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zunehmende Schädigung des </a:t>
            </a:r>
            <a:r>
              <a:rPr lang="de-DE" dirty="0" err="1">
                <a:solidFill>
                  <a:srgbClr val="000000"/>
                </a:solidFill>
                <a:latin typeface="Arial" panose="020B0604020202020204" pitchFamily="34" charset="0"/>
                <a:cs typeface="Arial" panose="020B0604020202020204" pitchFamily="34" charset="0"/>
              </a:rPr>
              <a:t>Parodontiums</a:t>
            </a:r>
            <a:endParaRPr lang="de-DE" dirty="0">
              <a:solidFill>
                <a:srgbClr val="000000"/>
              </a:solidFill>
              <a:latin typeface="Arial" panose="020B0604020202020204" pitchFamily="34" charset="0"/>
              <a:cs typeface="Arial" panose="020B0604020202020204" pitchFamily="34" charset="0"/>
            </a:endParaRPr>
          </a:p>
        </p:txBody>
      </p:sp>
      <p:sp>
        <p:nvSpPr>
          <p:cNvPr id="15" name="Textfeld 9">
            <a:extLst>
              <a:ext uri="{FF2B5EF4-FFF2-40B4-BE49-F238E27FC236}">
                <a16:creationId xmlns:a16="http://schemas.microsoft.com/office/drawing/2014/main" id="{F18851DF-BD84-49BF-B217-DDD8CAA112E6}"/>
              </a:ext>
            </a:extLst>
          </p:cNvPr>
          <p:cNvSpPr txBox="1">
            <a:spLocks noChangeArrowheads="1"/>
          </p:cNvSpPr>
          <p:nvPr/>
        </p:nvSpPr>
        <p:spPr bwMode="auto">
          <a:xfrm>
            <a:off x="633971" y="4863473"/>
            <a:ext cx="5019674" cy="954107"/>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Lockerung der Zähne</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a:t>
            </a:r>
            <a:r>
              <a:rPr lang="de-DE" sz="2000" b="1" dirty="0">
                <a:solidFill>
                  <a:srgbClr val="FF0000"/>
                </a:solidFill>
                <a:latin typeface="Arial" panose="020B0604020202020204" pitchFamily="34" charset="0"/>
                <a:cs typeface="Arial" panose="020B0604020202020204" pitchFamily="34" charset="0"/>
              </a:rPr>
              <a:t>Parodontitis</a:t>
            </a:r>
            <a:r>
              <a:rPr lang="de-DE" dirty="0">
                <a:solidFill>
                  <a:srgbClr val="FF0000"/>
                </a:solidFill>
                <a:latin typeface="Arial" panose="020B0604020202020204" pitchFamily="34" charset="0"/>
                <a:cs typeface="Arial" panose="020B0604020202020204" pitchFamily="34" charset="0"/>
              </a:rPr>
              <a:t> → irreversible Schädigung</a:t>
            </a:r>
          </a:p>
        </p:txBody>
      </p:sp>
      <p:sp>
        <p:nvSpPr>
          <p:cNvPr id="17" name="Textfeld 16">
            <a:extLst>
              <a:ext uri="{FF2B5EF4-FFF2-40B4-BE49-F238E27FC236}">
                <a16:creationId xmlns:a16="http://schemas.microsoft.com/office/drawing/2014/main" id="{7BAE3F65-39C9-6C99-C764-A46BB77B2EA1}"/>
              </a:ext>
            </a:extLst>
          </p:cNvPr>
          <p:cNvSpPr txBox="1"/>
          <p:nvPr/>
        </p:nvSpPr>
        <p:spPr>
          <a:xfrm>
            <a:off x="500991" y="2156373"/>
            <a:ext cx="5024196" cy="810478"/>
          </a:xfrm>
          <a:prstGeom prst="rect">
            <a:avLst/>
          </a:prstGeom>
          <a:noFill/>
        </p:spPr>
        <p:txBody>
          <a:bodyPr wrap="none" rtlCol="0">
            <a:spAutoFit/>
          </a:bodyPr>
          <a:lstStyle/>
          <a:p>
            <a:pPr>
              <a:buFont typeface="Arial" pitchFamily="-1" charset="0"/>
              <a:buChar char="•"/>
            </a:pPr>
            <a:r>
              <a:rPr lang="de-DE" sz="1600"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die </a:t>
            </a:r>
            <a:r>
              <a:rPr lang="de-DE" b="1" dirty="0" err="1">
                <a:latin typeface="Arial" panose="020B0604020202020204" pitchFamily="34" charset="0"/>
                <a:cs typeface="Arial" panose="020B0604020202020204" pitchFamily="34" charset="0"/>
              </a:rPr>
              <a:t>Sharpey</a:t>
            </a:r>
            <a:r>
              <a:rPr lang="de-DE" b="1" dirty="0">
                <a:latin typeface="Arial" panose="020B0604020202020204" pitchFamily="34" charset="0"/>
                <a:cs typeface="Arial" panose="020B0604020202020204" pitchFamily="34" charset="0"/>
              </a:rPr>
              <a:t>-Fasern </a:t>
            </a:r>
            <a:r>
              <a:rPr lang="de-DE" dirty="0">
                <a:latin typeface="Arial" panose="020B0604020202020204" pitchFamily="34" charset="0"/>
                <a:cs typeface="Arial" panose="020B0604020202020204" pitchFamily="34" charset="0"/>
              </a:rPr>
              <a:t>werden angegriffen und </a:t>
            </a:r>
          </a:p>
          <a:p>
            <a:r>
              <a:rPr lang="de-DE" dirty="0">
                <a:latin typeface="Arial" panose="020B0604020202020204" pitchFamily="34" charset="0"/>
                <a:cs typeface="Arial" panose="020B0604020202020204" pitchFamily="34" charset="0"/>
              </a:rPr>
              <a:t>  zunehmend zerstört</a:t>
            </a:r>
          </a:p>
          <a:p>
            <a:pPr algn="r"/>
            <a:endParaRPr lang="de-DE" sz="1600" baseline="30000" dirty="0">
              <a:latin typeface="Arial"/>
              <a:cs typeface="Arial"/>
            </a:endParaRPr>
          </a:p>
        </p:txBody>
      </p:sp>
      <p:sp>
        <p:nvSpPr>
          <p:cNvPr id="18" name="Textfeld 17">
            <a:extLst>
              <a:ext uri="{FF2B5EF4-FFF2-40B4-BE49-F238E27FC236}">
                <a16:creationId xmlns:a16="http://schemas.microsoft.com/office/drawing/2014/main" id="{BEE4BF57-63BA-7FC9-C7FB-183AA0BA8160}"/>
              </a:ext>
            </a:extLst>
          </p:cNvPr>
          <p:cNvSpPr txBox="1"/>
          <p:nvPr/>
        </p:nvSpPr>
        <p:spPr>
          <a:xfrm>
            <a:off x="633971" y="2795512"/>
            <a:ext cx="4243534" cy="533479"/>
          </a:xfrm>
          <a:prstGeom prst="rect">
            <a:avLst/>
          </a:prstGeom>
          <a:noFill/>
        </p:spPr>
        <p:txBody>
          <a:bodyPr wrap="none" rtlCol="0">
            <a:spAutoFit/>
          </a:bodyPr>
          <a:lstStyle/>
          <a:p>
            <a:pPr algn="r"/>
            <a:r>
              <a:rPr lang="de-DE" sz="1600"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Entstehung tiefer Zahnfleischtaschen</a:t>
            </a:r>
          </a:p>
          <a:p>
            <a:pPr algn="r"/>
            <a:endParaRPr lang="de-DE" sz="1600" baseline="30000" dirty="0">
              <a:latin typeface="Arial"/>
              <a:cs typeface="Arial"/>
            </a:endParaRPr>
          </a:p>
        </p:txBody>
      </p:sp>
      <p:pic>
        <p:nvPicPr>
          <p:cNvPr id="3" name="Grafik 2">
            <a:extLst>
              <a:ext uri="{FF2B5EF4-FFF2-40B4-BE49-F238E27FC236}">
                <a16:creationId xmlns:a16="http://schemas.microsoft.com/office/drawing/2014/main" id="{3078E44C-139A-BF71-B810-DB3EC708F6D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57800" y="4241602"/>
            <a:ext cx="3886200" cy="1507195"/>
          </a:xfrm>
          <a:prstGeom prst="rect">
            <a:avLst/>
          </a:prstGeom>
        </p:spPr>
      </p:pic>
    </p:spTree>
    <p:extLst>
      <p:ext uri="{BB962C8B-B14F-4D97-AF65-F5344CB8AC3E}">
        <p14:creationId xmlns:p14="http://schemas.microsoft.com/office/powerpoint/2010/main" val="345884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C4DB8CB-E942-A356-EEBB-34C661E3C842}"/>
              </a:ext>
            </a:extLst>
          </p:cNvPr>
          <p:cNvSpPr txBox="1">
            <a:spLocks noChangeArrowheads="1"/>
          </p:cNvSpPr>
          <p:nvPr/>
        </p:nvSpPr>
        <p:spPr>
          <a:xfrm>
            <a:off x="761267" y="690460"/>
            <a:ext cx="2992578"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Zahnstein</a:t>
            </a:r>
          </a:p>
        </p:txBody>
      </p:sp>
      <p:sp>
        <p:nvSpPr>
          <p:cNvPr id="7" name="Textfeld 3">
            <a:extLst>
              <a:ext uri="{FF2B5EF4-FFF2-40B4-BE49-F238E27FC236}">
                <a16:creationId xmlns:a16="http://schemas.microsoft.com/office/drawing/2014/main" id="{8BB3EDE9-61D8-0070-888E-C7A4261C32F8}"/>
              </a:ext>
            </a:extLst>
          </p:cNvPr>
          <p:cNvSpPr txBox="1">
            <a:spLocks noChangeArrowheads="1"/>
          </p:cNvSpPr>
          <p:nvPr/>
        </p:nvSpPr>
        <p:spPr bwMode="auto">
          <a:xfrm>
            <a:off x="1241652" y="2062616"/>
            <a:ext cx="7064148"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Plaque (oraler Biofilm), die durch die Mineralsalze des </a:t>
            </a:r>
          </a:p>
          <a:p>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Speichels </a:t>
            </a:r>
            <a:r>
              <a:rPr lang="de-DE" dirty="0">
                <a:latin typeface="Arial" panose="020B0604020202020204" pitchFamily="34" charset="0"/>
                <a:cs typeface="Arial" panose="020B0604020202020204" pitchFamily="34" charset="0"/>
              </a:rPr>
              <a:t>verkalkt wurde</a:t>
            </a:r>
          </a:p>
        </p:txBody>
      </p:sp>
      <p:sp>
        <p:nvSpPr>
          <p:cNvPr id="8" name="Textfeld 4">
            <a:extLst>
              <a:ext uri="{FF2B5EF4-FFF2-40B4-BE49-F238E27FC236}">
                <a16:creationId xmlns:a16="http://schemas.microsoft.com/office/drawing/2014/main" id="{EEF97B71-6109-3099-C2A1-D671FF85EAB7}"/>
              </a:ext>
            </a:extLst>
          </p:cNvPr>
          <p:cNvSpPr txBox="1">
            <a:spLocks noChangeArrowheads="1"/>
          </p:cNvSpPr>
          <p:nvPr/>
        </p:nvSpPr>
        <p:spPr bwMode="auto">
          <a:xfrm>
            <a:off x="750056" y="2890233"/>
            <a:ext cx="940590"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Lage</a:t>
            </a:r>
          </a:p>
        </p:txBody>
      </p:sp>
      <p:sp>
        <p:nvSpPr>
          <p:cNvPr id="9" name="Textfeld 5">
            <a:extLst>
              <a:ext uri="{FF2B5EF4-FFF2-40B4-BE49-F238E27FC236}">
                <a16:creationId xmlns:a16="http://schemas.microsoft.com/office/drawing/2014/main" id="{764A813A-AC90-4E7E-00D0-00D70866DB5C}"/>
              </a:ext>
            </a:extLst>
          </p:cNvPr>
          <p:cNvSpPr txBox="1">
            <a:spLocks noChangeArrowheads="1"/>
          </p:cNvSpPr>
          <p:nvPr/>
        </p:nvSpPr>
        <p:spPr bwMode="auto">
          <a:xfrm>
            <a:off x="1241652" y="3263295"/>
            <a:ext cx="3698448"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oberhalb des Zahnfleischsaumes</a:t>
            </a:r>
          </a:p>
        </p:txBody>
      </p:sp>
      <p:sp>
        <p:nvSpPr>
          <p:cNvPr id="10" name="Textfeld 7">
            <a:extLst>
              <a:ext uri="{FF2B5EF4-FFF2-40B4-BE49-F238E27FC236}">
                <a16:creationId xmlns:a16="http://schemas.microsoft.com/office/drawing/2014/main" id="{9E1E56F3-F571-8A2D-F27A-DECF4DA815CA}"/>
              </a:ext>
            </a:extLst>
          </p:cNvPr>
          <p:cNvSpPr txBox="1">
            <a:spLocks noChangeArrowheads="1"/>
          </p:cNvSpPr>
          <p:nvPr/>
        </p:nvSpPr>
        <p:spPr bwMode="auto">
          <a:xfrm>
            <a:off x="1773464" y="3634770"/>
            <a:ext cx="2044149"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supragingival</a:t>
            </a:r>
            <a:r>
              <a:rPr lang="de-DE" b="1" dirty="0">
                <a:latin typeface="Arial" panose="020B0604020202020204" pitchFamily="34" charset="0"/>
                <a:cs typeface="Arial" panose="020B0604020202020204" pitchFamily="34" charset="0"/>
              </a:rPr>
              <a:t> </a:t>
            </a:r>
          </a:p>
        </p:txBody>
      </p:sp>
      <p:sp>
        <p:nvSpPr>
          <p:cNvPr id="11" name="Textfeld 8">
            <a:extLst>
              <a:ext uri="{FF2B5EF4-FFF2-40B4-BE49-F238E27FC236}">
                <a16:creationId xmlns:a16="http://schemas.microsoft.com/office/drawing/2014/main" id="{755D8945-E69B-239F-1EF2-07FAD277B51F}"/>
              </a:ext>
            </a:extLst>
          </p:cNvPr>
          <p:cNvSpPr txBox="1">
            <a:spLocks noChangeArrowheads="1"/>
          </p:cNvSpPr>
          <p:nvPr/>
        </p:nvSpPr>
        <p:spPr bwMode="auto">
          <a:xfrm>
            <a:off x="1241652" y="4007833"/>
            <a:ext cx="5019675"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bevorzugt an den Mündungsstellen der </a:t>
            </a:r>
          </a:p>
          <a:p>
            <a:r>
              <a:rPr lang="de-DE" dirty="0">
                <a:solidFill>
                  <a:srgbClr val="000000"/>
                </a:solidFill>
                <a:latin typeface="Arial" panose="020B0604020202020204" pitchFamily="34" charset="0"/>
                <a:cs typeface="Arial" panose="020B0604020202020204" pitchFamily="34" charset="0"/>
              </a:rPr>
              <a:t>  Speicheldrüsen</a:t>
            </a:r>
          </a:p>
        </p:txBody>
      </p:sp>
      <p:sp>
        <p:nvSpPr>
          <p:cNvPr id="12" name="Textfeld 9">
            <a:extLst>
              <a:ext uri="{FF2B5EF4-FFF2-40B4-BE49-F238E27FC236}">
                <a16:creationId xmlns:a16="http://schemas.microsoft.com/office/drawing/2014/main" id="{392A0D55-12ED-76F3-1905-2F3527ED3E87}"/>
              </a:ext>
            </a:extLst>
          </p:cNvPr>
          <p:cNvSpPr txBox="1">
            <a:spLocks noChangeArrowheads="1"/>
          </p:cNvSpPr>
          <p:nvPr/>
        </p:nvSpPr>
        <p:spPr bwMode="auto">
          <a:xfrm>
            <a:off x="1773464" y="4660306"/>
            <a:ext cx="6532336" cy="646331"/>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OK-Molaren: vestibulär (häufig obere zweite Molaren)</a:t>
            </a:r>
          </a:p>
          <a:p>
            <a:endParaRPr lang="de-DE" b="1" dirty="0">
              <a:latin typeface="Arial" panose="020B0604020202020204" pitchFamily="34" charset="0"/>
              <a:cs typeface="Arial" panose="020B0604020202020204" pitchFamily="34" charset="0"/>
            </a:endParaRPr>
          </a:p>
        </p:txBody>
      </p:sp>
      <p:sp>
        <p:nvSpPr>
          <p:cNvPr id="13" name="Textfeld 10">
            <a:extLst>
              <a:ext uri="{FF2B5EF4-FFF2-40B4-BE49-F238E27FC236}">
                <a16:creationId xmlns:a16="http://schemas.microsoft.com/office/drawing/2014/main" id="{60AEE041-CB9F-2508-24AB-E8C73F7F523F}"/>
              </a:ext>
            </a:extLst>
          </p:cNvPr>
          <p:cNvSpPr txBox="1">
            <a:spLocks noChangeArrowheads="1"/>
          </p:cNvSpPr>
          <p:nvPr/>
        </p:nvSpPr>
        <p:spPr bwMode="auto">
          <a:xfrm>
            <a:off x="720423" y="5250328"/>
            <a:ext cx="999855"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Farbe</a:t>
            </a:r>
          </a:p>
        </p:txBody>
      </p:sp>
      <p:sp>
        <p:nvSpPr>
          <p:cNvPr id="14" name="Textfeld 11">
            <a:extLst>
              <a:ext uri="{FF2B5EF4-FFF2-40B4-BE49-F238E27FC236}">
                <a16:creationId xmlns:a16="http://schemas.microsoft.com/office/drawing/2014/main" id="{5D439349-F2EC-A2FA-F097-2A3B64DE6742}"/>
              </a:ext>
            </a:extLst>
          </p:cNvPr>
          <p:cNvSpPr txBox="1">
            <a:spLocks noChangeArrowheads="1"/>
          </p:cNvSpPr>
          <p:nvPr/>
        </p:nvSpPr>
        <p:spPr bwMode="auto">
          <a:xfrm>
            <a:off x="1280365" y="5693162"/>
            <a:ext cx="6067492"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hell ockerfarben bis dunkelgrau (nahrungsabhängig)</a:t>
            </a:r>
          </a:p>
        </p:txBody>
      </p:sp>
      <p:sp>
        <p:nvSpPr>
          <p:cNvPr id="15" name="Textfeld 2">
            <a:extLst>
              <a:ext uri="{FF2B5EF4-FFF2-40B4-BE49-F238E27FC236}">
                <a16:creationId xmlns:a16="http://schemas.microsoft.com/office/drawing/2014/main" id="{D5DAF1E0-E931-914C-2B7F-F0B5A3508362}"/>
              </a:ext>
            </a:extLst>
          </p:cNvPr>
          <p:cNvSpPr txBox="1">
            <a:spLocks noChangeArrowheads="1"/>
          </p:cNvSpPr>
          <p:nvPr/>
        </p:nvSpPr>
        <p:spPr bwMode="auto">
          <a:xfrm>
            <a:off x="741589" y="1687966"/>
            <a:ext cx="1249363" cy="369887"/>
          </a:xfrm>
          <a:prstGeom prst="rect">
            <a:avLst/>
          </a:prstGeom>
          <a:noFill/>
          <a:ln w="9525">
            <a:noFill/>
            <a:miter lim="800000"/>
            <a:headEnd/>
            <a:tailEnd/>
          </a:ln>
        </p:spPr>
        <p:txBody>
          <a:bodyPr wrap="none">
            <a:prstTxWarp prst="textNoShape">
              <a:avLst/>
            </a:prstTxWarp>
            <a:spAutoFit/>
          </a:bodyPr>
          <a:lstStyle/>
          <a:p>
            <a:r>
              <a:rPr lang="de-DE" b="1">
                <a:solidFill>
                  <a:srgbClr val="0000FF"/>
                </a:solidFill>
                <a:latin typeface="Arial" panose="020B0604020202020204" pitchFamily="34" charset="0"/>
                <a:cs typeface="Arial" panose="020B0604020202020204" pitchFamily="34" charset="0"/>
              </a:rPr>
              <a:t>Definition</a:t>
            </a:r>
          </a:p>
        </p:txBody>
      </p:sp>
      <p:sp>
        <p:nvSpPr>
          <p:cNvPr id="16" name="Textfeld 9">
            <a:extLst>
              <a:ext uri="{FF2B5EF4-FFF2-40B4-BE49-F238E27FC236}">
                <a16:creationId xmlns:a16="http://schemas.microsoft.com/office/drawing/2014/main" id="{02D87496-4CFA-5834-1838-0EE9B18B862F}"/>
              </a:ext>
            </a:extLst>
          </p:cNvPr>
          <p:cNvSpPr txBox="1">
            <a:spLocks noChangeArrowheads="1"/>
          </p:cNvSpPr>
          <p:nvPr/>
        </p:nvSpPr>
        <p:spPr bwMode="auto">
          <a:xfrm>
            <a:off x="1773464" y="5032854"/>
            <a:ext cx="3082895"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UK-Frontzähne: </a:t>
            </a:r>
            <a:r>
              <a:rPr lang="de-DE" b="1" dirty="0" err="1">
                <a:latin typeface="Arial" panose="020B0604020202020204" pitchFamily="34" charset="0"/>
                <a:cs typeface="Arial" panose="020B0604020202020204" pitchFamily="34" charset="0"/>
              </a:rPr>
              <a:t>lingual</a:t>
            </a:r>
            <a:r>
              <a:rPr lang="de-DE"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41344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linds(horizontal)">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3C64C190-25F3-3744-D03E-5DD94934F97E}"/>
              </a:ext>
            </a:extLst>
          </p:cNvPr>
          <p:cNvSpPr txBox="1">
            <a:spLocks noChangeArrowheads="1"/>
          </p:cNvSpPr>
          <p:nvPr/>
        </p:nvSpPr>
        <p:spPr>
          <a:xfrm>
            <a:off x="861333" y="706485"/>
            <a:ext cx="5423389"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a:latin typeface="Arial" panose="020B0604020202020204" pitchFamily="34" charset="0"/>
                <a:cs typeface="Arial" panose="020B0604020202020204" pitchFamily="34" charset="0"/>
              </a:rPr>
              <a:t>Konkremente</a:t>
            </a:r>
            <a:endParaRPr lang="de-DE" dirty="0">
              <a:latin typeface="Arial" panose="020B0604020202020204" pitchFamily="34" charset="0"/>
              <a:cs typeface="Arial" panose="020B0604020202020204" pitchFamily="34" charset="0"/>
            </a:endParaRPr>
          </a:p>
        </p:txBody>
      </p:sp>
      <p:sp>
        <p:nvSpPr>
          <p:cNvPr id="8" name="Textfeld 3">
            <a:extLst>
              <a:ext uri="{FF2B5EF4-FFF2-40B4-BE49-F238E27FC236}">
                <a16:creationId xmlns:a16="http://schemas.microsoft.com/office/drawing/2014/main" id="{EF9C08CC-1572-139E-5D42-9449F8AA65A0}"/>
              </a:ext>
            </a:extLst>
          </p:cNvPr>
          <p:cNvSpPr txBox="1">
            <a:spLocks noChangeArrowheads="1"/>
          </p:cNvSpPr>
          <p:nvPr/>
        </p:nvSpPr>
        <p:spPr bwMode="auto">
          <a:xfrm>
            <a:off x="1336859" y="2225828"/>
            <a:ext cx="5551034" cy="923330"/>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Plaque, die durch die Mineralsalze des </a:t>
            </a:r>
            <a:r>
              <a:rPr lang="de-DE" b="1" dirty="0">
                <a:latin typeface="Arial" panose="020B0604020202020204" pitchFamily="34" charset="0"/>
                <a:cs typeface="Arial" panose="020B0604020202020204" pitchFamily="34" charset="0"/>
              </a:rPr>
              <a:t>Blutes </a:t>
            </a:r>
          </a:p>
          <a:p>
            <a:r>
              <a:rPr lang="de-DE" dirty="0">
                <a:latin typeface="Arial" panose="020B0604020202020204" pitchFamily="34" charset="0"/>
                <a:cs typeface="Arial" panose="020B0604020202020204" pitchFamily="34" charset="0"/>
              </a:rPr>
              <a:t>  und der </a:t>
            </a:r>
            <a:r>
              <a:rPr lang="de-DE" dirty="0" err="1">
                <a:latin typeface="Arial" panose="020B0604020202020204" pitchFamily="34" charset="0"/>
                <a:cs typeface="Arial" panose="020B0604020202020204" pitchFamily="34" charset="0"/>
              </a:rPr>
              <a:t>Sulkusflüssigkeit</a:t>
            </a:r>
            <a:r>
              <a:rPr lang="de-DE" dirty="0">
                <a:latin typeface="Arial" panose="020B0604020202020204" pitchFamily="34" charset="0"/>
                <a:cs typeface="Arial" panose="020B0604020202020204" pitchFamily="34" charset="0"/>
              </a:rPr>
              <a:t> verkalkt wurde</a:t>
            </a:r>
          </a:p>
          <a:p>
            <a:pPr>
              <a:buFont typeface="Arial" pitchFamily="-1" charset="0"/>
              <a:buChar char="•"/>
            </a:pPr>
            <a:endParaRPr lang="de-DE" dirty="0">
              <a:latin typeface="Arial" panose="020B0604020202020204" pitchFamily="34" charset="0"/>
              <a:cs typeface="Arial" panose="020B0604020202020204" pitchFamily="34" charset="0"/>
            </a:endParaRPr>
          </a:p>
        </p:txBody>
      </p:sp>
      <p:sp>
        <p:nvSpPr>
          <p:cNvPr id="9" name="Textfeld 4">
            <a:extLst>
              <a:ext uri="{FF2B5EF4-FFF2-40B4-BE49-F238E27FC236}">
                <a16:creationId xmlns:a16="http://schemas.microsoft.com/office/drawing/2014/main" id="{A4F1E894-840B-725C-A562-44E5C8FD54F5}"/>
              </a:ext>
            </a:extLst>
          </p:cNvPr>
          <p:cNvSpPr txBox="1">
            <a:spLocks noChangeArrowheads="1"/>
          </p:cNvSpPr>
          <p:nvPr/>
        </p:nvSpPr>
        <p:spPr bwMode="auto">
          <a:xfrm>
            <a:off x="869798" y="3097062"/>
            <a:ext cx="1908724"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Lage</a:t>
            </a:r>
          </a:p>
        </p:txBody>
      </p:sp>
      <p:sp>
        <p:nvSpPr>
          <p:cNvPr id="10" name="Textfeld 5">
            <a:extLst>
              <a:ext uri="{FF2B5EF4-FFF2-40B4-BE49-F238E27FC236}">
                <a16:creationId xmlns:a16="http://schemas.microsoft.com/office/drawing/2014/main" id="{CD8E9739-9564-E8DB-50A3-A86778E72A96}"/>
              </a:ext>
            </a:extLst>
          </p:cNvPr>
          <p:cNvSpPr txBox="1">
            <a:spLocks noChangeArrowheads="1"/>
          </p:cNvSpPr>
          <p:nvPr/>
        </p:nvSpPr>
        <p:spPr bwMode="auto">
          <a:xfrm>
            <a:off x="1361395" y="3470124"/>
            <a:ext cx="4923327"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unterhalb des Zahnfleischsaumes</a:t>
            </a:r>
          </a:p>
        </p:txBody>
      </p:sp>
      <p:sp>
        <p:nvSpPr>
          <p:cNvPr id="11" name="Textfeld 7">
            <a:extLst>
              <a:ext uri="{FF2B5EF4-FFF2-40B4-BE49-F238E27FC236}">
                <a16:creationId xmlns:a16="http://schemas.microsoft.com/office/drawing/2014/main" id="{D27C52E1-B1C9-520E-27CC-3D395697D065}"/>
              </a:ext>
            </a:extLst>
          </p:cNvPr>
          <p:cNvSpPr txBox="1">
            <a:spLocks noChangeArrowheads="1"/>
          </p:cNvSpPr>
          <p:nvPr/>
        </p:nvSpPr>
        <p:spPr bwMode="auto">
          <a:xfrm>
            <a:off x="1893207" y="3841599"/>
            <a:ext cx="2537279"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subgingival</a:t>
            </a:r>
            <a:r>
              <a:rPr lang="de-DE" b="1" dirty="0">
                <a:latin typeface="Arial" panose="020B0604020202020204" pitchFamily="34" charset="0"/>
                <a:cs typeface="Arial" panose="020B0604020202020204" pitchFamily="34" charset="0"/>
              </a:rPr>
              <a:t>  </a:t>
            </a:r>
          </a:p>
        </p:txBody>
      </p:sp>
      <p:sp>
        <p:nvSpPr>
          <p:cNvPr id="12" name="Textfeld 10">
            <a:extLst>
              <a:ext uri="{FF2B5EF4-FFF2-40B4-BE49-F238E27FC236}">
                <a16:creationId xmlns:a16="http://schemas.microsoft.com/office/drawing/2014/main" id="{B50EBF7F-6059-6F1C-394A-C669EBE4C692}"/>
              </a:ext>
            </a:extLst>
          </p:cNvPr>
          <p:cNvSpPr txBox="1">
            <a:spLocks noChangeArrowheads="1"/>
          </p:cNvSpPr>
          <p:nvPr/>
        </p:nvSpPr>
        <p:spPr bwMode="auto">
          <a:xfrm>
            <a:off x="869798" y="4383966"/>
            <a:ext cx="934122"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Farbe</a:t>
            </a:r>
          </a:p>
        </p:txBody>
      </p:sp>
      <p:sp>
        <p:nvSpPr>
          <p:cNvPr id="13" name="Textfeld 11">
            <a:extLst>
              <a:ext uri="{FF2B5EF4-FFF2-40B4-BE49-F238E27FC236}">
                <a16:creationId xmlns:a16="http://schemas.microsoft.com/office/drawing/2014/main" id="{E33FE056-E1B8-2174-9917-192D408F159F}"/>
              </a:ext>
            </a:extLst>
          </p:cNvPr>
          <p:cNvSpPr txBox="1">
            <a:spLocks noChangeArrowheads="1"/>
          </p:cNvSpPr>
          <p:nvPr/>
        </p:nvSpPr>
        <p:spPr bwMode="auto">
          <a:xfrm>
            <a:off x="1361395" y="4763908"/>
            <a:ext cx="4375375"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dunkelbraun bis schwarz</a:t>
            </a:r>
          </a:p>
        </p:txBody>
      </p:sp>
      <p:sp>
        <p:nvSpPr>
          <p:cNvPr id="14" name="Textfeld 2">
            <a:extLst>
              <a:ext uri="{FF2B5EF4-FFF2-40B4-BE49-F238E27FC236}">
                <a16:creationId xmlns:a16="http://schemas.microsoft.com/office/drawing/2014/main" id="{F20CAD6D-C2C1-D9F5-8EB1-BE6707B542A7}"/>
              </a:ext>
            </a:extLst>
          </p:cNvPr>
          <p:cNvSpPr txBox="1">
            <a:spLocks noChangeArrowheads="1"/>
          </p:cNvSpPr>
          <p:nvPr/>
        </p:nvSpPr>
        <p:spPr bwMode="auto">
          <a:xfrm>
            <a:off x="861332" y="1894795"/>
            <a:ext cx="171858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15" name="Textfeld 9">
            <a:extLst>
              <a:ext uri="{FF2B5EF4-FFF2-40B4-BE49-F238E27FC236}">
                <a16:creationId xmlns:a16="http://schemas.microsoft.com/office/drawing/2014/main" id="{CCFF69EE-C9EB-4569-70FB-0ADF7A470B9D}"/>
              </a:ext>
            </a:extLst>
          </p:cNvPr>
          <p:cNvSpPr txBox="1">
            <a:spLocks noChangeArrowheads="1"/>
          </p:cNvSpPr>
          <p:nvPr/>
        </p:nvSpPr>
        <p:spPr bwMode="auto">
          <a:xfrm>
            <a:off x="1893208" y="5138079"/>
            <a:ext cx="4725306"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 durch Einlagerung von Blutfarbstoffen</a:t>
            </a:r>
          </a:p>
        </p:txBody>
      </p:sp>
      <p:sp>
        <p:nvSpPr>
          <p:cNvPr id="16" name="Textfeld 33">
            <a:extLst>
              <a:ext uri="{FF2B5EF4-FFF2-40B4-BE49-F238E27FC236}">
                <a16:creationId xmlns:a16="http://schemas.microsoft.com/office/drawing/2014/main" id="{0051F9A4-A606-6FDE-EFED-9C27741FCC84}"/>
              </a:ext>
            </a:extLst>
          </p:cNvPr>
          <p:cNvSpPr txBox="1">
            <a:spLocks noChangeArrowheads="1"/>
          </p:cNvSpPr>
          <p:nvPr/>
        </p:nvSpPr>
        <p:spPr bwMode="auto">
          <a:xfrm>
            <a:off x="-1460976" y="7293486"/>
            <a:ext cx="6085316" cy="261610"/>
          </a:xfrm>
          <a:prstGeom prst="rect">
            <a:avLst/>
          </a:prstGeom>
          <a:noFill/>
          <a:ln w="9525">
            <a:noFill/>
            <a:miter lim="800000"/>
            <a:headEnd/>
            <a:tailEnd/>
          </a:ln>
        </p:spPr>
        <p:txBody>
          <a:bodyPr wrap="square">
            <a:prstTxWarp prst="textNoShape">
              <a:avLst/>
            </a:prstTxWarp>
            <a:spAutoFit/>
          </a:bodyPr>
          <a:lstStyle/>
          <a:p>
            <a:pPr eaLnBrk="1" hangingPunct="1"/>
            <a:r>
              <a:rPr lang="de-DE" sz="1100" dirty="0">
                <a:latin typeface="Arial" panose="020B0604020202020204" pitchFamily="34" charset="0"/>
                <a:cs typeface="Arial" panose="020B0604020202020204" pitchFamily="34" charset="0"/>
              </a:rPr>
              <a:t>Foto: </a:t>
            </a:r>
            <a:r>
              <a:rPr lang="de-DE" sz="1100" dirty="0" err="1">
                <a:latin typeface="Arial" panose="020B0604020202020204" pitchFamily="34" charset="0"/>
                <a:cs typeface="Arial" panose="020B0604020202020204" pitchFamily="34" charset="0"/>
              </a:rPr>
              <a:t>Shutterstock</a:t>
            </a:r>
            <a:r>
              <a:rPr lang="de-DE" sz="1100" dirty="0">
                <a:latin typeface="Arial" panose="020B0604020202020204" pitchFamily="34" charset="0"/>
                <a:cs typeface="Arial" panose="020B0604020202020204" pitchFamily="34" charset="0"/>
              </a:rPr>
              <a:t>/</a:t>
            </a:r>
            <a:r>
              <a:rPr lang="de-DE" sz="1100" dirty="0" err="1">
                <a:latin typeface="Arial" panose="020B0604020202020204" pitchFamily="34" charset="0"/>
                <a:cs typeface="Arial" panose="020B0604020202020204" pitchFamily="34" charset="0"/>
              </a:rPr>
              <a:t>Lighthunter</a:t>
            </a:r>
            <a:r>
              <a:rPr lang="de-DE" sz="1100" dirty="0">
                <a:latin typeface="Arial" panose="020B0604020202020204" pitchFamily="34" charset="0"/>
                <a:cs typeface="Arial" panose="020B0604020202020204" pitchFamily="34" charset="0"/>
              </a:rPr>
              <a:t>; Grafik: Mair, J., München</a:t>
            </a:r>
          </a:p>
        </p:txBody>
      </p:sp>
    </p:spTree>
    <p:extLst>
      <p:ext uri="{BB962C8B-B14F-4D97-AF65-F5344CB8AC3E}">
        <p14:creationId xmlns:p14="http://schemas.microsoft.com/office/powerpoint/2010/main" val="401666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900" y="156100"/>
            <a:ext cx="7160986" cy="1143000"/>
          </a:xfrm>
        </p:spPr>
        <p:txBody>
          <a:bodyPr/>
          <a:lstStyle/>
          <a:p>
            <a:r>
              <a:rPr lang="de-DE" dirty="0"/>
              <a:t>Ursachen entzündlicher </a:t>
            </a:r>
            <a:r>
              <a:rPr lang="de-DE" dirty="0" err="1"/>
              <a:t>Parodontalerkrankungen</a:t>
            </a:r>
            <a:r>
              <a:rPr lang="de-DE" dirty="0"/>
              <a:t> – </a:t>
            </a:r>
            <a:br>
              <a:rPr lang="de-DE" dirty="0"/>
            </a:br>
            <a:r>
              <a:rPr lang="de-DE" dirty="0"/>
              <a:t>Übersicht</a:t>
            </a:r>
          </a:p>
        </p:txBody>
      </p:sp>
      <p:sp>
        <p:nvSpPr>
          <p:cNvPr id="3" name="Inhaltsplatzhalter 2"/>
          <p:cNvSpPr>
            <a:spLocks noGrp="1"/>
          </p:cNvSpPr>
          <p:nvPr>
            <p:ph idx="1"/>
          </p:nvPr>
        </p:nvSpPr>
        <p:spPr/>
        <p:txBody>
          <a:bodyPr>
            <a:normAutofit lnSpcReduction="10000"/>
          </a:bodyPr>
          <a:lstStyle/>
          <a:p>
            <a:pPr marL="0" indent="0">
              <a:buNone/>
            </a:pPr>
            <a:r>
              <a:rPr lang="de-DE" sz="2000" dirty="0"/>
              <a:t>Plaque-bedingte Gingival-/</a:t>
            </a:r>
            <a:r>
              <a:rPr lang="de-DE" sz="2000" dirty="0" err="1"/>
              <a:t>Parodontalerkrankungen</a:t>
            </a:r>
            <a:r>
              <a:rPr lang="de-DE" sz="2000" dirty="0"/>
              <a:t> durch:</a:t>
            </a:r>
          </a:p>
          <a:p>
            <a:pPr marL="0" indent="0">
              <a:buNone/>
            </a:pPr>
            <a:endParaRPr lang="de-DE" sz="2000" dirty="0"/>
          </a:p>
          <a:p>
            <a:r>
              <a:rPr lang="de-DE" sz="2000" dirty="0"/>
              <a:t>Insuffiziente häusliche Mundhygiene</a:t>
            </a:r>
          </a:p>
          <a:p>
            <a:r>
              <a:rPr lang="de-DE" sz="2000" dirty="0"/>
              <a:t>Food </a:t>
            </a:r>
            <a:r>
              <a:rPr lang="de-DE" sz="2000" dirty="0" err="1"/>
              <a:t>impaction</a:t>
            </a:r>
            <a:endParaRPr lang="de-DE" sz="2000" dirty="0"/>
          </a:p>
          <a:p>
            <a:r>
              <a:rPr lang="de-DE" sz="2000" dirty="0"/>
              <a:t>Rauchen</a:t>
            </a:r>
          </a:p>
          <a:p>
            <a:r>
              <a:rPr lang="de-DE" sz="2000" dirty="0"/>
              <a:t>Zahnfehlstellungen</a:t>
            </a:r>
          </a:p>
          <a:p>
            <a:r>
              <a:rPr lang="de-DE" sz="2000" dirty="0"/>
              <a:t>Stoffwechselstörungen (z.B. Diabetes mellitus)</a:t>
            </a:r>
          </a:p>
          <a:p>
            <a:r>
              <a:rPr lang="de-DE" sz="2000" dirty="0"/>
              <a:t>Hormonelle Veränderungen (Pubertät, Schwangerschaft...)</a:t>
            </a:r>
          </a:p>
          <a:p>
            <a:r>
              <a:rPr lang="de-DE" sz="2000" dirty="0"/>
              <a:t>Mangelernährung</a:t>
            </a:r>
          </a:p>
          <a:p>
            <a:r>
              <a:rPr lang="de-DE" sz="2000" dirty="0"/>
              <a:t>Insuffiziente Kronen- und Füllungsränder</a:t>
            </a:r>
          </a:p>
          <a:p>
            <a:r>
              <a:rPr lang="de-DE" sz="2000" dirty="0"/>
              <a:t>Unzureichend sitzende Prothesenanteile → Schmutznischen</a:t>
            </a:r>
          </a:p>
          <a:p>
            <a:pPr marL="0" indent="0">
              <a:buNone/>
            </a:pPr>
            <a:endParaRPr lang="de-DE" dirty="0"/>
          </a:p>
        </p:txBody>
      </p:sp>
    </p:spTree>
    <p:extLst>
      <p:ext uri="{BB962C8B-B14F-4D97-AF65-F5344CB8AC3E}">
        <p14:creationId xmlns:p14="http://schemas.microsoft.com/office/powerpoint/2010/main" val="3439633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900" y="156100"/>
            <a:ext cx="7160986" cy="1143000"/>
          </a:xfrm>
        </p:spPr>
        <p:txBody>
          <a:bodyPr/>
          <a:lstStyle/>
          <a:p>
            <a:r>
              <a:rPr lang="de-DE" dirty="0"/>
              <a:t>Ursachen entzündlicher </a:t>
            </a:r>
            <a:r>
              <a:rPr lang="de-DE" dirty="0" err="1"/>
              <a:t>Parodontalerkrankungen</a:t>
            </a:r>
            <a:r>
              <a:rPr lang="de-DE" dirty="0"/>
              <a:t> – </a:t>
            </a:r>
            <a:br>
              <a:rPr lang="de-DE" dirty="0"/>
            </a:br>
            <a:r>
              <a:rPr lang="de-DE" dirty="0"/>
              <a:t>Übersicht</a:t>
            </a:r>
          </a:p>
        </p:txBody>
      </p:sp>
      <p:sp>
        <p:nvSpPr>
          <p:cNvPr id="3" name="Inhaltsplatzhalter 2"/>
          <p:cNvSpPr>
            <a:spLocks noGrp="1"/>
          </p:cNvSpPr>
          <p:nvPr>
            <p:ph idx="1"/>
          </p:nvPr>
        </p:nvSpPr>
        <p:spPr/>
        <p:txBody>
          <a:bodyPr>
            <a:normAutofit/>
          </a:bodyPr>
          <a:lstStyle/>
          <a:p>
            <a:pPr marL="0" indent="0">
              <a:buNone/>
            </a:pPr>
            <a:r>
              <a:rPr lang="de-DE" sz="2000" dirty="0"/>
              <a:t>Nicht durch Plaque bedingte Gingival-/</a:t>
            </a:r>
            <a:r>
              <a:rPr lang="de-DE" sz="2000" dirty="0" err="1"/>
              <a:t>Parodontalerkrankungen</a:t>
            </a:r>
            <a:r>
              <a:rPr lang="de-DE" sz="2000" dirty="0"/>
              <a:t> durch:</a:t>
            </a:r>
          </a:p>
          <a:p>
            <a:endParaRPr lang="de-DE" sz="2000" dirty="0"/>
          </a:p>
          <a:p>
            <a:r>
              <a:rPr lang="de-DE" sz="2000" dirty="0"/>
              <a:t>Blutkrankheiten (z.B. Leukämie)</a:t>
            </a:r>
          </a:p>
          <a:p>
            <a:r>
              <a:rPr lang="de-DE" sz="2000" dirty="0"/>
              <a:t>Erblich bedingte Erkrankungen (z.B. Trisomie 21)</a:t>
            </a:r>
          </a:p>
          <a:p>
            <a:r>
              <a:rPr lang="de-DE" sz="2000" dirty="0"/>
              <a:t>Übergewicht, mangelnde körperliche Bewegung</a:t>
            </a:r>
          </a:p>
          <a:p>
            <a:r>
              <a:rPr lang="de-DE" sz="2000" dirty="0"/>
              <a:t>Viral bedingte Erkrankungen (Herpes, HIV)</a:t>
            </a:r>
          </a:p>
          <a:p>
            <a:r>
              <a:rPr lang="de-DE" sz="2000" dirty="0"/>
              <a:t>Medikamente</a:t>
            </a:r>
            <a:endParaRPr lang="de-DE" dirty="0"/>
          </a:p>
          <a:p>
            <a:pPr marL="0" indent="0">
              <a:buNone/>
            </a:pPr>
            <a:endParaRPr lang="de-DE" dirty="0"/>
          </a:p>
        </p:txBody>
      </p:sp>
    </p:spTree>
    <p:extLst>
      <p:ext uri="{BB962C8B-B14F-4D97-AF65-F5344CB8AC3E}">
        <p14:creationId xmlns:p14="http://schemas.microsoft.com/office/powerpoint/2010/main" val="2216977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Plaque-bedingte </a:t>
            </a:r>
            <a:r>
              <a:rPr lang="de-DE" dirty="0" err="1"/>
              <a:t>Gingivalerkrankungen</a:t>
            </a:r>
            <a:r>
              <a:rPr lang="de-DE" dirty="0"/>
              <a:t> – </a:t>
            </a:r>
            <a:br>
              <a:rPr lang="de-DE" dirty="0"/>
            </a:br>
            <a:r>
              <a:rPr lang="de-DE" dirty="0"/>
              <a:t>Verlaufsformen</a:t>
            </a:r>
          </a:p>
        </p:txBody>
      </p:sp>
      <p:sp>
        <p:nvSpPr>
          <p:cNvPr id="3" name="Inhaltsplatzhalter 2"/>
          <p:cNvSpPr>
            <a:spLocks noGrp="1"/>
          </p:cNvSpPr>
          <p:nvPr>
            <p:ph idx="1"/>
          </p:nvPr>
        </p:nvSpPr>
        <p:spPr/>
        <p:txBody>
          <a:bodyPr/>
          <a:lstStyle/>
          <a:p>
            <a:pPr marL="457200" indent="-457200">
              <a:buFont typeface="+mj-lt"/>
              <a:buAutoNum type="arabicParenBoth"/>
            </a:pPr>
            <a:r>
              <a:rPr lang="de-DE" dirty="0" err="1"/>
              <a:t>Plaquebesiedelung</a:t>
            </a:r>
            <a:endParaRPr lang="de-DE" dirty="0"/>
          </a:p>
          <a:p>
            <a:pPr marL="457200" indent="-457200">
              <a:buFont typeface="+mj-lt"/>
              <a:buAutoNum type="arabicParenBoth"/>
            </a:pPr>
            <a:r>
              <a:rPr lang="de-DE" dirty="0"/>
              <a:t>nach 2-3 Tagen: akute Gingivitis</a:t>
            </a:r>
          </a:p>
          <a:p>
            <a:pPr marL="457200" indent="-457200">
              <a:buFont typeface="+mj-lt"/>
              <a:buAutoNum type="arabicParenBoth"/>
            </a:pPr>
            <a:r>
              <a:rPr lang="de-DE" dirty="0"/>
              <a:t> nach 2-3 Wochen: chronische Gingivitis</a:t>
            </a:r>
          </a:p>
          <a:p>
            <a:pPr marL="457200" indent="-457200">
              <a:buFont typeface="+mj-lt"/>
              <a:buAutoNum type="arabicParenBoth"/>
            </a:pPr>
            <a:r>
              <a:rPr lang="de-DE" dirty="0"/>
              <a:t>→ Übergang zur Parodontitis</a:t>
            </a:r>
          </a:p>
          <a:p>
            <a:pPr marL="457200" indent="-457200">
              <a:buFont typeface="+mj-lt"/>
              <a:buAutoNum type="arabicParenBoth"/>
            </a:pPr>
            <a:r>
              <a:rPr lang="de-DE" dirty="0"/>
              <a:t>bei geschwächter Abwehrlage des Körpers zusätzlich:</a:t>
            </a:r>
          </a:p>
          <a:p>
            <a:pPr marL="457200" indent="-457200">
              <a:buFont typeface="+mj-lt"/>
              <a:buAutoNum type="arabicParenBoth"/>
            </a:pPr>
            <a:r>
              <a:rPr lang="de-DE" dirty="0"/>
              <a:t>nekrotisierende ulzerierende Gingivitis (NUG)</a:t>
            </a:r>
          </a:p>
          <a:p>
            <a:pPr marL="457200" indent="-457200">
              <a:buFont typeface="+mj-lt"/>
              <a:buAutoNum type="arabicParenBoth"/>
            </a:pPr>
            <a:r>
              <a:rPr lang="de-DE" dirty="0" err="1"/>
              <a:t>Ulkusbildung</a:t>
            </a:r>
            <a:r>
              <a:rPr lang="de-DE" dirty="0"/>
              <a:t> + Gewebenekrose</a:t>
            </a:r>
          </a:p>
          <a:p>
            <a:pPr marL="457200" indent="-457200">
              <a:buFont typeface="+mj-lt"/>
              <a:buAutoNum type="arabicParenBoth"/>
            </a:pPr>
            <a:r>
              <a:rPr lang="de-DE" dirty="0"/>
              <a:t> </a:t>
            </a:r>
            <a:r>
              <a:rPr lang="de-DE" dirty="0" err="1"/>
              <a:t>Foetor</a:t>
            </a:r>
            <a:r>
              <a:rPr lang="de-DE" dirty="0"/>
              <a:t> ex </a:t>
            </a:r>
            <a:r>
              <a:rPr lang="de-DE" dirty="0" err="1"/>
              <a:t>ore</a:t>
            </a:r>
            <a:endParaRPr lang="de-DE" dirty="0"/>
          </a:p>
          <a:p>
            <a:pPr marL="457200" indent="-457200">
              <a:buFont typeface="+mj-lt"/>
              <a:buAutoNum type="arabicParenBoth"/>
            </a:pPr>
            <a:endParaRPr lang="de-DE" dirty="0"/>
          </a:p>
        </p:txBody>
      </p:sp>
    </p:spTree>
    <p:extLst>
      <p:ext uri="{BB962C8B-B14F-4D97-AF65-F5344CB8AC3E}">
        <p14:creationId xmlns:p14="http://schemas.microsoft.com/office/powerpoint/2010/main" val="1028402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Parodontitis</a:t>
            </a:r>
          </a:p>
        </p:txBody>
      </p:sp>
      <p:sp>
        <p:nvSpPr>
          <p:cNvPr id="4" name="Textfeld 3">
            <a:extLst>
              <a:ext uri="{FF2B5EF4-FFF2-40B4-BE49-F238E27FC236}">
                <a16:creationId xmlns:a16="http://schemas.microsoft.com/office/drawing/2014/main" id="{0DDD1B36-1B2A-CF65-8CE5-814BF4E7A1D2}"/>
              </a:ext>
            </a:extLst>
          </p:cNvPr>
          <p:cNvSpPr txBox="1"/>
          <p:nvPr/>
        </p:nvSpPr>
        <p:spPr>
          <a:xfrm>
            <a:off x="609926" y="2068286"/>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5" name="Textfeld 2">
            <a:extLst>
              <a:ext uri="{FF2B5EF4-FFF2-40B4-BE49-F238E27FC236}">
                <a16:creationId xmlns:a16="http://schemas.microsoft.com/office/drawing/2014/main" id="{088FE9DA-772A-BEC9-6B89-A677D2763DD1}"/>
              </a:ext>
            </a:extLst>
          </p:cNvPr>
          <p:cNvSpPr txBox="1">
            <a:spLocks noChangeArrowheads="1"/>
          </p:cNvSpPr>
          <p:nvPr/>
        </p:nvSpPr>
        <p:spPr bwMode="auto">
          <a:xfrm>
            <a:off x="861332" y="1894795"/>
            <a:ext cx="171858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12" name="Textfeld 3">
            <a:extLst>
              <a:ext uri="{FF2B5EF4-FFF2-40B4-BE49-F238E27FC236}">
                <a16:creationId xmlns:a16="http://schemas.microsoft.com/office/drawing/2014/main" id="{DE4A8B38-C3A0-AF47-5B3C-5098CA8A957B}"/>
              </a:ext>
            </a:extLst>
          </p:cNvPr>
          <p:cNvSpPr txBox="1">
            <a:spLocks noChangeArrowheads="1"/>
          </p:cNvSpPr>
          <p:nvPr/>
        </p:nvSpPr>
        <p:spPr bwMode="auto">
          <a:xfrm>
            <a:off x="1336859" y="2225828"/>
            <a:ext cx="5847712" cy="923330"/>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Entzündung des Zahnhalteapparates, die alle Anteile  des </a:t>
            </a:r>
            <a:r>
              <a:rPr lang="de-DE" dirty="0" err="1">
                <a:latin typeface="Arial" panose="020B0604020202020204" pitchFamily="34" charset="0"/>
                <a:cs typeface="Arial" panose="020B0604020202020204" pitchFamily="34" charset="0"/>
              </a:rPr>
              <a:t>Parodonts</a:t>
            </a:r>
            <a:r>
              <a:rPr lang="de-DE" dirty="0">
                <a:latin typeface="Arial" panose="020B0604020202020204" pitchFamily="34" charset="0"/>
                <a:cs typeface="Arial" panose="020B0604020202020204" pitchFamily="34" charset="0"/>
              </a:rPr>
              <a:t> befällt</a:t>
            </a:r>
          </a:p>
          <a:p>
            <a:pPr>
              <a:buFont typeface="Arial" pitchFamily="-1" charset="0"/>
              <a:buChar char="•"/>
            </a:pPr>
            <a:endParaRPr lang="de-DE" dirty="0">
              <a:latin typeface="Arial" panose="020B0604020202020204" pitchFamily="34" charset="0"/>
              <a:cs typeface="Arial" panose="020B0604020202020204" pitchFamily="34" charset="0"/>
            </a:endParaRPr>
          </a:p>
        </p:txBody>
      </p:sp>
      <p:sp>
        <p:nvSpPr>
          <p:cNvPr id="14" name="Textfeld 2">
            <a:extLst>
              <a:ext uri="{FF2B5EF4-FFF2-40B4-BE49-F238E27FC236}">
                <a16:creationId xmlns:a16="http://schemas.microsoft.com/office/drawing/2014/main" id="{F54E4812-C2BD-5D46-DE77-4BACDD1BA96B}"/>
              </a:ext>
            </a:extLst>
          </p:cNvPr>
          <p:cNvSpPr txBox="1">
            <a:spLocks noChangeArrowheads="1"/>
          </p:cNvSpPr>
          <p:nvPr/>
        </p:nvSpPr>
        <p:spPr bwMode="auto">
          <a:xfrm>
            <a:off x="835251" y="2895952"/>
            <a:ext cx="171858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FF0000"/>
                </a:solidFill>
                <a:latin typeface="Arial" panose="020B0604020202020204" pitchFamily="34" charset="0"/>
                <a:cs typeface="Arial" panose="020B0604020202020204" pitchFamily="34" charset="0"/>
              </a:rPr>
              <a:t>Merke</a:t>
            </a:r>
          </a:p>
        </p:txBody>
      </p:sp>
      <p:sp>
        <p:nvSpPr>
          <p:cNvPr id="16" name="Textfeld 3">
            <a:extLst>
              <a:ext uri="{FF2B5EF4-FFF2-40B4-BE49-F238E27FC236}">
                <a16:creationId xmlns:a16="http://schemas.microsoft.com/office/drawing/2014/main" id="{1D66DC81-5EE1-BB7C-0CC9-F7AB9651489A}"/>
              </a:ext>
            </a:extLst>
          </p:cNvPr>
          <p:cNvSpPr txBox="1">
            <a:spLocks noChangeArrowheads="1"/>
          </p:cNvSpPr>
          <p:nvPr/>
        </p:nvSpPr>
        <p:spPr bwMode="auto">
          <a:xfrm>
            <a:off x="1336859" y="3265284"/>
            <a:ext cx="5847712" cy="646331"/>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Jede Parodontitis entsteht aus einer Gingivitis, aber nicht jede Gingivitis wird zu einer Parodontitis. </a:t>
            </a:r>
          </a:p>
        </p:txBody>
      </p:sp>
      <p:sp>
        <p:nvSpPr>
          <p:cNvPr id="18" name="Textfeld 2">
            <a:extLst>
              <a:ext uri="{FF2B5EF4-FFF2-40B4-BE49-F238E27FC236}">
                <a16:creationId xmlns:a16="http://schemas.microsoft.com/office/drawing/2014/main" id="{C41EA9DE-0BE6-A152-36B1-97EC514C39A6}"/>
              </a:ext>
            </a:extLst>
          </p:cNvPr>
          <p:cNvSpPr txBox="1">
            <a:spLocks noChangeArrowheads="1"/>
          </p:cNvSpPr>
          <p:nvPr/>
        </p:nvSpPr>
        <p:spPr bwMode="auto">
          <a:xfrm>
            <a:off x="835250" y="4027741"/>
            <a:ext cx="171858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Formen</a:t>
            </a:r>
          </a:p>
        </p:txBody>
      </p:sp>
      <p:sp>
        <p:nvSpPr>
          <p:cNvPr id="20" name="Textfeld 3">
            <a:extLst>
              <a:ext uri="{FF2B5EF4-FFF2-40B4-BE49-F238E27FC236}">
                <a16:creationId xmlns:a16="http://schemas.microsoft.com/office/drawing/2014/main" id="{BF70386E-39AE-83DE-FC31-B21EF87D24F9}"/>
              </a:ext>
            </a:extLst>
          </p:cNvPr>
          <p:cNvSpPr txBox="1">
            <a:spLocks noChangeArrowheads="1"/>
          </p:cNvSpPr>
          <p:nvPr/>
        </p:nvSpPr>
        <p:spPr bwMode="auto">
          <a:xfrm>
            <a:off x="1336859" y="4506414"/>
            <a:ext cx="5847712" cy="1200329"/>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Parodontitis Stadium 1-4</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Begleitsymptom bei systemischen Erkrankungen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Abszesse des </a:t>
            </a:r>
            <a:r>
              <a:rPr lang="de-DE" dirty="0" err="1">
                <a:latin typeface="Arial" panose="020B0604020202020204" pitchFamily="34" charset="0"/>
                <a:cs typeface="Arial" panose="020B0604020202020204" pitchFamily="34" charset="0"/>
              </a:rPr>
              <a:t>Parodonts</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Paro</a:t>
            </a:r>
            <a:r>
              <a:rPr lang="de-DE" dirty="0">
                <a:latin typeface="Arial" panose="020B0604020202020204" pitchFamily="34" charset="0"/>
                <a:cs typeface="Arial" panose="020B0604020202020204" pitchFamily="34" charset="0"/>
              </a:rPr>
              <a:t>-Endo-Läsionen</a:t>
            </a:r>
          </a:p>
        </p:txBody>
      </p:sp>
    </p:spTree>
    <p:extLst>
      <p:ext uri="{BB962C8B-B14F-4D97-AF65-F5344CB8AC3E}">
        <p14:creationId xmlns:p14="http://schemas.microsoft.com/office/powerpoint/2010/main" val="305008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linds(horizontal)">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4" grpId="0"/>
      <p:bldP spid="16" grpId="0"/>
      <p:bldP spid="18"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Parodontitis</a:t>
            </a:r>
          </a:p>
        </p:txBody>
      </p:sp>
      <p:sp>
        <p:nvSpPr>
          <p:cNvPr id="7" name="Textfeld 2">
            <a:extLst>
              <a:ext uri="{FF2B5EF4-FFF2-40B4-BE49-F238E27FC236}">
                <a16:creationId xmlns:a16="http://schemas.microsoft.com/office/drawing/2014/main" id="{DDF94287-20CF-72E2-5681-E73C84730B1D}"/>
              </a:ext>
            </a:extLst>
          </p:cNvPr>
          <p:cNvSpPr txBox="1">
            <a:spLocks noChangeArrowheads="1"/>
          </p:cNvSpPr>
          <p:nvPr/>
        </p:nvSpPr>
        <p:spPr bwMode="auto">
          <a:xfrm>
            <a:off x="861332" y="1894795"/>
            <a:ext cx="171858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9" name="Textfeld 3">
            <a:extLst>
              <a:ext uri="{FF2B5EF4-FFF2-40B4-BE49-F238E27FC236}">
                <a16:creationId xmlns:a16="http://schemas.microsoft.com/office/drawing/2014/main" id="{F3DC41CD-D23A-A443-AE2E-C2F1B59626AF}"/>
              </a:ext>
            </a:extLst>
          </p:cNvPr>
          <p:cNvSpPr txBox="1">
            <a:spLocks noChangeArrowheads="1"/>
          </p:cNvSpPr>
          <p:nvPr/>
        </p:nvSpPr>
        <p:spPr bwMode="auto">
          <a:xfrm>
            <a:off x="1336858" y="2225828"/>
            <a:ext cx="5913027" cy="923330"/>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vom Zahnfleisch ausgehende Entzündung des Zahnhalteapparates </a:t>
            </a:r>
          </a:p>
          <a:p>
            <a:pPr>
              <a:buFont typeface="Arial" pitchFamily="-1" charset="0"/>
              <a:buChar char="•"/>
            </a:pPr>
            <a:endParaRPr lang="de-DE" dirty="0">
              <a:latin typeface="Arial" panose="020B0604020202020204" pitchFamily="34" charset="0"/>
              <a:cs typeface="Arial" panose="020B0604020202020204" pitchFamily="34" charset="0"/>
            </a:endParaRPr>
          </a:p>
        </p:txBody>
      </p:sp>
      <p:sp>
        <p:nvSpPr>
          <p:cNvPr id="11" name="Textfeld 2">
            <a:extLst>
              <a:ext uri="{FF2B5EF4-FFF2-40B4-BE49-F238E27FC236}">
                <a16:creationId xmlns:a16="http://schemas.microsoft.com/office/drawing/2014/main" id="{9BCE06F9-4419-46F0-5C93-17E2C819A9ED}"/>
              </a:ext>
            </a:extLst>
          </p:cNvPr>
          <p:cNvSpPr txBox="1">
            <a:spLocks noChangeArrowheads="1"/>
          </p:cNvSpPr>
          <p:nvPr/>
        </p:nvSpPr>
        <p:spPr bwMode="auto">
          <a:xfrm>
            <a:off x="850900" y="3054891"/>
            <a:ext cx="171858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Verlauf</a:t>
            </a:r>
          </a:p>
        </p:txBody>
      </p:sp>
      <p:sp>
        <p:nvSpPr>
          <p:cNvPr id="13" name="Textfeld 3">
            <a:extLst>
              <a:ext uri="{FF2B5EF4-FFF2-40B4-BE49-F238E27FC236}">
                <a16:creationId xmlns:a16="http://schemas.microsoft.com/office/drawing/2014/main" id="{1C04E362-B272-8B6E-8D29-DB1EACC984BD}"/>
              </a:ext>
            </a:extLst>
          </p:cNvPr>
          <p:cNvSpPr txBox="1">
            <a:spLocks noChangeArrowheads="1"/>
          </p:cNvSpPr>
          <p:nvPr/>
        </p:nvSpPr>
        <p:spPr bwMode="auto">
          <a:xfrm>
            <a:off x="1336858" y="3433778"/>
            <a:ext cx="6870971" cy="2800767"/>
          </a:xfrm>
          <a:prstGeom prst="rect">
            <a:avLst/>
          </a:prstGeom>
          <a:noFill/>
          <a:ln w="9525">
            <a:noFill/>
            <a:miter lim="800000"/>
            <a:headEnd/>
            <a:tailEnd/>
          </a:ln>
        </p:spPr>
        <p:txBody>
          <a:bodyPr wrap="square">
            <a:prstTxWarp prst="textNoShape">
              <a:avLst/>
            </a:prstTxWarp>
            <a:spAutoFit/>
          </a:bodyPr>
          <a:lstStyle/>
          <a:p>
            <a:pPr marL="342900" indent="-342900">
              <a:buFont typeface="+mj-lt"/>
              <a:buAutoNum type="arabicParenBoth"/>
            </a:pPr>
            <a:r>
              <a:rPr lang="de-DE" b="1" dirty="0">
                <a:latin typeface="Arial" panose="020B0604020202020204" pitchFamily="34" charset="0"/>
                <a:cs typeface="Arial" panose="020B0604020202020204" pitchFamily="34" charset="0"/>
              </a:rPr>
              <a:t>Gesundes </a:t>
            </a:r>
            <a:r>
              <a:rPr lang="de-DE" b="1" dirty="0" err="1">
                <a:latin typeface="Arial" panose="020B0604020202020204" pitchFamily="34" charset="0"/>
                <a:cs typeface="Arial" panose="020B0604020202020204" pitchFamily="34" charset="0"/>
              </a:rPr>
              <a:t>Parodont</a:t>
            </a:r>
            <a:r>
              <a:rPr lang="de-DE" b="1" dirty="0">
                <a:latin typeface="Arial" panose="020B0604020202020204" pitchFamily="34" charset="0"/>
                <a:cs typeface="Arial" panose="020B0604020202020204" pitchFamily="34" charset="0"/>
              </a:rPr>
              <a:t> → Pseudotasche:</a:t>
            </a:r>
          </a:p>
          <a:p>
            <a:r>
              <a:rPr lang="de-DE" b="1" dirty="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Gingivitis – Schwellung der Gingiva – Vertiefung des </a:t>
            </a:r>
            <a:r>
              <a:rPr lang="de-DE" sz="1600" dirty="0" err="1">
                <a:latin typeface="Arial" panose="020B0604020202020204" pitchFamily="34" charset="0"/>
                <a:cs typeface="Arial" panose="020B0604020202020204" pitchFamily="34" charset="0"/>
              </a:rPr>
              <a:t>Sulkus</a:t>
            </a:r>
            <a:r>
              <a:rPr lang="de-DE" sz="1600" dirty="0">
                <a:latin typeface="Arial" panose="020B0604020202020204" pitchFamily="34" charset="0"/>
                <a:cs typeface="Arial" panose="020B0604020202020204" pitchFamily="34" charset="0"/>
              </a:rPr>
              <a:t> ohne    	Knochenabbau </a:t>
            </a:r>
            <a:endParaRPr lang="de-DE" b="1"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(2) Zahnfleischtasche </a:t>
            </a:r>
          </a:p>
          <a:p>
            <a:r>
              <a:rPr lang="de-DE" b="1" dirty="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fortschreiten der Entzündung in der Tiefe – Abbau von 	Wurzelzement, </a:t>
            </a:r>
            <a:r>
              <a:rPr lang="de-DE" sz="1600" dirty="0" err="1">
                <a:latin typeface="Arial" panose="020B0604020202020204" pitchFamily="34" charset="0"/>
                <a:cs typeface="Arial" panose="020B0604020202020204" pitchFamily="34" charset="0"/>
              </a:rPr>
              <a:t>Desmodont</a:t>
            </a:r>
            <a:r>
              <a:rPr lang="de-DE" sz="1600" dirty="0">
                <a:latin typeface="Arial" panose="020B0604020202020204" pitchFamily="34" charset="0"/>
                <a:cs typeface="Arial" panose="020B0604020202020204" pitchFamily="34" charset="0"/>
              </a:rPr>
              <a:t> und </a:t>
            </a:r>
            <a:r>
              <a:rPr lang="de-DE" sz="1600" dirty="0" err="1">
                <a:latin typeface="Arial" panose="020B0604020202020204" pitchFamily="34" charset="0"/>
                <a:cs typeface="Arial" panose="020B0604020202020204" pitchFamily="34" charset="0"/>
              </a:rPr>
              <a:t>Alveolarknochen</a:t>
            </a:r>
            <a:endParaRPr lang="de-DE" sz="1600"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(3) Vertiefung der Tasche</a:t>
            </a:r>
          </a:p>
          <a:p>
            <a:r>
              <a:rPr lang="de-DE" b="1" dirty="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massiver Abbau des </a:t>
            </a:r>
            <a:r>
              <a:rPr lang="de-DE" sz="1600" dirty="0" err="1">
                <a:latin typeface="Arial" panose="020B0604020202020204" pitchFamily="34" charset="0"/>
                <a:cs typeface="Arial" panose="020B0604020202020204" pitchFamily="34" charset="0"/>
              </a:rPr>
              <a:t>Alveolarknochens</a:t>
            </a:r>
            <a:endParaRPr lang="de-DE" sz="1600"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(4) Zahnverlust</a:t>
            </a:r>
          </a:p>
          <a:p>
            <a:r>
              <a:rPr lang="de-DE" sz="1600" dirty="0">
                <a:latin typeface="Arial" panose="020B0604020202020204" pitchFamily="34" charset="0"/>
                <a:cs typeface="Arial" panose="020B0604020202020204" pitchFamily="34" charset="0"/>
              </a:rPr>
              <a:t>	vollständiger Abbau des </a:t>
            </a:r>
            <a:r>
              <a:rPr lang="de-DE" sz="1600" dirty="0" err="1">
                <a:latin typeface="Arial" panose="020B0604020202020204" pitchFamily="34" charset="0"/>
                <a:cs typeface="Arial" panose="020B0604020202020204" pitchFamily="34" charset="0"/>
              </a:rPr>
              <a:t>Parodontiums</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5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1D30FCF-8B5F-71E3-A064-9BCC95921962}"/>
              </a:ext>
            </a:extLst>
          </p:cNvPr>
          <p:cNvSpPr txBox="1">
            <a:spLocks noChangeArrowheads="1"/>
          </p:cNvSpPr>
          <p:nvPr/>
        </p:nvSpPr>
        <p:spPr>
          <a:xfrm>
            <a:off x="816799" y="578487"/>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Parodontitis</a:t>
            </a:r>
          </a:p>
        </p:txBody>
      </p:sp>
      <p:pic>
        <p:nvPicPr>
          <p:cNvPr id="3" name="Grafik 2">
            <a:extLst>
              <a:ext uri="{FF2B5EF4-FFF2-40B4-BE49-F238E27FC236}">
                <a16:creationId xmlns:a16="http://schemas.microsoft.com/office/drawing/2014/main" id="{C006B570-B371-3771-650E-1A7F621069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6799" y="1847386"/>
            <a:ext cx="4644838" cy="4025875"/>
          </a:xfrm>
          <a:prstGeom prst="rect">
            <a:avLst/>
          </a:prstGeom>
        </p:spPr>
      </p:pic>
    </p:spTree>
    <p:extLst>
      <p:ext uri="{BB962C8B-B14F-4D97-AF65-F5344CB8AC3E}">
        <p14:creationId xmlns:p14="http://schemas.microsoft.com/office/powerpoint/2010/main" val="1570863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BEED5D53-1C56-752C-115A-DB2559C5B557}"/>
              </a:ext>
            </a:extLst>
          </p:cNvPr>
          <p:cNvSpPr txBox="1">
            <a:spLocks noChangeArrowheads="1"/>
          </p:cNvSpPr>
          <p:nvPr/>
        </p:nvSpPr>
        <p:spPr>
          <a:xfrm>
            <a:off x="769407" y="643720"/>
            <a:ext cx="9307513" cy="49847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kern="1200">
                <a:solidFill>
                  <a:srgbClr val="D6020B"/>
                </a:solidFill>
                <a:latin typeface="Arial"/>
                <a:ea typeface="+mj-ea"/>
                <a:cs typeface="+mj-cs"/>
              </a:defRPr>
            </a:lvl1pPr>
          </a:lstStyle>
          <a:p>
            <a:r>
              <a:rPr lang="de-DE" dirty="0">
                <a:latin typeface="Arial" panose="020B0604020202020204" pitchFamily="34" charset="0"/>
                <a:cs typeface="Arial" panose="020B0604020202020204" pitchFamily="34" charset="0"/>
              </a:rPr>
              <a:t>Behandlung von </a:t>
            </a:r>
            <a:r>
              <a:rPr lang="de-DE" dirty="0" err="1">
                <a:latin typeface="Arial" panose="020B0604020202020204" pitchFamily="34" charset="0"/>
                <a:cs typeface="Arial" panose="020B0604020202020204" pitchFamily="34" charset="0"/>
              </a:rPr>
              <a:t>Parodontalerkrankungen</a:t>
            </a:r>
            <a:endParaRPr lang="de-DE" dirty="0">
              <a:solidFill>
                <a:srgbClr val="FF0000"/>
              </a:solidFill>
              <a:latin typeface="Arial" panose="020B0604020202020204" pitchFamily="34" charset="0"/>
              <a:cs typeface="Arial" panose="020B0604020202020204" pitchFamily="34" charset="0"/>
            </a:endParaRPr>
          </a:p>
        </p:txBody>
      </p:sp>
      <p:sp>
        <p:nvSpPr>
          <p:cNvPr id="7" name="Textfeld 3">
            <a:extLst>
              <a:ext uri="{FF2B5EF4-FFF2-40B4-BE49-F238E27FC236}">
                <a16:creationId xmlns:a16="http://schemas.microsoft.com/office/drawing/2014/main" id="{7B2A5994-2F79-E635-F07F-FBDB5B0D6BC4}"/>
              </a:ext>
            </a:extLst>
          </p:cNvPr>
          <p:cNvSpPr txBox="1">
            <a:spLocks noChangeArrowheads="1"/>
          </p:cNvSpPr>
          <p:nvPr/>
        </p:nvSpPr>
        <p:spPr bwMode="auto">
          <a:xfrm>
            <a:off x="1252537" y="2106159"/>
            <a:ext cx="5021263"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Herstellung eines gesunden </a:t>
            </a:r>
            <a:r>
              <a:rPr lang="de-DE" dirty="0" err="1">
                <a:latin typeface="Arial" panose="020B0604020202020204" pitchFamily="34" charset="0"/>
                <a:cs typeface="Arial" panose="020B0604020202020204" pitchFamily="34" charset="0"/>
              </a:rPr>
              <a:t>Parodontiums</a:t>
            </a:r>
            <a:endParaRPr lang="de-DE" dirty="0">
              <a:latin typeface="Arial" panose="020B0604020202020204" pitchFamily="34" charset="0"/>
              <a:cs typeface="Arial" panose="020B0604020202020204" pitchFamily="34" charset="0"/>
            </a:endParaRPr>
          </a:p>
        </p:txBody>
      </p:sp>
      <p:sp>
        <p:nvSpPr>
          <p:cNvPr id="8" name="Textfeld 5">
            <a:extLst>
              <a:ext uri="{FF2B5EF4-FFF2-40B4-BE49-F238E27FC236}">
                <a16:creationId xmlns:a16="http://schemas.microsoft.com/office/drawing/2014/main" id="{F662D53E-EFC3-4812-7AA0-F0351E93EE40}"/>
              </a:ext>
            </a:extLst>
          </p:cNvPr>
          <p:cNvSpPr txBox="1">
            <a:spLocks noChangeArrowheads="1"/>
          </p:cNvSpPr>
          <p:nvPr/>
        </p:nvSpPr>
        <p:spPr bwMode="auto">
          <a:xfrm>
            <a:off x="1252538" y="3962987"/>
            <a:ext cx="5035481" cy="369332"/>
          </a:xfrm>
          <a:prstGeom prst="rect">
            <a:avLst/>
          </a:prstGeom>
          <a:noFill/>
          <a:ln w="9525">
            <a:noFill/>
            <a:miter lim="800000"/>
            <a:headEnd/>
            <a:tailEnd/>
          </a:ln>
        </p:spPr>
        <p:txBody>
          <a:bodyPr wrap="non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Verhinderung von weiterem </a:t>
            </a:r>
            <a:r>
              <a:rPr lang="de-DE" dirty="0" err="1">
                <a:latin typeface="Arial" panose="020B0604020202020204" pitchFamily="34" charset="0"/>
                <a:cs typeface="Arial" panose="020B0604020202020204" pitchFamily="34" charset="0"/>
              </a:rPr>
              <a:t>Attachmentverlust</a:t>
            </a:r>
            <a:endParaRPr lang="de-DE" dirty="0">
              <a:latin typeface="Arial" panose="020B0604020202020204" pitchFamily="34" charset="0"/>
              <a:cs typeface="Arial" panose="020B0604020202020204" pitchFamily="34" charset="0"/>
            </a:endParaRPr>
          </a:p>
        </p:txBody>
      </p:sp>
      <p:sp>
        <p:nvSpPr>
          <p:cNvPr id="9" name="Textfeld 7">
            <a:extLst>
              <a:ext uri="{FF2B5EF4-FFF2-40B4-BE49-F238E27FC236}">
                <a16:creationId xmlns:a16="http://schemas.microsoft.com/office/drawing/2014/main" id="{496244C0-6D7D-C58A-D805-E9B89438969F}"/>
              </a:ext>
            </a:extLst>
          </p:cNvPr>
          <p:cNvSpPr txBox="1">
            <a:spLocks noChangeArrowheads="1"/>
          </p:cNvSpPr>
          <p:nvPr/>
        </p:nvSpPr>
        <p:spPr bwMode="auto">
          <a:xfrm>
            <a:off x="1784350" y="2852803"/>
            <a:ext cx="3557384"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keine Blutung beim Sondieren</a:t>
            </a:r>
          </a:p>
        </p:txBody>
      </p:sp>
      <p:sp>
        <p:nvSpPr>
          <p:cNvPr id="10" name="Textfeld 8">
            <a:extLst>
              <a:ext uri="{FF2B5EF4-FFF2-40B4-BE49-F238E27FC236}">
                <a16:creationId xmlns:a16="http://schemas.microsoft.com/office/drawing/2014/main" id="{B392F7D3-3968-5467-7A3C-E0FBB376787F}"/>
              </a:ext>
            </a:extLst>
          </p:cNvPr>
          <p:cNvSpPr txBox="1">
            <a:spLocks noChangeArrowheads="1"/>
          </p:cNvSpPr>
          <p:nvPr/>
        </p:nvSpPr>
        <p:spPr bwMode="auto">
          <a:xfrm>
            <a:off x="1252539" y="4330787"/>
            <a:ext cx="4038682"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Gewinnung von neuem </a:t>
            </a:r>
            <a:r>
              <a:rPr lang="de-DE" dirty="0" err="1">
                <a:solidFill>
                  <a:srgbClr val="000000"/>
                </a:solidFill>
                <a:latin typeface="Arial" panose="020B0604020202020204" pitchFamily="34" charset="0"/>
                <a:cs typeface="Arial" panose="020B0604020202020204" pitchFamily="34" charset="0"/>
              </a:rPr>
              <a:t>Attachment</a:t>
            </a:r>
            <a:endParaRPr lang="de-DE" dirty="0">
              <a:solidFill>
                <a:srgbClr val="000000"/>
              </a:solidFill>
              <a:latin typeface="Arial" panose="020B0604020202020204" pitchFamily="34" charset="0"/>
              <a:cs typeface="Arial" panose="020B0604020202020204" pitchFamily="34" charset="0"/>
            </a:endParaRPr>
          </a:p>
        </p:txBody>
      </p:sp>
      <p:sp>
        <p:nvSpPr>
          <p:cNvPr id="11" name="Textfeld 9">
            <a:extLst>
              <a:ext uri="{FF2B5EF4-FFF2-40B4-BE49-F238E27FC236}">
                <a16:creationId xmlns:a16="http://schemas.microsoft.com/office/drawing/2014/main" id="{8B1859CF-DFA0-228C-2482-32902DD3A66B}"/>
              </a:ext>
            </a:extLst>
          </p:cNvPr>
          <p:cNvSpPr txBox="1">
            <a:spLocks noChangeArrowheads="1"/>
          </p:cNvSpPr>
          <p:nvPr/>
        </p:nvSpPr>
        <p:spPr bwMode="auto">
          <a:xfrm>
            <a:off x="1784350" y="2477079"/>
            <a:ext cx="2518638"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Entzündungsfreiheit</a:t>
            </a:r>
          </a:p>
        </p:txBody>
      </p:sp>
      <p:sp>
        <p:nvSpPr>
          <p:cNvPr id="12" name="Textfeld 10">
            <a:extLst>
              <a:ext uri="{FF2B5EF4-FFF2-40B4-BE49-F238E27FC236}">
                <a16:creationId xmlns:a16="http://schemas.microsoft.com/office/drawing/2014/main" id="{907FBD01-F374-7046-C142-724DF50C3711}"/>
              </a:ext>
            </a:extLst>
          </p:cNvPr>
          <p:cNvSpPr txBox="1">
            <a:spLocks noChangeArrowheads="1"/>
          </p:cNvSpPr>
          <p:nvPr/>
        </p:nvSpPr>
        <p:spPr bwMode="auto">
          <a:xfrm>
            <a:off x="769407" y="4872639"/>
            <a:ext cx="1821845"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Voraussetzung</a:t>
            </a:r>
          </a:p>
        </p:txBody>
      </p:sp>
      <p:sp>
        <p:nvSpPr>
          <p:cNvPr id="13" name="Textfeld 11">
            <a:extLst>
              <a:ext uri="{FF2B5EF4-FFF2-40B4-BE49-F238E27FC236}">
                <a16:creationId xmlns:a16="http://schemas.microsoft.com/office/drawing/2014/main" id="{A9B9A0B7-5CC9-C101-62A2-2E93E69DF99E}"/>
              </a:ext>
            </a:extLst>
          </p:cNvPr>
          <p:cNvSpPr txBox="1">
            <a:spLocks noChangeArrowheads="1"/>
          </p:cNvSpPr>
          <p:nvPr/>
        </p:nvSpPr>
        <p:spPr bwMode="auto">
          <a:xfrm>
            <a:off x="1252538" y="5244114"/>
            <a:ext cx="7575776"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kontinuierliche Mitarbeit der Patientinnen und Patienten (Compliance)</a:t>
            </a:r>
          </a:p>
        </p:txBody>
      </p:sp>
      <p:sp>
        <p:nvSpPr>
          <p:cNvPr id="14" name="Textfeld 2">
            <a:extLst>
              <a:ext uri="{FF2B5EF4-FFF2-40B4-BE49-F238E27FC236}">
                <a16:creationId xmlns:a16="http://schemas.microsoft.com/office/drawing/2014/main" id="{96387A3C-DCBC-4D6C-8567-B6B32388E155}"/>
              </a:ext>
            </a:extLst>
          </p:cNvPr>
          <p:cNvSpPr txBox="1">
            <a:spLocks noChangeArrowheads="1"/>
          </p:cNvSpPr>
          <p:nvPr/>
        </p:nvSpPr>
        <p:spPr bwMode="auto">
          <a:xfrm>
            <a:off x="769407" y="1731509"/>
            <a:ext cx="710451"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Ziele</a:t>
            </a:r>
          </a:p>
        </p:txBody>
      </p:sp>
      <p:sp>
        <p:nvSpPr>
          <p:cNvPr id="15" name="Textfeld 9">
            <a:extLst>
              <a:ext uri="{FF2B5EF4-FFF2-40B4-BE49-F238E27FC236}">
                <a16:creationId xmlns:a16="http://schemas.microsoft.com/office/drawing/2014/main" id="{4752DA86-59B8-65BC-7B06-D4D0898CBE4D}"/>
              </a:ext>
            </a:extLst>
          </p:cNvPr>
          <p:cNvSpPr txBox="1">
            <a:spLocks noChangeArrowheads="1"/>
          </p:cNvSpPr>
          <p:nvPr/>
        </p:nvSpPr>
        <p:spPr bwMode="auto">
          <a:xfrm>
            <a:off x="1784350" y="5618285"/>
            <a:ext cx="2800767"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optimale Mundhygiene</a:t>
            </a:r>
          </a:p>
        </p:txBody>
      </p:sp>
      <p:sp>
        <p:nvSpPr>
          <p:cNvPr id="16" name="Textfeld 7">
            <a:extLst>
              <a:ext uri="{FF2B5EF4-FFF2-40B4-BE49-F238E27FC236}">
                <a16:creationId xmlns:a16="http://schemas.microsoft.com/office/drawing/2014/main" id="{D8AC2F6D-B8B6-2F1A-4ACC-8698423E2AF2}"/>
              </a:ext>
            </a:extLst>
          </p:cNvPr>
          <p:cNvSpPr txBox="1">
            <a:spLocks noChangeArrowheads="1"/>
          </p:cNvSpPr>
          <p:nvPr/>
        </p:nvSpPr>
        <p:spPr bwMode="auto">
          <a:xfrm>
            <a:off x="1784350" y="3597879"/>
            <a:ext cx="3890809"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Rückgang der Zahnbeweglichkeit</a:t>
            </a:r>
          </a:p>
        </p:txBody>
      </p:sp>
      <p:sp>
        <p:nvSpPr>
          <p:cNvPr id="17" name="Textfeld 7">
            <a:extLst>
              <a:ext uri="{FF2B5EF4-FFF2-40B4-BE49-F238E27FC236}">
                <a16:creationId xmlns:a16="http://schemas.microsoft.com/office/drawing/2014/main" id="{21D5D467-4A1E-26FE-4315-6E946506CAFC}"/>
              </a:ext>
            </a:extLst>
          </p:cNvPr>
          <p:cNvSpPr txBox="1">
            <a:spLocks noChangeArrowheads="1"/>
          </p:cNvSpPr>
          <p:nvPr/>
        </p:nvSpPr>
        <p:spPr bwMode="auto">
          <a:xfrm>
            <a:off x="1784350" y="3221114"/>
            <a:ext cx="3044423"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geringe Sondierungstiefe</a:t>
            </a:r>
          </a:p>
        </p:txBody>
      </p:sp>
    </p:spTree>
    <p:extLst>
      <p:ext uri="{BB962C8B-B14F-4D97-AF65-F5344CB8AC3E}">
        <p14:creationId xmlns:p14="http://schemas.microsoft.com/office/powerpoint/2010/main" val="143866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linds(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linds(horizontal)">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linds(horizontal)">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Behandlungsablauf der systematischen</a:t>
            </a:r>
            <a:br>
              <a:rPr lang="de-DE" dirty="0"/>
            </a:br>
            <a:r>
              <a:rPr lang="de-DE" dirty="0"/>
              <a:t>PAR-Behandlung</a:t>
            </a:r>
          </a:p>
        </p:txBody>
      </p:sp>
      <p:graphicFrame>
        <p:nvGraphicFramePr>
          <p:cNvPr id="13" name="Diagramm 12">
            <a:extLst>
              <a:ext uri="{FF2B5EF4-FFF2-40B4-BE49-F238E27FC236}">
                <a16:creationId xmlns:a16="http://schemas.microsoft.com/office/drawing/2014/main" id="{FB3367D4-D991-DDF8-141D-09554177CE98}"/>
              </a:ext>
            </a:extLst>
          </p:cNvPr>
          <p:cNvGraphicFramePr/>
          <p:nvPr>
            <p:extLst>
              <p:ext uri="{D42A27DB-BD31-4B8C-83A1-F6EECF244321}">
                <p14:modId xmlns:p14="http://schemas.microsoft.com/office/powerpoint/2010/main" val="425782241"/>
              </p:ext>
            </p:extLst>
          </p:nvPr>
        </p:nvGraphicFramePr>
        <p:xfrm>
          <a:off x="1363133" y="198482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31423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t>1. Feststellung von Anzeichen einer parodontalen Erkrankung</a:t>
            </a:r>
          </a:p>
        </p:txBody>
      </p:sp>
      <p:sp>
        <p:nvSpPr>
          <p:cNvPr id="8" name="Textfeld 3">
            <a:extLst>
              <a:ext uri="{FF2B5EF4-FFF2-40B4-BE49-F238E27FC236}">
                <a16:creationId xmlns:a16="http://schemas.microsoft.com/office/drawing/2014/main" id="{93B65E0A-2ABA-48DD-B90C-D80D99E442DE}"/>
              </a:ext>
            </a:extLst>
          </p:cNvPr>
          <p:cNvSpPr txBox="1">
            <a:spLocks noChangeArrowheads="1"/>
          </p:cNvSpPr>
          <p:nvPr/>
        </p:nvSpPr>
        <p:spPr bwMode="auto">
          <a:xfrm>
            <a:off x="963548" y="2191749"/>
            <a:ext cx="6608233" cy="2308324"/>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durch eingehende Untersuchung</a:t>
            </a:r>
          </a:p>
          <a:p>
            <a:pPr>
              <a:buFont typeface="Arial" pitchFamily="-1" charset="0"/>
              <a:buChar char="•"/>
            </a:pPr>
            <a:r>
              <a:rPr lang="de-DE" dirty="0">
                <a:latin typeface="Arial" panose="020B0604020202020204" pitchFamily="34" charset="0"/>
                <a:cs typeface="Arial" panose="020B0604020202020204" pitchFamily="34" charset="0"/>
              </a:rPr>
              <a:t> aufgrund erhobener Indizes (z.B. PSI)</a:t>
            </a:r>
          </a:p>
          <a:p>
            <a:pPr>
              <a:buFont typeface="Arial" pitchFamily="-1" charset="0"/>
              <a:buChar char="•"/>
            </a:pPr>
            <a:r>
              <a:rPr lang="de-DE" dirty="0">
                <a:latin typeface="Arial" panose="020B0604020202020204" pitchFamily="34" charset="0"/>
                <a:cs typeface="Arial" panose="020B0604020202020204" pitchFamily="34" charset="0"/>
              </a:rPr>
              <a:t> vorhandener Schmerzen</a:t>
            </a:r>
          </a:p>
          <a:p>
            <a:pPr>
              <a:buFont typeface="Arial" pitchFamily="-1" charset="0"/>
              <a:buChar char="•"/>
            </a:pPr>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liegen Anzeichen für eine Parodontitis vor, erfolgt die Erstellung von Anamnese, Befund und Diagnose sowie die Feststellung der Behandlungsbedürftigkeit</a:t>
            </a:r>
          </a:p>
        </p:txBody>
      </p:sp>
    </p:spTree>
    <p:extLst>
      <p:ext uri="{BB962C8B-B14F-4D97-AF65-F5344CB8AC3E}">
        <p14:creationId xmlns:p14="http://schemas.microsoft.com/office/powerpoint/2010/main" val="308929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latin typeface="Arial" panose="020B0604020202020204" pitchFamily="34" charset="0"/>
                <a:cs typeface="Arial" panose="020B0604020202020204" pitchFamily="34" charset="0"/>
              </a:rPr>
              <a:t>Parodontaler Screening Index (1)</a:t>
            </a:r>
          </a:p>
        </p:txBody>
      </p:sp>
      <p:sp>
        <p:nvSpPr>
          <p:cNvPr id="7" name="Textfeld 2">
            <a:extLst>
              <a:ext uri="{FF2B5EF4-FFF2-40B4-BE49-F238E27FC236}">
                <a16:creationId xmlns:a16="http://schemas.microsoft.com/office/drawing/2014/main" id="{4430DA77-D199-7B40-F370-ABF9970FEA71}"/>
              </a:ext>
            </a:extLst>
          </p:cNvPr>
          <p:cNvSpPr txBox="1">
            <a:spLocks noChangeArrowheads="1"/>
          </p:cNvSpPr>
          <p:nvPr/>
        </p:nvSpPr>
        <p:spPr bwMode="auto">
          <a:xfrm>
            <a:off x="849086" y="1900450"/>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9" name="Textfeld 3">
            <a:extLst>
              <a:ext uri="{FF2B5EF4-FFF2-40B4-BE49-F238E27FC236}">
                <a16:creationId xmlns:a16="http://schemas.microsoft.com/office/drawing/2014/main" id="{9069B52E-E35A-A423-9863-A76BF91A04F4}"/>
              </a:ext>
            </a:extLst>
          </p:cNvPr>
          <p:cNvSpPr txBox="1">
            <a:spLocks noChangeArrowheads="1"/>
          </p:cNvSpPr>
          <p:nvPr/>
        </p:nvSpPr>
        <p:spPr bwMode="auto">
          <a:xfrm>
            <a:off x="1208993" y="2270337"/>
            <a:ext cx="5768749" cy="1200329"/>
          </a:xfrm>
          <a:prstGeom prst="rect">
            <a:avLst/>
          </a:prstGeom>
          <a:noFill/>
          <a:ln w="9525">
            <a:noFill/>
            <a:miter lim="800000"/>
            <a:headEnd/>
            <a:tailEnd/>
          </a:ln>
        </p:spPr>
        <p:txBody>
          <a:bodyPr wrap="squar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Index zur Feststellung einer </a:t>
            </a:r>
            <a:r>
              <a:rPr lang="de-DE" dirty="0" err="1">
                <a:latin typeface="Arial" panose="020B0604020202020204" pitchFamily="34" charset="0"/>
                <a:cs typeface="Arial" panose="020B0604020202020204" pitchFamily="34" charset="0"/>
              </a:rPr>
              <a:t>parodontalen</a:t>
            </a:r>
            <a:r>
              <a:rPr lang="de-DE" dirty="0">
                <a:latin typeface="Arial" panose="020B0604020202020204" pitchFamily="34" charset="0"/>
                <a:cs typeface="Arial" panose="020B0604020202020204" pitchFamily="34" charset="0"/>
              </a:rPr>
              <a:t> </a:t>
            </a:r>
          </a:p>
          <a:p>
            <a:r>
              <a:rPr lang="de-DE" dirty="0">
                <a:latin typeface="Arial" panose="020B0604020202020204" pitchFamily="34" charset="0"/>
                <a:cs typeface="Arial" panose="020B0604020202020204" pitchFamily="34" charset="0"/>
              </a:rPr>
              <a:t>  Behandlungsbedürftigkeit</a:t>
            </a:r>
          </a:p>
          <a:p>
            <a:pPr>
              <a:buFont typeface="Arial" pitchFamily="-1" charset="0"/>
              <a:buChar char="•"/>
            </a:pPr>
            <a:r>
              <a:rPr lang="de-DE" dirty="0">
                <a:latin typeface="Arial" panose="020B0604020202020204" pitchFamily="34" charset="0"/>
                <a:cs typeface="Arial" panose="020B0604020202020204" pitchFamily="34" charset="0"/>
              </a:rPr>
              <a:t> keine Voraussetzung für systematische PAR-    Behandlung</a:t>
            </a:r>
          </a:p>
        </p:txBody>
      </p:sp>
      <p:sp>
        <p:nvSpPr>
          <p:cNvPr id="12" name="Textfeld 10">
            <a:extLst>
              <a:ext uri="{FF2B5EF4-FFF2-40B4-BE49-F238E27FC236}">
                <a16:creationId xmlns:a16="http://schemas.microsoft.com/office/drawing/2014/main" id="{81EDAB9A-6A00-FF74-2567-C4209053D633}"/>
              </a:ext>
            </a:extLst>
          </p:cNvPr>
          <p:cNvSpPr txBox="1">
            <a:spLocks noChangeArrowheads="1"/>
          </p:cNvSpPr>
          <p:nvPr/>
        </p:nvSpPr>
        <p:spPr bwMode="auto">
          <a:xfrm>
            <a:off x="898071" y="3509624"/>
            <a:ext cx="1244600"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Vorgehen</a:t>
            </a:r>
          </a:p>
        </p:txBody>
      </p:sp>
      <p:sp>
        <p:nvSpPr>
          <p:cNvPr id="14" name="Textfeld 12">
            <a:extLst>
              <a:ext uri="{FF2B5EF4-FFF2-40B4-BE49-F238E27FC236}">
                <a16:creationId xmlns:a16="http://schemas.microsoft.com/office/drawing/2014/main" id="{6116AEFE-25E8-DD84-CA77-83C7C7815B21}"/>
              </a:ext>
            </a:extLst>
          </p:cNvPr>
          <p:cNvSpPr txBox="1">
            <a:spLocks noChangeArrowheads="1"/>
          </p:cNvSpPr>
          <p:nvPr/>
        </p:nvSpPr>
        <p:spPr bwMode="auto">
          <a:xfrm>
            <a:off x="1208993" y="3923297"/>
            <a:ext cx="4198585" cy="369332"/>
          </a:xfrm>
          <a:prstGeom prst="rect">
            <a:avLst/>
          </a:prstGeom>
          <a:noFill/>
          <a:ln w="9525">
            <a:noFill/>
            <a:miter lim="800000"/>
            <a:headEnd/>
            <a:tailEnd/>
          </a:ln>
        </p:spPr>
        <p:txBody>
          <a:bodyPr wrap="non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Einteilung des Gebisses in </a:t>
            </a:r>
            <a:r>
              <a:rPr lang="de-DE" b="1" dirty="0">
                <a:latin typeface="Arial" panose="020B0604020202020204" pitchFamily="34" charset="0"/>
                <a:cs typeface="Arial" panose="020B0604020202020204" pitchFamily="34" charset="0"/>
              </a:rPr>
              <a:t>Sextanten</a:t>
            </a:r>
            <a:endParaRPr lang="de-DE" b="1" dirty="0">
              <a:solidFill>
                <a:srgbClr val="FF0000"/>
              </a:solidFill>
              <a:latin typeface="Arial" panose="020B0604020202020204" pitchFamily="34" charset="0"/>
              <a:cs typeface="Arial" panose="020B0604020202020204" pitchFamily="34" charset="0"/>
            </a:endParaRPr>
          </a:p>
        </p:txBody>
      </p:sp>
      <p:sp>
        <p:nvSpPr>
          <p:cNvPr id="16" name="Textfeld 18">
            <a:extLst>
              <a:ext uri="{FF2B5EF4-FFF2-40B4-BE49-F238E27FC236}">
                <a16:creationId xmlns:a16="http://schemas.microsoft.com/office/drawing/2014/main" id="{6DE715C6-DB6B-BD0F-3450-F3B612CD5467}"/>
              </a:ext>
            </a:extLst>
          </p:cNvPr>
          <p:cNvSpPr txBox="1">
            <a:spLocks noChangeArrowheads="1"/>
          </p:cNvSpPr>
          <p:nvPr/>
        </p:nvSpPr>
        <p:spPr bwMode="auto">
          <a:xfrm>
            <a:off x="1679886" y="4321820"/>
            <a:ext cx="2852738" cy="369887"/>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OK und UK jeweils drei</a:t>
            </a:r>
          </a:p>
        </p:txBody>
      </p:sp>
      <p:sp>
        <p:nvSpPr>
          <p:cNvPr id="19" name="Textfeld 14">
            <a:extLst>
              <a:ext uri="{FF2B5EF4-FFF2-40B4-BE49-F238E27FC236}">
                <a16:creationId xmlns:a16="http://schemas.microsoft.com/office/drawing/2014/main" id="{1AC8100D-4D4F-5486-09CC-8158F0629588}"/>
              </a:ext>
            </a:extLst>
          </p:cNvPr>
          <p:cNvSpPr txBox="1">
            <a:spLocks noChangeArrowheads="1"/>
          </p:cNvSpPr>
          <p:nvPr/>
        </p:nvSpPr>
        <p:spPr bwMode="auto">
          <a:xfrm>
            <a:off x="1286796" y="4750089"/>
            <a:ext cx="3865161" cy="369332"/>
          </a:xfrm>
          <a:prstGeom prst="rect">
            <a:avLst/>
          </a:prstGeom>
          <a:noFill/>
          <a:ln w="9525">
            <a:noFill/>
            <a:miter lim="800000"/>
            <a:headEnd/>
            <a:tailEnd/>
          </a:ln>
        </p:spPr>
        <p:txBody>
          <a:bodyPr wrap="non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Sondierung mit einer </a:t>
            </a:r>
            <a:r>
              <a:rPr lang="de-DE" b="1" dirty="0">
                <a:solidFill>
                  <a:srgbClr val="000000"/>
                </a:solidFill>
                <a:latin typeface="Arial" panose="020B0604020202020204" pitchFamily="34" charset="0"/>
                <a:cs typeface="Arial" panose="020B0604020202020204" pitchFamily="34" charset="0"/>
              </a:rPr>
              <a:t>WHO-Sonde</a:t>
            </a:r>
          </a:p>
        </p:txBody>
      </p:sp>
      <p:sp>
        <p:nvSpPr>
          <p:cNvPr id="21" name="Textfeld 18">
            <a:extLst>
              <a:ext uri="{FF2B5EF4-FFF2-40B4-BE49-F238E27FC236}">
                <a16:creationId xmlns:a16="http://schemas.microsoft.com/office/drawing/2014/main" id="{7F2856A4-CF58-085E-E79D-1921183AC724}"/>
              </a:ext>
            </a:extLst>
          </p:cNvPr>
          <p:cNvSpPr txBox="1">
            <a:spLocks noChangeArrowheads="1"/>
          </p:cNvSpPr>
          <p:nvPr/>
        </p:nvSpPr>
        <p:spPr bwMode="auto">
          <a:xfrm>
            <a:off x="1679886" y="5157273"/>
            <a:ext cx="5032147" cy="646331"/>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abgerundetes </a:t>
            </a:r>
            <a:r>
              <a:rPr lang="de-DE" dirty="0" err="1">
                <a:latin typeface="Arial" panose="020B0604020202020204" pitchFamily="34" charset="0"/>
                <a:cs typeface="Arial" panose="020B0604020202020204" pitchFamily="34" charset="0"/>
              </a:rPr>
              <a:t>Sondenende</a:t>
            </a:r>
            <a:r>
              <a:rPr lang="de-DE" dirty="0">
                <a:latin typeface="Arial" panose="020B0604020202020204" pitchFamily="34" charset="0"/>
                <a:cs typeface="Arial" panose="020B0604020202020204" pitchFamily="34" charset="0"/>
              </a:rPr>
              <a:t> mit kleiner Kugel</a:t>
            </a:r>
          </a:p>
          <a:p>
            <a:r>
              <a:rPr lang="de-DE" dirty="0">
                <a:latin typeface="Arial" panose="020B0604020202020204" pitchFamily="34" charset="0"/>
                <a:cs typeface="Arial" panose="020B0604020202020204" pitchFamily="34" charset="0"/>
              </a:rPr>
              <a:t>	⌀ 0,5 mm; Messstrecke bis zu 12 mm</a:t>
            </a:r>
          </a:p>
        </p:txBody>
      </p:sp>
      <p:sp>
        <p:nvSpPr>
          <p:cNvPr id="26" name="Textfeld 18">
            <a:extLst>
              <a:ext uri="{FF2B5EF4-FFF2-40B4-BE49-F238E27FC236}">
                <a16:creationId xmlns:a16="http://schemas.microsoft.com/office/drawing/2014/main" id="{094954AE-EC5A-D4D8-337C-EA92B83BF321}"/>
              </a:ext>
            </a:extLst>
          </p:cNvPr>
          <p:cNvSpPr txBox="1">
            <a:spLocks noChangeArrowheads="1"/>
          </p:cNvSpPr>
          <p:nvPr/>
        </p:nvSpPr>
        <p:spPr bwMode="auto">
          <a:xfrm>
            <a:off x="1679886" y="5768651"/>
            <a:ext cx="4826962"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schwarze Markierung von 3,5 bis 5,5 mm</a:t>
            </a:r>
          </a:p>
        </p:txBody>
      </p:sp>
      <p:pic>
        <p:nvPicPr>
          <p:cNvPr id="3" name="Bild 44" descr="WHO SondeI.jpg">
            <a:extLst>
              <a:ext uri="{FF2B5EF4-FFF2-40B4-BE49-F238E27FC236}">
                <a16:creationId xmlns:a16="http://schemas.microsoft.com/office/drawing/2014/main" id="{5BC14F89-E473-AFE1-4A20-0811937F72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77742" y="3531423"/>
            <a:ext cx="1674578" cy="1522412"/>
          </a:xfrm>
          <a:prstGeom prst="rect">
            <a:avLst/>
          </a:prstGeom>
        </p:spPr>
      </p:pic>
    </p:spTree>
    <p:extLst>
      <p:ext uri="{BB962C8B-B14F-4D97-AF65-F5344CB8AC3E}">
        <p14:creationId xmlns:p14="http://schemas.microsoft.com/office/powerpoint/2010/main" val="298306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par>
                                <p:cTn id="43" presetID="3" presetClass="entr" presetSubtype="1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blinds(horizontal)">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4" grpId="0"/>
      <p:bldP spid="16" grpId="0"/>
      <p:bldP spid="19" grpId="0"/>
      <p:bldP spid="21" grpId="0"/>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Parodontaler Screening Index (2)</a:t>
            </a:r>
          </a:p>
        </p:txBody>
      </p:sp>
      <p:sp>
        <p:nvSpPr>
          <p:cNvPr id="3" name="Textfeld 34">
            <a:extLst>
              <a:ext uri="{FF2B5EF4-FFF2-40B4-BE49-F238E27FC236}">
                <a16:creationId xmlns:a16="http://schemas.microsoft.com/office/drawing/2014/main" id="{D86E0FC7-31F5-9274-B90E-6833A735E833}"/>
              </a:ext>
            </a:extLst>
          </p:cNvPr>
          <p:cNvSpPr txBox="1">
            <a:spLocks noChangeArrowheads="1"/>
          </p:cNvSpPr>
          <p:nvPr/>
        </p:nvSpPr>
        <p:spPr bwMode="auto">
          <a:xfrm>
            <a:off x="849086" y="1894872"/>
            <a:ext cx="2929007"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Bewertung und Messung</a:t>
            </a:r>
          </a:p>
        </p:txBody>
      </p:sp>
      <p:sp>
        <p:nvSpPr>
          <p:cNvPr id="5" name="Textfeld 4">
            <a:extLst>
              <a:ext uri="{FF2B5EF4-FFF2-40B4-BE49-F238E27FC236}">
                <a16:creationId xmlns:a16="http://schemas.microsoft.com/office/drawing/2014/main" id="{4A179FB7-65C3-AFAB-1EAD-FB599D6EA046}"/>
              </a:ext>
            </a:extLst>
          </p:cNvPr>
          <p:cNvSpPr txBox="1">
            <a:spLocks noChangeArrowheads="1"/>
          </p:cNvSpPr>
          <p:nvPr/>
        </p:nvSpPr>
        <p:spPr bwMode="auto">
          <a:xfrm>
            <a:off x="1192147" y="2231323"/>
            <a:ext cx="5257800" cy="369332"/>
          </a:xfrm>
          <a:prstGeom prst="rect">
            <a:avLst/>
          </a:prstGeom>
          <a:noFill/>
          <a:ln w="9525">
            <a:noFill/>
            <a:miter lim="800000"/>
            <a:headEnd/>
            <a:tailEnd/>
          </a:ln>
        </p:spPr>
        <p:txBody>
          <a:bodyPr>
            <a:prstTxWarp prst="textNoShape">
              <a:avLst/>
            </a:prstTxWarp>
            <a:spAutoFit/>
          </a:bodyPr>
          <a:lstStyle/>
          <a:p>
            <a:pPr>
              <a:buFont typeface="Arial" pitchFamily="-84" charset="0"/>
              <a:buChar char="•"/>
            </a:pPr>
            <a:r>
              <a:rPr lang="de-DE" dirty="0"/>
              <a:t> </a:t>
            </a:r>
            <a:r>
              <a:rPr lang="de-DE" dirty="0">
                <a:solidFill>
                  <a:srgbClr val="000000"/>
                </a:solidFill>
                <a:latin typeface="Arial" panose="020B0604020202020204" pitchFamily="34" charset="0"/>
                <a:cs typeface="Arial" panose="020B0604020202020204" pitchFamily="34" charset="0"/>
              </a:rPr>
              <a:t>Einteilung der Befunde in </a:t>
            </a:r>
            <a:r>
              <a:rPr lang="de-DE" b="1" dirty="0">
                <a:solidFill>
                  <a:srgbClr val="000000"/>
                </a:solidFill>
                <a:latin typeface="Arial" panose="020B0604020202020204" pitchFamily="34" charset="0"/>
                <a:cs typeface="Arial" panose="020B0604020202020204" pitchFamily="34" charset="0"/>
              </a:rPr>
              <a:t>Code 0 – 4</a:t>
            </a:r>
          </a:p>
        </p:txBody>
      </p:sp>
      <p:sp>
        <p:nvSpPr>
          <p:cNvPr id="8" name="Textfeld 17">
            <a:extLst>
              <a:ext uri="{FF2B5EF4-FFF2-40B4-BE49-F238E27FC236}">
                <a16:creationId xmlns:a16="http://schemas.microsoft.com/office/drawing/2014/main" id="{939892E0-2F38-9334-7DE2-3A9CBB1E7CBE}"/>
              </a:ext>
            </a:extLst>
          </p:cNvPr>
          <p:cNvSpPr txBox="1">
            <a:spLocks noChangeArrowheads="1"/>
          </p:cNvSpPr>
          <p:nvPr/>
        </p:nvSpPr>
        <p:spPr bwMode="auto">
          <a:xfrm>
            <a:off x="1192147" y="2550651"/>
            <a:ext cx="6841510" cy="646331"/>
          </a:xfrm>
          <a:prstGeom prst="rect">
            <a:avLst/>
          </a:prstGeom>
          <a:noFill/>
          <a:ln w="9525">
            <a:noFill/>
            <a:miter lim="800000"/>
            <a:headEnd/>
            <a:tailEnd/>
          </a:ln>
        </p:spPr>
        <p:txBody>
          <a:bodyPr wrap="square">
            <a:prstTxWarp prst="textNoShape">
              <a:avLst/>
            </a:prstTxWarp>
            <a:spAutoFit/>
          </a:bodyPr>
          <a:lstStyle/>
          <a:p>
            <a:pPr>
              <a:buFont typeface="Arial" pitchFamily="-84" charset="0"/>
              <a:buChar char="•"/>
            </a:pPr>
            <a:r>
              <a:rPr lang="de-DE" dirty="0"/>
              <a:t> </a:t>
            </a:r>
            <a:r>
              <a:rPr lang="de-DE" dirty="0">
                <a:latin typeface="Arial" panose="020B0604020202020204" pitchFamily="34" charset="0"/>
                <a:cs typeface="Arial" panose="020B0604020202020204" pitchFamily="34" charset="0"/>
              </a:rPr>
              <a:t>nur der </a:t>
            </a:r>
            <a:r>
              <a:rPr lang="de-DE" b="1" dirty="0">
                <a:latin typeface="Arial" panose="020B0604020202020204" pitchFamily="34" charset="0"/>
                <a:cs typeface="Arial" panose="020B0604020202020204" pitchFamily="34" charset="0"/>
              </a:rPr>
              <a:t>höchste Code</a:t>
            </a:r>
            <a:r>
              <a:rPr lang="de-DE" dirty="0">
                <a:latin typeface="Arial" panose="020B0604020202020204" pitchFamily="34" charset="0"/>
                <a:cs typeface="Arial" panose="020B0604020202020204" pitchFamily="34" charset="0"/>
              </a:rPr>
              <a:t> eines Sextanten </a:t>
            </a:r>
          </a:p>
          <a:p>
            <a:r>
              <a:rPr lang="de-DE" dirty="0">
                <a:latin typeface="Arial" panose="020B0604020202020204" pitchFamily="34" charset="0"/>
                <a:cs typeface="Arial" panose="020B0604020202020204" pitchFamily="34" charset="0"/>
              </a:rPr>
              <a:t>  wird in das Befundschema eingetragen</a:t>
            </a:r>
          </a:p>
        </p:txBody>
      </p:sp>
      <p:sp>
        <p:nvSpPr>
          <p:cNvPr id="11" name="Textfeld 16">
            <a:extLst>
              <a:ext uri="{FF2B5EF4-FFF2-40B4-BE49-F238E27FC236}">
                <a16:creationId xmlns:a16="http://schemas.microsoft.com/office/drawing/2014/main" id="{39B88394-51A2-E0B6-4B17-CA926274F337}"/>
              </a:ext>
            </a:extLst>
          </p:cNvPr>
          <p:cNvSpPr txBox="1">
            <a:spLocks noChangeArrowheads="1"/>
          </p:cNvSpPr>
          <p:nvPr/>
        </p:nvSpPr>
        <p:spPr bwMode="auto">
          <a:xfrm>
            <a:off x="1192147" y="3105944"/>
            <a:ext cx="4933950" cy="646112"/>
          </a:xfrm>
          <a:prstGeom prst="rect">
            <a:avLst/>
          </a:prstGeom>
          <a:noFill/>
          <a:ln w="9525">
            <a:noFill/>
            <a:miter lim="800000"/>
            <a:headEnd/>
            <a:tailEnd/>
          </a:ln>
        </p:spPr>
        <p:txBody>
          <a:bodyPr>
            <a:prstTxWarp prst="textNoShape">
              <a:avLst/>
            </a:prstTxWarp>
            <a:spAutoFit/>
          </a:bodyPr>
          <a:lstStyle/>
          <a:p>
            <a:pPr>
              <a:buFont typeface="Arial" pitchFamily="-84" charset="0"/>
              <a:buChar char="•"/>
            </a:pPr>
            <a:r>
              <a:rPr lang="de-DE" dirty="0"/>
              <a:t> </a:t>
            </a:r>
            <a:r>
              <a:rPr lang="de-DE" dirty="0">
                <a:latin typeface="Arial" panose="020B0604020202020204" pitchFamily="34" charset="0"/>
                <a:cs typeface="Arial" panose="020B0604020202020204" pitchFamily="34" charset="0"/>
              </a:rPr>
              <a:t>bei Kindern und Jugendlichen: Untersuchung </a:t>
            </a:r>
          </a:p>
          <a:p>
            <a:r>
              <a:rPr lang="de-DE" dirty="0">
                <a:latin typeface="Arial" panose="020B0604020202020204" pitchFamily="34" charset="0"/>
                <a:cs typeface="Arial" panose="020B0604020202020204" pitchFamily="34" charset="0"/>
              </a:rPr>
              <a:t>  der Schneidezähne und der ersten Molaren </a:t>
            </a:r>
          </a:p>
        </p:txBody>
      </p:sp>
      <p:sp>
        <p:nvSpPr>
          <p:cNvPr id="119" name="Textfeld 2">
            <a:extLst>
              <a:ext uri="{FF2B5EF4-FFF2-40B4-BE49-F238E27FC236}">
                <a16:creationId xmlns:a16="http://schemas.microsoft.com/office/drawing/2014/main" id="{4669E159-3DBB-30E9-63FE-52EA8E4D8802}"/>
              </a:ext>
            </a:extLst>
          </p:cNvPr>
          <p:cNvSpPr txBox="1">
            <a:spLocks noChangeArrowheads="1"/>
          </p:cNvSpPr>
          <p:nvPr/>
        </p:nvSpPr>
        <p:spPr bwMode="auto">
          <a:xfrm>
            <a:off x="2163763" y="7030631"/>
            <a:ext cx="28194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100" dirty="0"/>
              <a:t>Grafiken: Mair, J., München</a:t>
            </a:r>
          </a:p>
        </p:txBody>
      </p:sp>
      <p:sp>
        <p:nvSpPr>
          <p:cNvPr id="123" name="Textfeld 3">
            <a:extLst>
              <a:ext uri="{FF2B5EF4-FFF2-40B4-BE49-F238E27FC236}">
                <a16:creationId xmlns:a16="http://schemas.microsoft.com/office/drawing/2014/main" id="{DDF9819C-ABE3-29A8-8989-A30E6D306B94}"/>
              </a:ext>
            </a:extLst>
          </p:cNvPr>
          <p:cNvSpPr txBox="1">
            <a:spLocks noChangeArrowheads="1"/>
          </p:cNvSpPr>
          <p:nvPr/>
        </p:nvSpPr>
        <p:spPr bwMode="auto">
          <a:xfrm>
            <a:off x="1270641" y="3977510"/>
            <a:ext cx="6763016" cy="1477328"/>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Code 0: keine Blutung, kein Plaque/Zahnstein 	 </a:t>
            </a:r>
          </a:p>
          <a:p>
            <a:r>
              <a:rPr lang="de-DE" dirty="0">
                <a:latin typeface="Arial" panose="020B0604020202020204" pitchFamily="34" charset="0"/>
                <a:cs typeface="Arial" panose="020B0604020202020204" pitchFamily="34" charset="0"/>
              </a:rPr>
              <a:t>Code 1: Blutung, kein Plaque/Zahnstein			 </a:t>
            </a:r>
            <a:r>
              <a:rPr lang="de-DE" sz="1000" dirty="0">
                <a:latin typeface="Arial" panose="020B0604020202020204" pitchFamily="34" charset="0"/>
                <a:cs typeface="Arial" panose="020B0604020202020204" pitchFamily="34" charset="0"/>
              </a:rPr>
              <a:t>schwarzes Band sichtbar</a:t>
            </a:r>
          </a:p>
          <a:p>
            <a:r>
              <a:rPr lang="de-DE" dirty="0">
                <a:latin typeface="Arial" panose="020B0604020202020204" pitchFamily="34" charset="0"/>
                <a:cs typeface="Arial" panose="020B0604020202020204" pitchFamily="34" charset="0"/>
              </a:rPr>
              <a:t>Code 2: Blutung, Plaque/Zahnstein</a:t>
            </a:r>
          </a:p>
          <a:p>
            <a:r>
              <a:rPr lang="de-DE" dirty="0">
                <a:latin typeface="Arial" panose="020B0604020202020204" pitchFamily="34" charset="0"/>
                <a:cs typeface="Arial" panose="020B0604020202020204" pitchFamily="34" charset="0"/>
              </a:rPr>
              <a:t>Code 3: Sondierung 3,5 – 5,5 mm</a:t>
            </a:r>
          </a:p>
          <a:p>
            <a:r>
              <a:rPr lang="de-DE" dirty="0">
                <a:latin typeface="Arial" panose="020B0604020202020204" pitchFamily="34" charset="0"/>
                <a:cs typeface="Arial" panose="020B0604020202020204" pitchFamily="34" charset="0"/>
              </a:rPr>
              <a:t>Code 4: Sondierung über 5,5 mm</a:t>
            </a:r>
          </a:p>
        </p:txBody>
      </p:sp>
      <p:sp>
        <p:nvSpPr>
          <p:cNvPr id="124" name="Geschweifte Klammer rechts 123">
            <a:extLst>
              <a:ext uri="{FF2B5EF4-FFF2-40B4-BE49-F238E27FC236}">
                <a16:creationId xmlns:a16="http://schemas.microsoft.com/office/drawing/2014/main" id="{F248120E-47C8-6993-AD19-C901D3E49E5B}"/>
              </a:ext>
            </a:extLst>
          </p:cNvPr>
          <p:cNvSpPr/>
          <p:nvPr/>
        </p:nvSpPr>
        <p:spPr bwMode="auto">
          <a:xfrm>
            <a:off x="6103237" y="4092582"/>
            <a:ext cx="45719" cy="711901"/>
          </a:xfrm>
          <a:prstGeom prst="rightBrace">
            <a:avLst/>
          </a:prstGeom>
          <a:noFill/>
          <a:ln w="15875" cap="flat" cmpd="sng" algn="ctr">
            <a:solidFill>
              <a:schemeClr val="tx1"/>
            </a:solidFill>
            <a:prstDash val="solid"/>
            <a:round/>
            <a:headEnd type="none" w="med" len="med"/>
            <a:tailEnd type="none" w="med" len="med"/>
          </a:ln>
          <a:effectLst/>
        </p:spPr>
        <p:txBody>
          <a:bodyPr vert="horz" wrap="none" lIns="104251" tIns="52125" rIns="104251" bIns="52125" numCol="1" rtlCol="0" anchor="ctr"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pic>
        <p:nvPicPr>
          <p:cNvPr id="9" name="Bild 44" descr="WHO SondeI.jpg">
            <a:extLst>
              <a:ext uri="{FF2B5EF4-FFF2-40B4-BE49-F238E27FC236}">
                <a16:creationId xmlns:a16="http://schemas.microsoft.com/office/drawing/2014/main" id="{D1E9C138-C6DD-AA1A-9FAA-2FA25A2190C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99631" y="4693632"/>
            <a:ext cx="1674578" cy="1522412"/>
          </a:xfrm>
          <a:prstGeom prst="rect">
            <a:avLst/>
          </a:prstGeom>
        </p:spPr>
      </p:pic>
      <p:pic>
        <p:nvPicPr>
          <p:cNvPr id="4" name="Grafik 3">
            <a:extLst>
              <a:ext uri="{FF2B5EF4-FFF2-40B4-BE49-F238E27FC236}">
                <a16:creationId xmlns:a16="http://schemas.microsoft.com/office/drawing/2014/main" id="{36857146-E2CA-D404-F649-7C10DBD5C5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29641" y="1979556"/>
            <a:ext cx="2858984" cy="1632388"/>
          </a:xfrm>
          <a:prstGeom prst="rect">
            <a:avLst/>
          </a:prstGeom>
        </p:spPr>
      </p:pic>
    </p:spTree>
    <p:extLst>
      <p:ext uri="{BB962C8B-B14F-4D97-AF65-F5344CB8AC3E}">
        <p14:creationId xmlns:p14="http://schemas.microsoft.com/office/powerpoint/2010/main" val="2239175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blinds(horizontal)">
                                      <p:cBhvr>
                                        <p:cTn id="27" dur="500"/>
                                        <p:tgtEl>
                                          <p:spTgt spid="123"/>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blinds(horizontal)">
                                      <p:cBhvr>
                                        <p:cTn id="30" dur="500"/>
                                        <p:tgtEl>
                                          <p:spTgt spid="124"/>
                                        </p:tgtEl>
                                      </p:cBhvr>
                                    </p:animEffect>
                                  </p:childTnLst>
                                </p:cTn>
                              </p:par>
                              <p:par>
                                <p:cTn id="31" presetID="3" presetClass="entr" presetSubtype="1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linds(horizontal)">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1" grpId="0"/>
      <p:bldP spid="123" grpId="0"/>
      <p:bldP spid="12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Parodontaler Screening Index (3)</a:t>
            </a:r>
          </a:p>
        </p:txBody>
      </p:sp>
      <p:sp>
        <p:nvSpPr>
          <p:cNvPr id="15" name="Textfeld 10">
            <a:extLst>
              <a:ext uri="{FF2B5EF4-FFF2-40B4-BE49-F238E27FC236}">
                <a16:creationId xmlns:a16="http://schemas.microsoft.com/office/drawing/2014/main" id="{9E9746D5-4813-0C7F-47DA-AE80482F53E0}"/>
              </a:ext>
            </a:extLst>
          </p:cNvPr>
          <p:cNvSpPr txBox="1">
            <a:spLocks noChangeArrowheads="1"/>
          </p:cNvSpPr>
          <p:nvPr/>
        </p:nvSpPr>
        <p:spPr bwMode="auto">
          <a:xfrm>
            <a:off x="850900" y="1903557"/>
            <a:ext cx="2454781"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Therapieempfehlung</a:t>
            </a:r>
          </a:p>
        </p:txBody>
      </p:sp>
      <p:sp>
        <p:nvSpPr>
          <p:cNvPr id="104" name="Textfeld 16">
            <a:extLst>
              <a:ext uri="{FF2B5EF4-FFF2-40B4-BE49-F238E27FC236}">
                <a16:creationId xmlns:a16="http://schemas.microsoft.com/office/drawing/2014/main" id="{DBF9B828-C95D-26A2-55F4-C74FD88120A6}"/>
              </a:ext>
            </a:extLst>
          </p:cNvPr>
          <p:cNvSpPr txBox="1">
            <a:spLocks noChangeArrowheads="1"/>
          </p:cNvSpPr>
          <p:nvPr/>
        </p:nvSpPr>
        <p:spPr bwMode="auto">
          <a:xfrm>
            <a:off x="904447" y="2622003"/>
            <a:ext cx="1098378" cy="369332"/>
          </a:xfrm>
          <a:prstGeom prst="rect">
            <a:avLst/>
          </a:prstGeom>
          <a:noFill/>
          <a:ln w="9525">
            <a:noFill/>
            <a:miter lim="800000"/>
            <a:headEnd/>
            <a:tailEnd/>
          </a:ln>
        </p:spPr>
        <p:txBody>
          <a:bodyPr wrap="non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Code 0</a:t>
            </a:r>
            <a:endParaRPr lang="de-DE" dirty="0">
              <a:latin typeface="Arial" panose="020B0604020202020204" pitchFamily="34" charset="0"/>
              <a:cs typeface="Arial" panose="020B0604020202020204" pitchFamily="34" charset="0"/>
            </a:endParaRPr>
          </a:p>
        </p:txBody>
      </p:sp>
      <p:sp>
        <p:nvSpPr>
          <p:cNvPr id="105" name="Textfeld 104">
            <a:extLst>
              <a:ext uri="{FF2B5EF4-FFF2-40B4-BE49-F238E27FC236}">
                <a16:creationId xmlns:a16="http://schemas.microsoft.com/office/drawing/2014/main" id="{B64BE6B4-A7A8-82F4-7C6B-D3B1EBADC9E8}"/>
              </a:ext>
            </a:extLst>
          </p:cNvPr>
          <p:cNvSpPr txBox="1"/>
          <p:nvPr/>
        </p:nvSpPr>
        <p:spPr>
          <a:xfrm>
            <a:off x="2386492" y="2641444"/>
            <a:ext cx="415498" cy="369332"/>
          </a:xfrm>
          <a:prstGeom prst="rect">
            <a:avLst/>
          </a:prstGeom>
          <a:noFill/>
        </p:spPr>
        <p:txBody>
          <a:bodyPr wrap="none" rtlCol="0">
            <a:spAutoFit/>
          </a:bodyPr>
          <a:lstStyle/>
          <a:p>
            <a:r>
              <a:rPr lang="de-DE" dirty="0"/>
              <a:t>→</a:t>
            </a:r>
          </a:p>
        </p:txBody>
      </p:sp>
      <p:sp>
        <p:nvSpPr>
          <p:cNvPr id="106" name="Textfeld 105">
            <a:extLst>
              <a:ext uri="{FF2B5EF4-FFF2-40B4-BE49-F238E27FC236}">
                <a16:creationId xmlns:a16="http://schemas.microsoft.com/office/drawing/2014/main" id="{29D0E5AF-AF99-4FC8-E288-CA487A3EC426}"/>
              </a:ext>
            </a:extLst>
          </p:cNvPr>
          <p:cNvSpPr txBox="1"/>
          <p:nvPr/>
        </p:nvSpPr>
        <p:spPr>
          <a:xfrm>
            <a:off x="3070287" y="2671461"/>
            <a:ext cx="5951309" cy="369332"/>
          </a:xfrm>
          <a:prstGeom prst="rect">
            <a:avLst/>
          </a:prstGeom>
          <a:noFill/>
        </p:spPr>
        <p:txBody>
          <a:bodyPr wrap="none" rtlCol="0">
            <a:spAutoFit/>
          </a:bodyPr>
          <a:lstStyle/>
          <a:p>
            <a:r>
              <a:rPr lang="de-DE" dirty="0">
                <a:latin typeface="Arial" panose="020B0604020202020204" pitchFamily="34" charset="0"/>
                <a:cs typeface="Arial" panose="020B0604020202020204" pitchFamily="34" charset="0"/>
              </a:rPr>
              <a:t>keine Therapie notwendig, weitere präventive Betreuung</a:t>
            </a:r>
          </a:p>
        </p:txBody>
      </p:sp>
      <p:sp>
        <p:nvSpPr>
          <p:cNvPr id="107" name="Textfeld 17">
            <a:extLst>
              <a:ext uri="{FF2B5EF4-FFF2-40B4-BE49-F238E27FC236}">
                <a16:creationId xmlns:a16="http://schemas.microsoft.com/office/drawing/2014/main" id="{4730A715-2EDF-A624-26C0-F7D9B40589E6}"/>
              </a:ext>
            </a:extLst>
          </p:cNvPr>
          <p:cNvSpPr txBox="1">
            <a:spLocks noChangeArrowheads="1"/>
          </p:cNvSpPr>
          <p:nvPr/>
        </p:nvSpPr>
        <p:spPr bwMode="auto">
          <a:xfrm>
            <a:off x="922194" y="3339938"/>
            <a:ext cx="1098378" cy="369332"/>
          </a:xfrm>
          <a:prstGeom prst="rect">
            <a:avLst/>
          </a:prstGeom>
          <a:noFill/>
          <a:ln w="9525">
            <a:noFill/>
            <a:miter lim="800000"/>
            <a:headEnd/>
            <a:tailEnd/>
          </a:ln>
        </p:spPr>
        <p:txBody>
          <a:bodyPr wrap="non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Code 1</a:t>
            </a:r>
          </a:p>
        </p:txBody>
      </p:sp>
      <p:sp>
        <p:nvSpPr>
          <p:cNvPr id="108" name="Textfeld 17">
            <a:extLst>
              <a:ext uri="{FF2B5EF4-FFF2-40B4-BE49-F238E27FC236}">
                <a16:creationId xmlns:a16="http://schemas.microsoft.com/office/drawing/2014/main" id="{6B80DFB3-94E9-12AF-9E24-DF4D16642A5A}"/>
              </a:ext>
            </a:extLst>
          </p:cNvPr>
          <p:cNvSpPr txBox="1">
            <a:spLocks noChangeArrowheads="1"/>
          </p:cNvSpPr>
          <p:nvPr/>
        </p:nvSpPr>
        <p:spPr bwMode="auto">
          <a:xfrm>
            <a:off x="897002" y="3873207"/>
            <a:ext cx="1098378" cy="369332"/>
          </a:xfrm>
          <a:prstGeom prst="rect">
            <a:avLst/>
          </a:prstGeom>
          <a:noFill/>
          <a:ln w="9525">
            <a:noFill/>
            <a:miter lim="800000"/>
            <a:headEnd/>
            <a:tailEnd/>
          </a:ln>
        </p:spPr>
        <p:txBody>
          <a:bodyPr wrap="non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Code 2</a:t>
            </a:r>
          </a:p>
        </p:txBody>
      </p:sp>
      <p:sp>
        <p:nvSpPr>
          <p:cNvPr id="109" name="Geschweifte Klammer rechts 108">
            <a:extLst>
              <a:ext uri="{FF2B5EF4-FFF2-40B4-BE49-F238E27FC236}">
                <a16:creationId xmlns:a16="http://schemas.microsoft.com/office/drawing/2014/main" id="{3DBA920F-B66D-A8F0-9AB1-0943535E3F1D}"/>
              </a:ext>
            </a:extLst>
          </p:cNvPr>
          <p:cNvSpPr/>
          <p:nvPr/>
        </p:nvSpPr>
        <p:spPr bwMode="auto">
          <a:xfrm>
            <a:off x="2037277" y="3448230"/>
            <a:ext cx="66467" cy="761169"/>
          </a:xfrm>
          <a:prstGeom prst="rightBrace">
            <a:avLst/>
          </a:prstGeom>
          <a:noFill/>
          <a:ln w="15875" cap="flat" cmpd="sng" algn="ctr">
            <a:solidFill>
              <a:schemeClr val="tx1"/>
            </a:solidFill>
            <a:prstDash val="solid"/>
            <a:round/>
            <a:headEnd type="none" w="med" len="med"/>
            <a:tailEnd type="none" w="med" len="med"/>
          </a:ln>
          <a:effectLst/>
        </p:spPr>
        <p:txBody>
          <a:bodyPr vert="horz" wrap="none" lIns="104251" tIns="52125" rIns="104251" bIns="52125" numCol="1" rtlCol="0" anchor="ctr"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110" name="Textfeld 109">
            <a:extLst>
              <a:ext uri="{FF2B5EF4-FFF2-40B4-BE49-F238E27FC236}">
                <a16:creationId xmlns:a16="http://schemas.microsoft.com/office/drawing/2014/main" id="{D57831BB-E3E1-4405-3E7E-88267B72C9B7}"/>
              </a:ext>
            </a:extLst>
          </p:cNvPr>
          <p:cNvSpPr txBox="1"/>
          <p:nvPr/>
        </p:nvSpPr>
        <p:spPr>
          <a:xfrm>
            <a:off x="2389830" y="3710735"/>
            <a:ext cx="415498" cy="369332"/>
          </a:xfrm>
          <a:prstGeom prst="rect">
            <a:avLst/>
          </a:prstGeom>
          <a:noFill/>
        </p:spPr>
        <p:txBody>
          <a:bodyPr wrap="none" rtlCol="0">
            <a:spAutoFit/>
          </a:bodyPr>
          <a:lstStyle/>
          <a:p>
            <a:r>
              <a:rPr lang="de-DE" dirty="0"/>
              <a:t>→</a:t>
            </a:r>
          </a:p>
        </p:txBody>
      </p:sp>
      <p:sp>
        <p:nvSpPr>
          <p:cNvPr id="111" name="Geschweifte Klammer rechts 110">
            <a:extLst>
              <a:ext uri="{FF2B5EF4-FFF2-40B4-BE49-F238E27FC236}">
                <a16:creationId xmlns:a16="http://schemas.microsoft.com/office/drawing/2014/main" id="{80B54EC4-DCB0-9948-BBAA-569833AB769E}"/>
              </a:ext>
            </a:extLst>
          </p:cNvPr>
          <p:cNvSpPr/>
          <p:nvPr/>
        </p:nvSpPr>
        <p:spPr bwMode="auto">
          <a:xfrm flipH="1">
            <a:off x="4983163" y="3611765"/>
            <a:ext cx="60628" cy="567267"/>
          </a:xfrm>
          <a:prstGeom prst="rightBrace">
            <a:avLst/>
          </a:prstGeom>
          <a:noFill/>
          <a:ln w="15875" cap="flat" cmpd="sng" algn="ctr">
            <a:solidFill>
              <a:schemeClr val="tx1"/>
            </a:solidFill>
            <a:prstDash val="solid"/>
            <a:round/>
            <a:headEnd type="none" w="med" len="med"/>
            <a:tailEnd type="none" w="med" len="med"/>
          </a:ln>
          <a:effectLst/>
        </p:spPr>
        <p:txBody>
          <a:bodyPr vert="horz" wrap="none" lIns="104251" tIns="52125" rIns="104251" bIns="52125" numCol="1" rtlCol="0" anchor="ctr"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112" name="Textfeld 111">
            <a:extLst>
              <a:ext uri="{FF2B5EF4-FFF2-40B4-BE49-F238E27FC236}">
                <a16:creationId xmlns:a16="http://schemas.microsoft.com/office/drawing/2014/main" id="{A380CBAF-58ED-1E89-5679-1CF53C63D3C6}"/>
              </a:ext>
            </a:extLst>
          </p:cNvPr>
          <p:cNvSpPr txBox="1"/>
          <p:nvPr/>
        </p:nvSpPr>
        <p:spPr>
          <a:xfrm>
            <a:off x="5241945" y="3572234"/>
            <a:ext cx="3148969" cy="646331"/>
          </a:xfrm>
          <a:prstGeom prst="rect">
            <a:avLst/>
          </a:prstGeom>
          <a:noFill/>
        </p:spPr>
        <p:txBody>
          <a:bodyPr wrap="none" rtlCol="0">
            <a:spAutoFit/>
          </a:bodyPr>
          <a:lstStyle/>
          <a:p>
            <a:r>
              <a:rPr lang="de-DE" dirty="0">
                <a:latin typeface="Arial" panose="020B0604020202020204" pitchFamily="34" charset="0"/>
                <a:cs typeface="Arial" panose="020B0604020202020204" pitchFamily="34" charset="0"/>
              </a:rPr>
              <a:t>Mundhygieneinstruktionen</a:t>
            </a:r>
          </a:p>
          <a:p>
            <a:r>
              <a:rPr lang="de-DE" dirty="0">
                <a:latin typeface="Arial" panose="020B0604020202020204" pitchFamily="34" charset="0"/>
                <a:cs typeface="Arial" panose="020B0604020202020204" pitchFamily="34" charset="0"/>
              </a:rPr>
              <a:t>professionelle Zahnreinigung</a:t>
            </a:r>
          </a:p>
        </p:txBody>
      </p:sp>
      <p:sp>
        <p:nvSpPr>
          <p:cNvPr id="113" name="Textfeld 17">
            <a:extLst>
              <a:ext uri="{FF2B5EF4-FFF2-40B4-BE49-F238E27FC236}">
                <a16:creationId xmlns:a16="http://schemas.microsoft.com/office/drawing/2014/main" id="{AFFC5AF6-ADD2-86ED-8F11-249C97A05EB1}"/>
              </a:ext>
            </a:extLst>
          </p:cNvPr>
          <p:cNvSpPr txBox="1">
            <a:spLocks noChangeArrowheads="1"/>
          </p:cNvSpPr>
          <p:nvPr/>
        </p:nvSpPr>
        <p:spPr bwMode="auto">
          <a:xfrm>
            <a:off x="921990" y="4937429"/>
            <a:ext cx="1098378" cy="369332"/>
          </a:xfrm>
          <a:prstGeom prst="rect">
            <a:avLst/>
          </a:prstGeom>
          <a:noFill/>
          <a:ln w="9525">
            <a:noFill/>
            <a:miter lim="800000"/>
            <a:headEnd/>
            <a:tailEnd/>
          </a:ln>
        </p:spPr>
        <p:txBody>
          <a:bodyPr wrap="non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Code 3</a:t>
            </a:r>
          </a:p>
        </p:txBody>
      </p:sp>
      <p:sp>
        <p:nvSpPr>
          <p:cNvPr id="114" name="Textfeld 17">
            <a:extLst>
              <a:ext uri="{FF2B5EF4-FFF2-40B4-BE49-F238E27FC236}">
                <a16:creationId xmlns:a16="http://schemas.microsoft.com/office/drawing/2014/main" id="{E5FFA17D-9E15-2093-C4DD-A36ED724A523}"/>
              </a:ext>
            </a:extLst>
          </p:cNvPr>
          <p:cNvSpPr txBox="1">
            <a:spLocks noChangeArrowheads="1"/>
          </p:cNvSpPr>
          <p:nvPr/>
        </p:nvSpPr>
        <p:spPr bwMode="auto">
          <a:xfrm>
            <a:off x="926194" y="5420165"/>
            <a:ext cx="1095172" cy="369332"/>
          </a:xfrm>
          <a:prstGeom prst="rect">
            <a:avLst/>
          </a:prstGeom>
          <a:noFill/>
          <a:ln w="9525">
            <a:noFill/>
            <a:miter lim="800000"/>
            <a:headEnd/>
            <a:tailEnd/>
          </a:ln>
        </p:spPr>
        <p:txBody>
          <a:bodyPr wrap="none">
            <a:prstTxWarp prst="textNoShape">
              <a:avLst/>
            </a:prstTxWarp>
            <a:spAutoFit/>
          </a:bodyPr>
          <a:lstStyle/>
          <a:p>
            <a:pPr>
              <a:buFont typeface="Arial" pitchFamily="-84" charset="0"/>
              <a:buChar char="•"/>
            </a:pPr>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Code 4</a:t>
            </a:r>
          </a:p>
        </p:txBody>
      </p:sp>
      <p:sp>
        <p:nvSpPr>
          <p:cNvPr id="115" name="Geschweifte Klammer rechts 114">
            <a:extLst>
              <a:ext uri="{FF2B5EF4-FFF2-40B4-BE49-F238E27FC236}">
                <a16:creationId xmlns:a16="http://schemas.microsoft.com/office/drawing/2014/main" id="{7208D701-DB67-5055-8254-3FDB6309A285}"/>
              </a:ext>
            </a:extLst>
          </p:cNvPr>
          <p:cNvSpPr/>
          <p:nvPr/>
        </p:nvSpPr>
        <p:spPr bwMode="auto">
          <a:xfrm>
            <a:off x="2078290" y="5097000"/>
            <a:ext cx="45719" cy="646331"/>
          </a:xfrm>
          <a:prstGeom prst="rightBrace">
            <a:avLst/>
          </a:prstGeom>
          <a:noFill/>
          <a:ln w="15875" cap="flat" cmpd="sng" algn="ctr">
            <a:solidFill>
              <a:schemeClr val="tx1"/>
            </a:solidFill>
            <a:prstDash val="solid"/>
            <a:round/>
            <a:headEnd type="none" w="med" len="med"/>
            <a:tailEnd type="none" w="med" len="med"/>
          </a:ln>
          <a:effectLst/>
        </p:spPr>
        <p:txBody>
          <a:bodyPr vert="horz" wrap="none" lIns="104251" tIns="52125" rIns="104251" bIns="52125" numCol="1" rtlCol="0" anchor="ctr"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116" name="Textfeld 115">
            <a:extLst>
              <a:ext uri="{FF2B5EF4-FFF2-40B4-BE49-F238E27FC236}">
                <a16:creationId xmlns:a16="http://schemas.microsoft.com/office/drawing/2014/main" id="{D257F7C2-032F-AEDC-FC26-C5B2571751AA}"/>
              </a:ext>
            </a:extLst>
          </p:cNvPr>
          <p:cNvSpPr txBox="1"/>
          <p:nvPr/>
        </p:nvSpPr>
        <p:spPr>
          <a:xfrm>
            <a:off x="2389830" y="5235501"/>
            <a:ext cx="415498" cy="369332"/>
          </a:xfrm>
          <a:prstGeom prst="rect">
            <a:avLst/>
          </a:prstGeom>
          <a:noFill/>
        </p:spPr>
        <p:txBody>
          <a:bodyPr wrap="none" rtlCol="0">
            <a:spAutoFit/>
          </a:bodyPr>
          <a:lstStyle/>
          <a:p>
            <a:r>
              <a:rPr lang="de-DE" dirty="0"/>
              <a:t>→</a:t>
            </a:r>
          </a:p>
        </p:txBody>
      </p:sp>
      <p:sp>
        <p:nvSpPr>
          <p:cNvPr id="117" name="Geschweifte Klammer rechts 116">
            <a:extLst>
              <a:ext uri="{FF2B5EF4-FFF2-40B4-BE49-F238E27FC236}">
                <a16:creationId xmlns:a16="http://schemas.microsoft.com/office/drawing/2014/main" id="{ACBE14A1-C02F-EE3C-2CE1-D4586940973F}"/>
              </a:ext>
            </a:extLst>
          </p:cNvPr>
          <p:cNvSpPr/>
          <p:nvPr/>
        </p:nvSpPr>
        <p:spPr bwMode="auto">
          <a:xfrm flipH="1">
            <a:off x="4983163" y="5097000"/>
            <a:ext cx="76186" cy="567267"/>
          </a:xfrm>
          <a:prstGeom prst="rightBrace">
            <a:avLst/>
          </a:prstGeom>
          <a:noFill/>
          <a:ln w="15875" cap="flat" cmpd="sng" algn="ctr">
            <a:solidFill>
              <a:schemeClr val="tx1"/>
            </a:solidFill>
            <a:prstDash val="solid"/>
            <a:round/>
            <a:headEnd type="none" w="med" len="med"/>
            <a:tailEnd type="none" w="med" len="med"/>
          </a:ln>
          <a:effectLst/>
        </p:spPr>
        <p:txBody>
          <a:bodyPr vert="horz" wrap="none" lIns="104251" tIns="52125" rIns="104251" bIns="52125" numCol="1" rtlCol="0" anchor="ctr" anchorCtr="0" compatLnSpc="1">
            <a:prstTxWarp prst="textNoShape">
              <a:avLst/>
            </a:prstTxWarp>
          </a:bodyPr>
          <a:lstStyle/>
          <a:p>
            <a:pPr marL="0" marR="0" indent="0" algn="l" defTabSz="1042988"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118" name="Textfeld 117">
            <a:extLst>
              <a:ext uri="{FF2B5EF4-FFF2-40B4-BE49-F238E27FC236}">
                <a16:creationId xmlns:a16="http://schemas.microsoft.com/office/drawing/2014/main" id="{DDF48E7A-84EA-012F-71E8-F52838D48F0A}"/>
              </a:ext>
            </a:extLst>
          </p:cNvPr>
          <p:cNvSpPr txBox="1"/>
          <p:nvPr/>
        </p:nvSpPr>
        <p:spPr>
          <a:xfrm>
            <a:off x="5241945" y="5057469"/>
            <a:ext cx="2507868" cy="646331"/>
          </a:xfrm>
          <a:prstGeom prst="rect">
            <a:avLst/>
          </a:prstGeom>
          <a:noFill/>
        </p:spPr>
        <p:txBody>
          <a:bodyPr wrap="none" rtlCol="0">
            <a:spAutoFit/>
          </a:bodyPr>
          <a:lstStyle/>
          <a:p>
            <a:r>
              <a:rPr lang="de-DE" dirty="0">
                <a:latin typeface="Arial" panose="020B0604020202020204" pitchFamily="34" charset="0"/>
                <a:cs typeface="Arial" panose="020B0604020202020204" pitchFamily="34" charset="0"/>
              </a:rPr>
              <a:t>systematische </a:t>
            </a:r>
          </a:p>
          <a:p>
            <a:r>
              <a:rPr lang="de-DE" dirty="0" err="1">
                <a:latin typeface="Arial" panose="020B0604020202020204" pitchFamily="34" charset="0"/>
                <a:cs typeface="Arial" panose="020B0604020202020204" pitchFamily="34" charset="0"/>
              </a:rPr>
              <a:t>Parodontalbehandlung</a:t>
            </a:r>
            <a:endParaRPr lang="de-DE" dirty="0">
              <a:latin typeface="Arial" panose="020B0604020202020204" pitchFamily="34" charset="0"/>
              <a:cs typeface="Arial" panose="020B0604020202020204" pitchFamily="34" charset="0"/>
            </a:endParaRPr>
          </a:p>
        </p:txBody>
      </p:sp>
      <p:sp>
        <p:nvSpPr>
          <p:cNvPr id="119" name="Textfeld 2">
            <a:extLst>
              <a:ext uri="{FF2B5EF4-FFF2-40B4-BE49-F238E27FC236}">
                <a16:creationId xmlns:a16="http://schemas.microsoft.com/office/drawing/2014/main" id="{4669E159-3DBB-30E9-63FE-52EA8E4D8802}"/>
              </a:ext>
            </a:extLst>
          </p:cNvPr>
          <p:cNvSpPr txBox="1">
            <a:spLocks noChangeArrowheads="1"/>
          </p:cNvSpPr>
          <p:nvPr/>
        </p:nvSpPr>
        <p:spPr bwMode="auto">
          <a:xfrm>
            <a:off x="2163763" y="7030631"/>
            <a:ext cx="28194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100" dirty="0"/>
              <a:t>Grafiken: Mair, J., München</a:t>
            </a:r>
          </a:p>
        </p:txBody>
      </p:sp>
      <p:sp>
        <p:nvSpPr>
          <p:cNvPr id="6" name="Textfeld 5">
            <a:extLst>
              <a:ext uri="{FF2B5EF4-FFF2-40B4-BE49-F238E27FC236}">
                <a16:creationId xmlns:a16="http://schemas.microsoft.com/office/drawing/2014/main" id="{338545F8-3E66-BF19-DEC9-FC06437CFDE4}"/>
              </a:ext>
            </a:extLst>
          </p:cNvPr>
          <p:cNvSpPr txBox="1"/>
          <p:nvPr/>
        </p:nvSpPr>
        <p:spPr>
          <a:xfrm>
            <a:off x="3073442" y="3695031"/>
            <a:ext cx="1120820" cy="369332"/>
          </a:xfrm>
          <a:prstGeom prst="rect">
            <a:avLst/>
          </a:prstGeom>
          <a:noFill/>
        </p:spPr>
        <p:txBody>
          <a:bodyPr wrap="none" rtlCol="0">
            <a:spAutoFit/>
          </a:bodyPr>
          <a:lstStyle/>
          <a:p>
            <a:pPr algn="r"/>
            <a:r>
              <a:rPr lang="de-DE" dirty="0">
                <a:latin typeface="Arial"/>
                <a:cs typeface="Arial"/>
              </a:rPr>
              <a:t>Gingivitis</a:t>
            </a:r>
          </a:p>
        </p:txBody>
      </p:sp>
      <p:sp>
        <p:nvSpPr>
          <p:cNvPr id="9" name="Textfeld 8">
            <a:extLst>
              <a:ext uri="{FF2B5EF4-FFF2-40B4-BE49-F238E27FC236}">
                <a16:creationId xmlns:a16="http://schemas.microsoft.com/office/drawing/2014/main" id="{0C89495F-646A-ABE0-A579-08846FF7A33B}"/>
              </a:ext>
            </a:extLst>
          </p:cNvPr>
          <p:cNvSpPr txBox="1"/>
          <p:nvPr/>
        </p:nvSpPr>
        <p:spPr>
          <a:xfrm>
            <a:off x="3084429" y="5186017"/>
            <a:ext cx="1402948" cy="369332"/>
          </a:xfrm>
          <a:prstGeom prst="rect">
            <a:avLst/>
          </a:prstGeom>
          <a:noFill/>
        </p:spPr>
        <p:txBody>
          <a:bodyPr wrap="none" rtlCol="0">
            <a:spAutoFit/>
          </a:bodyPr>
          <a:lstStyle/>
          <a:p>
            <a:pPr algn="r"/>
            <a:r>
              <a:rPr lang="de-DE" dirty="0">
                <a:latin typeface="Arial"/>
                <a:cs typeface="Arial"/>
              </a:rPr>
              <a:t>Parodontitis</a:t>
            </a:r>
          </a:p>
        </p:txBody>
      </p:sp>
    </p:spTree>
    <p:extLst>
      <p:ext uri="{BB962C8B-B14F-4D97-AF65-F5344CB8AC3E}">
        <p14:creationId xmlns:p14="http://schemas.microsoft.com/office/powerpoint/2010/main" val="223892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
                                        </p:tgtEl>
                                        <p:attrNameLst>
                                          <p:attrName>style.visibility</p:attrName>
                                        </p:attrNameLst>
                                      </p:cBhvr>
                                      <p:to>
                                        <p:strVal val="visible"/>
                                      </p:to>
                                    </p:set>
                                    <p:animEffect transition="in" filter="blinds(horizontal)">
                                      <p:cBhvr>
                                        <p:cTn id="12" dur="500"/>
                                        <p:tgtEl>
                                          <p:spTgt spid="10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blinds(horizontal)">
                                      <p:cBhvr>
                                        <p:cTn id="17" dur="500"/>
                                        <p:tgtEl>
                                          <p:spTgt spid="105"/>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Effect transition="in" filter="blinds(horizontal)">
                                      <p:cBhvr>
                                        <p:cTn id="20" dur="500"/>
                                        <p:tgtEl>
                                          <p:spTgt spid="10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blinds(horizontal)">
                                      <p:cBhvr>
                                        <p:cTn id="25" dur="500"/>
                                        <p:tgtEl>
                                          <p:spTgt spid="107"/>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blinds(horizontal)">
                                      <p:cBhvr>
                                        <p:cTn id="28" dur="500"/>
                                        <p:tgtEl>
                                          <p:spTgt spid="108"/>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blinds(horizontal)">
                                      <p:cBhvr>
                                        <p:cTn id="31" dur="500"/>
                                        <p:tgtEl>
                                          <p:spTgt spid="109"/>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10"/>
                                        </p:tgtEl>
                                        <p:attrNameLst>
                                          <p:attrName>style.visibility</p:attrName>
                                        </p:attrNameLst>
                                      </p:cBhvr>
                                      <p:to>
                                        <p:strVal val="visible"/>
                                      </p:to>
                                    </p:set>
                                    <p:animEffect transition="in" filter="blinds(horizontal)">
                                      <p:cBhvr>
                                        <p:cTn id="36" dur="500"/>
                                        <p:tgtEl>
                                          <p:spTgt spid="110"/>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111"/>
                                        </p:tgtEl>
                                        <p:attrNameLst>
                                          <p:attrName>style.visibility</p:attrName>
                                        </p:attrNameLst>
                                      </p:cBhvr>
                                      <p:to>
                                        <p:strVal val="visible"/>
                                      </p:to>
                                    </p:set>
                                    <p:animEffect transition="in" filter="blinds(horizontal)">
                                      <p:cBhvr>
                                        <p:cTn id="39" dur="500"/>
                                        <p:tgtEl>
                                          <p:spTgt spid="111"/>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12"/>
                                        </p:tgtEl>
                                        <p:attrNameLst>
                                          <p:attrName>style.visibility</p:attrName>
                                        </p:attrNameLst>
                                      </p:cBhvr>
                                      <p:to>
                                        <p:strVal val="visible"/>
                                      </p:to>
                                    </p:set>
                                    <p:animEffect transition="in" filter="blinds(horizontal)">
                                      <p:cBhvr>
                                        <p:cTn id="42" dur="500"/>
                                        <p:tgtEl>
                                          <p:spTgt spid="11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blinds(horizontal)">
                                      <p:cBhvr>
                                        <p:cTn id="47" dur="500"/>
                                        <p:tgtEl>
                                          <p:spTgt spid="113"/>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114"/>
                                        </p:tgtEl>
                                        <p:attrNameLst>
                                          <p:attrName>style.visibility</p:attrName>
                                        </p:attrNameLst>
                                      </p:cBhvr>
                                      <p:to>
                                        <p:strVal val="visible"/>
                                      </p:to>
                                    </p:set>
                                    <p:animEffect transition="in" filter="blinds(horizontal)">
                                      <p:cBhvr>
                                        <p:cTn id="50" dur="500"/>
                                        <p:tgtEl>
                                          <p:spTgt spid="114"/>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115"/>
                                        </p:tgtEl>
                                        <p:attrNameLst>
                                          <p:attrName>style.visibility</p:attrName>
                                        </p:attrNameLst>
                                      </p:cBhvr>
                                      <p:to>
                                        <p:strVal val="visible"/>
                                      </p:to>
                                    </p:set>
                                    <p:animEffect transition="in" filter="blinds(horizontal)">
                                      <p:cBhvr>
                                        <p:cTn id="53" dur="500"/>
                                        <p:tgtEl>
                                          <p:spTgt spid="115"/>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16"/>
                                        </p:tgtEl>
                                        <p:attrNameLst>
                                          <p:attrName>style.visibility</p:attrName>
                                        </p:attrNameLst>
                                      </p:cBhvr>
                                      <p:to>
                                        <p:strVal val="visible"/>
                                      </p:to>
                                    </p:set>
                                    <p:animEffect transition="in" filter="blinds(horizontal)">
                                      <p:cBhvr>
                                        <p:cTn id="58" dur="500"/>
                                        <p:tgtEl>
                                          <p:spTgt spid="11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blinds(horizontal)">
                                      <p:cBhvr>
                                        <p:cTn id="61" dur="500"/>
                                        <p:tgtEl>
                                          <p:spTgt spid="117"/>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118"/>
                                        </p:tgtEl>
                                        <p:attrNameLst>
                                          <p:attrName>style.visibility</p:attrName>
                                        </p:attrNameLst>
                                      </p:cBhvr>
                                      <p:to>
                                        <p:strVal val="visible"/>
                                      </p:to>
                                    </p:set>
                                    <p:animEffect transition="in" filter="blinds(horizontal)">
                                      <p:cBhvr>
                                        <p:cTn id="64"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4" grpId="0"/>
      <p:bldP spid="105" grpId="0"/>
      <p:bldP spid="106" grpId="0"/>
      <p:bldP spid="107" grpId="0"/>
      <p:bldP spid="108" grpId="0"/>
      <p:bldP spid="109" grpId="0" animBg="1"/>
      <p:bldP spid="110" grpId="0"/>
      <p:bldP spid="111" grpId="0" animBg="1"/>
      <p:bldP spid="112" grpId="0"/>
      <p:bldP spid="113" grpId="0"/>
      <p:bldP spid="114" grpId="0"/>
      <p:bldP spid="115" grpId="0" animBg="1"/>
      <p:bldP spid="116" grpId="0"/>
      <p:bldP spid="117" grpId="0" animBg="1"/>
      <p:bldP spid="1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1351652"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Anamnese</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3693319"/>
          </a:xfrm>
          <a:prstGeom prst="rect">
            <a:avLst/>
          </a:prstGeom>
          <a:noFill/>
          <a:ln w="9525">
            <a:noFill/>
            <a:miter lim="800000"/>
            <a:headEnd/>
            <a:tailEnd/>
          </a:ln>
        </p:spPr>
        <p:txBody>
          <a:bodyPr wrap="square">
            <a:prstTxWarp prst="textNoShape">
              <a:avLst/>
            </a:prstTxWarp>
            <a:spAutoFit/>
          </a:bodyPr>
          <a:lstStyle/>
          <a:p>
            <a:pPr marL="342900" indent="-342900">
              <a:buFont typeface="+mj-lt"/>
              <a:buAutoNum type="arabicParenBoth"/>
            </a:pPr>
            <a:r>
              <a:rPr lang="de-DE" dirty="0">
                <a:latin typeface="Arial" panose="020B0604020202020204" pitchFamily="34" charset="0"/>
                <a:cs typeface="Arial" panose="020B0604020202020204" pitchFamily="34" charset="0"/>
              </a:rPr>
              <a:t>allgemeine Anamnese:</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Eigenanamnese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Familienanamnese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Allgemeine Erkrankungen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Schwangerschaft</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Einnahme von Medikamenten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Etc...</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(2) </a:t>
            </a:r>
            <a:r>
              <a:rPr lang="de-DE" dirty="0" err="1">
                <a:latin typeface="Arial" panose="020B0604020202020204" pitchFamily="34" charset="0"/>
                <a:cs typeface="Arial" panose="020B0604020202020204" pitchFamily="34" charset="0"/>
              </a:rPr>
              <a:t>parodontitisspezifische</a:t>
            </a:r>
            <a:r>
              <a:rPr lang="de-DE" dirty="0">
                <a:latin typeface="Arial" panose="020B0604020202020204" pitchFamily="34" charset="0"/>
                <a:cs typeface="Arial" panose="020B0604020202020204" pitchFamily="34" charset="0"/>
              </a:rPr>
              <a:t> Anamnese:</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Tabakkonsum</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Diabetes mellitus – HbA1c-Wert </a:t>
            </a:r>
          </a:p>
        </p:txBody>
      </p:sp>
    </p:spTree>
    <p:extLst>
      <p:ext uri="{BB962C8B-B14F-4D97-AF65-F5344CB8AC3E}">
        <p14:creationId xmlns:p14="http://schemas.microsoft.com/office/powerpoint/2010/main" val="261471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t>Instrumente zur Befunderhebung und Diagnostik</a:t>
            </a:r>
            <a:endParaRPr lang="de-DE" dirty="0">
              <a:latin typeface="Arial" panose="020B0604020202020204" pitchFamily="34" charset="0"/>
              <a:cs typeface="Arial" panose="020B0604020202020204" pitchFamily="34" charset="0"/>
            </a:endParaRP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1031051"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Sonden</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1754326"/>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t>  </a:t>
            </a:r>
            <a:r>
              <a:rPr lang="de-DE" dirty="0">
                <a:latin typeface="Arial" panose="020B0604020202020204" pitchFamily="34" charset="0"/>
                <a:cs typeface="Arial" panose="020B0604020202020204" pitchFamily="34" charset="0"/>
              </a:rPr>
              <a:t>gerade PAR-Sonden (</a:t>
            </a:r>
            <a:r>
              <a:rPr lang="de-DE" dirty="0" err="1">
                <a:latin typeface="Arial" panose="020B0604020202020204" pitchFamily="34" charset="0"/>
                <a:cs typeface="Arial" panose="020B0604020202020204" pitchFamily="34" charset="0"/>
              </a:rPr>
              <a:t>Parodontometer</a:t>
            </a:r>
            <a:r>
              <a:rPr lang="de-DE" dirty="0">
                <a:latin typeface="Arial" panose="020B0604020202020204" pitchFamily="34" charset="0"/>
                <a:cs typeface="Arial" panose="020B0604020202020204" pitchFamily="34" charset="0"/>
              </a:rPr>
              <a:t>) zur Untersuchung und Kontrolle von Taschen </a:t>
            </a:r>
          </a:p>
          <a:p>
            <a:r>
              <a:rPr lang="de-DE" dirty="0">
                <a:latin typeface="Arial" panose="020B0604020202020204" pitchFamily="34" charset="0"/>
                <a:cs typeface="Arial" panose="020B0604020202020204" pitchFamily="34" charset="0"/>
              </a:rPr>
              <a:t>	→ stumpfes </a:t>
            </a:r>
            <a:r>
              <a:rPr lang="de-DE" dirty="0" err="1">
                <a:latin typeface="Arial" panose="020B0604020202020204" pitchFamily="34" charset="0"/>
                <a:cs typeface="Arial" panose="020B0604020202020204" pitchFamily="34" charset="0"/>
              </a:rPr>
              <a:t>Sondenende</a:t>
            </a: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 Längenmarkierung in mm</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gebogene </a:t>
            </a:r>
            <a:r>
              <a:rPr lang="de-DE" dirty="0" err="1">
                <a:latin typeface="Arial" panose="020B0604020202020204" pitchFamily="34" charset="0"/>
                <a:cs typeface="Arial" panose="020B0604020202020204" pitchFamily="34" charset="0"/>
              </a:rPr>
              <a:t>Parodontalsonden</a:t>
            </a: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 Sondierung von </a:t>
            </a:r>
            <a:r>
              <a:rPr lang="de-DE" dirty="0" err="1">
                <a:latin typeface="Arial" panose="020B0604020202020204" pitchFamily="34" charset="0"/>
                <a:cs typeface="Arial" panose="020B0604020202020204" pitchFamily="34" charset="0"/>
              </a:rPr>
              <a:t>Furkationen</a:t>
            </a:r>
            <a:endParaRPr lang="de-DE"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C9309F27-6C01-3FA0-E0ED-4D8B2B5EE053}"/>
              </a:ext>
            </a:extLst>
          </p:cNvPr>
          <p:cNvSpPr txBox="1"/>
          <p:nvPr/>
        </p:nvSpPr>
        <p:spPr>
          <a:xfrm>
            <a:off x="1006576" y="4734495"/>
            <a:ext cx="3852401" cy="533479"/>
          </a:xfrm>
          <a:prstGeom prst="rect">
            <a:avLst/>
          </a:prstGeom>
          <a:noFill/>
        </p:spPr>
        <p:txBody>
          <a:bodyPr wrap="none" rtlCol="0">
            <a:spAutoFit/>
          </a:bodyPr>
          <a:lstStyle/>
          <a:p>
            <a:pPr algn="r"/>
            <a:r>
              <a:rPr lang="de-DE" b="1" dirty="0">
                <a:solidFill>
                  <a:srgbClr val="0000FF"/>
                </a:solidFill>
                <a:latin typeface="Arial" panose="020B0604020202020204" pitchFamily="34" charset="0"/>
                <a:cs typeface="Arial" panose="020B0604020202020204" pitchFamily="34" charset="0"/>
              </a:rPr>
              <a:t>Computergestützte Messsysteme</a:t>
            </a:r>
          </a:p>
          <a:p>
            <a:pPr algn="r"/>
            <a:endParaRPr lang="de-DE" sz="1600" baseline="30000" dirty="0">
              <a:latin typeface="Arial"/>
              <a:cs typeface="Arial"/>
            </a:endParaRPr>
          </a:p>
        </p:txBody>
      </p:sp>
      <p:sp>
        <p:nvSpPr>
          <p:cNvPr id="5" name="Textfeld 3">
            <a:extLst>
              <a:ext uri="{FF2B5EF4-FFF2-40B4-BE49-F238E27FC236}">
                <a16:creationId xmlns:a16="http://schemas.microsoft.com/office/drawing/2014/main" id="{F64709E6-479D-7B82-8620-FA4A994B4551}"/>
              </a:ext>
            </a:extLst>
          </p:cNvPr>
          <p:cNvSpPr txBox="1">
            <a:spLocks noChangeArrowheads="1"/>
          </p:cNvSpPr>
          <p:nvPr/>
        </p:nvSpPr>
        <p:spPr bwMode="auto">
          <a:xfrm>
            <a:off x="1161458" y="5181599"/>
            <a:ext cx="7395039"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solidFill>
                  <a:srgbClr val="000000"/>
                </a:solidFill>
              </a:rPr>
              <a:t> </a:t>
            </a:r>
            <a:r>
              <a:rPr lang="de-DE" dirty="0">
                <a:solidFill>
                  <a:srgbClr val="000000"/>
                </a:solidFill>
                <a:latin typeface="Arial" panose="020B0604020202020204" pitchFamily="34" charset="0"/>
                <a:cs typeface="Arial" panose="020B0604020202020204" pitchFamily="34" charset="0"/>
              </a:rPr>
              <a:t>Messung der Taschentiefe durch eine elektronische PAR-Messsonde</a:t>
            </a:r>
          </a:p>
          <a:p>
            <a:r>
              <a:rPr lang="de-DE" dirty="0">
                <a:latin typeface="Arial" panose="020B0604020202020204" pitchFamily="34" charset="0"/>
                <a:cs typeface="Arial" panose="020B0604020202020204" pitchFamily="34" charset="0"/>
              </a:rPr>
              <a:t>	→ computergestützte Auswertung mit PAR-Software</a:t>
            </a:r>
          </a:p>
        </p:txBody>
      </p:sp>
      <p:pic>
        <p:nvPicPr>
          <p:cNvPr id="8" name="Grafik 7">
            <a:extLst>
              <a:ext uri="{FF2B5EF4-FFF2-40B4-BE49-F238E27FC236}">
                <a16:creationId xmlns:a16="http://schemas.microsoft.com/office/drawing/2014/main" id="{7EFAD65C-8352-F477-D947-EC2F23BB74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95507" y="2852057"/>
            <a:ext cx="1392044" cy="2329542"/>
          </a:xfrm>
          <a:prstGeom prst="rect">
            <a:avLst/>
          </a:prstGeom>
        </p:spPr>
      </p:pic>
      <p:pic>
        <p:nvPicPr>
          <p:cNvPr id="10" name="Grafik 9">
            <a:extLst>
              <a:ext uri="{FF2B5EF4-FFF2-40B4-BE49-F238E27FC236}">
                <a16:creationId xmlns:a16="http://schemas.microsoft.com/office/drawing/2014/main" id="{D1D75CFA-124B-40BD-865C-47740785FF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6463" y="2852057"/>
            <a:ext cx="1489824" cy="2329542"/>
          </a:xfrm>
          <a:prstGeom prst="rect">
            <a:avLst/>
          </a:prstGeom>
        </p:spPr>
      </p:pic>
    </p:spTree>
    <p:extLst>
      <p:ext uri="{BB962C8B-B14F-4D97-AF65-F5344CB8AC3E}">
        <p14:creationId xmlns:p14="http://schemas.microsoft.com/office/powerpoint/2010/main" val="91833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900" y="221415"/>
            <a:ext cx="6608233" cy="1143000"/>
          </a:xfrm>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(2)</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2159566"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Klinischer Befund</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2585323"/>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Sondierungstiefe und Sondierungsblutung an mindestens 2 Messstellen (</a:t>
            </a:r>
            <a:r>
              <a:rPr lang="de-DE" dirty="0" err="1">
                <a:latin typeface="Arial" panose="020B0604020202020204" pitchFamily="34" charset="0"/>
                <a:cs typeface="Arial" panose="020B0604020202020204" pitchFamily="34" charset="0"/>
              </a:rPr>
              <a:t>mesio</a:t>
            </a:r>
            <a:r>
              <a:rPr lang="de-DE" dirty="0">
                <a:latin typeface="Arial" panose="020B0604020202020204" pitchFamily="34" charset="0"/>
                <a:cs typeface="Arial" panose="020B0604020202020204" pitchFamily="34" charset="0"/>
              </a:rPr>
              <a:t>- und </a:t>
            </a:r>
            <a:r>
              <a:rPr lang="de-DE" dirty="0" err="1">
                <a:latin typeface="Arial" panose="020B0604020202020204" pitchFamily="34" charset="0"/>
                <a:cs typeface="Arial" panose="020B0604020202020204" pitchFamily="34" charset="0"/>
              </a:rPr>
              <a:t>distoapproximal</a:t>
            </a:r>
            <a:r>
              <a:rPr lang="de-DE"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Zahnlockerung: Grad 0: normale Zahnbeweglichkeit</a:t>
            </a:r>
          </a:p>
          <a:p>
            <a:pPr lvl="4"/>
            <a:r>
              <a:rPr lang="de-DE" dirty="0">
                <a:latin typeface="Arial" panose="020B0604020202020204" pitchFamily="34" charset="0"/>
                <a:cs typeface="Arial" panose="020B0604020202020204" pitchFamily="34" charset="0"/>
              </a:rPr>
              <a:t>  Grad I: gering horizontal (0,2 – 1 mm)</a:t>
            </a:r>
          </a:p>
          <a:p>
            <a:pPr lvl="4"/>
            <a:r>
              <a:rPr lang="de-DE" dirty="0">
                <a:latin typeface="Arial" panose="020B0604020202020204" pitchFamily="34" charset="0"/>
                <a:cs typeface="Arial" panose="020B0604020202020204" pitchFamily="34" charset="0"/>
              </a:rPr>
              <a:t>  Grad II: moderat horizontal (&gt; 1 mm)</a:t>
            </a:r>
          </a:p>
          <a:p>
            <a:pPr lvl="4"/>
            <a:r>
              <a:rPr lang="de-DE" dirty="0">
                <a:latin typeface="Arial" panose="020B0604020202020204" pitchFamily="34" charset="0"/>
                <a:cs typeface="Arial" panose="020B0604020202020204" pitchFamily="34" charset="0"/>
              </a:rPr>
              <a:t>  Grad III: ausgeprägt horizontal (&gt; 2 mm) und  		  vertikale Beweglichkeit</a:t>
            </a:r>
          </a:p>
        </p:txBody>
      </p:sp>
    </p:spTree>
    <p:extLst>
      <p:ext uri="{BB962C8B-B14F-4D97-AF65-F5344CB8AC3E}">
        <p14:creationId xmlns:p14="http://schemas.microsoft.com/office/powerpoint/2010/main" val="248649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(3)</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2505814"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Klinischer Befund (2)</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1754326"/>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Furkationsbefall</a:t>
            </a:r>
            <a:r>
              <a:rPr lang="de-DE" dirty="0">
                <a:latin typeface="Arial" panose="020B0604020202020204" pitchFamily="34" charset="0"/>
                <a:cs typeface="Arial" panose="020B0604020202020204" pitchFamily="34" charset="0"/>
              </a:rPr>
              <a:t>: Grad 0: kein FB </a:t>
            </a:r>
            <a:r>
              <a:rPr lang="de-DE" dirty="0" err="1">
                <a:latin typeface="Arial" panose="020B0604020202020204" pitchFamily="34" charset="0"/>
                <a:cs typeface="Arial" panose="020B0604020202020204" pitchFamily="34" charset="0"/>
              </a:rPr>
              <a:t>sondierbar</a:t>
            </a:r>
            <a:endParaRPr lang="de-DE" dirty="0">
              <a:latin typeface="Arial" panose="020B0604020202020204" pitchFamily="34" charset="0"/>
              <a:cs typeface="Arial" panose="020B0604020202020204" pitchFamily="34" charset="0"/>
            </a:endParaRPr>
          </a:p>
          <a:p>
            <a:pPr lvl="4"/>
            <a:r>
              <a:rPr lang="de-DE" dirty="0">
                <a:latin typeface="Arial" panose="020B0604020202020204" pitchFamily="34" charset="0"/>
                <a:cs typeface="Arial" panose="020B0604020202020204" pitchFamily="34" charset="0"/>
              </a:rPr>
              <a:t>   Grad I: bis 3 mm in horizontaler Richtung,  			jedoch nicht durchgängig</a:t>
            </a:r>
          </a:p>
          <a:p>
            <a:pPr lvl="4"/>
            <a:r>
              <a:rPr lang="de-DE" dirty="0">
                <a:latin typeface="Arial" panose="020B0604020202020204" pitchFamily="34" charset="0"/>
                <a:cs typeface="Arial" panose="020B0604020202020204" pitchFamily="34" charset="0"/>
              </a:rPr>
              <a:t>   Grad II: &gt; 3 mm horizontal, jedoch nicht 			durchgängig</a:t>
            </a:r>
          </a:p>
          <a:p>
            <a:pPr lvl="4"/>
            <a:r>
              <a:rPr lang="de-DE" dirty="0">
                <a:latin typeface="Arial" panose="020B0604020202020204" pitchFamily="34" charset="0"/>
                <a:cs typeface="Arial" panose="020B0604020202020204" pitchFamily="34" charset="0"/>
              </a:rPr>
              <a:t>   Grad III: durchgängig </a:t>
            </a:r>
            <a:r>
              <a:rPr lang="de-DE" dirty="0" err="1">
                <a:latin typeface="Arial" panose="020B0604020202020204" pitchFamily="34" charset="0"/>
                <a:cs typeface="Arial" panose="020B0604020202020204" pitchFamily="34" charset="0"/>
              </a:rPr>
              <a:t>sondierbar</a:t>
            </a:r>
            <a:endParaRPr lang="de-DE" dirty="0">
              <a:latin typeface="Arial" panose="020B0604020202020204" pitchFamily="34" charset="0"/>
              <a:cs typeface="Arial" panose="020B0604020202020204" pitchFamily="34" charset="0"/>
            </a:endParaRPr>
          </a:p>
        </p:txBody>
      </p:sp>
      <p:pic>
        <p:nvPicPr>
          <p:cNvPr id="5" name="Grafik 4">
            <a:extLst>
              <a:ext uri="{FF2B5EF4-FFF2-40B4-BE49-F238E27FC236}">
                <a16:creationId xmlns:a16="http://schemas.microsoft.com/office/drawing/2014/main" id="{4A7238BA-8401-BC7B-D518-3EC4BE01727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9670" y="1580154"/>
            <a:ext cx="881880" cy="5225143"/>
          </a:xfrm>
          <a:prstGeom prst="rect">
            <a:avLst/>
          </a:prstGeom>
        </p:spPr>
      </p:pic>
      <p:pic>
        <p:nvPicPr>
          <p:cNvPr id="10" name="Grafik 9">
            <a:extLst>
              <a:ext uri="{FF2B5EF4-FFF2-40B4-BE49-F238E27FC236}">
                <a16:creationId xmlns:a16="http://schemas.microsoft.com/office/drawing/2014/main" id="{D06A41E6-2C1D-17D7-A06C-3EC7750EFB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2450" y="2790378"/>
            <a:ext cx="2084990" cy="3384792"/>
          </a:xfrm>
          <a:prstGeom prst="rect">
            <a:avLst/>
          </a:prstGeom>
        </p:spPr>
      </p:pic>
    </p:spTree>
    <p:extLst>
      <p:ext uri="{BB962C8B-B14F-4D97-AF65-F5344CB8AC3E}">
        <p14:creationId xmlns:p14="http://schemas.microsoft.com/office/powerpoint/2010/main" val="3201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(4)</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1890261"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Röntgenbefund</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923330"/>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Knochenabbau </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Angabe des Knochenabbaus in % (KA/Alter)</a:t>
            </a:r>
          </a:p>
          <a:p>
            <a:pPr marL="285750" indent="-285750">
              <a:buFont typeface="Arial" panose="020B0604020202020204" pitchFamily="34" charset="0"/>
              <a:buChar char="•"/>
            </a:pPr>
            <a:r>
              <a:rPr lang="de-DE" dirty="0">
                <a:solidFill>
                  <a:srgbClr val="FF0000"/>
                </a:solidFill>
                <a:latin typeface="Arial" panose="020B0604020202020204" pitchFamily="34" charset="0"/>
                <a:cs typeface="Arial" panose="020B0604020202020204" pitchFamily="34" charset="0"/>
              </a:rPr>
              <a:t>Achtung: </a:t>
            </a:r>
            <a:r>
              <a:rPr lang="de-DE" dirty="0">
                <a:latin typeface="Arial" panose="020B0604020202020204" pitchFamily="34" charset="0"/>
                <a:cs typeface="Arial" panose="020B0604020202020204" pitchFamily="34" charset="0"/>
              </a:rPr>
              <a:t>Röntgenbilder maximal 12 Monate alt</a:t>
            </a:r>
            <a:endParaRPr lang="de-DE" dirty="0">
              <a:solidFill>
                <a:srgbClr val="FF0000"/>
              </a:solidFill>
              <a:latin typeface="Arial" panose="020B0604020202020204" pitchFamily="34" charset="0"/>
              <a:cs typeface="Arial" panose="020B0604020202020204" pitchFamily="34" charset="0"/>
            </a:endParaRPr>
          </a:p>
        </p:txBody>
      </p:sp>
      <p:sp>
        <p:nvSpPr>
          <p:cNvPr id="4" name="Textfeld 10">
            <a:extLst>
              <a:ext uri="{FF2B5EF4-FFF2-40B4-BE49-F238E27FC236}">
                <a16:creationId xmlns:a16="http://schemas.microsoft.com/office/drawing/2014/main" id="{DBF842AD-CD02-3040-3A1C-D8B5B7088DB0}"/>
              </a:ext>
            </a:extLst>
          </p:cNvPr>
          <p:cNvSpPr txBox="1">
            <a:spLocks noChangeArrowheads="1"/>
          </p:cNvSpPr>
          <p:nvPr/>
        </p:nvSpPr>
        <p:spPr bwMode="auto">
          <a:xfrm>
            <a:off x="850900" y="3527241"/>
            <a:ext cx="1223412"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Diagnose</a:t>
            </a:r>
          </a:p>
        </p:txBody>
      </p:sp>
      <p:sp>
        <p:nvSpPr>
          <p:cNvPr id="6" name="Textfeld 3">
            <a:extLst>
              <a:ext uri="{FF2B5EF4-FFF2-40B4-BE49-F238E27FC236}">
                <a16:creationId xmlns:a16="http://schemas.microsoft.com/office/drawing/2014/main" id="{1CE18DBE-2314-ED45-9035-0BCA7E97C4D5}"/>
              </a:ext>
            </a:extLst>
          </p:cNvPr>
          <p:cNvSpPr txBox="1">
            <a:spLocks noChangeArrowheads="1"/>
          </p:cNvSpPr>
          <p:nvPr/>
        </p:nvSpPr>
        <p:spPr bwMode="auto">
          <a:xfrm>
            <a:off x="1190492" y="3931386"/>
            <a:ext cx="6763016" cy="369332"/>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Anhand der Einteilung nach </a:t>
            </a:r>
            <a:r>
              <a:rPr lang="de-DE" b="1" dirty="0" err="1">
                <a:latin typeface="Arial" panose="020B0604020202020204" pitchFamily="34" charset="0"/>
                <a:cs typeface="Arial" panose="020B0604020202020204" pitchFamily="34" charset="0"/>
              </a:rPr>
              <a:t>Staging</a:t>
            </a:r>
            <a:r>
              <a:rPr lang="de-DE" dirty="0">
                <a:latin typeface="Arial" panose="020B0604020202020204" pitchFamily="34" charset="0"/>
                <a:cs typeface="Arial" panose="020B0604020202020204" pitchFamily="34" charset="0"/>
              </a:rPr>
              <a:t> und </a:t>
            </a:r>
            <a:r>
              <a:rPr lang="de-DE" b="1" dirty="0" err="1">
                <a:latin typeface="Arial" panose="020B0604020202020204" pitchFamily="34" charset="0"/>
                <a:cs typeface="Arial" panose="020B0604020202020204" pitchFamily="34" charset="0"/>
              </a:rPr>
              <a:t>Grading</a:t>
            </a:r>
            <a:endParaRPr lang="de-DE"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626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4"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(5)</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4891083"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Feststellung der Behandlungsbedürftigkeit</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286232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systematische PAR-Behandlung angezeigt bei:</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Sondierungstiefe ≥ 4 mm </a:t>
            </a:r>
            <a:r>
              <a:rPr lang="de-DE" dirty="0">
                <a:solidFill>
                  <a:srgbClr val="FF0000"/>
                </a:solidFill>
                <a:latin typeface="Arial" panose="020B0604020202020204" pitchFamily="34" charset="0"/>
                <a:cs typeface="Arial" panose="020B0604020202020204" pitchFamily="34" charset="0"/>
              </a:rPr>
              <a:t>+ eine der folgenden Diagnosen:</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Staging</a:t>
            </a:r>
            <a:r>
              <a:rPr lang="de-DE" dirty="0">
                <a:latin typeface="Arial" panose="020B0604020202020204" pitchFamily="34" charset="0"/>
                <a:cs typeface="Arial" panose="020B0604020202020204" pitchFamily="34" charset="0"/>
              </a:rPr>
              <a:t>: Stadium I: initiale Parodontitis</a:t>
            </a:r>
          </a:p>
          <a:p>
            <a:pPr lvl="2"/>
            <a:r>
              <a:rPr lang="de-DE" dirty="0">
                <a:latin typeface="Arial" panose="020B0604020202020204" pitchFamily="34" charset="0"/>
                <a:cs typeface="Arial" panose="020B0604020202020204" pitchFamily="34" charset="0"/>
              </a:rPr>
              <a:t>    Stadium II: moderate Parodontitis</a:t>
            </a:r>
          </a:p>
          <a:p>
            <a:pPr lvl="2"/>
            <a:r>
              <a:rPr lang="de-DE" dirty="0">
                <a:latin typeface="Arial" panose="020B0604020202020204" pitchFamily="34" charset="0"/>
                <a:cs typeface="Arial" panose="020B0604020202020204" pitchFamily="34" charset="0"/>
              </a:rPr>
              <a:t>    Stadium III: schwere Parodontitis mit Potential für 				  Zahnverlust</a:t>
            </a:r>
          </a:p>
          <a:p>
            <a:pPr lvl="2"/>
            <a:r>
              <a:rPr lang="de-DE" dirty="0">
                <a:latin typeface="Arial" panose="020B0604020202020204" pitchFamily="34" charset="0"/>
                <a:cs typeface="Arial" panose="020B0604020202020204" pitchFamily="34" charset="0"/>
              </a:rPr>
              <a:t>    Stadium IV: schwere Parodontitis mit Potential für 				  Dentitionsverlust</a:t>
            </a:r>
          </a:p>
        </p:txBody>
      </p:sp>
    </p:spTree>
    <p:extLst>
      <p:ext uri="{BB962C8B-B14F-4D97-AF65-F5344CB8AC3E}">
        <p14:creationId xmlns:p14="http://schemas.microsoft.com/office/powerpoint/2010/main" val="305482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(6)</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4891083"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Feststellung der Behandlungsbedürftigkeit</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2862322"/>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Beschreibung: lokalisiert: &lt; 30 % der Zähne</a:t>
            </a:r>
          </a:p>
          <a:p>
            <a:r>
              <a:rPr lang="de-DE" dirty="0">
                <a:latin typeface="Arial" panose="020B0604020202020204" pitchFamily="34" charset="0"/>
                <a:cs typeface="Arial" panose="020B0604020202020204" pitchFamily="34" charset="0"/>
              </a:rPr>
              <a:t>				generalisiert: ab 30% der Zähne</a:t>
            </a:r>
          </a:p>
          <a:p>
            <a:r>
              <a:rPr lang="de-DE"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Grading</a:t>
            </a:r>
            <a:r>
              <a:rPr lang="de-DE" dirty="0">
                <a:latin typeface="Arial" panose="020B0604020202020204" pitchFamily="34" charset="0"/>
                <a:cs typeface="Arial" panose="020B0604020202020204" pitchFamily="34" charset="0"/>
              </a:rPr>
              <a:t>: Grad A: langsame Progressionsrate</a:t>
            </a:r>
          </a:p>
          <a:p>
            <a:pPr lvl="2"/>
            <a:r>
              <a:rPr lang="de-DE" dirty="0">
                <a:latin typeface="Arial" panose="020B0604020202020204" pitchFamily="34" charset="0"/>
                <a:cs typeface="Arial" panose="020B0604020202020204" pitchFamily="34" charset="0"/>
              </a:rPr>
              <a:t>     Grad B: moderate Progressionsrate</a:t>
            </a:r>
          </a:p>
          <a:p>
            <a:pPr lvl="2"/>
            <a:r>
              <a:rPr lang="de-DE" dirty="0">
                <a:latin typeface="Arial" panose="020B0604020202020204" pitchFamily="34" charset="0"/>
                <a:cs typeface="Arial" panose="020B0604020202020204" pitchFamily="34" charset="0"/>
              </a:rPr>
              <a:t>     Grad C: rasche Progressionsrate</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Parodontitis als Manifestation systemischer Erkrankungen</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Generalisierte gingivale Vergrößerungen</a:t>
            </a:r>
          </a:p>
        </p:txBody>
      </p:sp>
    </p:spTree>
    <p:extLst>
      <p:ext uri="{BB962C8B-B14F-4D97-AF65-F5344CB8AC3E}">
        <p14:creationId xmlns:p14="http://schemas.microsoft.com/office/powerpoint/2010/main" val="305712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(7)</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4412298"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PAR-Richtlinie (PSI, </a:t>
            </a:r>
            <a:r>
              <a:rPr lang="de-DE" b="1" dirty="0" err="1">
                <a:solidFill>
                  <a:srgbClr val="0000FF"/>
                </a:solidFill>
                <a:latin typeface="Arial" panose="020B0604020202020204" pitchFamily="34" charset="0"/>
                <a:cs typeface="Arial" panose="020B0604020202020204" pitchFamily="34" charset="0"/>
              </a:rPr>
              <a:t>Staging</a:t>
            </a:r>
            <a:r>
              <a:rPr lang="de-DE" b="1" dirty="0">
                <a:solidFill>
                  <a:srgbClr val="0000FF"/>
                </a:solidFill>
                <a:latin typeface="Arial" panose="020B0604020202020204" pitchFamily="34" charset="0"/>
                <a:cs typeface="Arial" panose="020B0604020202020204" pitchFamily="34" charset="0"/>
              </a:rPr>
              <a:t>, </a:t>
            </a:r>
            <a:r>
              <a:rPr lang="de-DE" b="1" dirty="0" err="1">
                <a:solidFill>
                  <a:srgbClr val="0000FF"/>
                </a:solidFill>
                <a:latin typeface="Arial" panose="020B0604020202020204" pitchFamily="34" charset="0"/>
                <a:cs typeface="Arial" panose="020B0604020202020204" pitchFamily="34" charset="0"/>
              </a:rPr>
              <a:t>Grading</a:t>
            </a:r>
            <a:r>
              <a:rPr lang="de-DE" b="1" dirty="0">
                <a:solidFill>
                  <a:srgbClr val="0000FF"/>
                </a:solidFill>
                <a:latin typeface="Arial" panose="020B0604020202020204" pitchFamily="34" charset="0"/>
                <a:cs typeface="Arial" panose="020B0604020202020204" pitchFamily="34" charset="0"/>
              </a:rPr>
              <a:t>) </a:t>
            </a:r>
          </a:p>
        </p:txBody>
      </p:sp>
      <p:sp>
        <p:nvSpPr>
          <p:cNvPr id="3" name="Textfeld 2">
            <a:extLst>
              <a:ext uri="{FF2B5EF4-FFF2-40B4-BE49-F238E27FC236}">
                <a16:creationId xmlns:a16="http://schemas.microsoft.com/office/drawing/2014/main" id="{779F3DF0-83B9-D99C-2CD9-1F81927BFCB2}"/>
              </a:ext>
            </a:extLst>
          </p:cNvPr>
          <p:cNvSpPr txBox="1"/>
          <p:nvPr/>
        </p:nvSpPr>
        <p:spPr>
          <a:xfrm>
            <a:off x="850900" y="3244334"/>
            <a:ext cx="7618368" cy="369332"/>
          </a:xfrm>
          <a:prstGeom prst="rect">
            <a:avLst/>
          </a:prstGeom>
          <a:noFill/>
        </p:spPr>
        <p:txBody>
          <a:bodyPr wrap="none" rtlCol="0">
            <a:spAutoFit/>
          </a:bodyPr>
          <a:lstStyle/>
          <a:p>
            <a:pPr algn="r"/>
            <a:r>
              <a:rPr lang="de-DE" dirty="0">
                <a:latin typeface="Arial"/>
                <a:cs typeface="Arial"/>
                <a:hlinkClick r:id="rId2"/>
              </a:rPr>
              <a:t>https://par-richtlinie.de/wp-content/uploads/2022/11/PSI-Tabelle-2022.pdf</a:t>
            </a:r>
            <a:endParaRPr lang="de-DE" dirty="0">
              <a:latin typeface="Arial"/>
              <a:cs typeface="Arial"/>
            </a:endParaRPr>
          </a:p>
        </p:txBody>
      </p:sp>
    </p:spTree>
    <p:extLst>
      <p:ext uri="{BB962C8B-B14F-4D97-AF65-F5344CB8AC3E}">
        <p14:creationId xmlns:p14="http://schemas.microsoft.com/office/powerpoint/2010/main" val="300910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(8)</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3518912" cy="369332"/>
          </a:xfrm>
          <a:prstGeom prst="rect">
            <a:avLst/>
          </a:prstGeom>
          <a:noFill/>
          <a:ln w="9525">
            <a:noFill/>
            <a:miter lim="800000"/>
            <a:headEnd/>
            <a:tailEnd/>
          </a:ln>
        </p:spPr>
        <p:txBody>
          <a:bodyPr wrap="none">
            <a:prstTxWarp prst="textNoShape">
              <a:avLst/>
            </a:prstTxWarp>
            <a:spAutoFit/>
          </a:bodyPr>
          <a:lstStyle/>
          <a:p>
            <a:r>
              <a:rPr lang="de-DE" b="1" dirty="0" err="1">
                <a:solidFill>
                  <a:srgbClr val="0000FF"/>
                </a:solidFill>
                <a:latin typeface="Arial" panose="020B0604020202020204" pitchFamily="34" charset="0"/>
                <a:cs typeface="Arial" panose="020B0604020202020204" pitchFamily="34" charset="0"/>
              </a:rPr>
              <a:t>Parodontalstatus</a:t>
            </a:r>
            <a:r>
              <a:rPr lang="de-DE" b="1" dirty="0">
                <a:solidFill>
                  <a:srgbClr val="0000FF"/>
                </a:solidFill>
                <a:latin typeface="Arial" panose="020B0604020202020204" pitchFamily="34" charset="0"/>
                <a:cs typeface="Arial" panose="020B0604020202020204" pitchFamily="34" charset="0"/>
              </a:rPr>
              <a:t> Blatt 1 und 2</a:t>
            </a:r>
          </a:p>
        </p:txBody>
      </p:sp>
      <p:sp>
        <p:nvSpPr>
          <p:cNvPr id="11" name="Textfeld 3">
            <a:extLst>
              <a:ext uri="{FF2B5EF4-FFF2-40B4-BE49-F238E27FC236}">
                <a16:creationId xmlns:a16="http://schemas.microsoft.com/office/drawing/2014/main" id="{CCCEB010-56A3-D365-4042-4A0B9554E43D}"/>
              </a:ext>
            </a:extLst>
          </p:cNvPr>
          <p:cNvSpPr txBox="1">
            <a:spLocks noChangeArrowheads="1"/>
          </p:cNvSpPr>
          <p:nvPr/>
        </p:nvSpPr>
        <p:spPr bwMode="auto">
          <a:xfrm>
            <a:off x="1161458" y="2438400"/>
            <a:ext cx="6763016" cy="646331"/>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Alle Befunde werden in den </a:t>
            </a:r>
            <a:r>
              <a:rPr lang="de-DE" dirty="0" err="1">
                <a:latin typeface="Arial" panose="020B0604020202020204" pitchFamily="34" charset="0"/>
                <a:cs typeface="Arial" panose="020B0604020202020204" pitchFamily="34" charset="0"/>
              </a:rPr>
              <a:t>Parodontalstatus</a:t>
            </a:r>
            <a:r>
              <a:rPr lang="de-DE" dirty="0">
                <a:latin typeface="Arial" panose="020B0604020202020204" pitchFamily="34" charset="0"/>
                <a:cs typeface="Arial" panose="020B0604020202020204" pitchFamily="34" charset="0"/>
              </a:rPr>
              <a:t> eingetragen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Genehmigung des PAR-Plans durch die Krankenkasse</a:t>
            </a:r>
          </a:p>
        </p:txBody>
      </p:sp>
      <p:pic>
        <p:nvPicPr>
          <p:cNvPr id="4" name="Bild 4">
            <a:extLst>
              <a:ext uri="{FF2B5EF4-FFF2-40B4-BE49-F238E27FC236}">
                <a16:creationId xmlns:a16="http://schemas.microsoft.com/office/drawing/2014/main" id="{3C402128-F94A-778B-3AA0-6DA113F3104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17650" y="3084731"/>
            <a:ext cx="4874731" cy="3106108"/>
          </a:xfrm>
          <a:prstGeom prst="rect">
            <a:avLst/>
          </a:prstGeom>
        </p:spPr>
      </p:pic>
      <p:sp>
        <p:nvSpPr>
          <p:cNvPr id="6" name="Textfeld 5">
            <a:extLst>
              <a:ext uri="{FF2B5EF4-FFF2-40B4-BE49-F238E27FC236}">
                <a16:creationId xmlns:a16="http://schemas.microsoft.com/office/drawing/2014/main" id="{DF1DB308-E1A2-7DA3-B1B4-23457786114A}"/>
              </a:ext>
            </a:extLst>
          </p:cNvPr>
          <p:cNvSpPr txBox="1"/>
          <p:nvPr/>
        </p:nvSpPr>
        <p:spPr>
          <a:xfrm>
            <a:off x="6592381" y="4637785"/>
            <a:ext cx="2342757" cy="256480"/>
          </a:xfrm>
          <a:prstGeom prst="rect">
            <a:avLst/>
          </a:prstGeom>
          <a:noFill/>
        </p:spPr>
        <p:txBody>
          <a:bodyPr wrap="none" rtlCol="0">
            <a:spAutoFit/>
          </a:bodyPr>
          <a:lstStyle/>
          <a:p>
            <a:pPr algn="r"/>
            <a:r>
              <a:rPr lang="de-DE" sz="1600" baseline="30000" dirty="0">
                <a:latin typeface="Arial"/>
                <a:cs typeface="Arial"/>
                <a:hlinkClick r:id="rId3"/>
              </a:rPr>
              <a:t>https://www.parodontalstatus.ch/de/</a:t>
            </a:r>
            <a:endParaRPr lang="de-DE" sz="1600" baseline="30000" dirty="0">
              <a:latin typeface="Arial"/>
              <a:cs typeface="Arial"/>
            </a:endParaRPr>
          </a:p>
        </p:txBody>
      </p:sp>
    </p:spTree>
    <p:extLst>
      <p:ext uri="{BB962C8B-B14F-4D97-AF65-F5344CB8AC3E}">
        <p14:creationId xmlns:p14="http://schemas.microsoft.com/office/powerpoint/2010/main" val="2717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(9)</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1437125"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PAR-Status</a:t>
            </a:r>
          </a:p>
        </p:txBody>
      </p:sp>
      <p:pic>
        <p:nvPicPr>
          <p:cNvPr id="5" name="Grafik 4">
            <a:extLst>
              <a:ext uri="{FF2B5EF4-FFF2-40B4-BE49-F238E27FC236}">
                <a16:creationId xmlns:a16="http://schemas.microsoft.com/office/drawing/2014/main" id="{C93F186C-1EAE-F489-50C3-1AED1B19E2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8025" y="1903557"/>
            <a:ext cx="3126756" cy="4423707"/>
          </a:xfrm>
          <a:prstGeom prst="rect">
            <a:avLst/>
          </a:prstGeom>
        </p:spPr>
      </p:pic>
      <p:pic>
        <p:nvPicPr>
          <p:cNvPr id="8" name="Grafik 7">
            <a:extLst>
              <a:ext uri="{FF2B5EF4-FFF2-40B4-BE49-F238E27FC236}">
                <a16:creationId xmlns:a16="http://schemas.microsoft.com/office/drawing/2014/main" id="{D78B7D71-5EB0-B65A-3D3C-6D18AB55E4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38065" y="1972242"/>
            <a:ext cx="3055505" cy="4322901"/>
          </a:xfrm>
          <a:prstGeom prst="rect">
            <a:avLst/>
          </a:prstGeom>
        </p:spPr>
      </p:pic>
    </p:spTree>
    <p:extLst>
      <p:ext uri="{BB962C8B-B14F-4D97-AF65-F5344CB8AC3E}">
        <p14:creationId xmlns:p14="http://schemas.microsoft.com/office/powerpoint/2010/main" val="3627986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latin typeface="Arial" panose="020B0604020202020204" pitchFamily="34" charset="0"/>
                <a:cs typeface="Arial" panose="020B0604020202020204" pitchFamily="34" charset="0"/>
              </a:rPr>
              <a:t>2. Anamnese, Befund, Diagnose, Feststellung der Behandlungsbedürftigkeit (10)</a:t>
            </a:r>
          </a:p>
        </p:txBody>
      </p:sp>
      <p:sp>
        <p:nvSpPr>
          <p:cNvPr id="7" name="Textfeld 10">
            <a:extLst>
              <a:ext uri="{FF2B5EF4-FFF2-40B4-BE49-F238E27FC236}">
                <a16:creationId xmlns:a16="http://schemas.microsoft.com/office/drawing/2014/main" id="{FAB918F3-0878-58E1-F299-5C0FA4687C6C}"/>
              </a:ext>
            </a:extLst>
          </p:cNvPr>
          <p:cNvSpPr txBox="1">
            <a:spLocks noChangeArrowheads="1"/>
          </p:cNvSpPr>
          <p:nvPr/>
        </p:nvSpPr>
        <p:spPr bwMode="auto">
          <a:xfrm>
            <a:off x="850900" y="1903557"/>
            <a:ext cx="6861687"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Abrechnung von Leistungen bei Erstellung eines PAR-Plans:</a:t>
            </a:r>
          </a:p>
        </p:txBody>
      </p:sp>
      <p:graphicFrame>
        <p:nvGraphicFramePr>
          <p:cNvPr id="3" name="Tabelle 4">
            <a:extLst>
              <a:ext uri="{FF2B5EF4-FFF2-40B4-BE49-F238E27FC236}">
                <a16:creationId xmlns:a16="http://schemas.microsoft.com/office/drawing/2014/main" id="{87B0261B-A29C-4995-605F-97A1117E5AB0}"/>
              </a:ext>
            </a:extLst>
          </p:cNvPr>
          <p:cNvGraphicFramePr>
            <a:graphicFrameLocks noGrp="1"/>
          </p:cNvGraphicFramePr>
          <p:nvPr>
            <p:extLst>
              <p:ext uri="{D42A27DB-BD31-4B8C-83A1-F6EECF244321}">
                <p14:modId xmlns:p14="http://schemas.microsoft.com/office/powerpoint/2010/main" val="1665888488"/>
              </p:ext>
            </p:extLst>
          </p:nvPr>
        </p:nvGraphicFramePr>
        <p:xfrm>
          <a:off x="1233743" y="2877346"/>
          <a:ext cx="6096000" cy="2682351"/>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372720813"/>
                    </a:ext>
                  </a:extLst>
                </a:gridCol>
                <a:gridCol w="2032000">
                  <a:extLst>
                    <a:ext uri="{9D8B030D-6E8A-4147-A177-3AD203B41FA5}">
                      <a16:colId xmlns:a16="http://schemas.microsoft.com/office/drawing/2014/main" val="3215623622"/>
                    </a:ext>
                  </a:extLst>
                </a:gridCol>
                <a:gridCol w="2032000">
                  <a:extLst>
                    <a:ext uri="{9D8B030D-6E8A-4147-A177-3AD203B41FA5}">
                      <a16:colId xmlns:a16="http://schemas.microsoft.com/office/drawing/2014/main" val="2158111272"/>
                    </a:ext>
                  </a:extLst>
                </a:gridCol>
              </a:tblGrid>
              <a:tr h="370840">
                <a:tc>
                  <a:txBody>
                    <a:bodyPr/>
                    <a:lstStyle/>
                    <a:p>
                      <a:r>
                        <a:rPr lang="de-DE" dirty="0"/>
                        <a:t>Leistungs-beschreibung</a:t>
                      </a:r>
                    </a:p>
                  </a:txBody>
                  <a:tcPr/>
                </a:tc>
                <a:tc>
                  <a:txBody>
                    <a:bodyPr/>
                    <a:lstStyle/>
                    <a:p>
                      <a:r>
                        <a:rPr lang="de-DE" dirty="0"/>
                        <a:t>BEMA</a:t>
                      </a:r>
                    </a:p>
                  </a:txBody>
                  <a:tcPr/>
                </a:tc>
                <a:tc>
                  <a:txBody>
                    <a:bodyPr/>
                    <a:lstStyle/>
                    <a:p>
                      <a:r>
                        <a:rPr lang="de-DE" dirty="0"/>
                        <a:t>GOZ</a:t>
                      </a:r>
                    </a:p>
                  </a:txBody>
                  <a:tcPr/>
                </a:tc>
                <a:extLst>
                  <a:ext uri="{0D108BD9-81ED-4DB2-BD59-A6C34878D82A}">
                    <a16:rowId xmlns:a16="http://schemas.microsoft.com/office/drawing/2014/main" val="2730594624"/>
                  </a:ext>
                </a:extLst>
              </a:tr>
              <a:tr h="370840">
                <a:tc>
                  <a:txBody>
                    <a:bodyPr/>
                    <a:lstStyle/>
                    <a:p>
                      <a:r>
                        <a:rPr lang="de-DE" dirty="0"/>
                        <a:t>PAR-Status</a:t>
                      </a:r>
                    </a:p>
                  </a:txBody>
                  <a:tcPr/>
                </a:tc>
                <a:tc>
                  <a:txBody>
                    <a:bodyPr/>
                    <a:lstStyle/>
                    <a:p>
                      <a:r>
                        <a:rPr lang="de-DE" dirty="0"/>
                        <a:t>4</a:t>
                      </a:r>
                    </a:p>
                  </a:txBody>
                  <a:tcPr/>
                </a:tc>
                <a:tc>
                  <a:txBody>
                    <a:bodyPr/>
                    <a:lstStyle/>
                    <a:p>
                      <a:r>
                        <a:rPr lang="de-DE" dirty="0"/>
                        <a:t>8000a *</a:t>
                      </a:r>
                    </a:p>
                  </a:txBody>
                  <a:tcPr/>
                </a:tc>
                <a:extLst>
                  <a:ext uri="{0D108BD9-81ED-4DB2-BD59-A6C34878D82A}">
                    <a16:rowId xmlns:a16="http://schemas.microsoft.com/office/drawing/2014/main" val="3780158916"/>
                  </a:ext>
                </a:extLst>
              </a:tr>
              <a:tr h="370840">
                <a:tc>
                  <a:txBody>
                    <a:bodyPr/>
                    <a:lstStyle/>
                    <a:p>
                      <a:r>
                        <a:rPr lang="de-DE" dirty="0"/>
                        <a:t>Röntgendiagnostik</a:t>
                      </a:r>
                    </a:p>
                  </a:txBody>
                  <a:tcPr/>
                </a:tc>
                <a:tc>
                  <a:txBody>
                    <a:bodyPr/>
                    <a:lstStyle/>
                    <a:p>
                      <a:r>
                        <a:rPr lang="de-DE" dirty="0"/>
                        <a:t>Rö2-Rö8, Status, OPG</a:t>
                      </a:r>
                    </a:p>
                  </a:txBody>
                  <a:tcPr/>
                </a:tc>
                <a:tc>
                  <a:txBody>
                    <a:bodyPr/>
                    <a:lstStyle/>
                    <a:p>
                      <a:r>
                        <a:rPr lang="de-DE" dirty="0"/>
                        <a:t>Ä5000, Ä5004</a:t>
                      </a:r>
                    </a:p>
                  </a:txBody>
                  <a:tcPr/>
                </a:tc>
                <a:extLst>
                  <a:ext uri="{0D108BD9-81ED-4DB2-BD59-A6C34878D82A}">
                    <a16:rowId xmlns:a16="http://schemas.microsoft.com/office/drawing/2014/main" val="1885510086"/>
                  </a:ext>
                </a:extLst>
              </a:tr>
              <a:tr h="370840">
                <a:tc>
                  <a:txBody>
                    <a:bodyPr/>
                    <a:lstStyle/>
                    <a:p>
                      <a:r>
                        <a:rPr lang="de-DE" dirty="0"/>
                        <a:t>PSI</a:t>
                      </a:r>
                    </a:p>
                  </a:txBody>
                  <a:tcPr/>
                </a:tc>
                <a:tc>
                  <a:txBody>
                    <a:bodyPr/>
                    <a:lstStyle/>
                    <a:p>
                      <a:r>
                        <a:rPr lang="de-DE" dirty="0"/>
                        <a:t>04 (alle 2 Jahre)</a:t>
                      </a:r>
                    </a:p>
                  </a:txBody>
                  <a:tcPr/>
                </a:tc>
                <a:tc>
                  <a:txBody>
                    <a:bodyPr/>
                    <a:lstStyle/>
                    <a:p>
                      <a:r>
                        <a:rPr lang="de-DE" dirty="0"/>
                        <a:t>4005 (max. zweimal jährlich)</a:t>
                      </a:r>
                    </a:p>
                  </a:txBody>
                  <a:tcPr/>
                </a:tc>
                <a:extLst>
                  <a:ext uri="{0D108BD9-81ED-4DB2-BD59-A6C34878D82A}">
                    <a16:rowId xmlns:a16="http://schemas.microsoft.com/office/drawing/2014/main" val="4008987308"/>
                  </a:ext>
                </a:extLst>
              </a:tr>
              <a:tr h="391271">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854518777"/>
                  </a:ext>
                </a:extLst>
              </a:tr>
            </a:tbl>
          </a:graphicData>
        </a:graphic>
      </p:graphicFrame>
      <p:sp>
        <p:nvSpPr>
          <p:cNvPr id="5" name="Textfeld 4">
            <a:extLst>
              <a:ext uri="{FF2B5EF4-FFF2-40B4-BE49-F238E27FC236}">
                <a16:creationId xmlns:a16="http://schemas.microsoft.com/office/drawing/2014/main" id="{08623106-6F76-3A5A-7614-23C735B1AFEA}"/>
              </a:ext>
            </a:extLst>
          </p:cNvPr>
          <p:cNvSpPr txBox="1"/>
          <p:nvPr/>
        </p:nvSpPr>
        <p:spPr>
          <a:xfrm>
            <a:off x="7305711" y="3830362"/>
            <a:ext cx="1462546" cy="420628"/>
          </a:xfrm>
          <a:prstGeom prst="rect">
            <a:avLst/>
          </a:prstGeom>
          <a:noFill/>
        </p:spPr>
        <p:txBody>
          <a:bodyPr wrap="square" rtlCol="0">
            <a:spAutoFit/>
          </a:bodyPr>
          <a:lstStyle/>
          <a:p>
            <a:pPr algn="r"/>
            <a:r>
              <a:rPr lang="de-DE" sz="1600" baseline="30000" dirty="0">
                <a:latin typeface="Arial"/>
                <a:cs typeface="Arial"/>
              </a:rPr>
              <a:t>* = nicht prüfungsrelevant</a:t>
            </a:r>
          </a:p>
        </p:txBody>
      </p:sp>
    </p:spTree>
    <p:extLst>
      <p:ext uri="{BB962C8B-B14F-4D97-AF65-F5344CB8AC3E}">
        <p14:creationId xmlns:p14="http://schemas.microsoft.com/office/powerpoint/2010/main" val="195346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0900" y="384700"/>
            <a:ext cx="6608233" cy="1143000"/>
          </a:xfrm>
        </p:spPr>
        <p:txBody>
          <a:bodyPr/>
          <a:lstStyle/>
          <a:p>
            <a:r>
              <a:rPr lang="de-DE" dirty="0"/>
              <a:t>3. </a:t>
            </a:r>
            <a:r>
              <a:rPr lang="de-DE" dirty="0">
                <a:latin typeface="Arial" panose="020B0604020202020204" pitchFamily="34" charset="0"/>
                <a:cs typeface="Arial" panose="020B0604020202020204" pitchFamily="34" charset="0"/>
              </a:rPr>
              <a:t>Parodontologisches Aufklärungsgespräch</a:t>
            </a:r>
            <a:br>
              <a:rPr lang="de-DE" dirty="0">
                <a:latin typeface="Arial" panose="020B0604020202020204" pitchFamily="34" charset="0"/>
                <a:cs typeface="Arial" panose="020B0604020202020204" pitchFamily="34" charset="0"/>
              </a:rPr>
            </a:br>
            <a:endParaRPr lang="de-DE" dirty="0"/>
          </a:p>
        </p:txBody>
      </p:sp>
      <p:sp>
        <p:nvSpPr>
          <p:cNvPr id="8" name="Textfeld 10">
            <a:extLst>
              <a:ext uri="{FF2B5EF4-FFF2-40B4-BE49-F238E27FC236}">
                <a16:creationId xmlns:a16="http://schemas.microsoft.com/office/drawing/2014/main" id="{84CDE331-E803-9BAD-A864-6A5B872EBB49}"/>
              </a:ext>
            </a:extLst>
          </p:cNvPr>
          <p:cNvSpPr txBox="1">
            <a:spLocks noChangeArrowheads="1"/>
          </p:cNvSpPr>
          <p:nvPr/>
        </p:nvSpPr>
        <p:spPr bwMode="auto">
          <a:xfrm>
            <a:off x="850900" y="1903557"/>
            <a:ext cx="6305957"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Inhalte des parodontologischen Aufklärungsgesprächs</a:t>
            </a:r>
          </a:p>
        </p:txBody>
      </p:sp>
      <p:sp>
        <p:nvSpPr>
          <p:cNvPr id="10" name="Textfeld 3">
            <a:extLst>
              <a:ext uri="{FF2B5EF4-FFF2-40B4-BE49-F238E27FC236}">
                <a16:creationId xmlns:a16="http://schemas.microsoft.com/office/drawing/2014/main" id="{BE2ECC03-5694-417B-BE92-0828D6662D50}"/>
              </a:ext>
            </a:extLst>
          </p:cNvPr>
          <p:cNvSpPr txBox="1">
            <a:spLocks noChangeArrowheads="1"/>
          </p:cNvSpPr>
          <p:nvPr/>
        </p:nvSpPr>
        <p:spPr bwMode="auto">
          <a:xfrm>
            <a:off x="1161458" y="2438400"/>
            <a:ext cx="6763016" cy="1754326"/>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Informationen über Befund und Diagnose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Erörterung möglicher Behandlungsalternativen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Therapieablauf</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Bedeutung von gesundheitsbewusstem Verhalten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Information über Wechselwirkungen zu anderen Erkrankungen</a:t>
            </a:r>
          </a:p>
        </p:txBody>
      </p:sp>
      <p:graphicFrame>
        <p:nvGraphicFramePr>
          <p:cNvPr id="11" name="Tabelle 11">
            <a:extLst>
              <a:ext uri="{FF2B5EF4-FFF2-40B4-BE49-F238E27FC236}">
                <a16:creationId xmlns:a16="http://schemas.microsoft.com/office/drawing/2014/main" id="{5B1FA96F-A9ED-EC59-C44D-E5DB4410CD4A}"/>
              </a:ext>
            </a:extLst>
          </p:cNvPr>
          <p:cNvGraphicFramePr>
            <a:graphicFrameLocks noGrp="1"/>
          </p:cNvGraphicFramePr>
          <p:nvPr>
            <p:extLst>
              <p:ext uri="{D42A27DB-BD31-4B8C-83A1-F6EECF244321}">
                <p14:modId xmlns:p14="http://schemas.microsoft.com/office/powerpoint/2010/main" val="3783558338"/>
              </p:ext>
            </p:extLst>
          </p:nvPr>
        </p:nvGraphicFramePr>
        <p:xfrm>
          <a:off x="1161458" y="4597966"/>
          <a:ext cx="6096000" cy="12801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761026143"/>
                    </a:ext>
                  </a:extLst>
                </a:gridCol>
                <a:gridCol w="2032000">
                  <a:extLst>
                    <a:ext uri="{9D8B030D-6E8A-4147-A177-3AD203B41FA5}">
                      <a16:colId xmlns:a16="http://schemas.microsoft.com/office/drawing/2014/main" val="2042276296"/>
                    </a:ext>
                  </a:extLst>
                </a:gridCol>
                <a:gridCol w="2032000">
                  <a:extLst>
                    <a:ext uri="{9D8B030D-6E8A-4147-A177-3AD203B41FA5}">
                      <a16:colId xmlns:a16="http://schemas.microsoft.com/office/drawing/2014/main" val="2205451552"/>
                    </a:ext>
                  </a:extLst>
                </a:gridCol>
              </a:tblGrid>
              <a:tr h="370840">
                <a:tc>
                  <a:txBody>
                    <a:bodyPr/>
                    <a:lstStyle/>
                    <a:p>
                      <a:r>
                        <a:rPr lang="de-DE" dirty="0"/>
                        <a:t>Leistungs-beschreibung</a:t>
                      </a:r>
                    </a:p>
                  </a:txBody>
                  <a:tcPr/>
                </a:tc>
                <a:tc>
                  <a:txBody>
                    <a:bodyPr/>
                    <a:lstStyle/>
                    <a:p>
                      <a:r>
                        <a:rPr lang="de-DE" dirty="0"/>
                        <a:t>BEMA</a:t>
                      </a:r>
                    </a:p>
                  </a:txBody>
                  <a:tcPr/>
                </a:tc>
                <a:tc>
                  <a:txBody>
                    <a:bodyPr/>
                    <a:lstStyle/>
                    <a:p>
                      <a:r>
                        <a:rPr lang="de-DE" dirty="0"/>
                        <a:t>GOZ</a:t>
                      </a:r>
                    </a:p>
                  </a:txBody>
                  <a:tcPr/>
                </a:tc>
                <a:extLst>
                  <a:ext uri="{0D108BD9-81ED-4DB2-BD59-A6C34878D82A}">
                    <a16:rowId xmlns:a16="http://schemas.microsoft.com/office/drawing/2014/main" val="2674728848"/>
                  </a:ext>
                </a:extLst>
              </a:tr>
              <a:tr h="370840">
                <a:tc>
                  <a:txBody>
                    <a:bodyPr/>
                    <a:lstStyle/>
                    <a:p>
                      <a:r>
                        <a:rPr lang="de-DE" dirty="0"/>
                        <a:t>Aufklärungs- und Therapiegespräch</a:t>
                      </a:r>
                    </a:p>
                  </a:txBody>
                  <a:tcPr/>
                </a:tc>
                <a:tc>
                  <a:txBody>
                    <a:bodyPr/>
                    <a:lstStyle/>
                    <a:p>
                      <a:r>
                        <a:rPr lang="de-DE" dirty="0"/>
                        <a:t>ATG</a:t>
                      </a:r>
                    </a:p>
                  </a:txBody>
                  <a:tcPr/>
                </a:tc>
                <a:tc>
                  <a:txBody>
                    <a:bodyPr/>
                    <a:lstStyle/>
                    <a:p>
                      <a:r>
                        <a:rPr lang="de-DE" dirty="0"/>
                        <a:t>2110a</a:t>
                      </a:r>
                    </a:p>
                  </a:txBody>
                  <a:tcPr/>
                </a:tc>
                <a:extLst>
                  <a:ext uri="{0D108BD9-81ED-4DB2-BD59-A6C34878D82A}">
                    <a16:rowId xmlns:a16="http://schemas.microsoft.com/office/drawing/2014/main" val="2659428788"/>
                  </a:ext>
                </a:extLst>
              </a:tr>
            </a:tbl>
          </a:graphicData>
        </a:graphic>
      </p:graphicFrame>
    </p:spTree>
    <p:extLst>
      <p:ext uri="{BB962C8B-B14F-4D97-AF65-F5344CB8AC3E}">
        <p14:creationId xmlns:p14="http://schemas.microsoft.com/office/powerpoint/2010/main" val="422233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e-DE" dirty="0"/>
            </a:br>
            <a:r>
              <a:rPr lang="de-DE" dirty="0"/>
              <a:t>4. </a:t>
            </a:r>
            <a:r>
              <a:rPr lang="de-DE" dirty="0">
                <a:latin typeface="Arial" panose="020B0604020202020204" pitchFamily="34" charset="0"/>
                <a:cs typeface="Arial" panose="020B0604020202020204" pitchFamily="34" charset="0"/>
              </a:rPr>
              <a:t>Patientenindividuelle Mundhygieneunterweisung</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					     (MHU)</a:t>
            </a:r>
            <a:br>
              <a:rPr lang="de-DE" dirty="0">
                <a:latin typeface="Arial" panose="020B0604020202020204" pitchFamily="34" charset="0"/>
                <a:cs typeface="Arial" panose="020B0604020202020204" pitchFamily="34" charset="0"/>
              </a:rPr>
            </a:br>
            <a:endParaRPr lang="de-DE" dirty="0"/>
          </a:p>
        </p:txBody>
      </p:sp>
      <p:sp>
        <p:nvSpPr>
          <p:cNvPr id="8" name="Textfeld 10">
            <a:extLst>
              <a:ext uri="{FF2B5EF4-FFF2-40B4-BE49-F238E27FC236}">
                <a16:creationId xmlns:a16="http://schemas.microsoft.com/office/drawing/2014/main" id="{38BB5D05-A512-44BB-C1B8-B4FD8062C46D}"/>
              </a:ext>
            </a:extLst>
          </p:cNvPr>
          <p:cNvSpPr txBox="1">
            <a:spLocks noChangeArrowheads="1"/>
          </p:cNvSpPr>
          <p:nvPr/>
        </p:nvSpPr>
        <p:spPr bwMode="auto">
          <a:xfrm>
            <a:off x="850900" y="3073355"/>
            <a:ext cx="4403770"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Inhalte der Mundhygieneunterweisung</a:t>
            </a:r>
          </a:p>
        </p:txBody>
      </p:sp>
      <p:sp>
        <p:nvSpPr>
          <p:cNvPr id="12" name="Textfeld 3">
            <a:extLst>
              <a:ext uri="{FF2B5EF4-FFF2-40B4-BE49-F238E27FC236}">
                <a16:creationId xmlns:a16="http://schemas.microsoft.com/office/drawing/2014/main" id="{8A8C1866-92FB-EEFB-32F8-ED675D17209A}"/>
              </a:ext>
            </a:extLst>
          </p:cNvPr>
          <p:cNvSpPr txBox="1">
            <a:spLocks noChangeArrowheads="1"/>
          </p:cNvSpPr>
          <p:nvPr/>
        </p:nvSpPr>
        <p:spPr bwMode="auto">
          <a:xfrm>
            <a:off x="1175657" y="1870617"/>
            <a:ext cx="6763016" cy="923330"/>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Erfolgt im zeitlichen Zusammenhang mit AIT</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BEMA-Nr. Ä1 nicht in gleicher Sitzung neben „MHU“ abrechenbar</a:t>
            </a:r>
          </a:p>
        </p:txBody>
      </p:sp>
      <p:sp>
        <p:nvSpPr>
          <p:cNvPr id="14" name="Textfeld 3">
            <a:extLst>
              <a:ext uri="{FF2B5EF4-FFF2-40B4-BE49-F238E27FC236}">
                <a16:creationId xmlns:a16="http://schemas.microsoft.com/office/drawing/2014/main" id="{E984B693-D239-F451-FA93-0C4E8955859E}"/>
              </a:ext>
            </a:extLst>
          </p:cNvPr>
          <p:cNvSpPr txBox="1">
            <a:spLocks noChangeArrowheads="1"/>
          </p:cNvSpPr>
          <p:nvPr/>
        </p:nvSpPr>
        <p:spPr bwMode="auto">
          <a:xfrm>
            <a:off x="1190491" y="3473502"/>
            <a:ext cx="7224166" cy="2585323"/>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Individuelle Mundhygiene-Aufklärung und –Unterweisung</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Bewertung von Patientenwissen zu parodontalen Erkrankungen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Feststellung von Zahnpflegegewohnheiten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Langfristige Ziele des Versicherten bezüglich Mundgesundheit</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Bestimmung des Entzündungsstatus der Gingiva (SBI/PBI/BOP)</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Anfärben von Plaque (API)</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Praktische Anleitung zur Mundhygiene und Mundhygienehilfsmittel (individuell und risikospezifisch)</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2303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br>
              <a:rPr lang="de-DE" dirty="0"/>
            </a:br>
            <a:r>
              <a:rPr lang="de-DE" dirty="0"/>
              <a:t>4. </a:t>
            </a:r>
            <a:r>
              <a:rPr lang="de-DE" dirty="0">
                <a:latin typeface="Arial" panose="020B0604020202020204" pitchFamily="34" charset="0"/>
                <a:cs typeface="Arial" panose="020B0604020202020204" pitchFamily="34" charset="0"/>
              </a:rPr>
              <a:t>Patientenindividuelle Mundhygieneunterweisung</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						(MHU) (2)</a:t>
            </a:r>
            <a:br>
              <a:rPr lang="de-DE" dirty="0">
                <a:latin typeface="Arial" panose="020B0604020202020204" pitchFamily="34" charset="0"/>
                <a:cs typeface="Arial" panose="020B0604020202020204" pitchFamily="34" charset="0"/>
              </a:rPr>
            </a:br>
            <a:endParaRPr lang="de-DE" dirty="0"/>
          </a:p>
        </p:txBody>
      </p:sp>
      <p:sp>
        <p:nvSpPr>
          <p:cNvPr id="8" name="Textfeld 10">
            <a:extLst>
              <a:ext uri="{FF2B5EF4-FFF2-40B4-BE49-F238E27FC236}">
                <a16:creationId xmlns:a16="http://schemas.microsoft.com/office/drawing/2014/main" id="{38BB5D05-A512-44BB-C1B8-B4FD8062C46D}"/>
              </a:ext>
            </a:extLst>
          </p:cNvPr>
          <p:cNvSpPr txBox="1">
            <a:spLocks noChangeArrowheads="1"/>
          </p:cNvSpPr>
          <p:nvPr/>
        </p:nvSpPr>
        <p:spPr bwMode="auto">
          <a:xfrm>
            <a:off x="850900" y="2016969"/>
            <a:ext cx="6844566"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Abrechnung des parodontologischen Aufklärungsgesprächs</a:t>
            </a:r>
          </a:p>
        </p:txBody>
      </p:sp>
      <p:graphicFrame>
        <p:nvGraphicFramePr>
          <p:cNvPr id="3" name="Tabelle 3">
            <a:extLst>
              <a:ext uri="{FF2B5EF4-FFF2-40B4-BE49-F238E27FC236}">
                <a16:creationId xmlns:a16="http://schemas.microsoft.com/office/drawing/2014/main" id="{A9C0E914-6C93-A5D4-0ADC-4344F5C66439}"/>
              </a:ext>
            </a:extLst>
          </p:cNvPr>
          <p:cNvGraphicFramePr>
            <a:graphicFrameLocks noGrp="1"/>
          </p:cNvGraphicFramePr>
          <p:nvPr>
            <p:extLst>
              <p:ext uri="{D42A27DB-BD31-4B8C-83A1-F6EECF244321}">
                <p14:modId xmlns:p14="http://schemas.microsoft.com/office/powerpoint/2010/main" val="848817233"/>
              </p:ext>
            </p:extLst>
          </p:nvPr>
        </p:nvGraphicFramePr>
        <p:xfrm>
          <a:off x="850900" y="3104170"/>
          <a:ext cx="6844566" cy="1554480"/>
        </p:xfrm>
        <a:graphic>
          <a:graphicData uri="http://schemas.openxmlformats.org/drawingml/2006/table">
            <a:tbl>
              <a:tblPr firstRow="1" bandRow="1">
                <a:tableStyleId>{5C22544A-7EE6-4342-B048-85BDC9FD1C3A}</a:tableStyleId>
              </a:tblPr>
              <a:tblGrid>
                <a:gridCol w="2281522">
                  <a:extLst>
                    <a:ext uri="{9D8B030D-6E8A-4147-A177-3AD203B41FA5}">
                      <a16:colId xmlns:a16="http://schemas.microsoft.com/office/drawing/2014/main" val="1837076278"/>
                    </a:ext>
                  </a:extLst>
                </a:gridCol>
                <a:gridCol w="2281522">
                  <a:extLst>
                    <a:ext uri="{9D8B030D-6E8A-4147-A177-3AD203B41FA5}">
                      <a16:colId xmlns:a16="http://schemas.microsoft.com/office/drawing/2014/main" val="628648080"/>
                    </a:ext>
                  </a:extLst>
                </a:gridCol>
                <a:gridCol w="2281522">
                  <a:extLst>
                    <a:ext uri="{9D8B030D-6E8A-4147-A177-3AD203B41FA5}">
                      <a16:colId xmlns:a16="http://schemas.microsoft.com/office/drawing/2014/main" val="540508382"/>
                    </a:ext>
                  </a:extLst>
                </a:gridCol>
              </a:tblGrid>
              <a:tr h="370840">
                <a:tc>
                  <a:txBody>
                    <a:bodyPr/>
                    <a:lstStyle/>
                    <a:p>
                      <a:r>
                        <a:rPr lang="de-DE" dirty="0">
                          <a:latin typeface="Arial" panose="020B0604020202020204" pitchFamily="34" charset="0"/>
                          <a:cs typeface="Arial" panose="020B0604020202020204" pitchFamily="34" charset="0"/>
                        </a:rPr>
                        <a:t>Leistungs-</a:t>
                      </a:r>
                    </a:p>
                    <a:p>
                      <a:r>
                        <a:rPr lang="de-DE" dirty="0" err="1">
                          <a:latin typeface="Arial" panose="020B0604020202020204" pitchFamily="34" charset="0"/>
                          <a:cs typeface="Arial" panose="020B0604020202020204" pitchFamily="34" charset="0"/>
                        </a:rPr>
                        <a:t>beschreibung</a:t>
                      </a:r>
                      <a:endParaRPr lang="de-DE" dirty="0">
                        <a:latin typeface="Arial" panose="020B0604020202020204" pitchFamily="34" charset="0"/>
                        <a:cs typeface="Arial" panose="020B0604020202020204" pitchFamily="34" charset="0"/>
                      </a:endParaRPr>
                    </a:p>
                  </a:txBody>
                  <a:tcPr/>
                </a:tc>
                <a:tc>
                  <a:txBody>
                    <a:bodyPr/>
                    <a:lstStyle/>
                    <a:p>
                      <a:r>
                        <a:rPr lang="de-DE" dirty="0">
                          <a:latin typeface="Arial" panose="020B0604020202020204" pitchFamily="34" charset="0"/>
                          <a:cs typeface="Arial" panose="020B0604020202020204" pitchFamily="34" charset="0"/>
                        </a:rPr>
                        <a:t>BEMA</a:t>
                      </a:r>
                    </a:p>
                  </a:txBody>
                  <a:tcPr/>
                </a:tc>
                <a:tc>
                  <a:txBody>
                    <a:bodyPr/>
                    <a:lstStyle/>
                    <a:p>
                      <a:r>
                        <a:rPr lang="de-DE" dirty="0">
                          <a:latin typeface="Arial" panose="020B0604020202020204" pitchFamily="34" charset="0"/>
                          <a:cs typeface="Arial" panose="020B0604020202020204" pitchFamily="34" charset="0"/>
                        </a:rPr>
                        <a:t>GOZ</a:t>
                      </a:r>
                    </a:p>
                  </a:txBody>
                  <a:tcPr/>
                </a:tc>
                <a:extLst>
                  <a:ext uri="{0D108BD9-81ED-4DB2-BD59-A6C34878D82A}">
                    <a16:rowId xmlns:a16="http://schemas.microsoft.com/office/drawing/2014/main" val="1774867154"/>
                  </a:ext>
                </a:extLst>
              </a:tr>
              <a:tr h="370840">
                <a:tc>
                  <a:txBody>
                    <a:bodyPr/>
                    <a:lstStyle/>
                    <a:p>
                      <a:r>
                        <a:rPr lang="de-DE" b="0" dirty="0">
                          <a:latin typeface="Arial" panose="020B0604020202020204" pitchFamily="34" charset="0"/>
                          <a:cs typeface="Arial" panose="020B0604020202020204" pitchFamily="34" charset="0"/>
                        </a:rPr>
                        <a:t>Patientenindividuelle</a:t>
                      </a:r>
                    </a:p>
                    <a:p>
                      <a:r>
                        <a:rPr lang="de-DE" b="0" dirty="0">
                          <a:latin typeface="Arial" panose="020B0604020202020204" pitchFamily="34" charset="0"/>
                          <a:cs typeface="Arial" panose="020B0604020202020204" pitchFamily="34" charset="0"/>
                        </a:rPr>
                        <a:t>Mundhygiene-</a:t>
                      </a:r>
                    </a:p>
                    <a:p>
                      <a:r>
                        <a:rPr lang="de-DE" b="0" dirty="0">
                          <a:latin typeface="Arial" panose="020B0604020202020204" pitchFamily="34" charset="0"/>
                          <a:cs typeface="Arial" panose="020B0604020202020204" pitchFamily="34" charset="0"/>
                        </a:rPr>
                        <a:t>Unterweisung </a:t>
                      </a:r>
                    </a:p>
                  </a:txBody>
                  <a:tcPr/>
                </a:tc>
                <a:tc>
                  <a:txBody>
                    <a:bodyPr/>
                    <a:lstStyle/>
                    <a:p>
                      <a:r>
                        <a:rPr lang="de-DE" dirty="0"/>
                        <a:t>MHU</a:t>
                      </a:r>
                    </a:p>
                  </a:txBody>
                  <a:tcPr/>
                </a:tc>
                <a:tc>
                  <a:txBody>
                    <a:bodyPr/>
                    <a:lstStyle/>
                    <a:p>
                      <a:r>
                        <a:rPr lang="de-DE" dirty="0"/>
                        <a:t>           </a:t>
                      </a:r>
                    </a:p>
                    <a:p>
                      <a:r>
                        <a:rPr lang="de-DE" dirty="0"/>
                        <a:t>            ---- </a:t>
                      </a:r>
                    </a:p>
                  </a:txBody>
                  <a:tcPr/>
                </a:tc>
                <a:extLst>
                  <a:ext uri="{0D108BD9-81ED-4DB2-BD59-A6C34878D82A}">
                    <a16:rowId xmlns:a16="http://schemas.microsoft.com/office/drawing/2014/main" val="2704936086"/>
                  </a:ext>
                </a:extLst>
              </a:tr>
            </a:tbl>
          </a:graphicData>
        </a:graphic>
      </p:graphicFrame>
    </p:spTree>
    <p:extLst>
      <p:ext uri="{BB962C8B-B14F-4D97-AF65-F5344CB8AC3E}">
        <p14:creationId xmlns:p14="http://schemas.microsoft.com/office/powerpoint/2010/main" val="4564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5. </a:t>
            </a:r>
            <a:r>
              <a:rPr lang="de-DE" dirty="0">
                <a:latin typeface="Arial" panose="020B0604020202020204" pitchFamily="34" charset="0"/>
                <a:cs typeface="Arial" panose="020B0604020202020204" pitchFamily="34" charset="0"/>
              </a:rPr>
              <a:t>Antiinfektiöse Therapie (AIT) </a:t>
            </a:r>
            <a:endParaRPr lang="de-DE" dirty="0"/>
          </a:p>
        </p:txBody>
      </p:sp>
      <p:sp>
        <p:nvSpPr>
          <p:cNvPr id="10" name="Textfeld 9">
            <a:extLst>
              <a:ext uri="{FF2B5EF4-FFF2-40B4-BE49-F238E27FC236}">
                <a16:creationId xmlns:a16="http://schemas.microsoft.com/office/drawing/2014/main" id="{D6B0040A-8934-4F11-29C6-EDE7F1450B29}"/>
              </a:ext>
            </a:extLst>
          </p:cNvPr>
          <p:cNvSpPr txBox="1"/>
          <p:nvPr/>
        </p:nvSpPr>
        <p:spPr>
          <a:xfrm>
            <a:off x="1067126" y="3646714"/>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11" name="Textfeld 2">
            <a:extLst>
              <a:ext uri="{FF2B5EF4-FFF2-40B4-BE49-F238E27FC236}">
                <a16:creationId xmlns:a16="http://schemas.microsoft.com/office/drawing/2014/main" id="{5EF099AA-0576-29A0-590D-91A04B946ACC}"/>
              </a:ext>
            </a:extLst>
          </p:cNvPr>
          <p:cNvSpPr txBox="1">
            <a:spLocks noChangeArrowheads="1"/>
          </p:cNvSpPr>
          <p:nvPr/>
        </p:nvSpPr>
        <p:spPr bwMode="auto">
          <a:xfrm>
            <a:off x="850900" y="1918076"/>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4" name="Textfeld 3">
            <a:extLst>
              <a:ext uri="{FF2B5EF4-FFF2-40B4-BE49-F238E27FC236}">
                <a16:creationId xmlns:a16="http://schemas.microsoft.com/office/drawing/2014/main" id="{D8710F74-1724-BFCD-74BE-AD216E02C7A3}"/>
              </a:ext>
            </a:extLst>
          </p:cNvPr>
          <p:cNvSpPr txBox="1">
            <a:spLocks noChangeArrowheads="1"/>
          </p:cNvSpPr>
          <p:nvPr/>
        </p:nvSpPr>
        <p:spPr bwMode="auto">
          <a:xfrm>
            <a:off x="1088898" y="2349606"/>
            <a:ext cx="6763016" cy="954107"/>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Entfernung aller supra- und klinisch subgingivalen weichen und harten Beläge bei ST </a:t>
            </a:r>
            <a:r>
              <a:rPr lang="de-DE" sz="2000" dirty="0">
                <a:latin typeface="Arial" panose="020B0604020202020204" pitchFamily="34" charset="0"/>
                <a:cs typeface="Arial" panose="020B0604020202020204" pitchFamily="34" charset="0"/>
              </a:rPr>
              <a:t>≥</a:t>
            </a:r>
            <a:r>
              <a:rPr lang="de-DE" dirty="0">
                <a:latin typeface="Arial" panose="020B0604020202020204" pitchFamily="34" charset="0"/>
                <a:cs typeface="Arial" panose="020B0604020202020204" pitchFamily="34" charset="0"/>
              </a:rPr>
              <a:t> 4 mm der Zahnfleischtasche im geschlossenen Vorgehen (</a:t>
            </a:r>
            <a:r>
              <a:rPr lang="de-DE" b="1" dirty="0">
                <a:latin typeface="Arial" panose="020B0604020202020204" pitchFamily="34" charset="0"/>
                <a:cs typeface="Arial" panose="020B0604020202020204" pitchFamily="34" charset="0"/>
              </a:rPr>
              <a:t>ohne Aufklappen </a:t>
            </a:r>
            <a:r>
              <a:rPr lang="de-DE" dirty="0">
                <a:latin typeface="Arial" panose="020B0604020202020204" pitchFamily="34" charset="0"/>
                <a:cs typeface="Arial" panose="020B0604020202020204" pitchFamily="34" charset="0"/>
              </a:rPr>
              <a:t>der Gingiva)</a:t>
            </a:r>
          </a:p>
        </p:txBody>
      </p:sp>
      <p:sp>
        <p:nvSpPr>
          <p:cNvPr id="5" name="Textfeld 4">
            <a:extLst>
              <a:ext uri="{FF2B5EF4-FFF2-40B4-BE49-F238E27FC236}">
                <a16:creationId xmlns:a16="http://schemas.microsoft.com/office/drawing/2014/main" id="{ECEDC3EC-2B9F-4D66-150F-D4A3E88DC3C6}"/>
              </a:ext>
            </a:extLst>
          </p:cNvPr>
          <p:cNvSpPr txBox="1"/>
          <p:nvPr/>
        </p:nvSpPr>
        <p:spPr>
          <a:xfrm>
            <a:off x="4539669" y="3929743"/>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12" name="Textfeld 5">
            <a:extLst>
              <a:ext uri="{FF2B5EF4-FFF2-40B4-BE49-F238E27FC236}">
                <a16:creationId xmlns:a16="http://schemas.microsoft.com/office/drawing/2014/main" id="{3B6B5555-A03A-DD1D-29EA-1B322F7BF684}"/>
              </a:ext>
            </a:extLst>
          </p:cNvPr>
          <p:cNvSpPr txBox="1">
            <a:spLocks noChangeArrowheads="1"/>
          </p:cNvSpPr>
          <p:nvPr/>
        </p:nvSpPr>
        <p:spPr bwMode="auto">
          <a:xfrm>
            <a:off x="1067126" y="4104196"/>
            <a:ext cx="6867978"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t> </a:t>
            </a:r>
            <a:r>
              <a:rPr lang="de-DE" dirty="0">
                <a:latin typeface="Arial" panose="020B0604020202020204" pitchFamily="34" charset="0"/>
                <a:cs typeface="Arial" panose="020B0604020202020204" pitchFamily="34" charset="0"/>
              </a:rPr>
              <a:t>Entfernung von weichen Belägen, Zahnstein und Konkrementen von den Zahn- und Wurzeloberflächen </a:t>
            </a:r>
          </a:p>
        </p:txBody>
      </p:sp>
      <p:sp>
        <p:nvSpPr>
          <p:cNvPr id="16" name="Textfeld 10">
            <a:extLst>
              <a:ext uri="{FF2B5EF4-FFF2-40B4-BE49-F238E27FC236}">
                <a16:creationId xmlns:a16="http://schemas.microsoft.com/office/drawing/2014/main" id="{2E37C504-8C3F-2A3A-F60E-7D284DCF08C9}"/>
              </a:ext>
            </a:extLst>
          </p:cNvPr>
          <p:cNvSpPr txBox="1">
            <a:spLocks noChangeArrowheads="1"/>
          </p:cNvSpPr>
          <p:nvPr/>
        </p:nvSpPr>
        <p:spPr bwMode="auto">
          <a:xfrm>
            <a:off x="850900" y="3634363"/>
            <a:ext cx="2020360"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Arbeitsschritte</a:t>
            </a:r>
          </a:p>
        </p:txBody>
      </p:sp>
    </p:spTree>
    <p:extLst>
      <p:ext uri="{BB962C8B-B14F-4D97-AF65-F5344CB8AC3E}">
        <p14:creationId xmlns:p14="http://schemas.microsoft.com/office/powerpoint/2010/main" val="247864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linds(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12" grpId="0"/>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5. </a:t>
            </a:r>
            <a:r>
              <a:rPr lang="de-DE" dirty="0">
                <a:latin typeface="Arial" panose="020B0604020202020204" pitchFamily="34" charset="0"/>
                <a:cs typeface="Arial" panose="020B0604020202020204" pitchFamily="34" charset="0"/>
              </a:rPr>
              <a:t>Antiinfektiöse Therapie (AIT) (2)</a:t>
            </a:r>
            <a:endParaRPr lang="de-DE" dirty="0"/>
          </a:p>
        </p:txBody>
      </p:sp>
      <p:sp>
        <p:nvSpPr>
          <p:cNvPr id="10" name="Textfeld 9">
            <a:extLst>
              <a:ext uri="{FF2B5EF4-FFF2-40B4-BE49-F238E27FC236}">
                <a16:creationId xmlns:a16="http://schemas.microsoft.com/office/drawing/2014/main" id="{D6B0040A-8934-4F11-29C6-EDE7F1450B29}"/>
              </a:ext>
            </a:extLst>
          </p:cNvPr>
          <p:cNvSpPr txBox="1"/>
          <p:nvPr/>
        </p:nvSpPr>
        <p:spPr>
          <a:xfrm>
            <a:off x="1067126" y="3646714"/>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5" name="Textfeld 4">
            <a:extLst>
              <a:ext uri="{FF2B5EF4-FFF2-40B4-BE49-F238E27FC236}">
                <a16:creationId xmlns:a16="http://schemas.microsoft.com/office/drawing/2014/main" id="{ECEDC3EC-2B9F-4D66-150F-D4A3E88DC3C6}"/>
              </a:ext>
            </a:extLst>
          </p:cNvPr>
          <p:cNvSpPr txBox="1"/>
          <p:nvPr/>
        </p:nvSpPr>
        <p:spPr>
          <a:xfrm>
            <a:off x="4539669" y="3929743"/>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21" name="Textfeld 2">
            <a:extLst>
              <a:ext uri="{FF2B5EF4-FFF2-40B4-BE49-F238E27FC236}">
                <a16:creationId xmlns:a16="http://schemas.microsoft.com/office/drawing/2014/main" id="{D4008203-1E38-13CC-1808-B8D5C4E95EDD}"/>
              </a:ext>
            </a:extLst>
          </p:cNvPr>
          <p:cNvSpPr txBox="1">
            <a:spLocks noChangeArrowheads="1"/>
          </p:cNvSpPr>
          <p:nvPr/>
        </p:nvSpPr>
        <p:spPr bwMode="auto">
          <a:xfrm>
            <a:off x="925276" y="6033234"/>
            <a:ext cx="259751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37931725" indent="-37474525">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100" dirty="0"/>
              <a:t>Grafiken: Mair, J., München</a:t>
            </a:r>
          </a:p>
        </p:txBody>
      </p:sp>
      <p:sp>
        <p:nvSpPr>
          <p:cNvPr id="22" name="Textfeld 21">
            <a:extLst>
              <a:ext uri="{FF2B5EF4-FFF2-40B4-BE49-F238E27FC236}">
                <a16:creationId xmlns:a16="http://schemas.microsoft.com/office/drawing/2014/main" id="{CA5E2597-D6C5-7C34-CCBA-18940864238A}"/>
              </a:ext>
            </a:extLst>
          </p:cNvPr>
          <p:cNvSpPr txBox="1"/>
          <p:nvPr/>
        </p:nvSpPr>
        <p:spPr>
          <a:xfrm>
            <a:off x="850900" y="5112936"/>
            <a:ext cx="6763390" cy="646331"/>
          </a:xfrm>
          <a:prstGeom prst="rect">
            <a:avLst/>
          </a:prstGeom>
          <a:noFill/>
        </p:spPr>
        <p:txBody>
          <a:bodyPr wrap="none" rtlCol="0">
            <a:spAutoFit/>
          </a:bodyPr>
          <a:lstStyle/>
          <a:p>
            <a:r>
              <a:rPr lang="de-DE" dirty="0">
                <a:latin typeface="Arial"/>
                <a:cs typeface="Arial"/>
              </a:rPr>
              <a:t>Entfernung von mineralisiertem und nicht mineralisierten Biofilm </a:t>
            </a:r>
          </a:p>
          <a:p>
            <a:r>
              <a:rPr lang="de-DE" dirty="0">
                <a:latin typeface="Arial"/>
                <a:cs typeface="Arial"/>
              </a:rPr>
              <a:t>von der Wurzeloberfläche durch Instrumentierung</a:t>
            </a:r>
          </a:p>
        </p:txBody>
      </p:sp>
      <p:pic>
        <p:nvPicPr>
          <p:cNvPr id="4" name="Grafik 3">
            <a:extLst>
              <a:ext uri="{FF2B5EF4-FFF2-40B4-BE49-F238E27FC236}">
                <a16:creationId xmlns:a16="http://schemas.microsoft.com/office/drawing/2014/main" id="{E7214292-88EB-0B6B-6E95-64450EF5F2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5277" y="1735894"/>
            <a:ext cx="5123648" cy="3465096"/>
          </a:xfrm>
          <a:prstGeom prst="rect">
            <a:avLst/>
          </a:prstGeom>
        </p:spPr>
      </p:pic>
    </p:spTree>
    <p:extLst>
      <p:ext uri="{BB962C8B-B14F-4D97-AF65-F5344CB8AC3E}">
        <p14:creationId xmlns:p14="http://schemas.microsoft.com/office/powerpoint/2010/main" val="9175241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Instrumente zur Belagsentfernung</a:t>
            </a:r>
          </a:p>
        </p:txBody>
      </p:sp>
      <p:sp>
        <p:nvSpPr>
          <p:cNvPr id="10" name="Textfeld 9">
            <a:extLst>
              <a:ext uri="{FF2B5EF4-FFF2-40B4-BE49-F238E27FC236}">
                <a16:creationId xmlns:a16="http://schemas.microsoft.com/office/drawing/2014/main" id="{D6B0040A-8934-4F11-29C6-EDE7F1450B29}"/>
              </a:ext>
            </a:extLst>
          </p:cNvPr>
          <p:cNvSpPr txBox="1"/>
          <p:nvPr/>
        </p:nvSpPr>
        <p:spPr>
          <a:xfrm>
            <a:off x="1067126" y="3646714"/>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11" name="Textfeld 2">
            <a:extLst>
              <a:ext uri="{FF2B5EF4-FFF2-40B4-BE49-F238E27FC236}">
                <a16:creationId xmlns:a16="http://schemas.microsoft.com/office/drawing/2014/main" id="{5EF099AA-0576-29A0-590D-91A04B946ACC}"/>
              </a:ext>
            </a:extLst>
          </p:cNvPr>
          <p:cNvSpPr txBox="1">
            <a:spLocks noChangeArrowheads="1"/>
          </p:cNvSpPr>
          <p:nvPr/>
        </p:nvSpPr>
        <p:spPr bwMode="auto">
          <a:xfrm>
            <a:off x="850900" y="1918076"/>
            <a:ext cx="2210862"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Ultraschallansätze</a:t>
            </a:r>
          </a:p>
        </p:txBody>
      </p:sp>
      <p:sp>
        <p:nvSpPr>
          <p:cNvPr id="5" name="Textfeld 4">
            <a:extLst>
              <a:ext uri="{FF2B5EF4-FFF2-40B4-BE49-F238E27FC236}">
                <a16:creationId xmlns:a16="http://schemas.microsoft.com/office/drawing/2014/main" id="{ECEDC3EC-2B9F-4D66-150F-D4A3E88DC3C6}"/>
              </a:ext>
            </a:extLst>
          </p:cNvPr>
          <p:cNvSpPr txBox="1"/>
          <p:nvPr/>
        </p:nvSpPr>
        <p:spPr>
          <a:xfrm>
            <a:off x="4539669" y="3929743"/>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3" name="Textfeld 3">
            <a:extLst>
              <a:ext uri="{FF2B5EF4-FFF2-40B4-BE49-F238E27FC236}">
                <a16:creationId xmlns:a16="http://schemas.microsoft.com/office/drawing/2014/main" id="{73B7D778-2B4B-58FE-8539-ED7A7E67F134}"/>
              </a:ext>
            </a:extLst>
          </p:cNvPr>
          <p:cNvSpPr txBox="1">
            <a:spLocks noChangeArrowheads="1"/>
          </p:cNvSpPr>
          <p:nvPr/>
        </p:nvSpPr>
        <p:spPr bwMode="auto">
          <a:xfrm>
            <a:off x="875088" y="2357721"/>
            <a:ext cx="6897311"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zur Entfernung</a:t>
            </a:r>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von </a:t>
            </a:r>
            <a:r>
              <a:rPr lang="de-DE" b="1" dirty="0">
                <a:latin typeface="Arial" panose="020B0604020202020204" pitchFamily="34" charset="0"/>
                <a:cs typeface="Arial" panose="020B0604020202020204" pitchFamily="34" charset="0"/>
              </a:rPr>
              <a:t>supra- </a:t>
            </a:r>
            <a:r>
              <a:rPr lang="de-DE" dirty="0">
                <a:latin typeface="Arial" panose="020B0604020202020204" pitchFamily="34" charset="0"/>
                <a:cs typeface="Arial" panose="020B0604020202020204" pitchFamily="34" charset="0"/>
              </a:rPr>
              <a:t>und </a:t>
            </a:r>
            <a:r>
              <a:rPr lang="de-DE" b="1" dirty="0">
                <a:latin typeface="Arial" panose="020B0604020202020204" pitchFamily="34" charset="0"/>
                <a:cs typeface="Arial" panose="020B0604020202020204" pitchFamily="34" charset="0"/>
              </a:rPr>
              <a:t>subgingivalen weichen </a:t>
            </a:r>
            <a:r>
              <a:rPr lang="de-DE" dirty="0">
                <a:latin typeface="Arial" panose="020B0604020202020204" pitchFamily="34" charset="0"/>
                <a:cs typeface="Arial" panose="020B0604020202020204" pitchFamily="34" charset="0"/>
              </a:rPr>
              <a:t>und </a:t>
            </a:r>
            <a:r>
              <a:rPr lang="de-DE" b="1" dirty="0">
                <a:latin typeface="Arial" panose="020B0604020202020204" pitchFamily="34" charset="0"/>
                <a:cs typeface="Arial" panose="020B0604020202020204" pitchFamily="34" charset="0"/>
              </a:rPr>
              <a:t>harten </a:t>
            </a:r>
            <a:r>
              <a:rPr lang="de-DE" dirty="0">
                <a:latin typeface="Arial" panose="020B0604020202020204" pitchFamily="34" charset="0"/>
                <a:cs typeface="Arial" panose="020B0604020202020204" pitchFamily="34" charset="0"/>
              </a:rPr>
              <a:t>Belägen</a:t>
            </a:r>
          </a:p>
        </p:txBody>
      </p:sp>
      <p:sp>
        <p:nvSpPr>
          <p:cNvPr id="7" name="Textfeld 2">
            <a:extLst>
              <a:ext uri="{FF2B5EF4-FFF2-40B4-BE49-F238E27FC236}">
                <a16:creationId xmlns:a16="http://schemas.microsoft.com/office/drawing/2014/main" id="{F6B40A8F-D488-278F-CC69-3F429DCC3901}"/>
              </a:ext>
            </a:extLst>
          </p:cNvPr>
          <p:cNvSpPr txBox="1">
            <a:spLocks noChangeArrowheads="1"/>
          </p:cNvSpPr>
          <p:nvPr/>
        </p:nvSpPr>
        <p:spPr bwMode="auto">
          <a:xfrm>
            <a:off x="900405" y="3026620"/>
            <a:ext cx="2210862"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Pulverstrahlgeräte</a:t>
            </a:r>
          </a:p>
        </p:txBody>
      </p:sp>
      <p:sp>
        <p:nvSpPr>
          <p:cNvPr id="8" name="Textfeld 7">
            <a:extLst>
              <a:ext uri="{FF2B5EF4-FFF2-40B4-BE49-F238E27FC236}">
                <a16:creationId xmlns:a16="http://schemas.microsoft.com/office/drawing/2014/main" id="{D141A13B-76CC-498E-202F-B27A4D435D39}"/>
              </a:ext>
            </a:extLst>
          </p:cNvPr>
          <p:cNvSpPr txBox="1">
            <a:spLocks noChangeArrowheads="1"/>
          </p:cNvSpPr>
          <p:nvPr/>
        </p:nvSpPr>
        <p:spPr bwMode="auto">
          <a:xfrm>
            <a:off x="900405" y="3395561"/>
            <a:ext cx="6763016" cy="2585323"/>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Beseitigung von sub- und supragingivalen Biofilm</a:t>
            </a:r>
          </a:p>
          <a:p>
            <a:pPr lvl="1"/>
            <a:r>
              <a:rPr lang="de-DE" dirty="0">
                <a:solidFill>
                  <a:srgbClr val="FF0000"/>
                </a:solidFill>
                <a:latin typeface="Arial" panose="020B0604020202020204" pitchFamily="34" charset="0"/>
                <a:cs typeface="Arial" panose="020B0604020202020204" pitchFamily="34" charset="0"/>
              </a:rPr>
              <a:t>Cave:</a:t>
            </a:r>
            <a:r>
              <a:rPr lang="de-DE" dirty="0">
                <a:latin typeface="Arial" panose="020B0604020202020204" pitchFamily="34" charset="0"/>
                <a:cs typeface="Arial" panose="020B0604020202020204" pitchFamily="34" charset="0"/>
              </a:rPr>
              <a:t> nicht alle Pulver für subgingivalen Einsatz verwendbar</a:t>
            </a:r>
            <a:endParaRPr lang="de-DE" dirty="0">
              <a:solidFill>
                <a:srgbClr val="FF0000"/>
              </a:solidFill>
              <a:latin typeface="Arial" panose="020B0604020202020204" pitchFamily="34" charset="0"/>
              <a:cs typeface="Arial" panose="020B0604020202020204" pitchFamily="34" charset="0"/>
            </a:endParaRPr>
          </a:p>
          <a:p>
            <a:pPr>
              <a:buFont typeface="Arial" pitchFamily="-1" charset="0"/>
              <a:buChar char="•"/>
            </a:pPr>
            <a:r>
              <a:rPr lang="de-DE" dirty="0">
                <a:solidFill>
                  <a:srgbClr val="000000"/>
                </a:solidFill>
                <a:latin typeface="Arial" panose="020B0604020202020204" pitchFamily="34" charset="0"/>
                <a:cs typeface="Arial" panose="020B0604020202020204" pitchFamily="34" charset="0"/>
              </a:rPr>
              <a:t> zum Entfernen von Verfärbungen und zur </a:t>
            </a:r>
          </a:p>
          <a:p>
            <a:r>
              <a:rPr lang="de-DE" dirty="0">
                <a:solidFill>
                  <a:srgbClr val="000000"/>
                </a:solidFill>
                <a:latin typeface="Arial" panose="020B0604020202020204" pitchFamily="34" charset="0"/>
                <a:cs typeface="Arial" panose="020B0604020202020204" pitchFamily="34" charset="0"/>
              </a:rPr>
              <a:t>  Reinigung von Fissuren</a:t>
            </a:r>
          </a:p>
          <a:p>
            <a:pPr>
              <a:buFont typeface="Arial" pitchFamily="-1" charset="0"/>
              <a:buChar char="•"/>
            </a:pPr>
            <a:r>
              <a:rPr lang="de-DE" dirty="0">
                <a:solidFill>
                  <a:srgbClr val="000000"/>
                </a:solidFill>
                <a:latin typeface="Arial" panose="020B0604020202020204" pitchFamily="34" charset="0"/>
                <a:cs typeface="Arial" panose="020B0604020202020204" pitchFamily="34" charset="0"/>
              </a:rPr>
              <a:t> Gemisch aus Wasser und </a:t>
            </a:r>
            <a:r>
              <a:rPr lang="de-DE" dirty="0" err="1">
                <a:solidFill>
                  <a:srgbClr val="000000"/>
                </a:solidFill>
                <a:latin typeface="Arial" panose="020B0604020202020204" pitchFamily="34" charset="0"/>
                <a:cs typeface="Arial" panose="020B0604020202020204" pitchFamily="34" charset="0"/>
              </a:rPr>
              <a:t>Natriumbikarbonatpulver</a:t>
            </a:r>
            <a:r>
              <a:rPr lang="de-DE" dirty="0">
                <a:solidFill>
                  <a:srgbClr val="000000"/>
                </a:solidFill>
                <a:latin typeface="Arial" panose="020B0604020202020204" pitchFamily="34" charset="0"/>
                <a:cs typeface="Arial" panose="020B0604020202020204" pitchFamily="34" charset="0"/>
              </a:rPr>
              <a:t> (supragingival)</a:t>
            </a:r>
          </a:p>
          <a:p>
            <a:pPr>
              <a:buFont typeface="Arial" pitchFamily="-1" charset="0"/>
              <a:buChar char="•"/>
            </a:pPr>
            <a:r>
              <a:rPr lang="de-DE" dirty="0">
                <a:solidFill>
                  <a:srgbClr val="000000"/>
                </a:solidFill>
                <a:latin typeface="Arial" panose="020B0604020202020204" pitchFamily="34" charset="0"/>
                <a:cs typeface="Arial" panose="020B0604020202020204" pitchFamily="34" charset="0"/>
              </a:rPr>
              <a:t> Gemisch aus Wasser, Glycin und Kieselerde (subgingival)</a:t>
            </a:r>
          </a:p>
          <a:p>
            <a:r>
              <a:rPr lang="de-DE" dirty="0">
                <a:solidFill>
                  <a:srgbClr val="000000"/>
                </a:solidFill>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 Pulverstrahl </a:t>
            </a:r>
            <a:r>
              <a:rPr lang="de-DE" b="1" dirty="0">
                <a:latin typeface="Arial" panose="020B0604020202020204" pitchFamily="34" charset="0"/>
                <a:cs typeface="Arial" panose="020B0604020202020204" pitchFamily="34" charset="0"/>
              </a:rPr>
              <a:t>nicht auf Gingiva </a:t>
            </a:r>
            <a:r>
              <a:rPr lang="de-DE" dirty="0">
                <a:latin typeface="Arial" panose="020B0604020202020204" pitchFamily="34" charset="0"/>
                <a:cs typeface="Arial" panose="020B0604020202020204" pitchFamily="34" charset="0"/>
              </a:rPr>
              <a:t>richten 	</a:t>
            </a:r>
          </a:p>
        </p:txBody>
      </p:sp>
      <p:pic>
        <p:nvPicPr>
          <p:cNvPr id="21" name="Grafik 20">
            <a:extLst>
              <a:ext uri="{FF2B5EF4-FFF2-40B4-BE49-F238E27FC236}">
                <a16:creationId xmlns:a16="http://schemas.microsoft.com/office/drawing/2014/main" id="{BB6B2F80-3B35-8007-BF19-0F0B066AFAA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32421" y="2680886"/>
            <a:ext cx="2462000" cy="1143001"/>
          </a:xfrm>
          <a:prstGeom prst="rect">
            <a:avLst/>
          </a:prstGeom>
        </p:spPr>
      </p:pic>
      <p:pic>
        <p:nvPicPr>
          <p:cNvPr id="23" name="Grafik 22">
            <a:extLst>
              <a:ext uri="{FF2B5EF4-FFF2-40B4-BE49-F238E27FC236}">
                <a16:creationId xmlns:a16="http://schemas.microsoft.com/office/drawing/2014/main" id="{02440CA8-4330-FCE8-FE8F-F639A20FB9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54463" y="4215396"/>
            <a:ext cx="1969794" cy="2118042"/>
          </a:xfrm>
          <a:prstGeom prst="rect">
            <a:avLst/>
          </a:prstGeom>
        </p:spPr>
      </p:pic>
    </p:spTree>
    <p:extLst>
      <p:ext uri="{BB962C8B-B14F-4D97-AF65-F5344CB8AC3E}">
        <p14:creationId xmlns:p14="http://schemas.microsoft.com/office/powerpoint/2010/main" val="345426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7"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Instrumente zur Belagsentfernung (2)</a:t>
            </a:r>
          </a:p>
        </p:txBody>
      </p:sp>
      <p:sp>
        <p:nvSpPr>
          <p:cNvPr id="10" name="Textfeld 9">
            <a:extLst>
              <a:ext uri="{FF2B5EF4-FFF2-40B4-BE49-F238E27FC236}">
                <a16:creationId xmlns:a16="http://schemas.microsoft.com/office/drawing/2014/main" id="{D6B0040A-8934-4F11-29C6-EDE7F1450B29}"/>
              </a:ext>
            </a:extLst>
          </p:cNvPr>
          <p:cNvSpPr txBox="1"/>
          <p:nvPr/>
        </p:nvSpPr>
        <p:spPr>
          <a:xfrm>
            <a:off x="1067126" y="3646714"/>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5" name="Textfeld 4">
            <a:extLst>
              <a:ext uri="{FF2B5EF4-FFF2-40B4-BE49-F238E27FC236}">
                <a16:creationId xmlns:a16="http://schemas.microsoft.com/office/drawing/2014/main" id="{ECEDC3EC-2B9F-4D66-150F-D4A3E88DC3C6}"/>
              </a:ext>
            </a:extLst>
          </p:cNvPr>
          <p:cNvSpPr txBox="1"/>
          <p:nvPr/>
        </p:nvSpPr>
        <p:spPr>
          <a:xfrm>
            <a:off x="4539669" y="3929743"/>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7" name="Textfeld 2">
            <a:extLst>
              <a:ext uri="{FF2B5EF4-FFF2-40B4-BE49-F238E27FC236}">
                <a16:creationId xmlns:a16="http://schemas.microsoft.com/office/drawing/2014/main" id="{F6B40A8F-D488-278F-CC69-3F429DCC3901}"/>
              </a:ext>
            </a:extLst>
          </p:cNvPr>
          <p:cNvSpPr txBox="1">
            <a:spLocks noChangeArrowheads="1"/>
          </p:cNvSpPr>
          <p:nvPr/>
        </p:nvSpPr>
        <p:spPr bwMode="auto">
          <a:xfrm>
            <a:off x="812993" y="1793332"/>
            <a:ext cx="877727" cy="369332"/>
          </a:xfrm>
          <a:prstGeom prst="rect">
            <a:avLst/>
          </a:prstGeom>
          <a:noFill/>
          <a:ln w="9525">
            <a:noFill/>
            <a:miter lim="800000"/>
            <a:headEnd/>
            <a:tailEnd/>
          </a:ln>
        </p:spPr>
        <p:txBody>
          <a:bodyPr wrap="none">
            <a:prstTxWarp prst="textNoShape">
              <a:avLst/>
            </a:prstTxWarp>
            <a:spAutoFit/>
          </a:bodyPr>
          <a:lstStyle/>
          <a:p>
            <a:r>
              <a:rPr lang="de-DE" b="1" dirty="0" err="1">
                <a:solidFill>
                  <a:srgbClr val="0000FF"/>
                </a:solidFill>
                <a:latin typeface="Arial" panose="020B0604020202020204" pitchFamily="34" charset="0"/>
                <a:cs typeface="Arial" panose="020B0604020202020204" pitchFamily="34" charset="0"/>
              </a:rPr>
              <a:t>Scaler</a:t>
            </a:r>
            <a:endParaRPr lang="de-DE" b="1" dirty="0">
              <a:solidFill>
                <a:srgbClr val="0000FF"/>
              </a:solidFill>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D141A13B-76CC-498E-202F-B27A4D435D39}"/>
              </a:ext>
            </a:extLst>
          </p:cNvPr>
          <p:cNvSpPr txBox="1">
            <a:spLocks noChangeArrowheads="1"/>
          </p:cNvSpPr>
          <p:nvPr/>
        </p:nvSpPr>
        <p:spPr bwMode="auto">
          <a:xfrm>
            <a:off x="850900" y="2234700"/>
            <a:ext cx="6763016" cy="1477328"/>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zur </a:t>
            </a:r>
            <a:r>
              <a:rPr lang="de-DE" b="1" dirty="0">
                <a:latin typeface="Arial" panose="020B0604020202020204" pitchFamily="34" charset="0"/>
                <a:cs typeface="Arial" panose="020B0604020202020204" pitchFamily="34" charset="0"/>
              </a:rPr>
              <a:t>supragingivalen </a:t>
            </a:r>
            <a:r>
              <a:rPr lang="de-DE" dirty="0">
                <a:latin typeface="Arial" panose="020B0604020202020204" pitchFamily="34" charset="0"/>
                <a:cs typeface="Arial" panose="020B0604020202020204" pitchFamily="34" charset="0"/>
              </a:rPr>
              <a:t>Zahnreinigung</a:t>
            </a:r>
          </a:p>
          <a:p>
            <a:r>
              <a:rPr lang="de-DE" dirty="0">
                <a:latin typeface="Arial" panose="020B0604020202020204" pitchFamily="34" charset="0"/>
                <a:cs typeface="Arial" panose="020B0604020202020204" pitchFamily="34" charset="0"/>
              </a:rPr>
              <a:t>	→ beidseits geschliffen</a:t>
            </a:r>
          </a:p>
          <a:p>
            <a:r>
              <a:rPr lang="de-DE" dirty="0">
                <a:latin typeface="Arial" panose="020B0604020202020204" pitchFamily="34" charset="0"/>
                <a:cs typeface="Arial" panose="020B0604020202020204" pitchFamily="34" charset="0"/>
              </a:rPr>
              <a:t>	→ sichelförmig</a:t>
            </a:r>
          </a:p>
          <a:p>
            <a:r>
              <a:rPr lang="de-DE" dirty="0">
                <a:latin typeface="Arial" panose="020B0604020202020204" pitchFamily="34" charset="0"/>
                <a:cs typeface="Arial" panose="020B0604020202020204" pitchFamily="34" charset="0"/>
              </a:rPr>
              <a:t>	→ Arbeitsende</a:t>
            </a:r>
            <a:r>
              <a:rPr lang="de-DE" b="1" dirty="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läuft </a:t>
            </a:r>
            <a:r>
              <a:rPr lang="de-DE" b="1" dirty="0">
                <a:latin typeface="Arial" panose="020B0604020202020204" pitchFamily="34" charset="0"/>
                <a:cs typeface="Arial" panose="020B0604020202020204" pitchFamily="34" charset="0"/>
              </a:rPr>
              <a:t>spitz </a:t>
            </a:r>
            <a:r>
              <a:rPr lang="de-DE" dirty="0">
                <a:latin typeface="Arial" panose="020B0604020202020204" pitchFamily="34" charset="0"/>
                <a:cs typeface="Arial" panose="020B0604020202020204" pitchFamily="34" charset="0"/>
              </a:rPr>
              <a:t>zu</a:t>
            </a:r>
          </a:p>
          <a:p>
            <a:r>
              <a:rPr lang="de-DE" dirty="0">
                <a:latin typeface="Arial" panose="020B0604020202020204" pitchFamily="34" charset="0"/>
                <a:cs typeface="Arial" panose="020B0604020202020204" pitchFamily="34" charset="0"/>
              </a:rPr>
              <a:t>	→</a:t>
            </a:r>
            <a:r>
              <a:rPr lang="de-DE" dirty="0"/>
              <a:t> </a:t>
            </a:r>
            <a:r>
              <a:rPr lang="de-DE" dirty="0">
                <a:latin typeface="Arial" panose="020B0604020202020204" pitchFamily="34" charset="0"/>
                <a:cs typeface="Arial" panose="020B0604020202020204" pitchFamily="34" charset="0"/>
              </a:rPr>
              <a:t>Querschnitt ist dreieckig</a:t>
            </a:r>
          </a:p>
        </p:txBody>
      </p:sp>
      <p:sp>
        <p:nvSpPr>
          <p:cNvPr id="15" name="Textfeld 14">
            <a:extLst>
              <a:ext uri="{FF2B5EF4-FFF2-40B4-BE49-F238E27FC236}">
                <a16:creationId xmlns:a16="http://schemas.microsoft.com/office/drawing/2014/main" id="{24786E72-1F36-1020-B554-21BDC73215E2}"/>
              </a:ext>
            </a:extLst>
          </p:cNvPr>
          <p:cNvSpPr txBox="1"/>
          <p:nvPr/>
        </p:nvSpPr>
        <p:spPr>
          <a:xfrm>
            <a:off x="750360" y="3784064"/>
            <a:ext cx="1027845" cy="338554"/>
          </a:xfrm>
          <a:prstGeom prst="rect">
            <a:avLst/>
          </a:prstGeom>
          <a:noFill/>
        </p:spPr>
        <p:txBody>
          <a:bodyPr wrap="none" rtlCol="0">
            <a:spAutoFit/>
          </a:bodyPr>
          <a:lstStyle/>
          <a:p>
            <a:pPr algn="r"/>
            <a:r>
              <a:rPr lang="de-DE" sz="1600" b="1" dirty="0">
                <a:solidFill>
                  <a:srgbClr val="0000FF"/>
                </a:solidFill>
                <a:latin typeface="Arial" panose="020B0604020202020204" pitchFamily="34" charset="0"/>
                <a:cs typeface="Arial" panose="020B0604020202020204" pitchFamily="34" charset="0"/>
              </a:rPr>
              <a:t>Küretten</a:t>
            </a:r>
          </a:p>
        </p:txBody>
      </p:sp>
      <p:sp>
        <p:nvSpPr>
          <p:cNvPr id="6" name="Textfeld 5">
            <a:extLst>
              <a:ext uri="{FF2B5EF4-FFF2-40B4-BE49-F238E27FC236}">
                <a16:creationId xmlns:a16="http://schemas.microsoft.com/office/drawing/2014/main" id="{6EE3DF7A-165A-F4BA-E80E-2BE32EDD8C97}"/>
              </a:ext>
            </a:extLst>
          </p:cNvPr>
          <p:cNvSpPr txBox="1">
            <a:spLocks noChangeArrowheads="1"/>
          </p:cNvSpPr>
          <p:nvPr/>
        </p:nvSpPr>
        <p:spPr bwMode="auto">
          <a:xfrm>
            <a:off x="970643" y="4286766"/>
            <a:ext cx="6763016" cy="1200329"/>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zur </a:t>
            </a:r>
            <a:r>
              <a:rPr lang="de-DE" b="1" dirty="0">
                <a:solidFill>
                  <a:srgbClr val="000000"/>
                </a:solidFill>
                <a:latin typeface="Arial" panose="020B0604020202020204" pitchFamily="34" charset="0"/>
                <a:cs typeface="Arial" panose="020B0604020202020204" pitchFamily="34" charset="0"/>
              </a:rPr>
              <a:t>subgingivalen </a:t>
            </a:r>
            <a:r>
              <a:rPr lang="de-DE" dirty="0">
                <a:solidFill>
                  <a:srgbClr val="000000"/>
                </a:solidFill>
                <a:latin typeface="Arial" panose="020B0604020202020204" pitchFamily="34" charset="0"/>
                <a:cs typeface="Arial" panose="020B0604020202020204" pitchFamily="34" charset="0"/>
              </a:rPr>
              <a:t>Entfernung von Konkrementen, infiziertem Wurzelzement und entzündetem Taschengewebe</a:t>
            </a: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 Arbeitsende </a:t>
            </a:r>
            <a:r>
              <a:rPr lang="de-DE" b="1" dirty="0">
                <a:latin typeface="Arial" panose="020B0604020202020204" pitchFamily="34" charset="0"/>
                <a:cs typeface="Arial" panose="020B0604020202020204" pitchFamily="34" charset="0"/>
              </a:rPr>
              <a:t>abgerundet</a:t>
            </a:r>
            <a:r>
              <a:rPr lang="de-DE" dirty="0">
                <a:latin typeface="Arial" panose="020B0604020202020204" pitchFamily="34" charset="0"/>
                <a:cs typeface="Arial" panose="020B0604020202020204" pitchFamily="34" charset="0"/>
              </a:rPr>
              <a:t> </a:t>
            </a:r>
          </a:p>
          <a:p>
            <a:r>
              <a:rPr lang="de-DE" dirty="0">
                <a:latin typeface="Arial" panose="020B0604020202020204" pitchFamily="34" charset="0"/>
                <a:cs typeface="Arial" panose="020B0604020202020204" pitchFamily="34" charset="0"/>
              </a:rPr>
              <a:t>	→ Querschnitt ist halbrund</a:t>
            </a:r>
          </a:p>
        </p:txBody>
      </p:sp>
      <p:pic>
        <p:nvPicPr>
          <p:cNvPr id="12" name="Grafik 11">
            <a:extLst>
              <a:ext uri="{FF2B5EF4-FFF2-40B4-BE49-F238E27FC236}">
                <a16:creationId xmlns:a16="http://schemas.microsoft.com/office/drawing/2014/main" id="{CAF0262B-76F3-1A56-DE4C-0BE7A8525C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97595" y="2185374"/>
            <a:ext cx="2176538" cy="2101392"/>
          </a:xfrm>
          <a:prstGeom prst="rect">
            <a:avLst/>
          </a:prstGeom>
        </p:spPr>
      </p:pic>
      <p:pic>
        <p:nvPicPr>
          <p:cNvPr id="19" name="Grafik 18">
            <a:extLst>
              <a:ext uri="{FF2B5EF4-FFF2-40B4-BE49-F238E27FC236}">
                <a16:creationId xmlns:a16="http://schemas.microsoft.com/office/drawing/2014/main" id="{7315BD5D-5EAE-6981-1923-BD17BB9B1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25143" y="4953528"/>
            <a:ext cx="3145971" cy="1137047"/>
          </a:xfrm>
          <a:prstGeom prst="rect">
            <a:avLst/>
          </a:prstGeom>
        </p:spPr>
      </p:pic>
    </p:spTree>
    <p:extLst>
      <p:ext uri="{BB962C8B-B14F-4D97-AF65-F5344CB8AC3E}">
        <p14:creationId xmlns:p14="http://schemas.microsoft.com/office/powerpoint/2010/main" val="314876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5. </a:t>
            </a:r>
            <a:r>
              <a:rPr lang="de-DE" dirty="0">
                <a:latin typeface="Arial" panose="020B0604020202020204" pitchFamily="34" charset="0"/>
                <a:cs typeface="Arial" panose="020B0604020202020204" pitchFamily="34" charset="0"/>
              </a:rPr>
              <a:t>Antiinfektiöse Therapie (AIT) (3)</a:t>
            </a:r>
            <a:endParaRPr lang="de-DE" dirty="0"/>
          </a:p>
        </p:txBody>
      </p:sp>
      <p:sp>
        <p:nvSpPr>
          <p:cNvPr id="7" name="Textfeld 2">
            <a:extLst>
              <a:ext uri="{FF2B5EF4-FFF2-40B4-BE49-F238E27FC236}">
                <a16:creationId xmlns:a16="http://schemas.microsoft.com/office/drawing/2014/main" id="{17F2E88D-C781-0604-BE07-A47B16D26819}"/>
              </a:ext>
            </a:extLst>
          </p:cNvPr>
          <p:cNvSpPr txBox="1">
            <a:spLocks noChangeArrowheads="1"/>
          </p:cNvSpPr>
          <p:nvPr/>
        </p:nvSpPr>
        <p:spPr bwMode="auto">
          <a:xfrm>
            <a:off x="861332" y="1894795"/>
            <a:ext cx="171858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Ziel</a:t>
            </a:r>
          </a:p>
        </p:txBody>
      </p:sp>
      <p:sp>
        <p:nvSpPr>
          <p:cNvPr id="9" name="Textfeld 3">
            <a:extLst>
              <a:ext uri="{FF2B5EF4-FFF2-40B4-BE49-F238E27FC236}">
                <a16:creationId xmlns:a16="http://schemas.microsoft.com/office/drawing/2014/main" id="{767433D3-24B1-9304-CED0-D39B0A1B65D1}"/>
              </a:ext>
            </a:extLst>
          </p:cNvPr>
          <p:cNvSpPr txBox="1">
            <a:spLocks noChangeArrowheads="1"/>
          </p:cNvSpPr>
          <p:nvPr/>
        </p:nvSpPr>
        <p:spPr bwMode="auto">
          <a:xfrm>
            <a:off x="1088898" y="2349606"/>
            <a:ext cx="6763016" cy="1200329"/>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Beseitigung entzündlicher Prozesse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Weitestgehende Beseitigung von Blutung und Absonderung von Eiter auf Sondierung</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Reduktion der Sondierungstiefen</a:t>
            </a:r>
          </a:p>
        </p:txBody>
      </p:sp>
      <p:sp>
        <p:nvSpPr>
          <p:cNvPr id="13" name="Textfeld 2">
            <a:extLst>
              <a:ext uri="{FF2B5EF4-FFF2-40B4-BE49-F238E27FC236}">
                <a16:creationId xmlns:a16="http://schemas.microsoft.com/office/drawing/2014/main" id="{ED6982B0-F96C-DB46-4120-2547FBF4DCA4}"/>
              </a:ext>
            </a:extLst>
          </p:cNvPr>
          <p:cNvSpPr txBox="1">
            <a:spLocks noChangeArrowheads="1"/>
          </p:cNvSpPr>
          <p:nvPr/>
        </p:nvSpPr>
        <p:spPr bwMode="auto">
          <a:xfrm>
            <a:off x="861332" y="3731803"/>
            <a:ext cx="5093154"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Unterstützende Maßnahmen</a:t>
            </a:r>
          </a:p>
        </p:txBody>
      </p:sp>
      <p:sp>
        <p:nvSpPr>
          <p:cNvPr id="15" name="Textfeld 3">
            <a:extLst>
              <a:ext uri="{FF2B5EF4-FFF2-40B4-BE49-F238E27FC236}">
                <a16:creationId xmlns:a16="http://schemas.microsoft.com/office/drawing/2014/main" id="{DCC00D48-75E8-F4C8-789C-6D633707E327}"/>
              </a:ext>
            </a:extLst>
          </p:cNvPr>
          <p:cNvSpPr txBox="1">
            <a:spLocks noChangeArrowheads="1"/>
          </p:cNvSpPr>
          <p:nvPr/>
        </p:nvSpPr>
        <p:spPr bwMode="auto">
          <a:xfrm>
            <a:off x="1088898" y="4142970"/>
            <a:ext cx="6763016" cy="646331"/>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Verordnung systemisch wirkender Antibiotika</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Mikrobiologische Diagnostik</a:t>
            </a:r>
          </a:p>
        </p:txBody>
      </p:sp>
      <p:pic>
        <p:nvPicPr>
          <p:cNvPr id="21" name="Grafik 20" descr="Ein Bild, das Tisch enthält.&#10;&#10;Automatisch generierte Beschreibung">
            <a:extLst>
              <a:ext uri="{FF2B5EF4-FFF2-40B4-BE49-F238E27FC236}">
                <a16:creationId xmlns:a16="http://schemas.microsoft.com/office/drawing/2014/main" id="{61C23AFF-5DC2-2161-E1E5-A85EFB4A48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42114" y="4417265"/>
            <a:ext cx="3951514" cy="2284635"/>
          </a:xfrm>
          <a:prstGeom prst="rect">
            <a:avLst/>
          </a:prstGeom>
        </p:spPr>
      </p:pic>
    </p:spTree>
    <p:extLst>
      <p:ext uri="{BB962C8B-B14F-4D97-AF65-F5344CB8AC3E}">
        <p14:creationId xmlns:p14="http://schemas.microsoft.com/office/powerpoint/2010/main" val="15348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3" grpId="0"/>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5. </a:t>
            </a:r>
            <a:r>
              <a:rPr lang="de-DE" dirty="0">
                <a:latin typeface="Arial" panose="020B0604020202020204" pitchFamily="34" charset="0"/>
                <a:cs typeface="Arial" panose="020B0604020202020204" pitchFamily="34" charset="0"/>
              </a:rPr>
              <a:t>Antiinfektiöse Therapie (AIT) (4)</a:t>
            </a:r>
            <a:endParaRPr lang="de-DE" dirty="0"/>
          </a:p>
        </p:txBody>
      </p:sp>
      <p:sp>
        <p:nvSpPr>
          <p:cNvPr id="7" name="Textfeld 2">
            <a:extLst>
              <a:ext uri="{FF2B5EF4-FFF2-40B4-BE49-F238E27FC236}">
                <a16:creationId xmlns:a16="http://schemas.microsoft.com/office/drawing/2014/main" id="{17F2E88D-C781-0604-BE07-A47B16D26819}"/>
              </a:ext>
            </a:extLst>
          </p:cNvPr>
          <p:cNvSpPr txBox="1">
            <a:spLocks noChangeArrowheads="1"/>
          </p:cNvSpPr>
          <p:nvPr/>
        </p:nvSpPr>
        <p:spPr bwMode="auto">
          <a:xfrm>
            <a:off x="861332" y="1894795"/>
            <a:ext cx="436381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Abrechnung der AIT </a:t>
            </a:r>
          </a:p>
        </p:txBody>
      </p:sp>
      <p:graphicFrame>
        <p:nvGraphicFramePr>
          <p:cNvPr id="3" name="Tabelle 3">
            <a:extLst>
              <a:ext uri="{FF2B5EF4-FFF2-40B4-BE49-F238E27FC236}">
                <a16:creationId xmlns:a16="http://schemas.microsoft.com/office/drawing/2014/main" id="{CCC30914-C384-FF56-CEDA-A7561EBFE996}"/>
              </a:ext>
            </a:extLst>
          </p:cNvPr>
          <p:cNvGraphicFramePr>
            <a:graphicFrameLocks noGrp="1"/>
          </p:cNvGraphicFramePr>
          <p:nvPr>
            <p:extLst>
              <p:ext uri="{D42A27DB-BD31-4B8C-83A1-F6EECF244321}">
                <p14:modId xmlns:p14="http://schemas.microsoft.com/office/powerpoint/2010/main" val="3588145677"/>
              </p:ext>
            </p:extLst>
          </p:nvPr>
        </p:nvGraphicFramePr>
        <p:xfrm>
          <a:off x="1107016" y="2543086"/>
          <a:ext cx="6096000" cy="21945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508620094"/>
                    </a:ext>
                  </a:extLst>
                </a:gridCol>
                <a:gridCol w="2032000">
                  <a:extLst>
                    <a:ext uri="{9D8B030D-6E8A-4147-A177-3AD203B41FA5}">
                      <a16:colId xmlns:a16="http://schemas.microsoft.com/office/drawing/2014/main" val="3728600056"/>
                    </a:ext>
                  </a:extLst>
                </a:gridCol>
                <a:gridCol w="2032000">
                  <a:extLst>
                    <a:ext uri="{9D8B030D-6E8A-4147-A177-3AD203B41FA5}">
                      <a16:colId xmlns:a16="http://schemas.microsoft.com/office/drawing/2014/main" val="1535775744"/>
                    </a:ext>
                  </a:extLst>
                </a:gridCol>
              </a:tblGrid>
              <a:tr h="370840">
                <a:tc>
                  <a:txBody>
                    <a:bodyPr/>
                    <a:lstStyle/>
                    <a:p>
                      <a:r>
                        <a:rPr lang="de-DE" dirty="0"/>
                        <a:t>Leistungs-</a:t>
                      </a:r>
                    </a:p>
                    <a:p>
                      <a:r>
                        <a:rPr lang="de-DE" dirty="0" err="1"/>
                        <a:t>beschreibung</a:t>
                      </a:r>
                      <a:endParaRPr lang="de-DE" dirty="0"/>
                    </a:p>
                  </a:txBody>
                  <a:tcPr/>
                </a:tc>
                <a:tc>
                  <a:txBody>
                    <a:bodyPr/>
                    <a:lstStyle/>
                    <a:p>
                      <a:r>
                        <a:rPr lang="de-DE" dirty="0"/>
                        <a:t>BEMA</a:t>
                      </a:r>
                    </a:p>
                  </a:txBody>
                  <a:tcPr/>
                </a:tc>
                <a:tc>
                  <a:txBody>
                    <a:bodyPr/>
                    <a:lstStyle/>
                    <a:p>
                      <a:r>
                        <a:rPr lang="de-DE" dirty="0"/>
                        <a:t>GOZ</a:t>
                      </a:r>
                    </a:p>
                  </a:txBody>
                  <a:tcPr/>
                </a:tc>
                <a:extLst>
                  <a:ext uri="{0D108BD9-81ED-4DB2-BD59-A6C34878D82A}">
                    <a16:rowId xmlns:a16="http://schemas.microsoft.com/office/drawing/2014/main" val="3195149723"/>
                  </a:ext>
                </a:extLst>
              </a:tr>
              <a:tr h="370840">
                <a:tc>
                  <a:txBody>
                    <a:bodyPr/>
                    <a:lstStyle/>
                    <a:p>
                      <a:r>
                        <a:rPr lang="de-DE" dirty="0"/>
                        <a:t>AIT – </a:t>
                      </a:r>
                      <a:r>
                        <a:rPr lang="de-DE" dirty="0" err="1"/>
                        <a:t>einwurzelige</a:t>
                      </a:r>
                      <a:r>
                        <a:rPr lang="de-DE" dirty="0"/>
                        <a:t> Zähne</a:t>
                      </a:r>
                    </a:p>
                  </a:txBody>
                  <a:tcPr/>
                </a:tc>
                <a:tc>
                  <a:txBody>
                    <a:bodyPr/>
                    <a:lstStyle/>
                    <a:p>
                      <a:r>
                        <a:rPr lang="de-DE" dirty="0"/>
                        <a:t>AIT a</a:t>
                      </a:r>
                    </a:p>
                  </a:txBody>
                  <a:tcPr/>
                </a:tc>
                <a:tc>
                  <a:txBody>
                    <a:bodyPr/>
                    <a:lstStyle/>
                    <a:p>
                      <a:r>
                        <a:rPr lang="de-DE" dirty="0"/>
                        <a:t>3010a *</a:t>
                      </a:r>
                    </a:p>
                  </a:txBody>
                  <a:tcPr/>
                </a:tc>
                <a:extLst>
                  <a:ext uri="{0D108BD9-81ED-4DB2-BD59-A6C34878D82A}">
                    <a16:rowId xmlns:a16="http://schemas.microsoft.com/office/drawing/2014/main" val="4002732170"/>
                  </a:ext>
                </a:extLst>
              </a:tr>
              <a:tr h="370840">
                <a:tc>
                  <a:txBody>
                    <a:bodyPr/>
                    <a:lstStyle/>
                    <a:p>
                      <a:r>
                        <a:rPr lang="de-DE" dirty="0"/>
                        <a:t>AIT – mehrwurzelige Zähne</a:t>
                      </a:r>
                    </a:p>
                  </a:txBody>
                  <a:tcPr/>
                </a:tc>
                <a:tc>
                  <a:txBody>
                    <a:bodyPr/>
                    <a:lstStyle/>
                    <a:p>
                      <a:r>
                        <a:rPr lang="de-DE" dirty="0"/>
                        <a:t>AIT b</a:t>
                      </a:r>
                    </a:p>
                  </a:txBody>
                  <a:tcPr/>
                </a:tc>
                <a:tc>
                  <a:txBody>
                    <a:bodyPr/>
                    <a:lstStyle/>
                    <a:p>
                      <a:r>
                        <a:rPr lang="de-DE" dirty="0"/>
                        <a:t>4138a *</a:t>
                      </a:r>
                    </a:p>
                  </a:txBody>
                  <a:tcPr/>
                </a:tc>
                <a:extLst>
                  <a:ext uri="{0D108BD9-81ED-4DB2-BD59-A6C34878D82A}">
                    <a16:rowId xmlns:a16="http://schemas.microsoft.com/office/drawing/2014/main" val="600280542"/>
                  </a:ext>
                </a:extLst>
              </a:tr>
            </a:tbl>
          </a:graphicData>
        </a:graphic>
      </p:graphicFrame>
      <p:sp>
        <p:nvSpPr>
          <p:cNvPr id="5" name="Textfeld 3">
            <a:extLst>
              <a:ext uri="{FF2B5EF4-FFF2-40B4-BE49-F238E27FC236}">
                <a16:creationId xmlns:a16="http://schemas.microsoft.com/office/drawing/2014/main" id="{72FEE01B-5BAE-3DA2-ADD7-5C92CCC2E5C0}"/>
              </a:ext>
            </a:extLst>
          </p:cNvPr>
          <p:cNvSpPr txBox="1">
            <a:spLocks noChangeArrowheads="1"/>
          </p:cNvSpPr>
          <p:nvPr/>
        </p:nvSpPr>
        <p:spPr bwMode="auto">
          <a:xfrm>
            <a:off x="1036678" y="4795389"/>
            <a:ext cx="6763016" cy="1477328"/>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AIT nach BEMA nur an „natürlichen“ Zähnen abrechenbar – nicht bei Implantaten</a:t>
            </a:r>
          </a:p>
          <a:p>
            <a:r>
              <a:rPr lang="de-DE" dirty="0">
                <a:latin typeface="Arial" panose="020B0604020202020204" pitchFamily="34" charset="0"/>
                <a:cs typeface="Arial" panose="020B0604020202020204" pitchFamily="34" charset="0"/>
              </a:rPr>
              <a:t>mit der AIT abgegolten (während AIT oder unmittelbar danach):</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BEMA-Nr.: 105, 107 und 107a </a:t>
            </a:r>
          </a:p>
          <a:p>
            <a:pPr marL="285750" indent="-285750">
              <a:buFont typeface="Arial" panose="020B0604020202020204" pitchFamily="34" charset="0"/>
              <a:buChar char="•"/>
            </a:pPr>
            <a:r>
              <a:rPr lang="de-DE" dirty="0" err="1">
                <a:latin typeface="Arial" panose="020B0604020202020204" pitchFamily="34" charset="0"/>
                <a:cs typeface="Arial" panose="020B0604020202020204" pitchFamily="34" charset="0"/>
              </a:rPr>
              <a:t>Gingivektomie</a:t>
            </a:r>
            <a:r>
              <a:rPr lang="de-DE" dirty="0">
                <a:latin typeface="Arial" panose="020B0604020202020204" pitchFamily="34" charset="0"/>
                <a:cs typeface="Arial" panose="020B0604020202020204" pitchFamily="34" charset="0"/>
              </a:rPr>
              <a:t> und </a:t>
            </a:r>
            <a:r>
              <a:rPr lang="de-DE" dirty="0" err="1">
                <a:latin typeface="Arial" panose="020B0604020202020204" pitchFamily="34" charset="0"/>
                <a:cs typeface="Arial" panose="020B0604020202020204" pitchFamily="34" charset="0"/>
              </a:rPr>
              <a:t>Gingivoplastik</a:t>
            </a:r>
            <a:endParaRPr lang="de-DE" dirty="0">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0CA05211-724B-0BC6-C774-757312B776A0}"/>
              </a:ext>
            </a:extLst>
          </p:cNvPr>
          <p:cNvSpPr txBox="1"/>
          <p:nvPr/>
        </p:nvSpPr>
        <p:spPr>
          <a:xfrm>
            <a:off x="7305711" y="3830362"/>
            <a:ext cx="1462546" cy="420628"/>
          </a:xfrm>
          <a:prstGeom prst="rect">
            <a:avLst/>
          </a:prstGeom>
          <a:noFill/>
        </p:spPr>
        <p:txBody>
          <a:bodyPr wrap="square" rtlCol="0">
            <a:spAutoFit/>
          </a:bodyPr>
          <a:lstStyle/>
          <a:p>
            <a:pPr algn="r"/>
            <a:r>
              <a:rPr lang="de-DE" sz="1600" baseline="30000" dirty="0">
                <a:latin typeface="Arial"/>
                <a:cs typeface="Arial"/>
              </a:rPr>
              <a:t>* = nicht prüfungsrelevant</a:t>
            </a:r>
          </a:p>
        </p:txBody>
      </p:sp>
    </p:spTree>
    <p:extLst>
      <p:ext uri="{BB962C8B-B14F-4D97-AF65-F5344CB8AC3E}">
        <p14:creationId xmlns:p14="http://schemas.microsoft.com/office/powerpoint/2010/main" val="298319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6. </a:t>
            </a:r>
            <a:r>
              <a:rPr lang="de-DE" dirty="0">
                <a:latin typeface="Arial" panose="020B0604020202020204" pitchFamily="34" charset="0"/>
                <a:cs typeface="Arial" panose="020B0604020202020204" pitchFamily="34" charset="0"/>
              </a:rPr>
              <a:t>Befundevaluation (BEV) – ggf. CPT</a:t>
            </a:r>
            <a:endParaRPr lang="de-DE" dirty="0"/>
          </a:p>
        </p:txBody>
      </p:sp>
      <p:sp>
        <p:nvSpPr>
          <p:cNvPr id="7" name="Textfeld 2">
            <a:extLst>
              <a:ext uri="{FF2B5EF4-FFF2-40B4-BE49-F238E27FC236}">
                <a16:creationId xmlns:a16="http://schemas.microsoft.com/office/drawing/2014/main" id="{149CA6E1-FA7D-0A93-A2E0-064B2ADFAEF7}"/>
              </a:ext>
            </a:extLst>
          </p:cNvPr>
          <p:cNvSpPr txBox="1">
            <a:spLocks noChangeArrowheads="1"/>
          </p:cNvSpPr>
          <p:nvPr/>
        </p:nvSpPr>
        <p:spPr bwMode="auto">
          <a:xfrm>
            <a:off x="849086" y="1785370"/>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9" name="Textfeld 3">
            <a:extLst>
              <a:ext uri="{FF2B5EF4-FFF2-40B4-BE49-F238E27FC236}">
                <a16:creationId xmlns:a16="http://schemas.microsoft.com/office/drawing/2014/main" id="{7A40F8E8-CEE6-D216-2C4A-B19F4006CA46}"/>
              </a:ext>
            </a:extLst>
          </p:cNvPr>
          <p:cNvSpPr txBox="1">
            <a:spLocks noChangeArrowheads="1"/>
          </p:cNvSpPr>
          <p:nvPr/>
        </p:nvSpPr>
        <p:spPr bwMode="auto">
          <a:xfrm>
            <a:off x="1241651" y="2155257"/>
            <a:ext cx="7412491"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t> </a:t>
            </a:r>
            <a:r>
              <a:rPr lang="de-DE" dirty="0">
                <a:latin typeface="Arial" panose="020B0604020202020204" pitchFamily="34" charset="0"/>
                <a:cs typeface="Arial" panose="020B0604020202020204" pitchFamily="34" charset="0"/>
              </a:rPr>
              <a:t>Wiederbewertung des parodontalen Befundes 3– 6 Monate nach AIT</a:t>
            </a:r>
          </a:p>
        </p:txBody>
      </p:sp>
      <p:sp>
        <p:nvSpPr>
          <p:cNvPr id="10" name="Textfeld 9">
            <a:extLst>
              <a:ext uri="{FF2B5EF4-FFF2-40B4-BE49-F238E27FC236}">
                <a16:creationId xmlns:a16="http://schemas.microsoft.com/office/drawing/2014/main" id="{987C96C8-B85A-1349-3BFA-18791CC75B89}"/>
              </a:ext>
            </a:extLst>
          </p:cNvPr>
          <p:cNvSpPr txBox="1"/>
          <p:nvPr/>
        </p:nvSpPr>
        <p:spPr>
          <a:xfrm>
            <a:off x="849086" y="2709810"/>
            <a:ext cx="3352200" cy="369332"/>
          </a:xfrm>
          <a:prstGeom prst="rect">
            <a:avLst/>
          </a:prstGeom>
          <a:noFill/>
        </p:spPr>
        <p:txBody>
          <a:bodyPr wrap="none" rtlCol="0">
            <a:spAutoFit/>
          </a:bodyPr>
          <a:lstStyle/>
          <a:p>
            <a:pPr algn="r"/>
            <a:r>
              <a:rPr lang="de-DE" b="1" dirty="0">
                <a:solidFill>
                  <a:srgbClr val="0000FF"/>
                </a:solidFill>
                <a:latin typeface="Arial" panose="020B0604020202020204" pitchFamily="34" charset="0"/>
                <a:cs typeface="Arial" panose="020B0604020202020204" pitchFamily="34" charset="0"/>
              </a:rPr>
              <a:t>Inhalte der Befundevaluation</a:t>
            </a:r>
          </a:p>
        </p:txBody>
      </p:sp>
      <p:sp>
        <p:nvSpPr>
          <p:cNvPr id="12" name="Textfeld 3">
            <a:extLst>
              <a:ext uri="{FF2B5EF4-FFF2-40B4-BE49-F238E27FC236}">
                <a16:creationId xmlns:a16="http://schemas.microsoft.com/office/drawing/2014/main" id="{0DC0A252-1E6D-230A-6351-C37F739D1C80}"/>
              </a:ext>
            </a:extLst>
          </p:cNvPr>
          <p:cNvSpPr txBox="1">
            <a:spLocks noChangeArrowheads="1"/>
          </p:cNvSpPr>
          <p:nvPr/>
        </p:nvSpPr>
        <p:spPr bwMode="auto">
          <a:xfrm>
            <a:off x="1273628" y="3171752"/>
            <a:ext cx="6763016" cy="1200329"/>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Beurteilung und Vergleich mit Erstbefund von: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Sondierungstiefen, Sondierungsblutung, Zahnlockerung, </a:t>
            </a:r>
            <a:r>
              <a:rPr lang="de-DE" dirty="0" err="1">
                <a:latin typeface="Arial" panose="020B0604020202020204" pitchFamily="34" charset="0"/>
                <a:cs typeface="Arial" panose="020B0604020202020204" pitchFamily="34" charset="0"/>
              </a:rPr>
              <a:t>Furkationsbefall</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Knochenabbau (in %: KA/Alter)</a:t>
            </a:r>
          </a:p>
        </p:txBody>
      </p:sp>
      <p:sp>
        <p:nvSpPr>
          <p:cNvPr id="14" name="Textfeld 2">
            <a:extLst>
              <a:ext uri="{FF2B5EF4-FFF2-40B4-BE49-F238E27FC236}">
                <a16:creationId xmlns:a16="http://schemas.microsoft.com/office/drawing/2014/main" id="{18B38C66-9AB5-654F-08C9-926D3540827B}"/>
              </a:ext>
            </a:extLst>
          </p:cNvPr>
          <p:cNvSpPr txBox="1">
            <a:spLocks noChangeArrowheads="1"/>
          </p:cNvSpPr>
          <p:nvPr/>
        </p:nvSpPr>
        <p:spPr bwMode="auto">
          <a:xfrm>
            <a:off x="849086" y="4510719"/>
            <a:ext cx="646331"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Ziel </a:t>
            </a:r>
          </a:p>
        </p:txBody>
      </p:sp>
      <p:sp>
        <p:nvSpPr>
          <p:cNvPr id="16" name="Textfeld 5">
            <a:extLst>
              <a:ext uri="{FF2B5EF4-FFF2-40B4-BE49-F238E27FC236}">
                <a16:creationId xmlns:a16="http://schemas.microsoft.com/office/drawing/2014/main" id="{FA537858-61DF-ABF5-3DB6-9994367E2D5D}"/>
              </a:ext>
            </a:extLst>
          </p:cNvPr>
          <p:cNvSpPr txBox="1">
            <a:spLocks noChangeArrowheads="1"/>
          </p:cNvSpPr>
          <p:nvPr/>
        </p:nvSpPr>
        <p:spPr bwMode="auto">
          <a:xfrm>
            <a:off x="1273628" y="5018689"/>
            <a:ext cx="7554686" cy="1200329"/>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t> </a:t>
            </a:r>
            <a:r>
              <a:rPr lang="de-DE" dirty="0">
                <a:latin typeface="Arial" panose="020B0604020202020204" pitchFamily="34" charset="0"/>
                <a:cs typeface="Arial" panose="020B0604020202020204" pitchFamily="34" charset="0"/>
              </a:rPr>
              <a:t>Überprüfung des bisher erreichten Therapieergebnisses</a:t>
            </a:r>
          </a:p>
          <a:p>
            <a:pPr>
              <a:buFont typeface="Arial" pitchFamily="-1" charset="0"/>
              <a:buChar char="•"/>
            </a:pPr>
            <a:r>
              <a:rPr lang="de-DE" dirty="0">
                <a:latin typeface="Arial" panose="020B0604020202020204" pitchFamily="34" charset="0"/>
                <a:cs typeface="Arial" panose="020B0604020202020204" pitchFamily="34" charset="0"/>
              </a:rPr>
              <a:t> bei ST von 6 mm und mehr kann chirurgische Therapie angezeigt sein</a:t>
            </a:r>
          </a:p>
          <a:p>
            <a:r>
              <a:rPr lang="de-DE" dirty="0">
                <a:latin typeface="Arial" panose="020B0604020202020204" pitchFamily="34" charset="0"/>
                <a:cs typeface="Arial" panose="020B0604020202020204" pitchFamily="34" charset="0"/>
              </a:rPr>
              <a:t>	→ schriftliche Anzeige der CPT bei Kostenträger notwendig, jedoch</a:t>
            </a:r>
          </a:p>
          <a:p>
            <a:r>
              <a:rPr lang="de-DE" dirty="0">
                <a:latin typeface="Arial" panose="020B0604020202020204" pitchFamily="34" charset="0"/>
                <a:cs typeface="Arial" panose="020B0604020202020204" pitchFamily="34" charset="0"/>
              </a:rPr>
              <a:t>		nicht genehmigungsbedürftig</a:t>
            </a:r>
          </a:p>
        </p:txBody>
      </p:sp>
    </p:spTree>
    <p:extLst>
      <p:ext uri="{BB962C8B-B14F-4D97-AF65-F5344CB8AC3E}">
        <p14:creationId xmlns:p14="http://schemas.microsoft.com/office/powerpoint/2010/main" val="414652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4" grpId="0"/>
      <p:bldP spid="1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latin typeface="Arial" panose="020B0604020202020204" pitchFamily="34" charset="0"/>
                <a:cs typeface="Arial" panose="020B0604020202020204" pitchFamily="34" charset="0"/>
              </a:rPr>
              <a:t>6. Chirurgische Therapie (CPT)</a:t>
            </a:r>
          </a:p>
        </p:txBody>
      </p:sp>
      <p:sp>
        <p:nvSpPr>
          <p:cNvPr id="8" name="Textfeld 3">
            <a:extLst>
              <a:ext uri="{FF2B5EF4-FFF2-40B4-BE49-F238E27FC236}">
                <a16:creationId xmlns:a16="http://schemas.microsoft.com/office/drawing/2014/main" id="{4E70B199-1B8F-FD44-D5C2-E3FB7B741100}"/>
              </a:ext>
            </a:extLst>
          </p:cNvPr>
          <p:cNvSpPr txBox="1">
            <a:spLocks noChangeArrowheads="1"/>
          </p:cNvSpPr>
          <p:nvPr/>
        </p:nvSpPr>
        <p:spPr bwMode="auto">
          <a:xfrm>
            <a:off x="850900" y="2108095"/>
            <a:ext cx="6965043"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Entfernung der subgingivalen Beläge nach </a:t>
            </a:r>
            <a:r>
              <a:rPr lang="de-DE" b="1" dirty="0">
                <a:latin typeface="Arial" panose="020B0604020202020204" pitchFamily="34" charset="0"/>
                <a:cs typeface="Arial" panose="020B0604020202020204" pitchFamily="34" charset="0"/>
              </a:rPr>
              <a:t>Aufklappung </a:t>
            </a:r>
            <a:r>
              <a:rPr lang="de-DE" dirty="0">
                <a:latin typeface="Arial" panose="020B0604020202020204" pitchFamily="34" charset="0"/>
                <a:cs typeface="Arial" panose="020B0604020202020204" pitchFamily="34" charset="0"/>
              </a:rPr>
              <a:t>eines </a:t>
            </a:r>
            <a:r>
              <a:rPr lang="de-DE" dirty="0" err="1">
                <a:latin typeface="Arial" panose="020B0604020202020204" pitchFamily="34" charset="0"/>
                <a:cs typeface="Arial" panose="020B0604020202020204" pitchFamily="34" charset="0"/>
              </a:rPr>
              <a:t>Mukoperiostlappens</a:t>
            </a:r>
            <a:r>
              <a:rPr lang="de-DE" dirty="0">
                <a:latin typeface="Arial" panose="020B0604020202020204" pitchFamily="34" charset="0"/>
                <a:cs typeface="Arial" panose="020B0604020202020204" pitchFamily="34" charset="0"/>
              </a:rPr>
              <a:t> unter Sicht</a:t>
            </a:r>
          </a:p>
        </p:txBody>
      </p:sp>
      <p:sp>
        <p:nvSpPr>
          <p:cNvPr id="9" name="Textfeld 2">
            <a:extLst>
              <a:ext uri="{FF2B5EF4-FFF2-40B4-BE49-F238E27FC236}">
                <a16:creationId xmlns:a16="http://schemas.microsoft.com/office/drawing/2014/main" id="{B569C98E-CB21-10D2-03BD-9B249263EB88}"/>
              </a:ext>
            </a:extLst>
          </p:cNvPr>
          <p:cNvSpPr txBox="1">
            <a:spLocks noChangeArrowheads="1"/>
          </p:cNvSpPr>
          <p:nvPr/>
        </p:nvSpPr>
        <p:spPr bwMode="auto">
          <a:xfrm>
            <a:off x="850900" y="1731510"/>
            <a:ext cx="1249363" cy="369887"/>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a:t>
            </a:r>
          </a:p>
        </p:txBody>
      </p:sp>
      <p:sp>
        <p:nvSpPr>
          <p:cNvPr id="17" name="Textfeld 3">
            <a:extLst>
              <a:ext uri="{FF2B5EF4-FFF2-40B4-BE49-F238E27FC236}">
                <a16:creationId xmlns:a16="http://schemas.microsoft.com/office/drawing/2014/main" id="{74557F0D-F213-0B81-1FA6-D6409573834B}"/>
              </a:ext>
            </a:extLst>
          </p:cNvPr>
          <p:cNvSpPr txBox="1">
            <a:spLocks noChangeArrowheads="1"/>
          </p:cNvSpPr>
          <p:nvPr/>
        </p:nvSpPr>
        <p:spPr bwMode="auto">
          <a:xfrm>
            <a:off x="878451" y="3307497"/>
            <a:ext cx="5211763"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Bildung eines </a:t>
            </a:r>
            <a:r>
              <a:rPr lang="de-DE" dirty="0" err="1">
                <a:latin typeface="Arial" panose="020B0604020202020204" pitchFamily="34" charset="0"/>
                <a:cs typeface="Arial" panose="020B0604020202020204" pitchFamily="34" charset="0"/>
              </a:rPr>
              <a:t>Mukoperiostlappens</a:t>
            </a:r>
            <a:r>
              <a:rPr lang="de-DE" dirty="0">
                <a:latin typeface="Arial" panose="020B0604020202020204" pitchFamily="34" charset="0"/>
                <a:cs typeface="Arial" panose="020B0604020202020204" pitchFamily="34" charset="0"/>
              </a:rPr>
              <a:t> (MPL)</a:t>
            </a:r>
          </a:p>
        </p:txBody>
      </p:sp>
      <p:sp>
        <p:nvSpPr>
          <p:cNvPr id="18" name="Textfeld 2">
            <a:extLst>
              <a:ext uri="{FF2B5EF4-FFF2-40B4-BE49-F238E27FC236}">
                <a16:creationId xmlns:a16="http://schemas.microsoft.com/office/drawing/2014/main" id="{2D086F2F-BAA1-7439-E859-36ABC00690B9}"/>
              </a:ext>
            </a:extLst>
          </p:cNvPr>
          <p:cNvSpPr txBox="1">
            <a:spLocks noChangeArrowheads="1"/>
          </p:cNvSpPr>
          <p:nvPr/>
        </p:nvSpPr>
        <p:spPr bwMode="auto">
          <a:xfrm>
            <a:off x="873357" y="2953156"/>
            <a:ext cx="1813793"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Arbeitsschritte</a:t>
            </a:r>
          </a:p>
        </p:txBody>
      </p:sp>
      <p:sp>
        <p:nvSpPr>
          <p:cNvPr id="19" name="Textfeld 5">
            <a:extLst>
              <a:ext uri="{FF2B5EF4-FFF2-40B4-BE49-F238E27FC236}">
                <a16:creationId xmlns:a16="http://schemas.microsoft.com/office/drawing/2014/main" id="{C0AD1CCA-E7A6-134D-92BD-2B164C003666}"/>
              </a:ext>
            </a:extLst>
          </p:cNvPr>
          <p:cNvSpPr txBox="1">
            <a:spLocks noChangeArrowheads="1"/>
          </p:cNvSpPr>
          <p:nvPr/>
        </p:nvSpPr>
        <p:spPr bwMode="auto">
          <a:xfrm>
            <a:off x="878451" y="3754205"/>
            <a:ext cx="5237162" cy="64633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Entfernung aller Beläge von der </a:t>
            </a:r>
          </a:p>
          <a:p>
            <a:r>
              <a:rPr lang="de-DE" dirty="0">
                <a:latin typeface="Arial" panose="020B0604020202020204" pitchFamily="34" charset="0"/>
                <a:cs typeface="Arial" panose="020B0604020202020204" pitchFamily="34" charset="0"/>
              </a:rPr>
              <a:t>  Wurzeloberfläche</a:t>
            </a:r>
          </a:p>
        </p:txBody>
      </p:sp>
      <p:sp>
        <p:nvSpPr>
          <p:cNvPr id="20" name="Textfeld 9">
            <a:extLst>
              <a:ext uri="{FF2B5EF4-FFF2-40B4-BE49-F238E27FC236}">
                <a16:creationId xmlns:a16="http://schemas.microsoft.com/office/drawing/2014/main" id="{D370F13F-17A4-9DB1-656F-DE73B6EDBDFB}"/>
              </a:ext>
            </a:extLst>
          </p:cNvPr>
          <p:cNvSpPr txBox="1">
            <a:spLocks noChangeArrowheads="1"/>
          </p:cNvSpPr>
          <p:nvPr/>
        </p:nvSpPr>
        <p:spPr bwMode="auto">
          <a:xfrm>
            <a:off x="5984086" y="3843890"/>
            <a:ext cx="2056973"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Deep</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Scaling</a:t>
            </a:r>
            <a:r>
              <a:rPr lang="de-DE" b="1" dirty="0">
                <a:latin typeface="Arial" panose="020B0604020202020204" pitchFamily="34" charset="0"/>
                <a:cs typeface="Arial" panose="020B0604020202020204" pitchFamily="34" charset="0"/>
              </a:rPr>
              <a:t>  </a:t>
            </a:r>
          </a:p>
        </p:txBody>
      </p:sp>
      <p:sp>
        <p:nvSpPr>
          <p:cNvPr id="25" name="Textfeld 8">
            <a:extLst>
              <a:ext uri="{FF2B5EF4-FFF2-40B4-BE49-F238E27FC236}">
                <a16:creationId xmlns:a16="http://schemas.microsoft.com/office/drawing/2014/main" id="{A0F04B6A-CADF-0B2A-E9FB-A624E7D609A8}"/>
              </a:ext>
            </a:extLst>
          </p:cNvPr>
          <p:cNvSpPr txBox="1">
            <a:spLocks noChangeArrowheads="1"/>
          </p:cNvSpPr>
          <p:nvPr/>
        </p:nvSpPr>
        <p:spPr bwMode="auto">
          <a:xfrm>
            <a:off x="891656" y="4444612"/>
            <a:ext cx="5223957"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ggf. Begradigung des Alveolarknochens</a:t>
            </a:r>
          </a:p>
        </p:txBody>
      </p:sp>
      <p:sp>
        <p:nvSpPr>
          <p:cNvPr id="26" name="Textfeld 8">
            <a:extLst>
              <a:ext uri="{FF2B5EF4-FFF2-40B4-BE49-F238E27FC236}">
                <a16:creationId xmlns:a16="http://schemas.microsoft.com/office/drawing/2014/main" id="{4AFE9DE9-FAC6-C3D1-348C-DED571486934}"/>
              </a:ext>
            </a:extLst>
          </p:cNvPr>
          <p:cNvSpPr txBox="1">
            <a:spLocks noChangeArrowheads="1"/>
          </p:cNvSpPr>
          <p:nvPr/>
        </p:nvSpPr>
        <p:spPr bwMode="auto">
          <a:xfrm>
            <a:off x="891656" y="5030983"/>
            <a:ext cx="2252662" cy="369332"/>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latin typeface="Arial" panose="020B0604020202020204" pitchFamily="34" charset="0"/>
                <a:cs typeface="Arial" panose="020B0604020202020204" pitchFamily="34" charset="0"/>
              </a:rPr>
              <a:t> </a:t>
            </a:r>
            <a:r>
              <a:rPr lang="de-DE" dirty="0">
                <a:solidFill>
                  <a:srgbClr val="000000"/>
                </a:solidFill>
                <a:latin typeface="Arial" panose="020B0604020202020204" pitchFamily="34" charset="0"/>
                <a:cs typeface="Arial" panose="020B0604020202020204" pitchFamily="34" charset="0"/>
              </a:rPr>
              <a:t>Wundversorgung</a:t>
            </a:r>
          </a:p>
        </p:txBody>
      </p:sp>
      <p:sp>
        <p:nvSpPr>
          <p:cNvPr id="27" name="Textfeld 9">
            <a:extLst>
              <a:ext uri="{FF2B5EF4-FFF2-40B4-BE49-F238E27FC236}">
                <a16:creationId xmlns:a16="http://schemas.microsoft.com/office/drawing/2014/main" id="{D574C3D2-92D7-D415-10D4-496914268A43}"/>
              </a:ext>
            </a:extLst>
          </p:cNvPr>
          <p:cNvSpPr txBox="1">
            <a:spLocks noChangeArrowheads="1"/>
          </p:cNvSpPr>
          <p:nvPr/>
        </p:nvSpPr>
        <p:spPr bwMode="auto">
          <a:xfrm>
            <a:off x="6045641" y="4933354"/>
            <a:ext cx="966931" cy="369332"/>
          </a:xfrm>
          <a:prstGeom prst="rect">
            <a:avLst/>
          </a:prstGeom>
          <a:noFill/>
          <a:ln w="9525">
            <a:noFill/>
            <a:miter lim="800000"/>
            <a:headEnd/>
            <a:tailEnd/>
          </a:ln>
        </p:spPr>
        <p:txBody>
          <a:bodyPr wrap="none">
            <a:prstTxWarp prst="textNoShape">
              <a:avLst/>
            </a:prstTxWarp>
            <a:spAutoFit/>
          </a:bodyPr>
          <a:lstStyle/>
          <a:p>
            <a:r>
              <a:rPr lang="de-DE" dirty="0">
                <a:latin typeface="Arial" panose="020B0604020202020204" pitchFamily="34" charset="0"/>
                <a:cs typeface="Arial" panose="020B0604020202020204" pitchFamily="34" charset="0"/>
              </a:rPr>
              <a:t>→ Naht</a:t>
            </a:r>
          </a:p>
        </p:txBody>
      </p:sp>
    </p:spTree>
    <p:extLst>
      <p:ext uri="{BB962C8B-B14F-4D97-AF65-F5344CB8AC3E}">
        <p14:creationId xmlns:p14="http://schemas.microsoft.com/office/powerpoint/2010/main" val="231358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linds(horizontal)">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7" grpId="0"/>
      <p:bldP spid="19" grpId="0"/>
      <p:bldP spid="20" grpId="0"/>
      <p:bldP spid="25" grpId="0"/>
      <p:bldP spid="26" grpId="0"/>
      <p:bldP spid="2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latin typeface="Arial" panose="020B0604020202020204" pitchFamily="34" charset="0"/>
                <a:cs typeface="Arial" panose="020B0604020202020204" pitchFamily="34" charset="0"/>
              </a:rPr>
              <a:t>6. Chirurgische Therapie (CPT) (2)</a:t>
            </a:r>
            <a:endParaRPr lang="de-DE" dirty="0"/>
          </a:p>
        </p:txBody>
      </p:sp>
      <p:sp>
        <p:nvSpPr>
          <p:cNvPr id="10" name="Textfeld 9">
            <a:extLst>
              <a:ext uri="{FF2B5EF4-FFF2-40B4-BE49-F238E27FC236}">
                <a16:creationId xmlns:a16="http://schemas.microsoft.com/office/drawing/2014/main" id="{D6B0040A-8934-4F11-29C6-EDE7F1450B29}"/>
              </a:ext>
            </a:extLst>
          </p:cNvPr>
          <p:cNvSpPr txBox="1"/>
          <p:nvPr/>
        </p:nvSpPr>
        <p:spPr>
          <a:xfrm>
            <a:off x="1067126" y="3646714"/>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5" name="Textfeld 4">
            <a:extLst>
              <a:ext uri="{FF2B5EF4-FFF2-40B4-BE49-F238E27FC236}">
                <a16:creationId xmlns:a16="http://schemas.microsoft.com/office/drawing/2014/main" id="{ECEDC3EC-2B9F-4D66-150F-D4A3E88DC3C6}"/>
              </a:ext>
            </a:extLst>
          </p:cNvPr>
          <p:cNvSpPr txBox="1"/>
          <p:nvPr/>
        </p:nvSpPr>
        <p:spPr>
          <a:xfrm>
            <a:off x="4539669" y="3929743"/>
            <a:ext cx="184731" cy="256480"/>
          </a:xfrm>
          <a:prstGeom prst="rect">
            <a:avLst/>
          </a:prstGeom>
          <a:noFill/>
        </p:spPr>
        <p:txBody>
          <a:bodyPr wrap="none" rtlCol="0">
            <a:spAutoFit/>
          </a:bodyPr>
          <a:lstStyle/>
          <a:p>
            <a:pPr algn="r"/>
            <a:endParaRPr lang="de-DE" sz="1600" baseline="30000" dirty="0">
              <a:latin typeface="Arial"/>
              <a:cs typeface="Arial"/>
            </a:endParaRPr>
          </a:p>
        </p:txBody>
      </p:sp>
      <p:pic>
        <p:nvPicPr>
          <p:cNvPr id="6" name="Grafik 5">
            <a:extLst>
              <a:ext uri="{FF2B5EF4-FFF2-40B4-BE49-F238E27FC236}">
                <a16:creationId xmlns:a16="http://schemas.microsoft.com/office/drawing/2014/main" id="{A8503B0D-6C39-02C0-C96A-7FF3FDC010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5800" y="1929631"/>
            <a:ext cx="7772400" cy="2998738"/>
          </a:xfrm>
          <a:prstGeom prst="rect">
            <a:avLst/>
          </a:prstGeom>
        </p:spPr>
      </p:pic>
    </p:spTree>
    <p:extLst>
      <p:ext uri="{BB962C8B-B14F-4D97-AF65-F5344CB8AC3E}">
        <p14:creationId xmlns:p14="http://schemas.microsoft.com/office/powerpoint/2010/main" val="15076373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6. </a:t>
            </a:r>
            <a:r>
              <a:rPr lang="de-DE" dirty="0">
                <a:latin typeface="Arial" panose="020B0604020202020204" pitchFamily="34" charset="0"/>
                <a:cs typeface="Arial" panose="020B0604020202020204" pitchFamily="34" charset="0"/>
              </a:rPr>
              <a:t>Befundevaluation (BEV) – ggf. CPT (3)</a:t>
            </a:r>
            <a:endParaRPr lang="de-DE" dirty="0"/>
          </a:p>
        </p:txBody>
      </p:sp>
      <p:sp>
        <p:nvSpPr>
          <p:cNvPr id="4" name="Textfeld 2">
            <a:extLst>
              <a:ext uri="{FF2B5EF4-FFF2-40B4-BE49-F238E27FC236}">
                <a16:creationId xmlns:a16="http://schemas.microsoft.com/office/drawing/2014/main" id="{1B313D84-8376-248F-5E7C-9B4A5E7433EE}"/>
              </a:ext>
            </a:extLst>
          </p:cNvPr>
          <p:cNvSpPr txBox="1">
            <a:spLocks noChangeArrowheads="1"/>
          </p:cNvSpPr>
          <p:nvPr/>
        </p:nvSpPr>
        <p:spPr bwMode="auto">
          <a:xfrm>
            <a:off x="850900" y="1783594"/>
            <a:ext cx="4363811" cy="369332"/>
          </a:xfrm>
          <a:prstGeom prst="rect">
            <a:avLst/>
          </a:prstGeom>
          <a:noFill/>
          <a:ln w="9525">
            <a:noFill/>
            <a:miter lim="800000"/>
            <a:headEnd/>
            <a:tailEnd/>
          </a:ln>
        </p:spPr>
        <p:txBody>
          <a:bodyPr wrap="squar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Abrechnung der BEV/CPT </a:t>
            </a:r>
          </a:p>
        </p:txBody>
      </p:sp>
      <p:graphicFrame>
        <p:nvGraphicFramePr>
          <p:cNvPr id="5" name="Tabelle 5">
            <a:extLst>
              <a:ext uri="{FF2B5EF4-FFF2-40B4-BE49-F238E27FC236}">
                <a16:creationId xmlns:a16="http://schemas.microsoft.com/office/drawing/2014/main" id="{D4053E16-BC65-44A2-48FF-166DC7DCFD0A}"/>
              </a:ext>
            </a:extLst>
          </p:cNvPr>
          <p:cNvGraphicFramePr>
            <a:graphicFrameLocks noGrp="1"/>
          </p:cNvGraphicFramePr>
          <p:nvPr>
            <p:extLst>
              <p:ext uri="{D42A27DB-BD31-4B8C-83A1-F6EECF244321}">
                <p14:modId xmlns:p14="http://schemas.microsoft.com/office/powerpoint/2010/main" val="1515361840"/>
              </p:ext>
            </p:extLst>
          </p:nvPr>
        </p:nvGraphicFramePr>
        <p:xfrm>
          <a:off x="1363133" y="2316480"/>
          <a:ext cx="6096000" cy="13817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609403279"/>
                    </a:ext>
                  </a:extLst>
                </a:gridCol>
                <a:gridCol w="2032000">
                  <a:extLst>
                    <a:ext uri="{9D8B030D-6E8A-4147-A177-3AD203B41FA5}">
                      <a16:colId xmlns:a16="http://schemas.microsoft.com/office/drawing/2014/main" val="2374560059"/>
                    </a:ext>
                  </a:extLst>
                </a:gridCol>
                <a:gridCol w="2032000">
                  <a:extLst>
                    <a:ext uri="{9D8B030D-6E8A-4147-A177-3AD203B41FA5}">
                      <a16:colId xmlns:a16="http://schemas.microsoft.com/office/drawing/2014/main" val="1584598504"/>
                    </a:ext>
                  </a:extLst>
                </a:gridCol>
              </a:tblGrid>
              <a:tr h="370840">
                <a:tc>
                  <a:txBody>
                    <a:bodyPr/>
                    <a:lstStyle/>
                    <a:p>
                      <a:r>
                        <a:rPr lang="de-DE" dirty="0"/>
                        <a:t>Leistungs-</a:t>
                      </a:r>
                    </a:p>
                    <a:p>
                      <a:r>
                        <a:rPr lang="de-DE" dirty="0" err="1"/>
                        <a:t>beschreibung</a:t>
                      </a:r>
                      <a:endParaRPr lang="de-DE" dirty="0"/>
                    </a:p>
                  </a:txBody>
                  <a:tcPr/>
                </a:tc>
                <a:tc>
                  <a:txBody>
                    <a:bodyPr/>
                    <a:lstStyle/>
                    <a:p>
                      <a:r>
                        <a:rPr lang="de-DE" dirty="0"/>
                        <a:t>BEMA</a:t>
                      </a:r>
                    </a:p>
                  </a:txBody>
                  <a:tcPr/>
                </a:tc>
                <a:tc>
                  <a:txBody>
                    <a:bodyPr/>
                    <a:lstStyle/>
                    <a:p>
                      <a:r>
                        <a:rPr lang="de-DE" dirty="0"/>
                        <a:t>GOZ</a:t>
                      </a:r>
                    </a:p>
                  </a:txBody>
                  <a:tcPr/>
                </a:tc>
                <a:extLst>
                  <a:ext uri="{0D108BD9-81ED-4DB2-BD59-A6C34878D82A}">
                    <a16:rowId xmlns:a16="http://schemas.microsoft.com/office/drawing/2014/main" val="2235723407"/>
                  </a:ext>
                </a:extLst>
              </a:tr>
              <a:tr h="370840">
                <a:tc>
                  <a:txBody>
                    <a:bodyPr/>
                    <a:lstStyle/>
                    <a:p>
                      <a:r>
                        <a:rPr lang="de-DE" dirty="0"/>
                        <a:t>BEV nach AIT</a:t>
                      </a:r>
                    </a:p>
                  </a:txBody>
                  <a:tcPr/>
                </a:tc>
                <a:tc>
                  <a:txBody>
                    <a:bodyPr/>
                    <a:lstStyle/>
                    <a:p>
                      <a:r>
                        <a:rPr lang="de-DE" dirty="0"/>
                        <a:t>BEV a</a:t>
                      </a:r>
                    </a:p>
                  </a:txBody>
                  <a:tcPr/>
                </a:tc>
                <a:tc>
                  <a:txBody>
                    <a:bodyPr/>
                    <a:lstStyle/>
                    <a:p>
                      <a:r>
                        <a:rPr lang="de-DE" dirty="0"/>
                        <a:t>    5070a *</a:t>
                      </a:r>
                    </a:p>
                  </a:txBody>
                  <a:tcPr/>
                </a:tc>
                <a:extLst>
                  <a:ext uri="{0D108BD9-81ED-4DB2-BD59-A6C34878D82A}">
                    <a16:rowId xmlns:a16="http://schemas.microsoft.com/office/drawing/2014/main" val="3762914137"/>
                  </a:ext>
                </a:extLst>
              </a:tr>
              <a:tr h="370840">
                <a:tc>
                  <a:txBody>
                    <a:bodyPr/>
                    <a:lstStyle/>
                    <a:p>
                      <a:r>
                        <a:rPr lang="de-DE" dirty="0"/>
                        <a:t>BEV nach CPT</a:t>
                      </a:r>
                    </a:p>
                  </a:txBody>
                  <a:tcPr/>
                </a:tc>
                <a:tc>
                  <a:txBody>
                    <a:bodyPr/>
                    <a:lstStyle/>
                    <a:p>
                      <a:r>
                        <a:rPr lang="de-DE" dirty="0"/>
                        <a:t>BEV b</a:t>
                      </a:r>
                    </a:p>
                  </a:txBody>
                  <a:tcPr/>
                </a:tc>
                <a:tc>
                  <a:txBody>
                    <a:bodyPr/>
                    <a:lstStyle/>
                    <a:p>
                      <a:r>
                        <a:rPr lang="de-DE" dirty="0"/>
                        <a:t>    5070a *</a:t>
                      </a:r>
                    </a:p>
                  </a:txBody>
                  <a:tcPr/>
                </a:tc>
                <a:extLst>
                  <a:ext uri="{0D108BD9-81ED-4DB2-BD59-A6C34878D82A}">
                    <a16:rowId xmlns:a16="http://schemas.microsoft.com/office/drawing/2014/main" val="698250689"/>
                  </a:ext>
                </a:extLst>
              </a:tr>
            </a:tbl>
          </a:graphicData>
        </a:graphic>
      </p:graphicFrame>
      <p:graphicFrame>
        <p:nvGraphicFramePr>
          <p:cNvPr id="13" name="Tabelle 14">
            <a:extLst>
              <a:ext uri="{FF2B5EF4-FFF2-40B4-BE49-F238E27FC236}">
                <a16:creationId xmlns:a16="http://schemas.microsoft.com/office/drawing/2014/main" id="{8BC4D059-29D9-49D1-73E2-2FBC70B05571}"/>
              </a:ext>
            </a:extLst>
          </p:cNvPr>
          <p:cNvGraphicFramePr>
            <a:graphicFrameLocks noGrp="1"/>
          </p:cNvGraphicFramePr>
          <p:nvPr>
            <p:extLst>
              <p:ext uri="{D42A27DB-BD31-4B8C-83A1-F6EECF244321}">
                <p14:modId xmlns:p14="http://schemas.microsoft.com/office/powerpoint/2010/main" val="2263934298"/>
              </p:ext>
            </p:extLst>
          </p:nvPr>
        </p:nvGraphicFramePr>
        <p:xfrm>
          <a:off x="1363133" y="3861794"/>
          <a:ext cx="6096000" cy="21945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673950734"/>
                    </a:ext>
                  </a:extLst>
                </a:gridCol>
                <a:gridCol w="2032000">
                  <a:extLst>
                    <a:ext uri="{9D8B030D-6E8A-4147-A177-3AD203B41FA5}">
                      <a16:colId xmlns:a16="http://schemas.microsoft.com/office/drawing/2014/main" val="724765433"/>
                    </a:ext>
                  </a:extLst>
                </a:gridCol>
                <a:gridCol w="2032000">
                  <a:extLst>
                    <a:ext uri="{9D8B030D-6E8A-4147-A177-3AD203B41FA5}">
                      <a16:colId xmlns:a16="http://schemas.microsoft.com/office/drawing/2014/main" val="1207538307"/>
                    </a:ext>
                  </a:extLst>
                </a:gridCol>
              </a:tblGrid>
              <a:tr h="370840">
                <a:tc>
                  <a:txBody>
                    <a:bodyPr/>
                    <a:lstStyle/>
                    <a:p>
                      <a:r>
                        <a:rPr lang="de-DE" dirty="0"/>
                        <a:t>Leistungs-</a:t>
                      </a:r>
                    </a:p>
                    <a:p>
                      <a:r>
                        <a:rPr lang="de-DE" dirty="0" err="1"/>
                        <a:t>beschreibung</a:t>
                      </a:r>
                      <a:endParaRPr lang="de-DE" dirty="0"/>
                    </a:p>
                  </a:txBody>
                  <a:tcPr/>
                </a:tc>
                <a:tc>
                  <a:txBody>
                    <a:bodyPr/>
                    <a:lstStyle/>
                    <a:p>
                      <a:r>
                        <a:rPr lang="de-DE" dirty="0"/>
                        <a:t>BEMA</a:t>
                      </a:r>
                    </a:p>
                  </a:txBody>
                  <a:tcPr/>
                </a:tc>
                <a:tc>
                  <a:txBody>
                    <a:bodyPr/>
                    <a:lstStyle/>
                    <a:p>
                      <a:r>
                        <a:rPr lang="de-DE" dirty="0"/>
                        <a:t>GOZ</a:t>
                      </a:r>
                    </a:p>
                  </a:txBody>
                  <a:tcPr/>
                </a:tc>
                <a:extLst>
                  <a:ext uri="{0D108BD9-81ED-4DB2-BD59-A6C34878D82A}">
                    <a16:rowId xmlns:a16="http://schemas.microsoft.com/office/drawing/2014/main" val="3999882270"/>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CPT – </a:t>
                      </a:r>
                      <a:r>
                        <a:rPr lang="de-DE" dirty="0" err="1"/>
                        <a:t>einwurzelige</a:t>
                      </a:r>
                      <a:r>
                        <a:rPr lang="de-DE" dirty="0"/>
                        <a:t> Zähne</a:t>
                      </a:r>
                    </a:p>
                  </a:txBody>
                  <a:tcPr/>
                </a:tc>
                <a:tc>
                  <a:txBody>
                    <a:bodyPr/>
                    <a:lstStyle/>
                    <a:p>
                      <a:r>
                        <a:rPr lang="de-DE" dirty="0"/>
                        <a:t>CPT a</a:t>
                      </a:r>
                    </a:p>
                  </a:txBody>
                  <a:tcPr/>
                </a:tc>
                <a:tc>
                  <a:txBody>
                    <a:bodyPr/>
                    <a:lstStyle/>
                    <a:p>
                      <a:r>
                        <a:rPr lang="de-DE" dirty="0"/>
                        <a:t>4090 + OP-Zuschlag</a:t>
                      </a:r>
                    </a:p>
                    <a:p>
                      <a:r>
                        <a:rPr lang="de-DE" dirty="0"/>
                        <a:t>(</a:t>
                      </a:r>
                      <a:r>
                        <a:rPr lang="de-DE" dirty="0" err="1"/>
                        <a:t>Verbrauchsmat</a:t>
                      </a:r>
                      <a:r>
                        <a:rPr lang="de-DE" dirty="0"/>
                        <a:t>.)</a:t>
                      </a:r>
                    </a:p>
                  </a:txBody>
                  <a:tcPr/>
                </a:tc>
                <a:extLst>
                  <a:ext uri="{0D108BD9-81ED-4DB2-BD59-A6C34878D82A}">
                    <a16:rowId xmlns:a16="http://schemas.microsoft.com/office/drawing/2014/main" val="147632928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dirty="0"/>
                        <a:t>CPT – mehrwurzelige Zähne</a:t>
                      </a:r>
                    </a:p>
                  </a:txBody>
                  <a:tcPr/>
                </a:tc>
                <a:tc>
                  <a:txBody>
                    <a:bodyPr/>
                    <a:lstStyle/>
                    <a:p>
                      <a:r>
                        <a:rPr lang="de-DE" dirty="0"/>
                        <a:t>CPT b</a:t>
                      </a:r>
                    </a:p>
                  </a:txBody>
                  <a:tcPr/>
                </a:tc>
                <a:tc>
                  <a:txBody>
                    <a:bodyPr/>
                    <a:lstStyle/>
                    <a:p>
                      <a:r>
                        <a:rPr lang="de-DE" dirty="0"/>
                        <a:t>4100 + OP-Zuschlag</a:t>
                      </a:r>
                    </a:p>
                    <a:p>
                      <a:r>
                        <a:rPr lang="de-DE" dirty="0"/>
                        <a:t>(</a:t>
                      </a:r>
                      <a:r>
                        <a:rPr lang="de-DE" dirty="0" err="1"/>
                        <a:t>Verbrauchsmat</a:t>
                      </a:r>
                      <a:r>
                        <a:rPr lang="de-DE" dirty="0"/>
                        <a:t>.)</a:t>
                      </a:r>
                    </a:p>
                    <a:p>
                      <a:endParaRPr lang="de-DE" dirty="0"/>
                    </a:p>
                  </a:txBody>
                  <a:tcPr/>
                </a:tc>
                <a:extLst>
                  <a:ext uri="{0D108BD9-81ED-4DB2-BD59-A6C34878D82A}">
                    <a16:rowId xmlns:a16="http://schemas.microsoft.com/office/drawing/2014/main" val="394709404"/>
                  </a:ext>
                </a:extLst>
              </a:tr>
            </a:tbl>
          </a:graphicData>
        </a:graphic>
      </p:graphicFrame>
      <p:sp>
        <p:nvSpPr>
          <p:cNvPr id="6" name="Textfeld 5">
            <a:extLst>
              <a:ext uri="{FF2B5EF4-FFF2-40B4-BE49-F238E27FC236}">
                <a16:creationId xmlns:a16="http://schemas.microsoft.com/office/drawing/2014/main" id="{04DE9A4D-1FCA-8BAD-5FE9-1C2A8CD83B48}"/>
              </a:ext>
            </a:extLst>
          </p:cNvPr>
          <p:cNvSpPr txBox="1"/>
          <p:nvPr/>
        </p:nvSpPr>
        <p:spPr>
          <a:xfrm>
            <a:off x="7459133" y="3008372"/>
            <a:ext cx="1462546" cy="420628"/>
          </a:xfrm>
          <a:prstGeom prst="rect">
            <a:avLst/>
          </a:prstGeom>
          <a:noFill/>
        </p:spPr>
        <p:txBody>
          <a:bodyPr wrap="square" rtlCol="0">
            <a:spAutoFit/>
          </a:bodyPr>
          <a:lstStyle/>
          <a:p>
            <a:pPr algn="r"/>
            <a:r>
              <a:rPr lang="de-DE" sz="1600" baseline="30000" dirty="0">
                <a:latin typeface="Arial"/>
                <a:cs typeface="Arial"/>
              </a:rPr>
              <a:t>* = nicht prüfungsrelevant</a:t>
            </a:r>
          </a:p>
        </p:txBody>
      </p:sp>
    </p:spTree>
    <p:extLst>
      <p:ext uri="{BB962C8B-B14F-4D97-AF65-F5344CB8AC3E}">
        <p14:creationId xmlns:p14="http://schemas.microsoft.com/office/powerpoint/2010/main" val="320832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Abrechnung - Nachbehandlung</a:t>
            </a:r>
          </a:p>
        </p:txBody>
      </p:sp>
      <p:graphicFrame>
        <p:nvGraphicFramePr>
          <p:cNvPr id="6" name="Tabelle 6">
            <a:extLst>
              <a:ext uri="{FF2B5EF4-FFF2-40B4-BE49-F238E27FC236}">
                <a16:creationId xmlns:a16="http://schemas.microsoft.com/office/drawing/2014/main" id="{C6AE1D2C-E724-39D2-BBCD-F7D21BB613A0}"/>
              </a:ext>
            </a:extLst>
          </p:cNvPr>
          <p:cNvGraphicFramePr>
            <a:graphicFrameLocks noGrp="1"/>
          </p:cNvGraphicFramePr>
          <p:nvPr>
            <p:extLst>
              <p:ext uri="{D42A27DB-BD31-4B8C-83A1-F6EECF244321}">
                <p14:modId xmlns:p14="http://schemas.microsoft.com/office/powerpoint/2010/main" val="1280374989"/>
              </p:ext>
            </p:extLst>
          </p:nvPr>
        </p:nvGraphicFramePr>
        <p:xfrm>
          <a:off x="1107016" y="2968898"/>
          <a:ext cx="6096000" cy="19202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809027329"/>
                    </a:ext>
                  </a:extLst>
                </a:gridCol>
                <a:gridCol w="2032000">
                  <a:extLst>
                    <a:ext uri="{9D8B030D-6E8A-4147-A177-3AD203B41FA5}">
                      <a16:colId xmlns:a16="http://schemas.microsoft.com/office/drawing/2014/main" val="2312446390"/>
                    </a:ext>
                  </a:extLst>
                </a:gridCol>
                <a:gridCol w="2032000">
                  <a:extLst>
                    <a:ext uri="{9D8B030D-6E8A-4147-A177-3AD203B41FA5}">
                      <a16:colId xmlns:a16="http://schemas.microsoft.com/office/drawing/2014/main" val="2644873956"/>
                    </a:ext>
                  </a:extLst>
                </a:gridCol>
              </a:tblGrid>
              <a:tr h="396240">
                <a:tc>
                  <a:txBody>
                    <a:bodyPr/>
                    <a:lstStyle/>
                    <a:p>
                      <a:r>
                        <a:rPr lang="de-DE" dirty="0">
                          <a:latin typeface="+mn-lt"/>
                          <a:cs typeface="Arial" panose="020B0604020202020204" pitchFamily="34" charset="0"/>
                        </a:rPr>
                        <a:t>Leistungs-</a:t>
                      </a:r>
                    </a:p>
                    <a:p>
                      <a:r>
                        <a:rPr lang="de-DE" dirty="0" err="1">
                          <a:latin typeface="+mn-lt"/>
                          <a:cs typeface="Arial" panose="020B0604020202020204" pitchFamily="34" charset="0"/>
                        </a:rPr>
                        <a:t>beschreibung</a:t>
                      </a:r>
                      <a:endParaRPr lang="de-DE" dirty="0">
                        <a:latin typeface="+mn-lt"/>
                        <a:cs typeface="Arial" panose="020B0604020202020204" pitchFamily="34" charset="0"/>
                      </a:endParaRPr>
                    </a:p>
                  </a:txBody>
                  <a:tcPr/>
                </a:tc>
                <a:tc>
                  <a:txBody>
                    <a:bodyPr/>
                    <a:lstStyle/>
                    <a:p>
                      <a:r>
                        <a:rPr lang="de-DE" dirty="0">
                          <a:latin typeface="+mn-lt"/>
                          <a:cs typeface="Arial" panose="020B0604020202020204" pitchFamily="34" charset="0"/>
                        </a:rPr>
                        <a:t>BEMA</a:t>
                      </a:r>
                    </a:p>
                  </a:txBody>
                  <a:tcPr/>
                </a:tc>
                <a:tc>
                  <a:txBody>
                    <a:bodyPr/>
                    <a:lstStyle/>
                    <a:p>
                      <a:r>
                        <a:rPr lang="de-DE" dirty="0">
                          <a:latin typeface="+mn-lt"/>
                          <a:cs typeface="Arial" panose="020B0604020202020204" pitchFamily="34" charset="0"/>
                        </a:rPr>
                        <a:t>GOZ</a:t>
                      </a:r>
                    </a:p>
                  </a:txBody>
                  <a:tcPr/>
                </a:tc>
                <a:extLst>
                  <a:ext uri="{0D108BD9-81ED-4DB2-BD59-A6C34878D82A}">
                    <a16:rowId xmlns:a16="http://schemas.microsoft.com/office/drawing/2014/main" val="3018988031"/>
                  </a:ext>
                </a:extLst>
              </a:tr>
              <a:tr h="370840">
                <a:tc>
                  <a:txBody>
                    <a:bodyPr/>
                    <a:lstStyle/>
                    <a:p>
                      <a:r>
                        <a:rPr lang="de-DE" dirty="0">
                          <a:latin typeface="+mn-lt"/>
                          <a:cs typeface="Arial" panose="020B0604020202020204" pitchFamily="34" charset="0"/>
                        </a:rPr>
                        <a:t>PAR-Nachbehandlung</a:t>
                      </a:r>
                    </a:p>
                  </a:txBody>
                  <a:tcPr/>
                </a:tc>
                <a:tc>
                  <a:txBody>
                    <a:bodyPr/>
                    <a:lstStyle/>
                    <a:p>
                      <a:r>
                        <a:rPr lang="de-DE" dirty="0">
                          <a:latin typeface="+mn-lt"/>
                          <a:cs typeface="Arial" panose="020B0604020202020204" pitchFamily="34" charset="0"/>
                        </a:rPr>
                        <a:t>111 (je Sitzung)</a:t>
                      </a:r>
                    </a:p>
                  </a:txBody>
                  <a:tcPr/>
                </a:tc>
                <a:tc>
                  <a:txBody>
                    <a:bodyPr/>
                    <a:lstStyle/>
                    <a:p>
                      <a:r>
                        <a:rPr lang="de-DE" dirty="0">
                          <a:latin typeface="+mn-lt"/>
                          <a:cs typeface="Arial" panose="020B0604020202020204" pitchFamily="34" charset="0"/>
                        </a:rPr>
                        <a:t>4150 (je Zahn)</a:t>
                      </a:r>
                    </a:p>
                  </a:txBody>
                  <a:tcPr/>
                </a:tc>
                <a:extLst>
                  <a:ext uri="{0D108BD9-81ED-4DB2-BD59-A6C34878D82A}">
                    <a16:rowId xmlns:a16="http://schemas.microsoft.com/office/drawing/2014/main" val="2554131541"/>
                  </a:ext>
                </a:extLst>
              </a:tr>
              <a:tr h="370840">
                <a:tc>
                  <a:txBody>
                    <a:bodyPr/>
                    <a:lstStyle/>
                    <a:p>
                      <a:r>
                        <a:rPr lang="de-DE" dirty="0" err="1">
                          <a:latin typeface="+mn-lt"/>
                          <a:cs typeface="Arial" panose="020B0604020202020204" pitchFamily="34" charset="0"/>
                        </a:rPr>
                        <a:t>Einschleif</a:t>
                      </a:r>
                      <a:r>
                        <a:rPr lang="de-DE" dirty="0">
                          <a:latin typeface="+mn-lt"/>
                          <a:cs typeface="Arial" panose="020B0604020202020204" pitchFamily="34" charset="0"/>
                        </a:rPr>
                        <a:t>-</a:t>
                      </a:r>
                    </a:p>
                    <a:p>
                      <a:r>
                        <a:rPr lang="de-DE" dirty="0" err="1">
                          <a:latin typeface="+mn-lt"/>
                          <a:cs typeface="Arial" panose="020B0604020202020204" pitchFamily="34" charset="0"/>
                        </a:rPr>
                        <a:t>maßnahmen</a:t>
                      </a:r>
                      <a:endParaRPr lang="de-DE" dirty="0">
                        <a:latin typeface="+mn-lt"/>
                        <a:cs typeface="Arial" panose="020B0604020202020204" pitchFamily="34" charset="0"/>
                      </a:endParaRPr>
                    </a:p>
                  </a:txBody>
                  <a:tcPr/>
                </a:tc>
                <a:tc>
                  <a:txBody>
                    <a:bodyPr/>
                    <a:lstStyle/>
                    <a:p>
                      <a:r>
                        <a:rPr lang="de-DE" dirty="0">
                          <a:latin typeface="+mn-lt"/>
                          <a:cs typeface="Arial" panose="020B0604020202020204" pitchFamily="34" charset="0"/>
                        </a:rPr>
                        <a:t>108 (je Sitzung)</a:t>
                      </a:r>
                    </a:p>
                  </a:txBody>
                  <a:tcPr/>
                </a:tc>
                <a:tc>
                  <a:txBody>
                    <a:bodyPr/>
                    <a:lstStyle/>
                    <a:p>
                      <a:r>
                        <a:rPr lang="de-DE" dirty="0">
                          <a:latin typeface="+mn-lt"/>
                          <a:cs typeface="Arial" panose="020B0604020202020204" pitchFamily="34" charset="0"/>
                        </a:rPr>
                        <a:t>4040 (je Sitzung)</a:t>
                      </a:r>
                    </a:p>
                    <a:p>
                      <a:r>
                        <a:rPr lang="de-DE" dirty="0">
                          <a:latin typeface="+mn-lt"/>
                          <a:cs typeface="Arial" panose="020B0604020202020204" pitchFamily="34" charset="0"/>
                        </a:rPr>
                        <a:t>Event. 8100</a:t>
                      </a:r>
                    </a:p>
                  </a:txBody>
                  <a:tcPr/>
                </a:tc>
                <a:extLst>
                  <a:ext uri="{0D108BD9-81ED-4DB2-BD59-A6C34878D82A}">
                    <a16:rowId xmlns:a16="http://schemas.microsoft.com/office/drawing/2014/main" val="2747036121"/>
                  </a:ext>
                </a:extLst>
              </a:tr>
            </a:tbl>
          </a:graphicData>
        </a:graphic>
      </p:graphicFrame>
      <p:sp>
        <p:nvSpPr>
          <p:cNvPr id="8" name="Textfeld 3">
            <a:extLst>
              <a:ext uri="{FF2B5EF4-FFF2-40B4-BE49-F238E27FC236}">
                <a16:creationId xmlns:a16="http://schemas.microsoft.com/office/drawing/2014/main" id="{DC25C9EF-909A-3961-D5EE-55FC4FB95AB8}"/>
              </a:ext>
            </a:extLst>
          </p:cNvPr>
          <p:cNvSpPr txBox="1">
            <a:spLocks noChangeArrowheads="1"/>
          </p:cNvSpPr>
          <p:nvPr/>
        </p:nvSpPr>
        <p:spPr bwMode="auto">
          <a:xfrm>
            <a:off x="850900" y="2108095"/>
            <a:ext cx="6965043" cy="369332"/>
          </a:xfrm>
          <a:prstGeom prst="rect">
            <a:avLst/>
          </a:prstGeom>
          <a:noFill/>
          <a:ln w="9525">
            <a:noFill/>
            <a:miter lim="800000"/>
            <a:headEnd/>
            <a:tailEnd/>
          </a:ln>
        </p:spPr>
        <p:txBody>
          <a:bodyPr wrap="square">
            <a:prstTxWarp prst="textNoShape">
              <a:avLst/>
            </a:prstTxWarp>
            <a:spAutoFit/>
          </a:bodyPr>
          <a:lstStyle/>
          <a:p>
            <a:r>
              <a:rPr lang="de-DE" dirty="0">
                <a:latin typeface="Arial" panose="020B0604020202020204" pitchFamily="34" charset="0"/>
                <a:cs typeface="Arial" panose="020B0604020202020204" pitchFamily="34" charset="0"/>
              </a:rPr>
              <a:t>Übersicht weiterer Abrechnungspositionen nach AIT und CPT:</a:t>
            </a:r>
          </a:p>
        </p:txBody>
      </p:sp>
    </p:spTree>
    <p:extLst>
      <p:ext uri="{BB962C8B-B14F-4D97-AF65-F5344CB8AC3E}">
        <p14:creationId xmlns:p14="http://schemas.microsoft.com/office/powerpoint/2010/main" val="100707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Chirurgische Begleitmaßnahmen</a:t>
            </a:r>
          </a:p>
        </p:txBody>
      </p:sp>
      <p:sp>
        <p:nvSpPr>
          <p:cNvPr id="7" name="Textfeld 5">
            <a:extLst>
              <a:ext uri="{FF2B5EF4-FFF2-40B4-BE49-F238E27FC236}">
                <a16:creationId xmlns:a16="http://schemas.microsoft.com/office/drawing/2014/main" id="{9553D392-7748-67B1-E5D0-6D02CDBD52AB}"/>
              </a:ext>
            </a:extLst>
          </p:cNvPr>
          <p:cNvSpPr txBox="1">
            <a:spLocks noChangeArrowheads="1"/>
          </p:cNvSpPr>
          <p:nvPr/>
        </p:nvSpPr>
        <p:spPr bwMode="auto">
          <a:xfrm>
            <a:off x="696685" y="2068660"/>
            <a:ext cx="7554686" cy="3139321"/>
          </a:xfrm>
          <a:prstGeom prst="rect">
            <a:avLst/>
          </a:prstGeom>
          <a:noFill/>
          <a:ln w="9525">
            <a:noFill/>
            <a:miter lim="800000"/>
            <a:headEnd/>
            <a:tailEnd/>
          </a:ln>
        </p:spPr>
        <p:txBody>
          <a:bodyPr wrap="square">
            <a:prstTxWarp prst="textNoShape">
              <a:avLst/>
            </a:prstTxWarp>
            <a:spAutoFit/>
          </a:bodyPr>
          <a:lstStyle/>
          <a:p>
            <a:pPr>
              <a:buFont typeface="Arial" pitchFamily="-1" charset="0"/>
              <a:buChar char="•"/>
            </a:pPr>
            <a:r>
              <a:rPr lang="de-DE" dirty="0"/>
              <a:t> </a:t>
            </a:r>
            <a:r>
              <a:rPr lang="de-DE" b="1" dirty="0" err="1">
                <a:latin typeface="Arial" panose="020B0604020202020204" pitchFamily="34" charset="0"/>
                <a:cs typeface="Arial" panose="020B0604020202020204" pitchFamily="34" charset="0"/>
              </a:rPr>
              <a:t>Gingivektomie</a:t>
            </a:r>
            <a:endParaRPr lang="de-DE" b="1"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 chirurgische Entfernung von Gingiva</a:t>
            </a:r>
          </a:p>
          <a:p>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Regenerative Verfahren </a:t>
            </a:r>
            <a:r>
              <a:rPr lang="de-DE" dirty="0">
                <a:solidFill>
                  <a:srgbClr val="0432FF"/>
                </a:solidFill>
                <a:latin typeface="Arial" panose="020B0604020202020204" pitchFamily="34" charset="0"/>
                <a:cs typeface="Arial" panose="020B0604020202020204" pitchFamily="34" charset="0"/>
              </a:rPr>
              <a:t>(Privatleistungen)</a:t>
            </a:r>
          </a:p>
          <a:p>
            <a:pPr lvl="1"/>
            <a:r>
              <a:rPr lang="de-DE" dirty="0">
                <a:latin typeface="Arial" panose="020B0604020202020204" pitchFamily="34" charset="0"/>
                <a:cs typeface="Arial" panose="020B0604020202020204" pitchFamily="34" charset="0"/>
              </a:rPr>
              <a:t>→ </a:t>
            </a:r>
            <a:r>
              <a:rPr lang="de-DE" b="1" dirty="0">
                <a:latin typeface="Arial" panose="020B0604020202020204" pitchFamily="34" charset="0"/>
                <a:cs typeface="Arial" panose="020B0604020202020204" pitchFamily="34" charset="0"/>
              </a:rPr>
              <a:t>GTR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Guided</a:t>
            </a:r>
            <a:r>
              <a:rPr lang="de-DE" dirty="0">
                <a:latin typeface="Arial" panose="020B0604020202020204" pitchFamily="34" charset="0"/>
                <a:cs typeface="Arial" panose="020B0604020202020204" pitchFamily="34" charset="0"/>
              </a:rPr>
              <a:t> Tissue Regeneration)/ </a:t>
            </a:r>
            <a:r>
              <a:rPr lang="de-DE" b="1" dirty="0">
                <a:latin typeface="Arial" panose="020B0604020202020204" pitchFamily="34" charset="0"/>
                <a:cs typeface="Arial" panose="020B0604020202020204" pitchFamily="34" charset="0"/>
              </a:rPr>
              <a:t>GBR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Guided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Bone</a:t>
            </a:r>
            <a:r>
              <a:rPr lang="de-DE" dirty="0">
                <a:latin typeface="Arial" panose="020B0604020202020204" pitchFamily="34" charset="0"/>
                <a:cs typeface="Arial" panose="020B0604020202020204" pitchFamily="34" charset="0"/>
              </a:rPr>
              <a:t> Regeneration): zur Erneuerung von </a:t>
            </a:r>
            <a:r>
              <a:rPr lang="de-DE" dirty="0" err="1">
                <a:latin typeface="Arial" panose="020B0604020202020204" pitchFamily="34" charset="0"/>
                <a:cs typeface="Arial" panose="020B0604020202020204" pitchFamily="34" charset="0"/>
              </a:rPr>
              <a:t>Alveolarknochen</a:t>
            </a:r>
            <a:r>
              <a:rPr lang="de-DE" dirty="0">
                <a:latin typeface="Arial" panose="020B0604020202020204" pitchFamily="34" charset="0"/>
                <a:cs typeface="Arial" panose="020B0604020202020204" pitchFamily="34" charset="0"/>
              </a:rPr>
              <a:t> und Faser-Apparat – z.B. Einsatz von Membranen, Knochenersatzmaterial, Schmelz-Matrix-Proteinen </a:t>
            </a:r>
          </a:p>
          <a:p>
            <a:pPr lvl="1"/>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b="1" dirty="0" err="1">
                <a:latin typeface="Arial" panose="020B0604020202020204" pitchFamily="34" charset="0"/>
                <a:cs typeface="Arial" panose="020B0604020202020204" pitchFamily="34" charset="0"/>
              </a:rPr>
              <a:t>Gingivoplastik</a:t>
            </a:r>
            <a:endParaRPr lang="de-DE" b="1" dirty="0">
              <a:latin typeface="Arial" panose="020B0604020202020204" pitchFamily="34" charset="0"/>
              <a:cs typeface="Arial" panose="020B0604020202020204" pitchFamily="34" charset="0"/>
            </a:endParaRPr>
          </a:p>
          <a:p>
            <a:pPr lvl="1"/>
            <a:r>
              <a:rPr lang="de-DE" dirty="0">
                <a:latin typeface="Arial" panose="020B0604020202020204" pitchFamily="34" charset="0"/>
                <a:cs typeface="Arial" panose="020B0604020202020204" pitchFamily="34" charset="0"/>
              </a:rPr>
              <a:t>→ Wiederherstellung der natürlichen </a:t>
            </a:r>
            <a:r>
              <a:rPr lang="de-DE" dirty="0" err="1">
                <a:latin typeface="Arial" panose="020B0604020202020204" pitchFamily="34" charset="0"/>
                <a:cs typeface="Arial" panose="020B0604020202020204" pitchFamily="34" charset="0"/>
              </a:rPr>
              <a:t>Gingivaform</a:t>
            </a: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242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7. </a:t>
            </a:r>
            <a:r>
              <a:rPr lang="de-DE" dirty="0">
                <a:latin typeface="Arial" panose="020B0604020202020204" pitchFamily="34" charset="0"/>
                <a:cs typeface="Arial" panose="020B0604020202020204" pitchFamily="34" charset="0"/>
              </a:rPr>
              <a:t>Unterstützende </a:t>
            </a:r>
            <a:r>
              <a:rPr lang="de-DE" dirty="0" err="1">
                <a:latin typeface="Arial" panose="020B0604020202020204" pitchFamily="34" charset="0"/>
                <a:cs typeface="Arial" panose="020B0604020202020204" pitchFamily="34" charset="0"/>
              </a:rPr>
              <a:t>Parodontitismaßnahmen</a:t>
            </a:r>
            <a:r>
              <a:rPr lang="de-DE" dirty="0">
                <a:latin typeface="Arial" panose="020B0604020202020204" pitchFamily="34" charset="0"/>
                <a:cs typeface="Arial" panose="020B0604020202020204" pitchFamily="34" charset="0"/>
              </a:rPr>
              <a:t> (UPT)</a:t>
            </a:r>
            <a:endParaRPr lang="de-DE" dirty="0"/>
          </a:p>
        </p:txBody>
      </p:sp>
      <p:sp>
        <p:nvSpPr>
          <p:cNvPr id="8" name="Textfeld 3">
            <a:extLst>
              <a:ext uri="{FF2B5EF4-FFF2-40B4-BE49-F238E27FC236}">
                <a16:creationId xmlns:a16="http://schemas.microsoft.com/office/drawing/2014/main" id="{8FC0A4D9-367A-3A2D-672C-5202FC7C61ED}"/>
              </a:ext>
            </a:extLst>
          </p:cNvPr>
          <p:cNvSpPr txBox="1">
            <a:spLocks noChangeArrowheads="1"/>
          </p:cNvSpPr>
          <p:nvPr/>
        </p:nvSpPr>
        <p:spPr bwMode="auto">
          <a:xfrm>
            <a:off x="850900" y="2324766"/>
            <a:ext cx="7073900" cy="3416320"/>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Sicherung der Ergebnisse nach AIT und ggf. CPT</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Beginn 3 bis 6 Monate nach </a:t>
            </a:r>
            <a:r>
              <a:rPr lang="de-DE" dirty="0" err="1">
                <a:latin typeface="Arial" panose="020B0604020202020204" pitchFamily="34" charset="0"/>
                <a:cs typeface="Arial" panose="020B0604020202020204" pitchFamily="34" charset="0"/>
              </a:rPr>
              <a:t>Abschluß</a:t>
            </a:r>
            <a:r>
              <a:rPr lang="de-DE" dirty="0">
                <a:latin typeface="Arial" panose="020B0604020202020204" pitchFamily="34" charset="0"/>
                <a:cs typeface="Arial" panose="020B0604020202020204" pitchFamily="34" charset="0"/>
              </a:rPr>
              <a:t> AIT/CPT</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Frequenz der UPT abhängig von Graduierung A, B oder C des Erstbefundes → festgestellter Grad der PAR-Erkrankung (</a:t>
            </a:r>
            <a:r>
              <a:rPr lang="de-DE" dirty="0" err="1">
                <a:latin typeface="Arial" panose="020B0604020202020204" pitchFamily="34" charset="0"/>
                <a:cs typeface="Arial" panose="020B0604020202020204" pitchFamily="34" charset="0"/>
              </a:rPr>
              <a:t>Grading</a:t>
            </a:r>
            <a:r>
              <a:rPr lang="de-DE"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Nachsorgezeitraum ist auf 2 Jahre festgelegt</a:t>
            </a:r>
          </a:p>
          <a:p>
            <a:r>
              <a:rPr lang="de-DE" dirty="0">
                <a:latin typeface="Arial" panose="020B0604020202020204" pitchFamily="34" charset="0"/>
                <a:cs typeface="Arial" panose="020B0604020202020204" pitchFamily="34" charset="0"/>
              </a:rPr>
              <a:t>	 → Grad A : </a:t>
            </a:r>
            <a:r>
              <a:rPr lang="de-DE" dirty="0"/>
              <a:t>einmal im Kalenderjahr mit einem Mindestabstand von zehn Monaten</a:t>
            </a: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 Grad B : </a:t>
            </a:r>
            <a:r>
              <a:rPr lang="de-DE" dirty="0"/>
              <a:t>einmal im Kalenderhalbjahr mit einem Mindestabstand von fünf Monaten</a:t>
            </a: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 Grad C : </a:t>
            </a:r>
            <a:r>
              <a:rPr lang="de-DE" dirty="0"/>
              <a:t>einmal im Kalendertertial mit einem Mindestabstand von drei Monaten</a:t>
            </a:r>
            <a:endParaRPr lang="de-DE" dirty="0">
              <a:latin typeface="Arial" panose="020B0604020202020204" pitchFamily="34" charset="0"/>
              <a:cs typeface="Arial" panose="020B0604020202020204" pitchFamily="34" charset="0"/>
            </a:endParaRPr>
          </a:p>
        </p:txBody>
      </p:sp>
      <p:sp>
        <p:nvSpPr>
          <p:cNvPr id="10" name="Textfeld 2">
            <a:extLst>
              <a:ext uri="{FF2B5EF4-FFF2-40B4-BE49-F238E27FC236}">
                <a16:creationId xmlns:a16="http://schemas.microsoft.com/office/drawing/2014/main" id="{93B7BC0A-0F02-9A92-F3C1-BEC9C62CD080}"/>
              </a:ext>
            </a:extLst>
          </p:cNvPr>
          <p:cNvSpPr txBox="1">
            <a:spLocks noChangeArrowheads="1"/>
          </p:cNvSpPr>
          <p:nvPr/>
        </p:nvSpPr>
        <p:spPr bwMode="auto">
          <a:xfrm>
            <a:off x="850900" y="1866094"/>
            <a:ext cx="2262158"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Definition und Ziel </a:t>
            </a:r>
          </a:p>
        </p:txBody>
      </p:sp>
      <p:sp>
        <p:nvSpPr>
          <p:cNvPr id="15" name="Textfeld 14">
            <a:extLst>
              <a:ext uri="{FF2B5EF4-FFF2-40B4-BE49-F238E27FC236}">
                <a16:creationId xmlns:a16="http://schemas.microsoft.com/office/drawing/2014/main" id="{73A2576F-7158-5CF4-8CFD-FEF8FCEB7B36}"/>
              </a:ext>
            </a:extLst>
          </p:cNvPr>
          <p:cNvSpPr txBox="1"/>
          <p:nvPr/>
        </p:nvSpPr>
        <p:spPr>
          <a:xfrm>
            <a:off x="6858326" y="3984171"/>
            <a:ext cx="184731" cy="256480"/>
          </a:xfrm>
          <a:prstGeom prst="rect">
            <a:avLst/>
          </a:prstGeom>
          <a:noFill/>
        </p:spPr>
        <p:txBody>
          <a:bodyPr wrap="none" rtlCol="0">
            <a:spAutoFit/>
          </a:bodyPr>
          <a:lstStyle/>
          <a:p>
            <a:pPr algn="r"/>
            <a:endParaRPr lang="de-DE" sz="1600" baseline="30000" dirty="0">
              <a:latin typeface="Arial"/>
              <a:cs typeface="Arial"/>
            </a:endParaRPr>
          </a:p>
        </p:txBody>
      </p:sp>
    </p:spTree>
    <p:extLst>
      <p:ext uri="{BB962C8B-B14F-4D97-AF65-F5344CB8AC3E}">
        <p14:creationId xmlns:p14="http://schemas.microsoft.com/office/powerpoint/2010/main" val="75948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7. </a:t>
            </a:r>
            <a:r>
              <a:rPr lang="de-DE" dirty="0">
                <a:latin typeface="Arial" panose="020B0604020202020204" pitchFamily="34" charset="0"/>
                <a:cs typeface="Arial" panose="020B0604020202020204" pitchFamily="34" charset="0"/>
              </a:rPr>
              <a:t>Unterstützende </a:t>
            </a:r>
            <a:r>
              <a:rPr lang="de-DE" dirty="0" err="1">
                <a:latin typeface="Arial" panose="020B0604020202020204" pitchFamily="34" charset="0"/>
                <a:cs typeface="Arial" panose="020B0604020202020204" pitchFamily="34" charset="0"/>
              </a:rPr>
              <a:t>Parodontitismaßnahmen</a:t>
            </a:r>
            <a:r>
              <a:rPr lang="de-DE" dirty="0">
                <a:latin typeface="Arial" panose="020B0604020202020204" pitchFamily="34" charset="0"/>
                <a:cs typeface="Arial" panose="020B0604020202020204" pitchFamily="34" charset="0"/>
              </a:rPr>
              <a:t> (UPT) (2)</a:t>
            </a:r>
            <a:endParaRPr lang="de-DE" dirty="0"/>
          </a:p>
        </p:txBody>
      </p:sp>
      <p:sp>
        <p:nvSpPr>
          <p:cNvPr id="11" name="Textfeld 10">
            <a:extLst>
              <a:ext uri="{FF2B5EF4-FFF2-40B4-BE49-F238E27FC236}">
                <a16:creationId xmlns:a16="http://schemas.microsoft.com/office/drawing/2014/main" id="{58AA2553-CB63-97C4-55D3-7162598F79CA}"/>
              </a:ext>
            </a:extLst>
          </p:cNvPr>
          <p:cNvSpPr txBox="1"/>
          <p:nvPr/>
        </p:nvSpPr>
        <p:spPr>
          <a:xfrm>
            <a:off x="1469898" y="3744686"/>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12" name="Textfeld 2">
            <a:extLst>
              <a:ext uri="{FF2B5EF4-FFF2-40B4-BE49-F238E27FC236}">
                <a16:creationId xmlns:a16="http://schemas.microsoft.com/office/drawing/2014/main" id="{4DD3AFF1-01F4-B525-690B-9328A26C4480}"/>
              </a:ext>
            </a:extLst>
          </p:cNvPr>
          <p:cNvSpPr txBox="1">
            <a:spLocks noChangeArrowheads="1"/>
          </p:cNvSpPr>
          <p:nvPr/>
        </p:nvSpPr>
        <p:spPr bwMode="auto">
          <a:xfrm>
            <a:off x="850899" y="1967895"/>
            <a:ext cx="1941557"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Inhalte der UPT </a:t>
            </a:r>
          </a:p>
        </p:txBody>
      </p:sp>
      <p:sp>
        <p:nvSpPr>
          <p:cNvPr id="13" name="Textfeld 12">
            <a:extLst>
              <a:ext uri="{FF2B5EF4-FFF2-40B4-BE49-F238E27FC236}">
                <a16:creationId xmlns:a16="http://schemas.microsoft.com/office/drawing/2014/main" id="{10BC8EA8-A7AE-6C0F-D61A-ECFE8F50D9BE}"/>
              </a:ext>
            </a:extLst>
          </p:cNvPr>
          <p:cNvSpPr txBox="1"/>
          <p:nvPr/>
        </p:nvSpPr>
        <p:spPr>
          <a:xfrm>
            <a:off x="1067126" y="4430486"/>
            <a:ext cx="184731" cy="256480"/>
          </a:xfrm>
          <a:prstGeom prst="rect">
            <a:avLst/>
          </a:prstGeom>
          <a:noFill/>
        </p:spPr>
        <p:txBody>
          <a:bodyPr wrap="none" rtlCol="0">
            <a:spAutoFit/>
          </a:bodyPr>
          <a:lstStyle/>
          <a:p>
            <a:pPr algn="r"/>
            <a:endParaRPr lang="de-DE" sz="1600" b="1" baseline="30000" dirty="0">
              <a:latin typeface="Arial"/>
              <a:cs typeface="Arial"/>
            </a:endParaRPr>
          </a:p>
        </p:txBody>
      </p:sp>
      <p:sp>
        <p:nvSpPr>
          <p:cNvPr id="14" name="Textfeld 3">
            <a:extLst>
              <a:ext uri="{FF2B5EF4-FFF2-40B4-BE49-F238E27FC236}">
                <a16:creationId xmlns:a16="http://schemas.microsoft.com/office/drawing/2014/main" id="{C1634802-68A2-254E-65E9-BE4AB01D35DF}"/>
              </a:ext>
            </a:extLst>
          </p:cNvPr>
          <p:cNvSpPr txBox="1">
            <a:spLocks noChangeArrowheads="1"/>
          </p:cNvSpPr>
          <p:nvPr/>
        </p:nvSpPr>
        <p:spPr bwMode="auto">
          <a:xfrm>
            <a:off x="850899" y="2513149"/>
            <a:ext cx="7792357" cy="2862322"/>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Mundhygienekontrolle und Mundhygieneunterweisung</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Reinigung aller Zähne supra- und subgingival von Biofilm und Belägen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Messung von Sondierungsbluten und –tiefen (Grad B und C)</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Subgingivale Instrumentierung bei ST ≥ 4 mm und Sondierungsbluten</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Untersuchung des </a:t>
            </a:r>
            <a:r>
              <a:rPr lang="de-DE" dirty="0" err="1">
                <a:latin typeface="Arial" panose="020B0604020202020204" pitchFamily="34" charset="0"/>
                <a:cs typeface="Arial" panose="020B0604020202020204" pitchFamily="34" charset="0"/>
              </a:rPr>
              <a:t>Parodontalzustandes</a:t>
            </a:r>
            <a:r>
              <a:rPr lang="de-DE" dirty="0">
                <a:latin typeface="Arial" panose="020B0604020202020204" pitchFamily="34" charset="0"/>
                <a:cs typeface="Arial" panose="020B0604020202020204" pitchFamily="34" charset="0"/>
              </a:rPr>
              <a:t> und Dokumentation</a:t>
            </a:r>
          </a:p>
          <a:p>
            <a:pPr lvl="1"/>
            <a:r>
              <a:rPr lang="de-DE" dirty="0">
                <a:latin typeface="Arial" panose="020B0604020202020204" pitchFamily="34" charset="0"/>
                <a:cs typeface="Arial" panose="020B0604020202020204" pitchFamily="34" charset="0"/>
              </a:rPr>
              <a:t>→ Beurteilung und Vergleich mit Erstbefund von:</a:t>
            </a:r>
          </a:p>
          <a:p>
            <a:pPr marL="742950" lvl="1" indent="-285750">
              <a:buFont typeface="Arial" panose="020B0604020202020204" pitchFamily="34" charset="0"/>
              <a:buChar char="•"/>
            </a:pPr>
            <a:r>
              <a:rPr lang="de-DE" dirty="0">
                <a:latin typeface="Arial" panose="020B0604020202020204" pitchFamily="34" charset="0"/>
                <a:cs typeface="Arial" panose="020B0604020202020204" pitchFamily="34" charset="0"/>
              </a:rPr>
              <a:t>Sondierungstiefen, Sondierungsblutung, Zahnlockerung, </a:t>
            </a:r>
            <a:r>
              <a:rPr lang="de-DE" dirty="0" err="1">
                <a:latin typeface="Arial" panose="020B0604020202020204" pitchFamily="34" charset="0"/>
                <a:cs typeface="Arial" panose="020B0604020202020204" pitchFamily="34" charset="0"/>
              </a:rPr>
              <a:t>Furkationsbefall</a:t>
            </a:r>
            <a:endParaRPr lang="de-DE"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de-DE" dirty="0">
                <a:latin typeface="Arial" panose="020B0604020202020204" pitchFamily="34" charset="0"/>
                <a:cs typeface="Arial" panose="020B0604020202020204" pitchFamily="34" charset="0"/>
              </a:rPr>
              <a:t>Knochenabbau (in %: KA/Alter)</a:t>
            </a: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443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7. </a:t>
            </a:r>
            <a:r>
              <a:rPr lang="de-DE" dirty="0">
                <a:latin typeface="Arial" panose="020B0604020202020204" pitchFamily="34" charset="0"/>
                <a:cs typeface="Arial" panose="020B0604020202020204" pitchFamily="34" charset="0"/>
              </a:rPr>
              <a:t>Unterstützende </a:t>
            </a:r>
            <a:r>
              <a:rPr lang="de-DE" dirty="0" err="1">
                <a:latin typeface="Arial" panose="020B0604020202020204" pitchFamily="34" charset="0"/>
                <a:cs typeface="Arial" panose="020B0604020202020204" pitchFamily="34" charset="0"/>
              </a:rPr>
              <a:t>Parodontitismaßnahmen</a:t>
            </a:r>
            <a:r>
              <a:rPr lang="de-DE" dirty="0">
                <a:latin typeface="Arial" panose="020B0604020202020204" pitchFamily="34" charset="0"/>
                <a:cs typeface="Arial" panose="020B0604020202020204" pitchFamily="34" charset="0"/>
              </a:rPr>
              <a:t> (</a:t>
            </a:r>
            <a:r>
              <a:rPr lang="de-DE">
                <a:latin typeface="Arial" panose="020B0604020202020204" pitchFamily="34" charset="0"/>
                <a:cs typeface="Arial" panose="020B0604020202020204" pitchFamily="34" charset="0"/>
              </a:rPr>
              <a:t>UPT) (2)</a:t>
            </a:r>
            <a:endParaRPr lang="de-DE" dirty="0"/>
          </a:p>
        </p:txBody>
      </p:sp>
      <p:sp>
        <p:nvSpPr>
          <p:cNvPr id="11" name="Textfeld 10">
            <a:extLst>
              <a:ext uri="{FF2B5EF4-FFF2-40B4-BE49-F238E27FC236}">
                <a16:creationId xmlns:a16="http://schemas.microsoft.com/office/drawing/2014/main" id="{58AA2553-CB63-97C4-55D3-7162598F79CA}"/>
              </a:ext>
            </a:extLst>
          </p:cNvPr>
          <p:cNvSpPr txBox="1"/>
          <p:nvPr/>
        </p:nvSpPr>
        <p:spPr>
          <a:xfrm>
            <a:off x="1469898" y="3744686"/>
            <a:ext cx="184731" cy="256480"/>
          </a:xfrm>
          <a:prstGeom prst="rect">
            <a:avLst/>
          </a:prstGeom>
          <a:noFill/>
        </p:spPr>
        <p:txBody>
          <a:bodyPr wrap="none" rtlCol="0">
            <a:spAutoFit/>
          </a:bodyPr>
          <a:lstStyle/>
          <a:p>
            <a:pPr algn="r"/>
            <a:endParaRPr lang="de-DE" sz="1600" baseline="30000" dirty="0">
              <a:latin typeface="Arial"/>
              <a:cs typeface="Arial"/>
            </a:endParaRPr>
          </a:p>
        </p:txBody>
      </p:sp>
      <p:sp>
        <p:nvSpPr>
          <p:cNvPr id="12" name="Textfeld 2">
            <a:extLst>
              <a:ext uri="{FF2B5EF4-FFF2-40B4-BE49-F238E27FC236}">
                <a16:creationId xmlns:a16="http://schemas.microsoft.com/office/drawing/2014/main" id="{4DD3AFF1-01F4-B525-690B-9328A26C4480}"/>
              </a:ext>
            </a:extLst>
          </p:cNvPr>
          <p:cNvSpPr txBox="1">
            <a:spLocks noChangeArrowheads="1"/>
          </p:cNvSpPr>
          <p:nvPr/>
        </p:nvSpPr>
        <p:spPr bwMode="auto">
          <a:xfrm>
            <a:off x="850899" y="1967895"/>
            <a:ext cx="2557110" cy="369332"/>
          </a:xfrm>
          <a:prstGeom prst="rect">
            <a:avLst/>
          </a:prstGeom>
          <a:noFill/>
          <a:ln w="9525">
            <a:noFill/>
            <a:miter lim="800000"/>
            <a:headEnd/>
            <a:tailEnd/>
          </a:ln>
        </p:spPr>
        <p:txBody>
          <a:bodyPr wrap="none">
            <a:prstTxWarp prst="textNoShape">
              <a:avLst/>
            </a:prstTxWarp>
            <a:spAutoFit/>
          </a:bodyPr>
          <a:lstStyle/>
          <a:p>
            <a:r>
              <a:rPr lang="de-DE" b="1" dirty="0">
                <a:solidFill>
                  <a:srgbClr val="0000FF"/>
                </a:solidFill>
                <a:latin typeface="Arial" panose="020B0604020202020204" pitchFamily="34" charset="0"/>
                <a:cs typeface="Arial" panose="020B0604020202020204" pitchFamily="34" charset="0"/>
              </a:rPr>
              <a:t>Abrechnung der UPT </a:t>
            </a:r>
          </a:p>
        </p:txBody>
      </p:sp>
      <p:sp>
        <p:nvSpPr>
          <p:cNvPr id="13" name="Textfeld 12">
            <a:extLst>
              <a:ext uri="{FF2B5EF4-FFF2-40B4-BE49-F238E27FC236}">
                <a16:creationId xmlns:a16="http://schemas.microsoft.com/office/drawing/2014/main" id="{10BC8EA8-A7AE-6C0F-D61A-ECFE8F50D9BE}"/>
              </a:ext>
            </a:extLst>
          </p:cNvPr>
          <p:cNvSpPr txBox="1"/>
          <p:nvPr/>
        </p:nvSpPr>
        <p:spPr>
          <a:xfrm>
            <a:off x="1067126" y="4430486"/>
            <a:ext cx="184731" cy="256480"/>
          </a:xfrm>
          <a:prstGeom prst="rect">
            <a:avLst/>
          </a:prstGeom>
          <a:noFill/>
        </p:spPr>
        <p:txBody>
          <a:bodyPr wrap="none" rtlCol="0">
            <a:spAutoFit/>
          </a:bodyPr>
          <a:lstStyle/>
          <a:p>
            <a:pPr algn="r"/>
            <a:endParaRPr lang="de-DE" sz="1600" b="1" baseline="30000" dirty="0">
              <a:latin typeface="Arial"/>
              <a:cs typeface="Arial"/>
            </a:endParaRPr>
          </a:p>
        </p:txBody>
      </p:sp>
      <p:graphicFrame>
        <p:nvGraphicFramePr>
          <p:cNvPr id="3" name="Tabelle 3">
            <a:extLst>
              <a:ext uri="{FF2B5EF4-FFF2-40B4-BE49-F238E27FC236}">
                <a16:creationId xmlns:a16="http://schemas.microsoft.com/office/drawing/2014/main" id="{FF979413-B632-95BC-F4D7-A14B4E99A918}"/>
              </a:ext>
            </a:extLst>
          </p:cNvPr>
          <p:cNvGraphicFramePr>
            <a:graphicFrameLocks noGrp="1"/>
          </p:cNvGraphicFramePr>
          <p:nvPr>
            <p:extLst>
              <p:ext uri="{D42A27DB-BD31-4B8C-83A1-F6EECF244321}">
                <p14:modId xmlns:p14="http://schemas.microsoft.com/office/powerpoint/2010/main" val="1270698369"/>
              </p:ext>
            </p:extLst>
          </p:nvPr>
        </p:nvGraphicFramePr>
        <p:xfrm>
          <a:off x="1034305" y="2344911"/>
          <a:ext cx="7075389" cy="3764280"/>
        </p:xfrm>
        <a:graphic>
          <a:graphicData uri="http://schemas.openxmlformats.org/drawingml/2006/table">
            <a:tbl>
              <a:tblPr firstRow="1" bandRow="1">
                <a:tableStyleId>{5C22544A-7EE6-4342-B048-85BDC9FD1C3A}</a:tableStyleId>
              </a:tblPr>
              <a:tblGrid>
                <a:gridCol w="2358463">
                  <a:extLst>
                    <a:ext uri="{9D8B030D-6E8A-4147-A177-3AD203B41FA5}">
                      <a16:colId xmlns:a16="http://schemas.microsoft.com/office/drawing/2014/main" val="1825857097"/>
                    </a:ext>
                  </a:extLst>
                </a:gridCol>
                <a:gridCol w="2358463">
                  <a:extLst>
                    <a:ext uri="{9D8B030D-6E8A-4147-A177-3AD203B41FA5}">
                      <a16:colId xmlns:a16="http://schemas.microsoft.com/office/drawing/2014/main" val="2981648085"/>
                    </a:ext>
                  </a:extLst>
                </a:gridCol>
                <a:gridCol w="2358463">
                  <a:extLst>
                    <a:ext uri="{9D8B030D-6E8A-4147-A177-3AD203B41FA5}">
                      <a16:colId xmlns:a16="http://schemas.microsoft.com/office/drawing/2014/main" val="3798958982"/>
                    </a:ext>
                  </a:extLst>
                </a:gridCol>
              </a:tblGrid>
              <a:tr h="370840">
                <a:tc>
                  <a:txBody>
                    <a:bodyPr/>
                    <a:lstStyle/>
                    <a:p>
                      <a:r>
                        <a:rPr lang="de-DE" sz="1600" dirty="0">
                          <a:latin typeface="+mn-lt"/>
                          <a:cs typeface="Arial" panose="020B0604020202020204" pitchFamily="34" charset="0"/>
                        </a:rPr>
                        <a:t>Leistungs-</a:t>
                      </a:r>
                    </a:p>
                    <a:p>
                      <a:r>
                        <a:rPr lang="de-DE" sz="1600" dirty="0" err="1">
                          <a:latin typeface="+mn-lt"/>
                          <a:cs typeface="Arial" panose="020B0604020202020204" pitchFamily="34" charset="0"/>
                        </a:rPr>
                        <a:t>beschreibung</a:t>
                      </a:r>
                      <a:endParaRPr lang="de-DE" sz="1600" dirty="0">
                        <a:latin typeface="+mn-lt"/>
                        <a:cs typeface="Arial" panose="020B0604020202020204" pitchFamily="34" charset="0"/>
                      </a:endParaRPr>
                    </a:p>
                  </a:txBody>
                  <a:tcPr/>
                </a:tc>
                <a:tc>
                  <a:txBody>
                    <a:bodyPr/>
                    <a:lstStyle/>
                    <a:p>
                      <a:r>
                        <a:rPr lang="de-DE" dirty="0"/>
                        <a:t>BEMA</a:t>
                      </a:r>
                    </a:p>
                  </a:txBody>
                  <a:tcPr/>
                </a:tc>
                <a:tc>
                  <a:txBody>
                    <a:bodyPr/>
                    <a:lstStyle/>
                    <a:p>
                      <a:r>
                        <a:rPr lang="de-DE" dirty="0"/>
                        <a:t>GOZ</a:t>
                      </a:r>
                    </a:p>
                  </a:txBody>
                  <a:tcPr/>
                </a:tc>
                <a:extLst>
                  <a:ext uri="{0D108BD9-81ED-4DB2-BD59-A6C34878D82A}">
                    <a16:rowId xmlns:a16="http://schemas.microsoft.com/office/drawing/2014/main" val="2969265184"/>
                  </a:ext>
                </a:extLst>
              </a:tr>
              <a:tr h="370840">
                <a:tc>
                  <a:txBody>
                    <a:bodyPr/>
                    <a:lstStyle/>
                    <a:p>
                      <a:r>
                        <a:rPr lang="de-DE" sz="1400" dirty="0"/>
                        <a:t>Mundhygienekontrolle</a:t>
                      </a:r>
                    </a:p>
                  </a:txBody>
                  <a:tcPr/>
                </a:tc>
                <a:tc>
                  <a:txBody>
                    <a:bodyPr/>
                    <a:lstStyle/>
                    <a:p>
                      <a:r>
                        <a:rPr lang="de-DE" dirty="0"/>
                        <a:t>UPT a</a:t>
                      </a:r>
                    </a:p>
                  </a:txBody>
                  <a:tcPr/>
                </a:tc>
                <a:tc>
                  <a:txBody>
                    <a:bodyPr/>
                    <a:lstStyle/>
                    <a:p>
                      <a:r>
                        <a:rPr lang="de-DE" dirty="0"/>
                        <a:t>---</a:t>
                      </a:r>
                    </a:p>
                  </a:txBody>
                  <a:tcPr/>
                </a:tc>
                <a:extLst>
                  <a:ext uri="{0D108BD9-81ED-4DB2-BD59-A6C34878D82A}">
                    <a16:rowId xmlns:a16="http://schemas.microsoft.com/office/drawing/2014/main" val="3042147191"/>
                  </a:ext>
                </a:extLst>
              </a:tr>
              <a:tr h="370840">
                <a:tc>
                  <a:txBody>
                    <a:bodyPr/>
                    <a:lstStyle/>
                    <a:p>
                      <a:r>
                        <a:rPr lang="de-DE" sz="1400" dirty="0"/>
                        <a:t>MH-Unterweisung</a:t>
                      </a:r>
                    </a:p>
                  </a:txBody>
                  <a:tcPr/>
                </a:tc>
                <a:tc>
                  <a:txBody>
                    <a:bodyPr/>
                    <a:lstStyle/>
                    <a:p>
                      <a:r>
                        <a:rPr lang="de-DE" dirty="0"/>
                        <a:t>UPT b</a:t>
                      </a:r>
                    </a:p>
                  </a:txBody>
                  <a:tcPr/>
                </a:tc>
                <a:tc>
                  <a:txBody>
                    <a:bodyPr/>
                    <a:lstStyle/>
                    <a:p>
                      <a:r>
                        <a:rPr lang="de-DE" dirty="0"/>
                        <a:t>---</a:t>
                      </a:r>
                    </a:p>
                  </a:txBody>
                  <a:tcPr/>
                </a:tc>
                <a:extLst>
                  <a:ext uri="{0D108BD9-81ED-4DB2-BD59-A6C34878D82A}">
                    <a16:rowId xmlns:a16="http://schemas.microsoft.com/office/drawing/2014/main" val="2075942394"/>
                  </a:ext>
                </a:extLst>
              </a:tr>
              <a:tr h="370840">
                <a:tc>
                  <a:txBody>
                    <a:bodyPr/>
                    <a:lstStyle/>
                    <a:p>
                      <a:r>
                        <a:rPr lang="de-DE" sz="1400" dirty="0"/>
                        <a:t>Entfernung Biofilm - supragingival</a:t>
                      </a:r>
                    </a:p>
                  </a:txBody>
                  <a:tcPr/>
                </a:tc>
                <a:tc>
                  <a:txBody>
                    <a:bodyPr/>
                    <a:lstStyle/>
                    <a:p>
                      <a:r>
                        <a:rPr lang="de-DE" dirty="0"/>
                        <a:t>UPT c</a:t>
                      </a:r>
                    </a:p>
                  </a:txBody>
                  <a:tcPr/>
                </a:tc>
                <a:tc>
                  <a:txBody>
                    <a:bodyPr/>
                    <a:lstStyle/>
                    <a:p>
                      <a:r>
                        <a:rPr lang="de-DE" dirty="0"/>
                        <a:t>1040</a:t>
                      </a:r>
                    </a:p>
                  </a:txBody>
                  <a:tcPr/>
                </a:tc>
                <a:extLst>
                  <a:ext uri="{0D108BD9-81ED-4DB2-BD59-A6C34878D82A}">
                    <a16:rowId xmlns:a16="http://schemas.microsoft.com/office/drawing/2014/main" val="3012277861"/>
                  </a:ext>
                </a:extLst>
              </a:tr>
              <a:tr h="370840">
                <a:tc>
                  <a:txBody>
                    <a:bodyPr/>
                    <a:lstStyle/>
                    <a:p>
                      <a:r>
                        <a:rPr lang="de-DE" sz="1400" dirty="0"/>
                        <a:t>Grad B/C: Messung Sondierungsblutung/-tiefe</a:t>
                      </a:r>
                    </a:p>
                  </a:txBody>
                  <a:tcPr/>
                </a:tc>
                <a:tc>
                  <a:txBody>
                    <a:bodyPr/>
                    <a:lstStyle/>
                    <a:p>
                      <a:r>
                        <a:rPr lang="de-DE" dirty="0"/>
                        <a:t>UPT d</a:t>
                      </a:r>
                    </a:p>
                  </a:txBody>
                  <a:tcPr/>
                </a:tc>
                <a:tc>
                  <a:txBody>
                    <a:bodyPr/>
                    <a:lstStyle/>
                    <a:p>
                      <a:r>
                        <a:rPr lang="de-DE" dirty="0"/>
                        <a:t>4000</a:t>
                      </a:r>
                    </a:p>
                  </a:txBody>
                  <a:tcPr/>
                </a:tc>
                <a:extLst>
                  <a:ext uri="{0D108BD9-81ED-4DB2-BD59-A6C34878D82A}">
                    <a16:rowId xmlns:a16="http://schemas.microsoft.com/office/drawing/2014/main" val="1263431461"/>
                  </a:ext>
                </a:extLst>
              </a:tr>
              <a:tr h="370840">
                <a:tc>
                  <a:txBody>
                    <a:bodyPr/>
                    <a:lstStyle/>
                    <a:p>
                      <a:r>
                        <a:rPr lang="de-DE" sz="1400" dirty="0"/>
                        <a:t>Subgingivale Reinigung, ST&gt;4mm, </a:t>
                      </a:r>
                      <a:r>
                        <a:rPr lang="de-DE" sz="1400" dirty="0" err="1"/>
                        <a:t>einwurzelig</a:t>
                      </a:r>
                      <a:endParaRPr lang="de-DE" sz="1400" dirty="0"/>
                    </a:p>
                  </a:txBody>
                  <a:tcPr/>
                </a:tc>
                <a:tc>
                  <a:txBody>
                    <a:bodyPr/>
                    <a:lstStyle/>
                    <a:p>
                      <a:r>
                        <a:rPr lang="de-DE" dirty="0"/>
                        <a:t>UPT </a:t>
                      </a:r>
                      <a:r>
                        <a:rPr lang="de-DE" dirty="0" err="1"/>
                        <a:t>e</a:t>
                      </a:r>
                      <a:endParaRPr lang="de-DE" dirty="0"/>
                    </a:p>
                  </a:txBody>
                  <a:tcPr/>
                </a:tc>
                <a:tc>
                  <a:txBody>
                    <a:bodyPr/>
                    <a:lstStyle/>
                    <a:p>
                      <a:r>
                        <a:rPr lang="de-DE" dirty="0"/>
                        <a:t>0090a *</a:t>
                      </a:r>
                    </a:p>
                  </a:txBody>
                  <a:tcPr/>
                </a:tc>
                <a:extLst>
                  <a:ext uri="{0D108BD9-81ED-4DB2-BD59-A6C34878D82A}">
                    <a16:rowId xmlns:a16="http://schemas.microsoft.com/office/drawing/2014/main" val="16558099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400" dirty="0"/>
                        <a:t>Subgingivale Reinigung, ST&gt;4mm, mehrwurzelig</a:t>
                      </a:r>
                    </a:p>
                  </a:txBody>
                  <a:tcPr/>
                </a:tc>
                <a:tc>
                  <a:txBody>
                    <a:bodyPr/>
                    <a:lstStyle/>
                    <a:p>
                      <a:r>
                        <a:rPr lang="de-DE" dirty="0"/>
                        <a:t>UPT f</a:t>
                      </a:r>
                    </a:p>
                  </a:txBody>
                  <a:tcPr/>
                </a:tc>
                <a:tc>
                  <a:txBody>
                    <a:bodyPr/>
                    <a:lstStyle/>
                    <a:p>
                      <a:r>
                        <a:rPr lang="de-DE" dirty="0"/>
                        <a:t>2197a *</a:t>
                      </a:r>
                    </a:p>
                  </a:txBody>
                  <a:tcPr/>
                </a:tc>
                <a:extLst>
                  <a:ext uri="{0D108BD9-81ED-4DB2-BD59-A6C34878D82A}">
                    <a16:rowId xmlns:a16="http://schemas.microsoft.com/office/drawing/2014/main" val="3031822592"/>
                  </a:ext>
                </a:extLst>
              </a:tr>
              <a:tr h="370840">
                <a:tc>
                  <a:txBody>
                    <a:bodyPr/>
                    <a:lstStyle/>
                    <a:p>
                      <a:r>
                        <a:rPr lang="de-DE" sz="1400" dirty="0"/>
                        <a:t>Kontrolle PAR-Zustand</a:t>
                      </a:r>
                    </a:p>
                  </a:txBody>
                  <a:tcPr/>
                </a:tc>
                <a:tc>
                  <a:txBody>
                    <a:bodyPr/>
                    <a:lstStyle/>
                    <a:p>
                      <a:r>
                        <a:rPr lang="de-DE" dirty="0"/>
                        <a:t>UPT </a:t>
                      </a:r>
                      <a:r>
                        <a:rPr lang="de-DE" dirty="0" err="1"/>
                        <a:t>g</a:t>
                      </a:r>
                      <a:endParaRPr lang="de-DE" dirty="0"/>
                    </a:p>
                  </a:txBody>
                  <a:tcPr/>
                </a:tc>
                <a:tc>
                  <a:txBody>
                    <a:bodyPr/>
                    <a:lstStyle/>
                    <a:p>
                      <a:r>
                        <a:rPr lang="de-DE" dirty="0"/>
                        <a:t>---</a:t>
                      </a:r>
                    </a:p>
                  </a:txBody>
                  <a:tcPr/>
                </a:tc>
                <a:extLst>
                  <a:ext uri="{0D108BD9-81ED-4DB2-BD59-A6C34878D82A}">
                    <a16:rowId xmlns:a16="http://schemas.microsoft.com/office/drawing/2014/main" val="133326016"/>
                  </a:ext>
                </a:extLst>
              </a:tr>
            </a:tbl>
          </a:graphicData>
        </a:graphic>
      </p:graphicFrame>
      <p:sp>
        <p:nvSpPr>
          <p:cNvPr id="5" name="Textfeld 4">
            <a:extLst>
              <a:ext uri="{FF2B5EF4-FFF2-40B4-BE49-F238E27FC236}">
                <a16:creationId xmlns:a16="http://schemas.microsoft.com/office/drawing/2014/main" id="{9D122903-8976-77AD-667F-53206D908E4C}"/>
              </a:ext>
            </a:extLst>
          </p:cNvPr>
          <p:cNvSpPr txBox="1"/>
          <p:nvPr/>
        </p:nvSpPr>
        <p:spPr>
          <a:xfrm>
            <a:off x="7270541" y="5788116"/>
            <a:ext cx="1462546" cy="420628"/>
          </a:xfrm>
          <a:prstGeom prst="rect">
            <a:avLst/>
          </a:prstGeom>
          <a:noFill/>
        </p:spPr>
        <p:txBody>
          <a:bodyPr wrap="square" rtlCol="0">
            <a:spAutoFit/>
          </a:bodyPr>
          <a:lstStyle/>
          <a:p>
            <a:pPr algn="r"/>
            <a:r>
              <a:rPr lang="de-DE" sz="1600" baseline="30000" dirty="0">
                <a:latin typeface="Arial"/>
                <a:cs typeface="Arial"/>
              </a:rPr>
              <a:t>* = nicht prüfungsrelevant</a:t>
            </a:r>
          </a:p>
        </p:txBody>
      </p:sp>
    </p:spTree>
    <p:extLst>
      <p:ext uri="{BB962C8B-B14F-4D97-AF65-F5344CB8AC3E}">
        <p14:creationId xmlns:p14="http://schemas.microsoft.com/office/powerpoint/2010/main" val="319610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Weitere Erkrankungen der Mundschleimhaut</a:t>
            </a:r>
          </a:p>
        </p:txBody>
      </p:sp>
      <p:sp>
        <p:nvSpPr>
          <p:cNvPr id="8" name="Textfeld 3">
            <a:extLst>
              <a:ext uri="{FF2B5EF4-FFF2-40B4-BE49-F238E27FC236}">
                <a16:creationId xmlns:a16="http://schemas.microsoft.com/office/drawing/2014/main" id="{F5D50E1C-6864-9726-B893-86A2026C79A2}"/>
              </a:ext>
            </a:extLst>
          </p:cNvPr>
          <p:cNvSpPr txBox="1">
            <a:spLocks noChangeArrowheads="1"/>
          </p:cNvSpPr>
          <p:nvPr/>
        </p:nvSpPr>
        <p:spPr bwMode="auto">
          <a:xfrm>
            <a:off x="847573" y="1850571"/>
            <a:ext cx="7792357" cy="4524315"/>
          </a:xfrm>
          <a:prstGeom prst="rect">
            <a:avLst/>
          </a:prstGeom>
          <a:noFill/>
          <a:ln w="9525">
            <a:noFill/>
            <a:miter lim="800000"/>
            <a:headEnd/>
            <a:tailEnd/>
          </a:ln>
        </p:spPr>
        <p:txBody>
          <a:bodyPr wrap="square">
            <a:prstTxWarp prst="textNoShape">
              <a:avLst/>
            </a:prstTxWarp>
            <a:spAutoFit/>
          </a:bodyPr>
          <a:lstStyle/>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Bakterielle Infektionen:</a:t>
            </a:r>
          </a:p>
          <a:p>
            <a:r>
              <a:rPr lang="de-DE" dirty="0">
                <a:latin typeface="Arial" panose="020B0604020202020204" pitchFamily="34" charset="0"/>
                <a:cs typeface="Arial" panose="020B0604020202020204" pitchFamily="34" charset="0"/>
              </a:rPr>
              <a:t>	 → </a:t>
            </a:r>
            <a:r>
              <a:rPr lang="de-DE" dirty="0" err="1">
                <a:latin typeface="Arial" panose="020B0604020202020204" pitchFamily="34" charset="0"/>
                <a:cs typeface="Arial" panose="020B0604020202020204" pitchFamily="34" charset="0"/>
              </a:rPr>
              <a:t>Gingivostomatitis</a:t>
            </a:r>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	 → Scharlach</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Virale Infektionen:</a:t>
            </a:r>
          </a:p>
          <a:p>
            <a:r>
              <a:rPr lang="de-DE" dirty="0">
                <a:latin typeface="Arial" panose="020B0604020202020204" pitchFamily="34" charset="0"/>
                <a:cs typeface="Arial" panose="020B0604020202020204" pitchFamily="34" charset="0"/>
              </a:rPr>
              <a:t>	 → virale </a:t>
            </a:r>
            <a:r>
              <a:rPr lang="de-DE" dirty="0" err="1">
                <a:latin typeface="Arial" panose="020B0604020202020204" pitchFamily="34" charset="0"/>
                <a:cs typeface="Arial" panose="020B0604020202020204" pitchFamily="34" charset="0"/>
              </a:rPr>
              <a:t>Gingivostomatitis</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Aphten → Genese noch unklar, ob bakteriell oder viral</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Mykosen</a:t>
            </a:r>
          </a:p>
          <a:p>
            <a:r>
              <a:rPr lang="de-DE" dirty="0">
                <a:latin typeface="Arial" panose="020B0604020202020204" pitchFamily="34" charset="0"/>
                <a:cs typeface="Arial" panose="020B0604020202020204" pitchFamily="34" charset="0"/>
              </a:rPr>
              <a:t>	 → Candidose (Soor)</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Reizbedingte Gewebeneubildungen</a:t>
            </a:r>
          </a:p>
          <a:p>
            <a:r>
              <a:rPr lang="de-DE" dirty="0">
                <a:latin typeface="Arial" panose="020B0604020202020204" pitchFamily="34" charset="0"/>
                <a:cs typeface="Arial" panose="020B0604020202020204" pitchFamily="34" charset="0"/>
              </a:rPr>
              <a:t>	 → Hypertrophie</a:t>
            </a:r>
          </a:p>
          <a:p>
            <a:r>
              <a:rPr lang="de-DE" dirty="0">
                <a:latin typeface="Arial" panose="020B0604020202020204" pitchFamily="34" charset="0"/>
                <a:cs typeface="Arial" panose="020B0604020202020204" pitchFamily="34" charset="0"/>
              </a:rPr>
              <a:t>	 → Hyperplasie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Gewebeschwund (Atrophie)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Tumore</a:t>
            </a:r>
          </a:p>
          <a:p>
            <a:pPr marL="285750" indent="-285750">
              <a:buFont typeface="Arial" panose="020B0604020202020204" pitchFamily="34" charset="0"/>
              <a:buChar char="•"/>
            </a:pPr>
            <a:r>
              <a:rPr lang="de-DE" dirty="0">
                <a:latin typeface="Arial" panose="020B0604020202020204" pitchFamily="34" charset="0"/>
                <a:cs typeface="Arial" panose="020B0604020202020204" pitchFamily="34" charset="0"/>
              </a:rPr>
              <a:t>Tumorvorstufen (Präkanzerosen)</a:t>
            </a:r>
          </a:p>
          <a:p>
            <a:r>
              <a:rPr lang="de-DE" dirty="0">
                <a:latin typeface="Arial" panose="020B0604020202020204" pitchFamily="34" charset="0"/>
                <a:cs typeface="Arial" panose="020B0604020202020204" pitchFamily="34" charset="0"/>
              </a:rPr>
              <a:t>	 → </a:t>
            </a:r>
            <a:r>
              <a:rPr lang="de-DE" dirty="0" err="1">
                <a:latin typeface="Arial" panose="020B0604020202020204" pitchFamily="34" charset="0"/>
                <a:cs typeface="Arial" panose="020B0604020202020204" pitchFamily="34" charset="0"/>
              </a:rPr>
              <a:t>Leukoplakie</a:t>
            </a:r>
            <a:endParaRPr lang="de-DE"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1680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baseline="30000" dirty="0" smtClean="0">
            <a:latin typeface="Arial"/>
            <a:cs typeface="Aria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3381</Words>
  <Application>Microsoft Office PowerPoint</Application>
  <PresentationFormat>Bildschirmpräsentation (4:3)</PresentationFormat>
  <Paragraphs>661</Paragraphs>
  <Slides>64</Slides>
  <Notes>4</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64</vt:i4>
      </vt:variant>
    </vt:vector>
  </HeadingPairs>
  <TitlesOfParts>
    <vt:vector size="69" baseType="lpstr">
      <vt:lpstr>Arial</vt:lpstr>
      <vt:lpstr>Calibri</vt:lpstr>
      <vt:lpstr>Times</vt:lpstr>
      <vt:lpstr>Office-Design</vt:lpstr>
      <vt:lpstr>1_Office-Design</vt:lpstr>
      <vt:lpstr>Parodontologie</vt:lpstr>
      <vt:lpstr>Urheberrecht</vt:lpstr>
      <vt:lpstr>Zahnhalteapparat</vt:lpstr>
      <vt:lpstr>Zahnhalteapparat</vt:lpstr>
      <vt:lpstr>Parodontologie</vt:lpstr>
      <vt:lpstr>Zahnfleisch (Gingiva) </vt:lpstr>
      <vt:lpstr>Zahnfleisch (Gingiva) – (2)</vt:lpstr>
      <vt:lpstr>PowerPoint-Präsentation</vt:lpstr>
      <vt:lpstr>PowerPoint-Präsentation</vt:lpstr>
      <vt:lpstr>PowerPoint-Präsentation</vt:lpstr>
      <vt:lpstr>Wurzelzement</vt:lpstr>
      <vt:lpstr>Wurzelhaut</vt:lpstr>
      <vt:lpstr>Alveolarknochen</vt:lpstr>
      <vt:lpstr>PowerPoint-Präsentation</vt:lpstr>
      <vt:lpstr>PowerPoint-Präsentation</vt:lpstr>
      <vt:lpstr>Erkrankungen der Mundschleimhaut und des Parodonts</vt:lpstr>
      <vt:lpstr>Plaque – oraler Biofilm</vt:lpstr>
      <vt:lpstr>PowerPoint-Präsentation</vt:lpstr>
      <vt:lpstr>PowerPoint-Präsentation</vt:lpstr>
      <vt:lpstr>PowerPoint-Präsentation</vt:lpstr>
      <vt:lpstr>PowerPoint-Präsentation</vt:lpstr>
      <vt:lpstr>PowerPoint-Präsentation</vt:lpstr>
      <vt:lpstr>Ursachen entzündlicher Parodontalerkrankungen –  Übersicht</vt:lpstr>
      <vt:lpstr>Ursachen entzündlicher Parodontalerkrankungen –  Übersicht</vt:lpstr>
      <vt:lpstr>Plaque-bedingte Gingivalerkrankungen –  Verlaufsformen</vt:lpstr>
      <vt:lpstr>Parodontitis</vt:lpstr>
      <vt:lpstr>Parodontitis</vt:lpstr>
      <vt:lpstr>PowerPoint-Präsentation</vt:lpstr>
      <vt:lpstr>PowerPoint-Präsentation</vt:lpstr>
      <vt:lpstr>Behandlungsablauf der systematischen PAR-Behandlung</vt:lpstr>
      <vt:lpstr>1. Feststellung von Anzeichen einer parodontalen Erkrankung</vt:lpstr>
      <vt:lpstr>Parodontaler Screening Index (1)</vt:lpstr>
      <vt:lpstr>Parodontaler Screening Index (2)</vt:lpstr>
      <vt:lpstr>Parodontaler Screening Index (3)</vt:lpstr>
      <vt:lpstr>2. Anamnese, Befund, Diagnose, Feststellung der Behandlungsbedürftigkeit</vt:lpstr>
      <vt:lpstr>Instrumente zur Befunderhebung und Diagnostik</vt:lpstr>
      <vt:lpstr>2. Anamnese, Befund, Diagnose, Feststellung der Behandlungsbedürftigkeit (2)</vt:lpstr>
      <vt:lpstr>2. Anamnese, Befund, Diagnose, Feststellung der Behandlungsbedürftigkeit (3)</vt:lpstr>
      <vt:lpstr>2. Anamnese, Befund, Diagnose, Feststellung der Behandlungsbedürftigkeit (4)</vt:lpstr>
      <vt:lpstr>2. Anamnese, Befund, Diagnose, Feststellung der Behandlungsbedürftigkeit (5)</vt:lpstr>
      <vt:lpstr>2. Anamnese, Befund, Diagnose, Feststellung der Behandlungsbedürftigkeit (6)</vt:lpstr>
      <vt:lpstr>2. Anamnese, Befund, Diagnose, Feststellung der Behandlungsbedürftigkeit (7)</vt:lpstr>
      <vt:lpstr>2. Anamnese, Befund, Diagnose, Feststellung der Behandlungsbedürftigkeit (8)</vt:lpstr>
      <vt:lpstr>2. Anamnese, Befund, Diagnose, Feststellung der Behandlungsbedürftigkeit (9)</vt:lpstr>
      <vt:lpstr>2. Anamnese, Befund, Diagnose, Feststellung der Behandlungsbedürftigkeit (10)</vt:lpstr>
      <vt:lpstr>3. Parodontologisches Aufklärungsgespräch </vt:lpstr>
      <vt:lpstr> 4. Patientenindividuelle Mundhygieneunterweisung           (MHU) </vt:lpstr>
      <vt:lpstr> 4. Patientenindividuelle Mundhygieneunterweisung       (MHU) (2) </vt:lpstr>
      <vt:lpstr>5. Antiinfektiöse Therapie (AIT) </vt:lpstr>
      <vt:lpstr>5. Antiinfektiöse Therapie (AIT) (2)</vt:lpstr>
      <vt:lpstr>Instrumente zur Belagsentfernung</vt:lpstr>
      <vt:lpstr>Instrumente zur Belagsentfernung (2)</vt:lpstr>
      <vt:lpstr>5. Antiinfektiöse Therapie (AIT) (3)</vt:lpstr>
      <vt:lpstr>5. Antiinfektiöse Therapie (AIT) (4)</vt:lpstr>
      <vt:lpstr>6. Befundevaluation (BEV) – ggf. CPT</vt:lpstr>
      <vt:lpstr>6. Chirurgische Therapie (CPT)</vt:lpstr>
      <vt:lpstr>6. Chirurgische Therapie (CPT) (2)</vt:lpstr>
      <vt:lpstr>6. Befundevaluation (BEV) – ggf. CPT (3)</vt:lpstr>
      <vt:lpstr>Abrechnung - Nachbehandlung</vt:lpstr>
      <vt:lpstr>Chirurgische Begleitmaßnahmen</vt:lpstr>
      <vt:lpstr>7. Unterstützende Parodontitismaßnahmen (UPT)</vt:lpstr>
      <vt:lpstr>7. Unterstützende Parodontitismaßnahmen (UPT) (2)</vt:lpstr>
      <vt:lpstr>7. Unterstützende Parodontitismaßnahmen (UPT) (2)</vt:lpstr>
      <vt:lpstr>Weitere Erkrankungen der Mundschleimhaut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Arne</dc:creator>
  <cp:lastModifiedBy>Voges, Christopher</cp:lastModifiedBy>
  <cp:revision>160</cp:revision>
  <dcterms:created xsi:type="dcterms:W3CDTF">2012-08-28T12:25:04Z</dcterms:created>
  <dcterms:modified xsi:type="dcterms:W3CDTF">2026-09-21T06:08:29Z</dcterms:modified>
</cp:coreProperties>
</file>