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71"/>
  </p:notesMasterIdLst>
  <p:handoutMasterIdLst>
    <p:handoutMasterId r:id="rId72"/>
  </p:handoutMasterIdLst>
  <p:sldIdLst>
    <p:sldId id="260" r:id="rId3"/>
    <p:sldId id="343" r:id="rId4"/>
    <p:sldId id="261" r:id="rId5"/>
    <p:sldId id="266" r:id="rId6"/>
    <p:sldId id="267" r:id="rId7"/>
    <p:sldId id="268" r:id="rId8"/>
    <p:sldId id="269" r:id="rId9"/>
    <p:sldId id="270" r:id="rId10"/>
    <p:sldId id="275" r:id="rId11"/>
    <p:sldId id="274" r:id="rId12"/>
    <p:sldId id="271" r:id="rId13"/>
    <p:sldId id="272" r:id="rId14"/>
    <p:sldId id="276" r:id="rId15"/>
    <p:sldId id="326" r:id="rId16"/>
    <p:sldId id="327" r:id="rId17"/>
    <p:sldId id="336" r:id="rId18"/>
    <p:sldId id="337" r:id="rId19"/>
    <p:sldId id="338" r:id="rId20"/>
    <p:sldId id="339" r:id="rId21"/>
    <p:sldId id="340" r:id="rId22"/>
    <p:sldId id="341" r:id="rId23"/>
    <p:sldId id="342" r:id="rId24"/>
    <p:sldId id="277" r:id="rId25"/>
    <p:sldId id="278" r:id="rId26"/>
    <p:sldId id="279" r:id="rId27"/>
    <p:sldId id="280" r:id="rId28"/>
    <p:sldId id="281" r:id="rId29"/>
    <p:sldId id="282" r:id="rId30"/>
    <p:sldId id="283" r:id="rId31"/>
    <p:sldId id="286" r:id="rId32"/>
    <p:sldId id="285" r:id="rId33"/>
    <p:sldId id="288" r:id="rId34"/>
    <p:sldId id="289" r:id="rId35"/>
    <p:sldId id="325" r:id="rId36"/>
    <p:sldId id="328" r:id="rId37"/>
    <p:sldId id="329" r:id="rId38"/>
    <p:sldId id="290" r:id="rId39"/>
    <p:sldId id="291" r:id="rId40"/>
    <p:sldId id="294" r:id="rId41"/>
    <p:sldId id="295" r:id="rId42"/>
    <p:sldId id="296" r:id="rId43"/>
    <p:sldId id="308" r:id="rId44"/>
    <p:sldId id="309" r:id="rId45"/>
    <p:sldId id="310" r:id="rId46"/>
    <p:sldId id="297" r:id="rId47"/>
    <p:sldId id="314" r:id="rId48"/>
    <p:sldId id="298" r:id="rId49"/>
    <p:sldId id="313" r:id="rId50"/>
    <p:sldId id="299" r:id="rId51"/>
    <p:sldId id="311" r:id="rId52"/>
    <p:sldId id="300" r:id="rId53"/>
    <p:sldId id="312" r:id="rId54"/>
    <p:sldId id="302" r:id="rId55"/>
    <p:sldId id="320" r:id="rId56"/>
    <p:sldId id="323" r:id="rId57"/>
    <p:sldId id="324" r:id="rId58"/>
    <p:sldId id="303" r:id="rId59"/>
    <p:sldId id="318" r:id="rId60"/>
    <p:sldId id="317" r:id="rId61"/>
    <p:sldId id="319" r:id="rId62"/>
    <p:sldId id="304" r:id="rId63"/>
    <p:sldId id="315" r:id="rId64"/>
    <p:sldId id="305" r:id="rId65"/>
    <p:sldId id="321" r:id="rId66"/>
    <p:sldId id="306" r:id="rId67"/>
    <p:sldId id="316" r:id="rId68"/>
    <p:sldId id="307" r:id="rId69"/>
    <p:sldId id="322" r:id="rId70"/>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70" userDrawn="1">
          <p15:clr>
            <a:srgbClr val="A4A3A4"/>
          </p15:clr>
        </p15:guide>
        <p15:guide id="2" pos="3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5FF"/>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21" autoAdjust="0"/>
    <p:restoredTop sz="94141" autoAdjust="0"/>
  </p:normalViewPr>
  <p:slideViewPr>
    <p:cSldViewPr snapToObjects="1">
      <p:cViewPr varScale="1">
        <p:scale>
          <a:sx n="120" d="100"/>
          <a:sy n="120" d="100"/>
        </p:scale>
        <p:origin x="1050" y="108"/>
      </p:cViewPr>
      <p:guideLst>
        <p:guide orient="horz" pos="1570"/>
        <p:guide pos="38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AB57B-2DAA-A84E-8DA5-4F6D36F84A5C}" type="datetimeFigureOut">
              <a:rPr lang="de-DE" smtClean="0"/>
              <a:t>21.09.2026</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6E9D6F-5462-5249-BFB5-2573B2CB4A52}" type="slidenum">
              <a:rPr lang="de-DE" smtClean="0"/>
              <a:t>‹Nr.›</a:t>
            </a:fld>
            <a:endParaRPr lang="de-DE"/>
          </a:p>
        </p:txBody>
      </p:sp>
    </p:spTree>
    <p:extLst>
      <p:ext uri="{BB962C8B-B14F-4D97-AF65-F5344CB8AC3E}">
        <p14:creationId xmlns:p14="http://schemas.microsoft.com/office/powerpoint/2010/main" val="32016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A6E9D6F-5462-5249-BFB5-2573B2CB4A52}" type="slidenum">
              <a:rPr lang="de-DE" smtClean="0"/>
              <a:t>30</a:t>
            </a:fld>
            <a:endParaRPr lang="de-DE"/>
          </a:p>
        </p:txBody>
      </p:sp>
    </p:spTree>
    <p:extLst>
      <p:ext uri="{BB962C8B-B14F-4D97-AF65-F5344CB8AC3E}">
        <p14:creationId xmlns:p14="http://schemas.microsoft.com/office/powerpoint/2010/main" val="470974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1796803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4220857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2040709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53129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457619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2610865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3165809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3844352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2406362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850257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61349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22925626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dirty="0"/>
              <a:t>Lernfeld 7: Medizinische </a:t>
            </a:r>
            <a:r>
              <a:rPr lang="de-DE"/>
              <a:t>Notfälle begleiten</a:t>
            </a:r>
            <a:endParaRPr lang="de-DE" sz="1600" dirty="0"/>
          </a:p>
          <a:p>
            <a:endParaRPr lang="de-DE" sz="1400" dirty="0"/>
          </a:p>
          <a:p>
            <a:r>
              <a:rPr lang="de-DE" sz="1400" dirty="0"/>
              <a:t>Dr. Bernhard Alfter</a:t>
            </a:r>
          </a:p>
        </p:txBody>
      </p:sp>
      <p:sp>
        <p:nvSpPr>
          <p:cNvPr id="3" name="Titel 2"/>
          <p:cNvSpPr>
            <a:spLocks noGrp="1"/>
          </p:cNvSpPr>
          <p:nvPr>
            <p:ph type="title"/>
          </p:nvPr>
        </p:nvSpPr>
        <p:spPr/>
        <p:txBody>
          <a:bodyPr/>
          <a:lstStyle/>
          <a:p>
            <a:r>
              <a:rPr lang="de-DE" dirty="0"/>
              <a:t>Medizinische Notfälle begleiten</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Transport des Blutes durch die Blutgefäße</a:t>
            </a:r>
          </a:p>
          <a:p>
            <a:endParaRPr lang="de-DE" sz="1600" dirty="0"/>
          </a:p>
          <a:p>
            <a:pPr marL="0" indent="0">
              <a:buNone/>
            </a:pPr>
            <a:r>
              <a:rPr lang="de-DE" sz="1600" b="1" dirty="0"/>
              <a:t>Gasaustausch: Sauerstoff (O</a:t>
            </a:r>
            <a:r>
              <a:rPr lang="de-DE" sz="1600" b="1" baseline="-25000" dirty="0"/>
              <a:t>2</a:t>
            </a:r>
            <a:r>
              <a:rPr lang="de-DE" sz="1600" b="1" dirty="0"/>
              <a:t>) und Kohlendioxid (CO</a:t>
            </a:r>
            <a:r>
              <a:rPr lang="de-DE" sz="1600" b="1" baseline="-25000" dirty="0"/>
              <a:t>2</a:t>
            </a:r>
            <a:r>
              <a:rPr lang="de-DE" sz="1600" b="1" dirty="0"/>
              <a:t>)</a:t>
            </a:r>
          </a:p>
          <a:p>
            <a:r>
              <a:rPr lang="de-DE" sz="1600" dirty="0"/>
              <a:t>an den Körperzellen</a:t>
            </a:r>
          </a:p>
          <a:p>
            <a:r>
              <a:rPr lang="de-DE" sz="1600" dirty="0"/>
              <a:t>an den Lungenbläschen</a:t>
            </a:r>
          </a:p>
          <a:p>
            <a:endParaRPr lang="de-DE" sz="1600" dirty="0"/>
          </a:p>
          <a:p>
            <a:pPr marL="0" indent="0">
              <a:buNone/>
            </a:pPr>
            <a:r>
              <a:rPr lang="de-DE" sz="1600" b="1" dirty="0"/>
              <a:t>Aufnahme, Transport und Abgabe von Stoffen</a:t>
            </a:r>
          </a:p>
          <a:p>
            <a:r>
              <a:rPr lang="de-DE" sz="1600" dirty="0"/>
              <a:t>Nährstoffe</a:t>
            </a:r>
          </a:p>
          <a:p>
            <a:r>
              <a:rPr lang="de-DE" sz="1600" dirty="0"/>
              <a:t>Abbauprodukte der Körperzellen</a:t>
            </a:r>
          </a:p>
          <a:p>
            <a:r>
              <a:rPr lang="de-DE" sz="1600" dirty="0"/>
              <a:t>Hormone</a:t>
            </a:r>
          </a:p>
          <a:p>
            <a:r>
              <a:rPr lang="de-DE" sz="1600" dirty="0"/>
              <a:t>…</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Aufgaben des Herz-Kreislauf-System</a:t>
            </a:r>
          </a:p>
        </p:txBody>
      </p:sp>
    </p:spTree>
    <p:extLst>
      <p:ext uri="{BB962C8B-B14F-4D97-AF65-F5344CB8AC3E}">
        <p14:creationId xmlns:p14="http://schemas.microsoft.com/office/powerpoint/2010/main" val="205920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Herz</a:t>
            </a:r>
          </a:p>
          <a:p>
            <a:r>
              <a:rPr lang="de-DE" sz="1600" dirty="0"/>
              <a:t>pumpt das Blut in die Arterien</a:t>
            </a:r>
          </a:p>
          <a:p>
            <a:r>
              <a:rPr lang="de-DE" sz="1600" dirty="0"/>
              <a:t>bewirkt den ununterbrochenen Blutfluss</a:t>
            </a:r>
          </a:p>
          <a:p>
            <a:endParaRPr lang="de-DE" sz="1600" dirty="0"/>
          </a:p>
          <a:p>
            <a:pPr marL="0" indent="0">
              <a:buNone/>
            </a:pPr>
            <a:r>
              <a:rPr lang="de-DE" sz="1600" b="1" dirty="0"/>
              <a:t>Blutgefäße</a:t>
            </a:r>
          </a:p>
          <a:p>
            <a:r>
              <a:rPr lang="de-DE" sz="1600" dirty="0"/>
              <a:t>Arterien (leiten das Blut vom Herzen weg)</a:t>
            </a:r>
          </a:p>
          <a:p>
            <a:r>
              <a:rPr lang="de-DE" sz="1600" dirty="0"/>
              <a:t>Venen (leiten das Blut zum Herzen hin)</a:t>
            </a:r>
          </a:p>
          <a:p>
            <a:r>
              <a:rPr lang="de-DE" sz="1600" dirty="0"/>
              <a:t>Kapillaren (ermöglichen den Austausch von Atemgasen und Stoffen)</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Anteile des Herz-Kreislauf-System</a:t>
            </a:r>
          </a:p>
        </p:txBody>
      </p:sp>
    </p:spTree>
    <p:extLst>
      <p:ext uri="{BB962C8B-B14F-4D97-AF65-F5344CB8AC3E}">
        <p14:creationId xmlns:p14="http://schemas.microsoft.com/office/powerpoint/2010/main" val="504403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Lage</a:t>
            </a:r>
          </a:p>
          <a:p>
            <a:r>
              <a:rPr lang="de-DE" sz="1600" dirty="0"/>
              <a:t>zwischen beiden Lungenflügeln</a:t>
            </a:r>
          </a:p>
          <a:p>
            <a:r>
              <a:rPr lang="de-DE" sz="1600" dirty="0"/>
              <a:t>auf dem Zwerchfell</a:t>
            </a:r>
          </a:p>
          <a:p>
            <a:r>
              <a:rPr lang="de-DE" sz="1600" dirty="0"/>
              <a:t>hinter dem Brustbein</a:t>
            </a:r>
          </a:p>
          <a:p>
            <a:r>
              <a:rPr lang="de-DE" sz="1600" dirty="0"/>
              <a:t>zu 2/3 im linken Brustraum</a:t>
            </a:r>
          </a:p>
          <a:p>
            <a:endParaRPr lang="de-DE" sz="1600" dirty="0"/>
          </a:p>
          <a:p>
            <a:pPr marL="0" indent="0">
              <a:buNone/>
            </a:pPr>
            <a:r>
              <a:rPr lang="de-DE" sz="1600" b="1" dirty="0"/>
              <a:t>Größe</a:t>
            </a:r>
          </a:p>
          <a:p>
            <a:r>
              <a:rPr lang="de-DE" sz="1600" dirty="0"/>
              <a:t>etwa faustgroß</a:t>
            </a:r>
          </a:p>
          <a:p>
            <a:endParaRPr lang="de-DE" sz="1600" dirty="0"/>
          </a:p>
          <a:p>
            <a:pPr marL="0" indent="0">
              <a:buNone/>
            </a:pPr>
            <a:r>
              <a:rPr lang="de-DE" sz="1600" b="1" dirty="0"/>
              <a:t>Gewicht</a:t>
            </a:r>
            <a:endParaRPr lang="de-DE" sz="1600" dirty="0"/>
          </a:p>
          <a:p>
            <a:r>
              <a:rPr lang="de-DE" sz="1600" dirty="0"/>
              <a:t>ungefähr 300 </a:t>
            </a:r>
            <a:r>
              <a:rPr lang="de-DE" sz="1600" dirty="0" err="1"/>
              <a:t>g</a:t>
            </a:r>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Lage, Größe und Gewicht des Herzens</a:t>
            </a:r>
          </a:p>
        </p:txBody>
      </p:sp>
      <p:pic>
        <p:nvPicPr>
          <p:cNvPr id="7" name="Grafik 6">
            <a:extLst>
              <a:ext uri="{FF2B5EF4-FFF2-40B4-BE49-F238E27FC236}">
                <a16:creationId xmlns:a16="http://schemas.microsoft.com/office/drawing/2014/main" id="{19EF2803-27F2-BF72-9857-F0D671EE3B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0697" y="1886310"/>
            <a:ext cx="1662997" cy="4375866"/>
          </a:xfrm>
          <a:prstGeom prst="rect">
            <a:avLst/>
          </a:prstGeom>
        </p:spPr>
      </p:pic>
    </p:spTree>
    <p:extLst>
      <p:ext uri="{BB962C8B-B14F-4D97-AF65-F5344CB8AC3E}">
        <p14:creationId xmlns:p14="http://schemas.microsoft.com/office/powerpoint/2010/main" val="2230683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B338089-8D4E-9FFB-EE40-B461DC06BE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76583" y="2509076"/>
            <a:ext cx="2544233" cy="3551099"/>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Anatomie des Herzens</a:t>
            </a:r>
          </a:p>
        </p:txBody>
      </p:sp>
      <p:sp>
        <p:nvSpPr>
          <p:cNvPr id="8" name="Textfeld 7">
            <a:extLst>
              <a:ext uri="{FF2B5EF4-FFF2-40B4-BE49-F238E27FC236}">
                <a16:creationId xmlns:a16="http://schemas.microsoft.com/office/drawing/2014/main" id="{90ABDA4B-16CC-9223-6BD9-B7B9E23F7F53}"/>
              </a:ext>
            </a:extLst>
          </p:cNvPr>
          <p:cNvSpPr txBox="1"/>
          <p:nvPr/>
        </p:nvSpPr>
        <p:spPr>
          <a:xfrm>
            <a:off x="611189" y="3717032"/>
            <a:ext cx="1538246" cy="338554"/>
          </a:xfrm>
          <a:prstGeom prst="rect">
            <a:avLst/>
          </a:prstGeom>
          <a:noFill/>
        </p:spPr>
        <p:txBody>
          <a:bodyPr wrap="square" rtlCol="0">
            <a:spAutoFit/>
          </a:bodyPr>
          <a:lstStyle/>
          <a:p>
            <a:r>
              <a:rPr lang="de-DE" sz="1600" dirty="0">
                <a:latin typeface="Arial"/>
                <a:cs typeface="Arial"/>
              </a:rPr>
              <a:t>rechter Vorhof</a:t>
            </a:r>
          </a:p>
        </p:txBody>
      </p:sp>
      <p:sp>
        <p:nvSpPr>
          <p:cNvPr id="9" name="Textfeld 8">
            <a:extLst>
              <a:ext uri="{FF2B5EF4-FFF2-40B4-BE49-F238E27FC236}">
                <a16:creationId xmlns:a16="http://schemas.microsoft.com/office/drawing/2014/main" id="{0F2A0E35-76D4-1EF1-6349-8A2BCF636D81}"/>
              </a:ext>
            </a:extLst>
          </p:cNvPr>
          <p:cNvSpPr txBox="1"/>
          <p:nvPr/>
        </p:nvSpPr>
        <p:spPr>
          <a:xfrm>
            <a:off x="611188" y="5250686"/>
            <a:ext cx="1932110" cy="338554"/>
          </a:xfrm>
          <a:prstGeom prst="rect">
            <a:avLst/>
          </a:prstGeom>
          <a:noFill/>
        </p:spPr>
        <p:txBody>
          <a:bodyPr wrap="square" rtlCol="0">
            <a:spAutoFit/>
          </a:bodyPr>
          <a:lstStyle/>
          <a:p>
            <a:r>
              <a:rPr lang="de-DE" sz="1600" dirty="0">
                <a:latin typeface="Arial"/>
                <a:cs typeface="Arial"/>
              </a:rPr>
              <a:t>rechte Kammer</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932110" cy="338554"/>
          </a:xfrm>
          <a:prstGeom prst="rect">
            <a:avLst/>
          </a:prstGeom>
          <a:noFill/>
        </p:spPr>
        <p:txBody>
          <a:bodyPr wrap="square" rtlCol="0">
            <a:spAutoFit/>
          </a:bodyPr>
          <a:lstStyle/>
          <a:p>
            <a:r>
              <a:rPr lang="de-DE" sz="1600" dirty="0">
                <a:latin typeface="Arial"/>
                <a:cs typeface="Arial"/>
              </a:rPr>
              <a:t>Lungenarterie</a:t>
            </a:r>
          </a:p>
        </p:txBody>
      </p:sp>
      <p:sp>
        <p:nvSpPr>
          <p:cNvPr id="11" name="Textfeld 10">
            <a:extLst>
              <a:ext uri="{FF2B5EF4-FFF2-40B4-BE49-F238E27FC236}">
                <a16:creationId xmlns:a16="http://schemas.microsoft.com/office/drawing/2014/main" id="{DDECEB14-AC03-C4CC-197A-153FD39C9D91}"/>
              </a:ext>
            </a:extLst>
          </p:cNvPr>
          <p:cNvSpPr txBox="1"/>
          <p:nvPr/>
        </p:nvSpPr>
        <p:spPr>
          <a:xfrm>
            <a:off x="611188" y="5733256"/>
            <a:ext cx="1932110" cy="338554"/>
          </a:xfrm>
          <a:prstGeom prst="rect">
            <a:avLst/>
          </a:prstGeom>
          <a:noFill/>
        </p:spPr>
        <p:txBody>
          <a:bodyPr wrap="square" rtlCol="0">
            <a:spAutoFit/>
          </a:bodyPr>
          <a:lstStyle/>
          <a:p>
            <a:r>
              <a:rPr lang="de-DE" sz="1600" dirty="0">
                <a:latin typeface="Arial"/>
                <a:cs typeface="Arial"/>
              </a:rPr>
              <a:t>untere Hohlvene</a:t>
            </a: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4797152"/>
            <a:ext cx="1932110" cy="338554"/>
          </a:xfrm>
          <a:prstGeom prst="rect">
            <a:avLst/>
          </a:prstGeom>
          <a:noFill/>
        </p:spPr>
        <p:txBody>
          <a:bodyPr wrap="square" rtlCol="0">
            <a:spAutoFit/>
          </a:bodyPr>
          <a:lstStyle/>
          <a:p>
            <a:r>
              <a:rPr lang="de-DE" sz="1600" dirty="0">
                <a:latin typeface="Arial"/>
                <a:cs typeface="Arial"/>
              </a:rPr>
              <a:t>Trikuspidalklappe</a:t>
            </a:r>
          </a:p>
        </p:txBody>
      </p:sp>
      <p:sp>
        <p:nvSpPr>
          <p:cNvPr id="13" name="Textfeld 12">
            <a:extLst>
              <a:ext uri="{FF2B5EF4-FFF2-40B4-BE49-F238E27FC236}">
                <a16:creationId xmlns:a16="http://schemas.microsoft.com/office/drawing/2014/main" id="{086E6148-5883-6049-A02B-76DBA778E296}"/>
              </a:ext>
            </a:extLst>
          </p:cNvPr>
          <p:cNvSpPr txBox="1"/>
          <p:nvPr/>
        </p:nvSpPr>
        <p:spPr>
          <a:xfrm>
            <a:off x="6934038" y="3645024"/>
            <a:ext cx="1538246" cy="338554"/>
          </a:xfrm>
          <a:prstGeom prst="rect">
            <a:avLst/>
          </a:prstGeom>
          <a:noFill/>
        </p:spPr>
        <p:txBody>
          <a:bodyPr wrap="square" rtlCol="0">
            <a:spAutoFit/>
          </a:bodyPr>
          <a:lstStyle/>
          <a:p>
            <a:r>
              <a:rPr lang="de-DE" sz="1600" dirty="0">
                <a:latin typeface="Arial"/>
                <a:cs typeface="Arial"/>
              </a:rPr>
              <a:t>linker Vorhof</a:t>
            </a:r>
          </a:p>
        </p:txBody>
      </p:sp>
      <p:sp>
        <p:nvSpPr>
          <p:cNvPr id="14" name="Textfeld 13">
            <a:extLst>
              <a:ext uri="{FF2B5EF4-FFF2-40B4-BE49-F238E27FC236}">
                <a16:creationId xmlns:a16="http://schemas.microsoft.com/office/drawing/2014/main" id="{23AFF2EC-BE7C-384B-4209-3B9D208E486C}"/>
              </a:ext>
            </a:extLst>
          </p:cNvPr>
          <p:cNvSpPr txBox="1"/>
          <p:nvPr/>
        </p:nvSpPr>
        <p:spPr>
          <a:xfrm>
            <a:off x="6953337" y="5250686"/>
            <a:ext cx="1538246" cy="338554"/>
          </a:xfrm>
          <a:prstGeom prst="rect">
            <a:avLst/>
          </a:prstGeom>
          <a:noFill/>
        </p:spPr>
        <p:txBody>
          <a:bodyPr wrap="square" rtlCol="0">
            <a:spAutoFit/>
          </a:bodyPr>
          <a:lstStyle/>
          <a:p>
            <a:r>
              <a:rPr lang="de-DE" sz="1600" dirty="0">
                <a:latin typeface="Arial"/>
                <a:cs typeface="Arial"/>
              </a:rPr>
              <a:t>linke Kammer</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7560" y="4149080"/>
            <a:ext cx="1320922" cy="338554"/>
          </a:xfrm>
          <a:prstGeom prst="rect">
            <a:avLst/>
          </a:prstGeom>
          <a:noFill/>
        </p:spPr>
        <p:txBody>
          <a:bodyPr wrap="square" rtlCol="0">
            <a:spAutoFit/>
          </a:bodyPr>
          <a:lstStyle/>
          <a:p>
            <a:r>
              <a:rPr lang="de-DE" sz="1600" dirty="0">
                <a:latin typeface="Arial"/>
                <a:cs typeface="Arial"/>
              </a:rPr>
              <a:t>Mitralklappe</a:t>
            </a: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8" y="2492375"/>
            <a:ext cx="856084" cy="338554"/>
          </a:xfrm>
          <a:prstGeom prst="rect">
            <a:avLst/>
          </a:prstGeom>
          <a:noFill/>
        </p:spPr>
        <p:txBody>
          <a:bodyPr wrap="square" rtlCol="0">
            <a:spAutoFit/>
          </a:bodyPr>
          <a:lstStyle/>
          <a:p>
            <a:r>
              <a:rPr lang="de-DE" sz="1600" dirty="0">
                <a:latin typeface="Arial"/>
                <a:cs typeface="Arial"/>
              </a:rPr>
              <a:t>Aorta</a:t>
            </a:r>
          </a:p>
        </p:txBody>
      </p:sp>
      <p:sp>
        <p:nvSpPr>
          <p:cNvPr id="17" name="Textfeld 16">
            <a:extLst>
              <a:ext uri="{FF2B5EF4-FFF2-40B4-BE49-F238E27FC236}">
                <a16:creationId xmlns:a16="http://schemas.microsoft.com/office/drawing/2014/main" id="{3FF7B11B-76C6-A6AA-FD0D-554B6B392BE9}"/>
              </a:ext>
            </a:extLst>
          </p:cNvPr>
          <p:cNvSpPr txBox="1"/>
          <p:nvPr/>
        </p:nvSpPr>
        <p:spPr>
          <a:xfrm>
            <a:off x="611561" y="2996952"/>
            <a:ext cx="1662856" cy="338554"/>
          </a:xfrm>
          <a:prstGeom prst="rect">
            <a:avLst/>
          </a:prstGeom>
          <a:noFill/>
        </p:spPr>
        <p:txBody>
          <a:bodyPr wrap="square" rtlCol="0">
            <a:spAutoFit/>
          </a:bodyPr>
          <a:lstStyle/>
          <a:p>
            <a:r>
              <a:rPr lang="de-DE" sz="1600" dirty="0">
                <a:latin typeface="Arial"/>
                <a:cs typeface="Arial"/>
              </a:rPr>
              <a:t>obere Hohlvene</a:t>
            </a: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733256"/>
            <a:ext cx="1933530" cy="338554"/>
          </a:xfrm>
          <a:prstGeom prst="rect">
            <a:avLst/>
          </a:prstGeom>
          <a:noFill/>
        </p:spPr>
        <p:txBody>
          <a:bodyPr wrap="square" rtlCol="0">
            <a:spAutoFit/>
          </a:bodyPr>
          <a:lstStyle/>
          <a:p>
            <a:r>
              <a:rPr lang="de-DE" sz="1600" dirty="0">
                <a:latin typeface="Arial"/>
                <a:cs typeface="Arial"/>
              </a:rPr>
              <a:t>Herzscheidewand</a:t>
            </a:r>
          </a:p>
        </p:txBody>
      </p:sp>
      <p:sp>
        <p:nvSpPr>
          <p:cNvPr id="19" name="Textfeld 18">
            <a:extLst>
              <a:ext uri="{FF2B5EF4-FFF2-40B4-BE49-F238E27FC236}">
                <a16:creationId xmlns:a16="http://schemas.microsoft.com/office/drawing/2014/main" id="{B654DD4A-BD5D-4249-8011-19692BE77603}"/>
              </a:ext>
            </a:extLst>
          </p:cNvPr>
          <p:cNvSpPr txBox="1"/>
          <p:nvPr/>
        </p:nvSpPr>
        <p:spPr>
          <a:xfrm>
            <a:off x="6953337" y="4797152"/>
            <a:ext cx="1538246" cy="338554"/>
          </a:xfrm>
          <a:prstGeom prst="rect">
            <a:avLst/>
          </a:prstGeom>
          <a:noFill/>
        </p:spPr>
        <p:txBody>
          <a:bodyPr wrap="square" rtlCol="0">
            <a:spAutoFit/>
          </a:bodyPr>
          <a:lstStyle/>
          <a:p>
            <a:r>
              <a:rPr lang="de-DE" sz="1600" dirty="0">
                <a:latin typeface="Arial"/>
                <a:cs typeface="Arial"/>
              </a:rPr>
              <a:t>Aortenklappe</a:t>
            </a:r>
          </a:p>
        </p:txBody>
      </p:sp>
      <p:sp>
        <p:nvSpPr>
          <p:cNvPr id="20" name="Textfeld 19">
            <a:extLst>
              <a:ext uri="{FF2B5EF4-FFF2-40B4-BE49-F238E27FC236}">
                <a16:creationId xmlns:a16="http://schemas.microsoft.com/office/drawing/2014/main" id="{FB0B9283-7DD9-678D-C931-7F7083A846D6}"/>
              </a:ext>
            </a:extLst>
          </p:cNvPr>
          <p:cNvSpPr txBox="1"/>
          <p:nvPr/>
        </p:nvSpPr>
        <p:spPr>
          <a:xfrm>
            <a:off x="611188" y="4293096"/>
            <a:ext cx="1932110" cy="338554"/>
          </a:xfrm>
          <a:prstGeom prst="rect">
            <a:avLst/>
          </a:prstGeom>
          <a:noFill/>
        </p:spPr>
        <p:txBody>
          <a:bodyPr wrap="square" rtlCol="0">
            <a:spAutoFit/>
          </a:bodyPr>
          <a:lstStyle/>
          <a:p>
            <a:r>
              <a:rPr lang="de-DE" sz="1600" dirty="0" err="1">
                <a:latin typeface="Arial"/>
                <a:cs typeface="Arial"/>
              </a:rPr>
              <a:t>Pulmonalklappe</a:t>
            </a:r>
            <a:endParaRPr lang="de-DE" sz="1600" dirty="0">
              <a:latin typeface="Arial"/>
              <a:cs typeface="Arial"/>
            </a:endParaRP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7" y="3018438"/>
            <a:ext cx="1538246" cy="338554"/>
          </a:xfrm>
          <a:prstGeom prst="rect">
            <a:avLst/>
          </a:prstGeom>
          <a:noFill/>
        </p:spPr>
        <p:txBody>
          <a:bodyPr wrap="square" rtlCol="0">
            <a:spAutoFit/>
          </a:bodyPr>
          <a:lstStyle/>
          <a:p>
            <a:r>
              <a:rPr lang="de-DE" sz="1600" dirty="0">
                <a:latin typeface="Arial"/>
                <a:cs typeface="Arial"/>
              </a:rPr>
              <a:t>Lungenvene</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p:cNvCxnSpPr>
          <p:nvPr/>
        </p:nvCxnSpPr>
        <p:spPr bwMode="auto">
          <a:xfrm flipH="1">
            <a:off x="4905060" y="2652338"/>
            <a:ext cx="2028978" cy="54503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0" name="Gerade Verbindung mit Pfeil 29">
            <a:extLst>
              <a:ext uri="{FF2B5EF4-FFF2-40B4-BE49-F238E27FC236}">
                <a16:creationId xmlns:a16="http://schemas.microsoft.com/office/drawing/2014/main" id="{43895509-B96A-173C-49E0-317DD3C9609D}"/>
              </a:ext>
            </a:extLst>
          </p:cNvPr>
          <p:cNvCxnSpPr>
            <a:cxnSpLocks noChangeShapeType="1"/>
            <a:stCxn id="23" idx="1"/>
          </p:cNvCxnSpPr>
          <p:nvPr/>
        </p:nvCxnSpPr>
        <p:spPr bwMode="auto">
          <a:xfrm flipH="1">
            <a:off x="5713445" y="3187715"/>
            <a:ext cx="1239892" cy="65551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p:cNvCxnSpPr>
          <p:nvPr/>
        </p:nvCxnSpPr>
        <p:spPr bwMode="auto">
          <a:xfrm flipH="1">
            <a:off x="5173031" y="3802935"/>
            <a:ext cx="1766720" cy="30867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a:off x="5286564" y="4318357"/>
            <a:ext cx="1670996" cy="10225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8" name="Gerade Verbindung mit Pfeil 37">
            <a:extLst>
              <a:ext uri="{FF2B5EF4-FFF2-40B4-BE49-F238E27FC236}">
                <a16:creationId xmlns:a16="http://schemas.microsoft.com/office/drawing/2014/main" id="{71A90DAB-8E5E-B88A-5667-5534E2AAA321}"/>
              </a:ext>
            </a:extLst>
          </p:cNvPr>
          <p:cNvCxnSpPr>
            <a:cxnSpLocks noChangeShapeType="1"/>
            <a:stCxn id="19" idx="1"/>
          </p:cNvCxnSpPr>
          <p:nvPr/>
        </p:nvCxnSpPr>
        <p:spPr bwMode="auto">
          <a:xfrm flipH="1" flipV="1">
            <a:off x="4747613" y="4305552"/>
            <a:ext cx="2205724" cy="66087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1" name="Gerade Verbindung mit Pfeil 40">
            <a:extLst>
              <a:ext uri="{FF2B5EF4-FFF2-40B4-BE49-F238E27FC236}">
                <a16:creationId xmlns:a16="http://schemas.microsoft.com/office/drawing/2014/main" id="{117B3C32-89CE-E03C-3052-2A8D9D36F7BC}"/>
              </a:ext>
            </a:extLst>
          </p:cNvPr>
          <p:cNvCxnSpPr>
            <a:cxnSpLocks noChangeShapeType="1"/>
            <a:stCxn id="14" idx="1"/>
          </p:cNvCxnSpPr>
          <p:nvPr/>
        </p:nvCxnSpPr>
        <p:spPr bwMode="auto">
          <a:xfrm flipH="1" flipV="1">
            <a:off x="5141229" y="4959560"/>
            <a:ext cx="1812108" cy="46040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4" name="Gerade Verbindung mit Pfeil 43">
            <a:extLst>
              <a:ext uri="{FF2B5EF4-FFF2-40B4-BE49-F238E27FC236}">
                <a16:creationId xmlns:a16="http://schemas.microsoft.com/office/drawing/2014/main" id="{3DE0C3B9-632F-155E-4028-B4B8138D91BC}"/>
              </a:ext>
            </a:extLst>
          </p:cNvPr>
          <p:cNvCxnSpPr>
            <a:cxnSpLocks noChangeShapeType="1"/>
            <a:stCxn id="18" idx="1"/>
          </p:cNvCxnSpPr>
          <p:nvPr/>
        </p:nvCxnSpPr>
        <p:spPr bwMode="auto">
          <a:xfrm flipH="1" flipV="1">
            <a:off x="4965616" y="5395566"/>
            <a:ext cx="1987721" cy="50696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p:cNvCxnSpPr>
          <p:nvPr/>
        </p:nvCxnSpPr>
        <p:spPr bwMode="auto">
          <a:xfrm flipH="1">
            <a:off x="2262438" y="5643846"/>
            <a:ext cx="1697943" cy="27987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9" name="Gerade Verbindung mit Pfeil 48">
            <a:extLst>
              <a:ext uri="{FF2B5EF4-FFF2-40B4-BE49-F238E27FC236}">
                <a16:creationId xmlns:a16="http://schemas.microsoft.com/office/drawing/2014/main" id="{045C9DDD-02F1-7263-0AFA-77CFABDDC4E5}"/>
              </a:ext>
            </a:extLst>
          </p:cNvPr>
          <p:cNvCxnSpPr>
            <a:cxnSpLocks noChangeShapeType="1"/>
          </p:cNvCxnSpPr>
          <p:nvPr/>
        </p:nvCxnSpPr>
        <p:spPr bwMode="auto">
          <a:xfrm flipH="1">
            <a:off x="2149435" y="5183619"/>
            <a:ext cx="2216674" cy="26282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1" name="Gerade Verbindung mit Pfeil 50">
            <a:extLst>
              <a:ext uri="{FF2B5EF4-FFF2-40B4-BE49-F238E27FC236}">
                <a16:creationId xmlns:a16="http://schemas.microsoft.com/office/drawing/2014/main" id="{137680E8-E937-9057-E1FB-8091795D6C53}"/>
              </a:ext>
            </a:extLst>
          </p:cNvPr>
          <p:cNvCxnSpPr>
            <a:cxnSpLocks noChangeShapeType="1"/>
          </p:cNvCxnSpPr>
          <p:nvPr/>
        </p:nvCxnSpPr>
        <p:spPr bwMode="auto">
          <a:xfrm flipH="1">
            <a:off x="2351125" y="4892948"/>
            <a:ext cx="1748536" cy="10164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3" name="Gerade Verbindung mit Pfeil 52">
            <a:extLst>
              <a:ext uri="{FF2B5EF4-FFF2-40B4-BE49-F238E27FC236}">
                <a16:creationId xmlns:a16="http://schemas.microsoft.com/office/drawing/2014/main" id="{9D2E8A40-51CC-1758-DEC1-E52FC79C0DA3}"/>
              </a:ext>
            </a:extLst>
          </p:cNvPr>
          <p:cNvCxnSpPr>
            <a:cxnSpLocks noChangeShapeType="1"/>
          </p:cNvCxnSpPr>
          <p:nvPr/>
        </p:nvCxnSpPr>
        <p:spPr bwMode="auto">
          <a:xfrm flipH="1">
            <a:off x="2251184" y="4238490"/>
            <a:ext cx="2248808" cy="25152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5" name="Gerade Verbindung mit Pfeil 54">
            <a:extLst>
              <a:ext uri="{FF2B5EF4-FFF2-40B4-BE49-F238E27FC236}">
                <a16:creationId xmlns:a16="http://schemas.microsoft.com/office/drawing/2014/main" id="{3592AF42-7650-6803-0452-6DB7B1C7628F}"/>
              </a:ext>
            </a:extLst>
          </p:cNvPr>
          <p:cNvCxnSpPr>
            <a:cxnSpLocks noChangeShapeType="1"/>
          </p:cNvCxnSpPr>
          <p:nvPr/>
        </p:nvCxnSpPr>
        <p:spPr bwMode="auto">
          <a:xfrm flipH="1" flipV="1">
            <a:off x="2076316" y="3901856"/>
            <a:ext cx="2029401" cy="28258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p:cNvCxnSpPr>
          <p:nvPr/>
        </p:nvCxnSpPr>
        <p:spPr bwMode="auto">
          <a:xfrm flipH="1" flipV="1">
            <a:off x="2247471" y="3188685"/>
            <a:ext cx="1688688" cy="59002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p:cNvCxnSpPr>
          <p:nvPr/>
        </p:nvCxnSpPr>
        <p:spPr bwMode="auto">
          <a:xfrm flipH="1" flipV="1">
            <a:off x="2061349" y="2678648"/>
            <a:ext cx="2649930" cy="96078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3934599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Endokard</a:t>
            </a:r>
          </a:p>
          <a:p>
            <a:pPr lvl="1"/>
            <a:r>
              <a:rPr lang="de-DE" sz="1600" dirty="0"/>
              <a:t>glatte Innenauskleidung</a:t>
            </a:r>
          </a:p>
          <a:p>
            <a:pPr lvl="1"/>
            <a:endParaRPr lang="de-DE" sz="1600" dirty="0"/>
          </a:p>
          <a:p>
            <a:r>
              <a:rPr lang="de-DE" sz="1600" b="1" dirty="0"/>
              <a:t>Myokard</a:t>
            </a:r>
          </a:p>
          <a:p>
            <a:pPr lvl="1"/>
            <a:r>
              <a:rPr lang="de-DE" sz="1600" dirty="0"/>
              <a:t>Herzmuskelschicht</a:t>
            </a:r>
          </a:p>
          <a:p>
            <a:pPr lvl="1"/>
            <a:r>
              <a:rPr lang="de-DE" sz="1600" dirty="0"/>
              <a:t>verkleinert bei jedem Herzschlag die                                                          Hohlräume des Herzens</a:t>
            </a:r>
          </a:p>
          <a:p>
            <a:pPr lvl="1"/>
            <a:r>
              <a:rPr lang="de-DE" sz="1600" dirty="0"/>
              <a:t>pumpt das Blut in die Arterien</a:t>
            </a:r>
          </a:p>
          <a:p>
            <a:pPr lvl="1"/>
            <a:endParaRPr lang="de-DE" sz="1600" b="1" dirty="0">
              <a:solidFill>
                <a:srgbClr val="3535FF"/>
              </a:solidFill>
            </a:endParaRPr>
          </a:p>
          <a:p>
            <a:r>
              <a:rPr lang="de-DE" sz="1600" b="1" dirty="0"/>
              <a:t>Epikard</a:t>
            </a:r>
          </a:p>
          <a:p>
            <a:pPr lvl="1"/>
            <a:r>
              <a:rPr lang="de-DE" sz="1600" dirty="0"/>
              <a:t>glatte Außenhaut</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Schichten der Herzwand</a:t>
            </a:r>
          </a:p>
        </p:txBody>
      </p:sp>
      <p:pic>
        <p:nvPicPr>
          <p:cNvPr id="4" name="Grafik 3">
            <a:extLst>
              <a:ext uri="{FF2B5EF4-FFF2-40B4-BE49-F238E27FC236}">
                <a16:creationId xmlns:a16="http://schemas.microsoft.com/office/drawing/2014/main" id="{A3F7995F-EA0D-BB8E-531B-47E90BD229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80112" y="2564904"/>
            <a:ext cx="2184196" cy="2854905"/>
          </a:xfrm>
          <a:prstGeom prst="rect">
            <a:avLst/>
          </a:prstGeom>
        </p:spPr>
      </p:pic>
    </p:spTree>
    <p:extLst>
      <p:ext uri="{BB962C8B-B14F-4D97-AF65-F5344CB8AC3E}">
        <p14:creationId xmlns:p14="http://schemas.microsoft.com/office/powerpoint/2010/main" val="818018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umgeben kranzförmig das Herz</a:t>
            </a:r>
          </a:p>
          <a:p>
            <a:endParaRPr lang="de-DE" sz="1600" dirty="0"/>
          </a:p>
          <a:p>
            <a:r>
              <a:rPr lang="de-DE" sz="1600" dirty="0"/>
              <a:t>versorgen den Herzmuskel mit Sauerstoff                                                                       und mit Nährstoffen</a:t>
            </a:r>
          </a:p>
          <a:p>
            <a:pPr lvl="1"/>
            <a:endParaRPr lang="de-DE" sz="1600" b="1" dirty="0">
              <a:solidFill>
                <a:srgbClr val="3535FF"/>
              </a:solidFill>
            </a:endParaRP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Herzkranzgefäße (Koronararterien)</a:t>
            </a:r>
          </a:p>
        </p:txBody>
      </p:sp>
      <p:pic>
        <p:nvPicPr>
          <p:cNvPr id="4" name="Grafik 3">
            <a:extLst>
              <a:ext uri="{FF2B5EF4-FFF2-40B4-BE49-F238E27FC236}">
                <a16:creationId xmlns:a16="http://schemas.microsoft.com/office/drawing/2014/main" id="{76995D3A-60F3-DF76-155C-2C59DC0873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80112" y="2564904"/>
            <a:ext cx="2160240" cy="2805040"/>
          </a:xfrm>
          <a:prstGeom prst="rect">
            <a:avLst/>
          </a:prstGeom>
        </p:spPr>
      </p:pic>
    </p:spTree>
    <p:extLst>
      <p:ext uri="{BB962C8B-B14F-4D97-AF65-F5344CB8AC3E}">
        <p14:creationId xmlns:p14="http://schemas.microsoft.com/office/powerpoint/2010/main" val="3662903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Arterien</a:t>
            </a:r>
          </a:p>
          <a:p>
            <a:pPr lvl="1"/>
            <a:r>
              <a:rPr lang="de-DE" sz="1600" dirty="0"/>
              <a:t>leiten das Blut vom Herzen weg</a:t>
            </a:r>
          </a:p>
          <a:p>
            <a:pPr lvl="1"/>
            <a:r>
              <a:rPr lang="de-DE" sz="1600" dirty="0"/>
              <a:t>kleiner Gefäßdurchmesser</a:t>
            </a:r>
          </a:p>
          <a:p>
            <a:pPr lvl="1"/>
            <a:r>
              <a:rPr lang="de-DE" sz="1600" dirty="0"/>
              <a:t>dicke Muskelschicht</a:t>
            </a:r>
          </a:p>
          <a:p>
            <a:pPr marL="457200" lvl="1" indent="0">
              <a:buNone/>
            </a:pPr>
            <a:endParaRPr lang="de-DE" sz="1600" dirty="0"/>
          </a:p>
          <a:p>
            <a:pPr marL="457200" lvl="1" indent="0">
              <a:buNone/>
            </a:pPr>
            <a:endParaRPr lang="de-DE" sz="1600" dirty="0"/>
          </a:p>
          <a:p>
            <a:pPr marL="457200" lvl="1" indent="0">
              <a:buNone/>
            </a:pPr>
            <a:endParaRPr lang="de-DE" sz="1600" dirty="0"/>
          </a:p>
          <a:p>
            <a:r>
              <a:rPr lang="de-DE" sz="1600" b="1" dirty="0"/>
              <a:t>Venen</a:t>
            </a:r>
          </a:p>
          <a:p>
            <a:pPr lvl="1"/>
            <a:r>
              <a:rPr lang="de-DE" sz="1600" dirty="0"/>
              <a:t>leiten das Blut zum Herzen hin</a:t>
            </a:r>
          </a:p>
          <a:p>
            <a:pPr lvl="1"/>
            <a:r>
              <a:rPr lang="de-DE" sz="1600" dirty="0"/>
              <a:t>großer Gefäßdurchmesser</a:t>
            </a:r>
          </a:p>
          <a:p>
            <a:pPr lvl="1"/>
            <a:r>
              <a:rPr lang="de-DE" sz="1600" dirty="0"/>
              <a:t>dünne Muskelschicht</a:t>
            </a:r>
          </a:p>
          <a:p>
            <a:pPr lvl="1"/>
            <a:r>
              <a:rPr lang="de-DE" sz="1600" dirty="0"/>
              <a:t>Venenklappen</a:t>
            </a:r>
            <a:endParaRPr lang="de-DE" sz="1600" b="1" dirty="0">
              <a:solidFill>
                <a:srgbClr val="3535FF"/>
              </a:solidFill>
            </a:endParaRP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Blutgefäße</a:t>
            </a:r>
          </a:p>
        </p:txBody>
      </p:sp>
      <p:pic>
        <p:nvPicPr>
          <p:cNvPr id="7" name="Grafik 6">
            <a:extLst>
              <a:ext uri="{FF2B5EF4-FFF2-40B4-BE49-F238E27FC236}">
                <a16:creationId xmlns:a16="http://schemas.microsoft.com/office/drawing/2014/main" id="{7E8BB18A-B5AD-DF78-EB6B-8D1D17F5DC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7247" y="2924944"/>
            <a:ext cx="3656100" cy="2363787"/>
          </a:xfrm>
          <a:prstGeom prst="rect">
            <a:avLst/>
          </a:prstGeom>
        </p:spPr>
      </p:pic>
    </p:spTree>
    <p:extLst>
      <p:ext uri="{BB962C8B-B14F-4D97-AF65-F5344CB8AC3E}">
        <p14:creationId xmlns:p14="http://schemas.microsoft.com/office/powerpoint/2010/main" val="3010800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78958"/>
          </a:xfrm>
        </p:spPr>
        <p:txBody>
          <a:bodyPr>
            <a:normAutofit lnSpcReduction="10000"/>
          </a:bodyPr>
          <a:lstStyle/>
          <a:p>
            <a:r>
              <a:rPr lang="de-DE" sz="1600" b="1" dirty="0"/>
              <a:t>Lungenkreislauf</a:t>
            </a:r>
          </a:p>
          <a:p>
            <a:pPr lvl="1"/>
            <a:r>
              <a:rPr lang="de-DE" sz="1600" dirty="0"/>
              <a:t>rechte Kammer</a:t>
            </a:r>
          </a:p>
          <a:p>
            <a:pPr lvl="1"/>
            <a:r>
              <a:rPr lang="de-DE" sz="1600" dirty="0"/>
              <a:t>Lungenarterie</a:t>
            </a:r>
          </a:p>
          <a:p>
            <a:pPr lvl="1"/>
            <a:r>
              <a:rPr lang="de-DE" sz="1600" dirty="0"/>
              <a:t>Lungenkapillaren</a:t>
            </a:r>
          </a:p>
          <a:p>
            <a:pPr lvl="1"/>
            <a:r>
              <a:rPr lang="de-DE" sz="1600" dirty="0"/>
              <a:t>Lungenvenen</a:t>
            </a:r>
          </a:p>
          <a:p>
            <a:pPr lvl="1"/>
            <a:r>
              <a:rPr lang="de-DE" sz="1600" dirty="0"/>
              <a:t>linker Vorhof</a:t>
            </a:r>
          </a:p>
          <a:p>
            <a:pPr marL="457200" lvl="1" indent="0">
              <a:buNone/>
            </a:pPr>
            <a:endParaRPr lang="de-DE" sz="1600" dirty="0"/>
          </a:p>
          <a:p>
            <a:r>
              <a:rPr lang="de-DE" sz="1600" b="1" dirty="0"/>
              <a:t>Körperkreislauf</a:t>
            </a:r>
          </a:p>
          <a:p>
            <a:pPr lvl="1"/>
            <a:r>
              <a:rPr lang="de-DE" sz="1600" dirty="0"/>
              <a:t>linke Kammer</a:t>
            </a:r>
          </a:p>
          <a:p>
            <a:pPr lvl="1"/>
            <a:r>
              <a:rPr lang="de-DE" sz="1600" dirty="0"/>
              <a:t>Aorta/Arterien</a:t>
            </a:r>
          </a:p>
          <a:p>
            <a:pPr lvl="1"/>
            <a:r>
              <a:rPr lang="de-DE" sz="1600" dirty="0"/>
              <a:t>Kapillaren an den Körperzellen</a:t>
            </a:r>
          </a:p>
          <a:p>
            <a:pPr lvl="1"/>
            <a:r>
              <a:rPr lang="de-DE" sz="1600" dirty="0"/>
              <a:t>Venen/obere und untere Hohlvene</a:t>
            </a:r>
          </a:p>
          <a:p>
            <a:pPr lvl="1"/>
            <a:r>
              <a:rPr lang="de-DE" sz="1600" dirty="0"/>
              <a:t>rechter Vorhof</a:t>
            </a:r>
          </a:p>
          <a:p>
            <a:pPr lvl="1"/>
            <a:endParaRPr lang="de-DE" sz="1600" b="1" dirty="0">
              <a:solidFill>
                <a:srgbClr val="3535FF"/>
              </a:solidFill>
            </a:endParaRP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Blutkreislauf</a:t>
            </a:r>
          </a:p>
        </p:txBody>
      </p:sp>
      <p:pic>
        <p:nvPicPr>
          <p:cNvPr id="4" name="Grafik 3">
            <a:extLst>
              <a:ext uri="{FF2B5EF4-FFF2-40B4-BE49-F238E27FC236}">
                <a16:creationId xmlns:a16="http://schemas.microsoft.com/office/drawing/2014/main" id="{3B40939E-216D-5F47-8D07-3CB5D16A82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0697" y="1886310"/>
            <a:ext cx="1662997" cy="4375866"/>
          </a:xfrm>
          <a:prstGeom prst="rect">
            <a:avLst/>
          </a:prstGeom>
        </p:spPr>
      </p:pic>
    </p:spTree>
    <p:extLst>
      <p:ext uri="{BB962C8B-B14F-4D97-AF65-F5344CB8AC3E}">
        <p14:creationId xmlns:p14="http://schemas.microsoft.com/office/powerpoint/2010/main" val="2836564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System von spezialisierten Muskelzellen, die elektrische Impulse (Reize) bilden</a:t>
            </a:r>
          </a:p>
          <a:p>
            <a:pPr lvl="1"/>
            <a:endParaRPr lang="de-DE" sz="1600" dirty="0"/>
          </a:p>
          <a:p>
            <a:r>
              <a:rPr lang="de-DE" sz="1600" dirty="0"/>
              <a:t>Ausbreitung:</a:t>
            </a:r>
          </a:p>
          <a:p>
            <a:pPr lvl="1"/>
            <a:r>
              <a:rPr lang="de-DE" sz="1600" b="1" dirty="0"/>
              <a:t>Sinusknoten</a:t>
            </a:r>
            <a:r>
              <a:rPr lang="de-DE" sz="1600" dirty="0"/>
              <a:t> (= Schrittmacher des Herzens)</a:t>
            </a:r>
          </a:p>
          <a:p>
            <a:pPr lvl="1"/>
            <a:r>
              <a:rPr lang="de-DE" sz="1600" b="1" dirty="0"/>
              <a:t>AV-Knoten</a:t>
            </a:r>
          </a:p>
          <a:p>
            <a:pPr lvl="1"/>
            <a:r>
              <a:rPr lang="de-DE" sz="1600" b="1" dirty="0"/>
              <a:t>His-Bündel</a:t>
            </a:r>
          </a:p>
          <a:p>
            <a:pPr lvl="1"/>
            <a:r>
              <a:rPr lang="de-DE" sz="1600" b="1" dirty="0" err="1"/>
              <a:t>Tawaraschenkel</a:t>
            </a:r>
            <a:endParaRPr lang="de-DE" sz="1600" b="1" dirty="0"/>
          </a:p>
          <a:p>
            <a:pPr lvl="1"/>
            <a:r>
              <a:rPr lang="de-DE" sz="1600" b="1" dirty="0" err="1"/>
              <a:t>Purkinjefasern</a:t>
            </a:r>
            <a:endParaRPr lang="de-DE" sz="1600" b="1" dirty="0"/>
          </a:p>
          <a:p>
            <a:pPr lvl="1"/>
            <a:endParaRPr lang="de-DE" sz="1600" b="1" dirty="0">
              <a:solidFill>
                <a:srgbClr val="3535FF"/>
              </a:solidFill>
            </a:endParaRP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Erregungsbildungssystem</a:t>
            </a:r>
          </a:p>
        </p:txBody>
      </p:sp>
      <p:pic>
        <p:nvPicPr>
          <p:cNvPr id="4" name="Grafik 3">
            <a:extLst>
              <a:ext uri="{FF2B5EF4-FFF2-40B4-BE49-F238E27FC236}">
                <a16:creationId xmlns:a16="http://schemas.microsoft.com/office/drawing/2014/main" id="{1ABEA4D1-56C1-FD1C-DE6D-489B22D532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00192" y="2996952"/>
            <a:ext cx="2160240" cy="2966230"/>
          </a:xfrm>
          <a:prstGeom prst="rect">
            <a:avLst/>
          </a:prstGeom>
        </p:spPr>
      </p:pic>
    </p:spTree>
    <p:extLst>
      <p:ext uri="{BB962C8B-B14F-4D97-AF65-F5344CB8AC3E}">
        <p14:creationId xmlns:p14="http://schemas.microsoft.com/office/powerpoint/2010/main" val="1742271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Systole</a:t>
            </a:r>
          </a:p>
          <a:p>
            <a:pPr lvl="1"/>
            <a:r>
              <a:rPr lang="de-DE" sz="1600" dirty="0"/>
              <a:t>Kontraktionsphase des Herzens</a:t>
            </a:r>
          </a:p>
          <a:p>
            <a:pPr lvl="1"/>
            <a:r>
              <a:rPr lang="de-DE" sz="1600" dirty="0"/>
              <a:t>Blut wird in den Lungen- und Körperkreislauf gepumpt</a:t>
            </a:r>
          </a:p>
          <a:p>
            <a:pPr marL="457200" lvl="1" indent="0">
              <a:buNone/>
            </a:pPr>
            <a:endParaRPr lang="de-DE" sz="1600" dirty="0"/>
          </a:p>
          <a:p>
            <a:pPr marL="457200" lvl="1" indent="0">
              <a:buNone/>
            </a:pPr>
            <a:endParaRPr lang="de-DE" sz="1600" dirty="0"/>
          </a:p>
          <a:p>
            <a:pPr marL="457200" lvl="1" indent="0">
              <a:buNone/>
            </a:pPr>
            <a:endParaRPr lang="de-DE" sz="1600" dirty="0"/>
          </a:p>
          <a:p>
            <a:r>
              <a:rPr lang="de-DE" sz="1600" b="1" dirty="0"/>
              <a:t>Diastole</a:t>
            </a:r>
          </a:p>
          <a:p>
            <a:pPr lvl="1"/>
            <a:r>
              <a:rPr lang="de-DE" sz="1600" dirty="0"/>
              <a:t>Entspannungsphase des Herzens</a:t>
            </a:r>
          </a:p>
          <a:p>
            <a:pPr lvl="1"/>
            <a:r>
              <a:rPr lang="de-DE" sz="1600" dirty="0"/>
              <a:t>die Kammermuskulatur erschlafft</a:t>
            </a:r>
          </a:p>
          <a:p>
            <a:pPr lvl="1"/>
            <a:r>
              <a:rPr lang="de-DE" sz="1600" dirty="0"/>
              <a:t>die Kammern füllen sich mit Blut</a:t>
            </a:r>
          </a:p>
          <a:p>
            <a:pPr lvl="1"/>
            <a:endParaRPr lang="de-DE" sz="1600" b="1" dirty="0">
              <a:solidFill>
                <a:srgbClr val="3535FF"/>
              </a:solidFill>
            </a:endParaRP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Arbeitsphasen des Herzens</a:t>
            </a:r>
          </a:p>
        </p:txBody>
      </p:sp>
      <p:pic>
        <p:nvPicPr>
          <p:cNvPr id="19" name="Grafik 18">
            <a:extLst>
              <a:ext uri="{FF2B5EF4-FFF2-40B4-BE49-F238E27FC236}">
                <a16:creationId xmlns:a16="http://schemas.microsoft.com/office/drawing/2014/main" id="{94027B02-253B-2DE3-F525-D5EA023338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78484" y="2230466"/>
            <a:ext cx="1259534" cy="1735829"/>
          </a:xfrm>
          <a:prstGeom prst="rect">
            <a:avLst/>
          </a:prstGeom>
        </p:spPr>
      </p:pic>
      <p:pic>
        <p:nvPicPr>
          <p:cNvPr id="3" name="Grafik 2">
            <a:extLst>
              <a:ext uri="{FF2B5EF4-FFF2-40B4-BE49-F238E27FC236}">
                <a16:creationId xmlns:a16="http://schemas.microsoft.com/office/drawing/2014/main" id="{1F4485D4-45A5-334A-3BD0-1DDE841901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3263" y="4029767"/>
            <a:ext cx="1254755" cy="1729242"/>
          </a:xfrm>
          <a:prstGeom prst="rect">
            <a:avLst/>
          </a:prstGeom>
        </p:spPr>
      </p:pic>
    </p:spTree>
    <p:extLst>
      <p:ext uri="{BB962C8B-B14F-4D97-AF65-F5344CB8AC3E}">
        <p14:creationId xmlns:p14="http://schemas.microsoft.com/office/powerpoint/2010/main" val="4090332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Druckwelle des Blutes innerhalb der Arterien</a:t>
            </a:r>
          </a:p>
          <a:p>
            <a:pPr lvl="1"/>
            <a:r>
              <a:rPr lang="de-DE" sz="1600" dirty="0"/>
              <a:t>tastbar an oberflächlich verlaufenden Arterien</a:t>
            </a:r>
          </a:p>
          <a:p>
            <a:pPr marL="457200" lvl="1" indent="0">
              <a:buNone/>
            </a:pPr>
            <a:endParaRPr lang="de-DE" sz="1600" dirty="0"/>
          </a:p>
          <a:p>
            <a:r>
              <a:rPr lang="de-DE" sz="1600" dirty="0"/>
              <a:t>Pulsmessung</a:t>
            </a:r>
            <a:r>
              <a:rPr lang="de-DE" sz="1600" b="1" dirty="0"/>
              <a:t>:</a:t>
            </a:r>
          </a:p>
          <a:p>
            <a:pPr lvl="1"/>
            <a:r>
              <a:rPr lang="de-DE" sz="1600" dirty="0"/>
              <a:t>am Handgelenk (</a:t>
            </a:r>
            <a:r>
              <a:rPr lang="de-DE" sz="1600" dirty="0" err="1"/>
              <a:t>Arteria</a:t>
            </a:r>
            <a:r>
              <a:rPr lang="de-DE" sz="1600" dirty="0"/>
              <a:t> </a:t>
            </a:r>
            <a:r>
              <a:rPr lang="de-DE" sz="1600" dirty="0" err="1"/>
              <a:t>radialis</a:t>
            </a:r>
            <a:r>
              <a:rPr lang="de-DE" sz="1600" dirty="0"/>
              <a:t>)</a:t>
            </a:r>
          </a:p>
          <a:p>
            <a:pPr lvl="1"/>
            <a:r>
              <a:rPr lang="de-DE" sz="1600" dirty="0"/>
              <a:t>am Hals (</a:t>
            </a:r>
            <a:r>
              <a:rPr lang="de-DE" sz="1600" dirty="0" err="1"/>
              <a:t>Arteria</a:t>
            </a:r>
            <a:r>
              <a:rPr lang="de-DE" sz="1600" dirty="0"/>
              <a:t> </a:t>
            </a:r>
            <a:r>
              <a:rPr lang="de-DE" sz="1600" dirty="0" err="1"/>
              <a:t>carotis</a:t>
            </a:r>
            <a:r>
              <a:rPr lang="de-DE" sz="1600" dirty="0"/>
              <a:t>)</a:t>
            </a:r>
          </a:p>
          <a:p>
            <a:pPr lvl="1"/>
            <a:r>
              <a:rPr lang="de-DE" sz="1600" dirty="0"/>
              <a:t>an der Leiste (</a:t>
            </a:r>
            <a:r>
              <a:rPr lang="de-DE" sz="1600" dirty="0" err="1"/>
              <a:t>Arteria</a:t>
            </a:r>
            <a:r>
              <a:rPr lang="de-DE" sz="1600" dirty="0"/>
              <a:t> </a:t>
            </a:r>
            <a:r>
              <a:rPr lang="de-DE" sz="1600" dirty="0" err="1"/>
              <a:t>femoralis</a:t>
            </a:r>
            <a:r>
              <a:rPr lang="de-DE" sz="1600" dirty="0"/>
              <a:t>)</a:t>
            </a:r>
          </a:p>
          <a:p>
            <a:pPr lvl="1"/>
            <a:endParaRPr lang="de-DE" sz="1600" b="1" dirty="0">
              <a:solidFill>
                <a:srgbClr val="3535FF"/>
              </a:solidFill>
            </a:endParaRPr>
          </a:p>
          <a:p>
            <a:r>
              <a:rPr lang="de-DE" sz="1600" dirty="0"/>
              <a:t>Pulsfrequenz:</a:t>
            </a:r>
          </a:p>
          <a:p>
            <a:pPr lvl="1"/>
            <a:r>
              <a:rPr lang="de-DE" sz="1600" dirty="0"/>
              <a:t>Anzahl der Pulsschläge pro Minute</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Puls</a:t>
            </a:r>
          </a:p>
        </p:txBody>
      </p:sp>
      <p:pic>
        <p:nvPicPr>
          <p:cNvPr id="9" name="Grafik 8">
            <a:extLst>
              <a:ext uri="{FF2B5EF4-FFF2-40B4-BE49-F238E27FC236}">
                <a16:creationId xmlns:a16="http://schemas.microsoft.com/office/drawing/2014/main" id="{837F8871-9147-D214-E9BE-E286A1CBF0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40156" y="3258696"/>
            <a:ext cx="2987824" cy="2201474"/>
          </a:xfrm>
          <a:prstGeom prst="rect">
            <a:avLst/>
          </a:prstGeom>
        </p:spPr>
      </p:pic>
    </p:spTree>
    <p:extLst>
      <p:ext uri="{BB962C8B-B14F-4D97-AF65-F5344CB8AC3E}">
        <p14:creationId xmlns:p14="http://schemas.microsoft.com/office/powerpoint/2010/main" val="3258281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indirekte Messung des </a:t>
            </a:r>
            <a:r>
              <a:rPr lang="de-DE" sz="1600" b="1" dirty="0"/>
              <a:t>arteriellen</a:t>
            </a:r>
            <a:r>
              <a:rPr lang="de-DE" sz="1600" dirty="0"/>
              <a:t> Blutdrucks mit einer Armmanschette mit Manometer und einem Stethoskop</a:t>
            </a:r>
          </a:p>
          <a:p>
            <a:pPr marL="0" indent="0">
              <a:buNone/>
            </a:pPr>
            <a:endParaRPr lang="de-DE" sz="1600" dirty="0"/>
          </a:p>
          <a:p>
            <a:r>
              <a:rPr lang="de-DE" sz="1600" dirty="0"/>
              <a:t>Abkürzung:</a:t>
            </a:r>
          </a:p>
          <a:p>
            <a:pPr lvl="1"/>
            <a:r>
              <a:rPr lang="de-DE" sz="1600" b="1" dirty="0"/>
              <a:t>RR </a:t>
            </a:r>
          </a:p>
          <a:p>
            <a:pPr lvl="2">
              <a:buFont typeface="Wingdings" pitchFamily="2" charset="2"/>
              <a:buChar char="Ø"/>
            </a:pPr>
            <a:r>
              <a:rPr lang="de-DE" sz="1600" dirty="0"/>
              <a:t>nach dem Erfinder S. Riva-</a:t>
            </a:r>
            <a:r>
              <a:rPr lang="de-DE" sz="1600" dirty="0" err="1"/>
              <a:t>Roci</a:t>
            </a:r>
            <a:r>
              <a:rPr lang="de-DE" sz="1600" dirty="0"/>
              <a:t> (italienischer Arzt)</a:t>
            </a:r>
          </a:p>
          <a:p>
            <a:endParaRPr lang="de-DE" sz="1600" dirty="0"/>
          </a:p>
          <a:p>
            <a:r>
              <a:rPr lang="de-DE" sz="1600" dirty="0"/>
              <a:t>Einheit</a:t>
            </a:r>
            <a:r>
              <a:rPr lang="de-DE" sz="1600" b="1" dirty="0"/>
              <a:t>:</a:t>
            </a:r>
          </a:p>
          <a:p>
            <a:pPr lvl="1"/>
            <a:r>
              <a:rPr lang="de-DE" sz="1600" b="1" dirty="0" err="1"/>
              <a:t>mmHg</a:t>
            </a:r>
            <a:r>
              <a:rPr lang="de-DE" sz="1600" b="1" dirty="0"/>
              <a:t> </a:t>
            </a:r>
            <a:r>
              <a:rPr lang="de-DE" sz="1600" dirty="0"/>
              <a:t>(alte Einheit zur Druckmessung)</a:t>
            </a:r>
            <a:endParaRPr lang="de-DE" sz="1600" b="1" dirty="0"/>
          </a:p>
          <a:p>
            <a:endParaRPr lang="de-DE" sz="1600" dirty="0"/>
          </a:p>
          <a:p>
            <a:r>
              <a:rPr lang="de-DE" sz="1600" dirty="0"/>
              <a:t>Normwert:</a:t>
            </a:r>
          </a:p>
          <a:p>
            <a:pPr lvl="1"/>
            <a:r>
              <a:rPr lang="de-DE" sz="1600" b="1" dirty="0"/>
              <a:t>120/80 </a:t>
            </a:r>
            <a:r>
              <a:rPr lang="de-DE" sz="1600" b="1" dirty="0" err="1"/>
              <a:t>mmHg</a:t>
            </a:r>
            <a:r>
              <a:rPr lang="de-DE" sz="1600" b="1" dirty="0"/>
              <a:t> </a:t>
            </a:r>
            <a:r>
              <a:rPr lang="de-DE" sz="1600" dirty="0"/>
              <a:t>(&gt; 140/90 </a:t>
            </a:r>
            <a:r>
              <a:rPr lang="de-DE" sz="1600" dirty="0" err="1"/>
              <a:t>mmHg</a:t>
            </a:r>
            <a:r>
              <a:rPr lang="de-DE" sz="1600" dirty="0"/>
              <a:t> = erhöhter Blutdruck/</a:t>
            </a:r>
            <a:r>
              <a:rPr lang="de-DE" sz="1600" b="1" dirty="0"/>
              <a:t>Hypertonie</a:t>
            </a:r>
            <a:r>
              <a:rPr lang="de-DE" sz="1600" dirty="0"/>
              <a:t>)</a:t>
            </a:r>
          </a:p>
          <a:p>
            <a:pPr marL="457200" lvl="1" indent="0">
              <a:buNone/>
            </a:pPr>
            <a:endParaRPr lang="de-DE" sz="1600" dirty="0"/>
          </a:p>
          <a:p>
            <a:pPr lvl="1"/>
            <a:endParaRPr lang="de-DE" sz="1600" b="1" dirty="0">
              <a:solidFill>
                <a:srgbClr val="3535FF"/>
              </a:solidFill>
            </a:endParaRP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Blutdruckmessung (1) *</a:t>
            </a:r>
          </a:p>
        </p:txBody>
      </p:sp>
    </p:spTree>
    <p:extLst>
      <p:ext uri="{BB962C8B-B14F-4D97-AF65-F5344CB8AC3E}">
        <p14:creationId xmlns:p14="http://schemas.microsoft.com/office/powerpoint/2010/main" val="200124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Vorgehen:</a:t>
            </a:r>
          </a:p>
          <a:p>
            <a:pPr lvl="1"/>
            <a:r>
              <a:rPr lang="de-DE" sz="1600" dirty="0"/>
              <a:t>Anlegen der Armmanschette ca. 3 cm oberhalb der Ellenbeuge</a:t>
            </a:r>
          </a:p>
          <a:p>
            <a:pPr lvl="1"/>
            <a:r>
              <a:rPr lang="de-DE" sz="1600" dirty="0"/>
              <a:t>Schließen der </a:t>
            </a:r>
            <a:r>
              <a:rPr lang="de-DE" sz="1600" dirty="0" err="1"/>
              <a:t>Manometerschraube</a:t>
            </a:r>
            <a:endParaRPr lang="de-DE" sz="1600" dirty="0"/>
          </a:p>
          <a:p>
            <a:pPr lvl="1"/>
            <a:r>
              <a:rPr lang="de-DE" sz="1600" dirty="0"/>
              <a:t>Aufpumpen der Manschette bis kein Puls mehr am Handgelenk tastbar ist</a:t>
            </a:r>
          </a:p>
          <a:p>
            <a:pPr lvl="1"/>
            <a:r>
              <a:rPr lang="de-DE" sz="1600" dirty="0"/>
              <a:t>weiteres Aufpumpen um zusätzliche 30 </a:t>
            </a:r>
            <a:r>
              <a:rPr lang="de-DE" sz="1600" dirty="0" err="1"/>
              <a:t>mmHg</a:t>
            </a:r>
            <a:endParaRPr lang="de-DE" sz="1600" dirty="0"/>
          </a:p>
          <a:p>
            <a:pPr lvl="1"/>
            <a:r>
              <a:rPr lang="de-DE" sz="1600" dirty="0"/>
              <a:t>Stethoskop an der Arterie der Ellenbeuge anlegen</a:t>
            </a:r>
          </a:p>
          <a:p>
            <a:pPr lvl="1"/>
            <a:r>
              <a:rPr lang="de-DE" sz="1600" dirty="0" err="1"/>
              <a:t>Manometerschraube</a:t>
            </a:r>
            <a:r>
              <a:rPr lang="de-DE" sz="1600" dirty="0"/>
              <a:t> vorsichtig öffnen</a:t>
            </a:r>
          </a:p>
          <a:p>
            <a:pPr lvl="1"/>
            <a:r>
              <a:rPr lang="de-DE" sz="1600" dirty="0"/>
              <a:t>langsames Ablassen des Manschettendrucks (2-3 </a:t>
            </a:r>
            <a:r>
              <a:rPr lang="de-DE" sz="1600" dirty="0" err="1"/>
              <a:t>mmHg</a:t>
            </a:r>
            <a:r>
              <a:rPr lang="de-DE" sz="1600" dirty="0"/>
              <a:t> pro Sekunde)</a:t>
            </a:r>
          </a:p>
          <a:p>
            <a:pPr lvl="1"/>
            <a:r>
              <a:rPr lang="de-DE" sz="1600" dirty="0"/>
              <a:t>beim </a:t>
            </a:r>
            <a:r>
              <a:rPr lang="de-DE" sz="1600" u="sng" dirty="0"/>
              <a:t>Auftreten</a:t>
            </a:r>
            <a:r>
              <a:rPr lang="de-DE" sz="1600" dirty="0"/>
              <a:t> der ersten pulsierenden Geräusche: </a:t>
            </a:r>
          </a:p>
          <a:p>
            <a:pPr lvl="2"/>
            <a:r>
              <a:rPr lang="de-DE" sz="1600" dirty="0"/>
              <a:t>Ablesen des </a:t>
            </a:r>
            <a:r>
              <a:rPr lang="de-DE" sz="1600" b="1" dirty="0"/>
              <a:t>systolischen</a:t>
            </a:r>
            <a:r>
              <a:rPr lang="de-DE" sz="1600" dirty="0"/>
              <a:t> Blutdruckwertes</a:t>
            </a:r>
          </a:p>
          <a:p>
            <a:pPr lvl="1"/>
            <a:r>
              <a:rPr lang="de-DE" sz="1600" dirty="0"/>
              <a:t>beim </a:t>
            </a:r>
            <a:r>
              <a:rPr lang="de-DE" sz="1600" u="sng" dirty="0"/>
              <a:t>Verschwinden</a:t>
            </a:r>
            <a:r>
              <a:rPr lang="de-DE" sz="1600" dirty="0"/>
              <a:t> der pulsierenden Geräusche:</a:t>
            </a:r>
          </a:p>
          <a:p>
            <a:pPr lvl="2"/>
            <a:r>
              <a:rPr lang="de-DE" sz="1600" dirty="0"/>
              <a:t>Ablesen des </a:t>
            </a:r>
            <a:r>
              <a:rPr lang="de-DE" sz="1600" b="1" dirty="0"/>
              <a:t>diastolischen</a:t>
            </a:r>
            <a:r>
              <a:rPr lang="de-DE" sz="1600" dirty="0"/>
              <a:t> </a:t>
            </a:r>
            <a:r>
              <a:rPr lang="de-DE" sz="1600" dirty="0" err="1"/>
              <a:t>Blutdruchwertes</a:t>
            </a:r>
            <a:endParaRPr lang="de-DE" sz="1600" dirty="0"/>
          </a:p>
          <a:p>
            <a:pPr marL="457200" lvl="1" indent="0">
              <a:buNone/>
            </a:pPr>
            <a:endParaRPr lang="de-DE" sz="1600" dirty="0"/>
          </a:p>
          <a:p>
            <a:pPr marL="457200" lvl="1" indent="0">
              <a:buNone/>
            </a:pPr>
            <a:endParaRPr lang="de-DE" sz="1600" dirty="0"/>
          </a:p>
          <a:p>
            <a:pPr marL="457200" lvl="1"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Blutdruckmessung (2) *</a:t>
            </a:r>
          </a:p>
        </p:txBody>
      </p:sp>
    </p:spTree>
    <p:extLst>
      <p:ext uri="{BB962C8B-B14F-4D97-AF65-F5344CB8AC3E}">
        <p14:creationId xmlns:p14="http://schemas.microsoft.com/office/powerpoint/2010/main" val="3918679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lnSpcReduction="10000"/>
          </a:bodyPr>
          <a:lstStyle/>
          <a:p>
            <a:pPr marL="0" indent="0">
              <a:buNone/>
            </a:pPr>
            <a:r>
              <a:rPr lang="de-DE" sz="1600" b="1" dirty="0"/>
              <a:t>Transport von</a:t>
            </a:r>
          </a:p>
          <a:p>
            <a:pPr>
              <a:buFont typeface="Arial" panose="020B0604020202020204" pitchFamily="34" charset="0"/>
              <a:buChar char="•"/>
            </a:pPr>
            <a:r>
              <a:rPr lang="de-DE" sz="1600" dirty="0"/>
              <a:t>Sauerstoff (O</a:t>
            </a:r>
            <a:r>
              <a:rPr lang="de-DE" sz="1600" baseline="-25000" dirty="0"/>
              <a:t>2</a:t>
            </a:r>
            <a:r>
              <a:rPr lang="de-DE" sz="1600" dirty="0"/>
              <a:t>) und Kohlendioxid (CO</a:t>
            </a:r>
            <a:r>
              <a:rPr lang="de-DE" sz="1600" baseline="-25000" dirty="0"/>
              <a:t>2</a:t>
            </a:r>
            <a:r>
              <a:rPr lang="de-DE" sz="1600" dirty="0"/>
              <a:t>)</a:t>
            </a:r>
          </a:p>
          <a:p>
            <a:pPr>
              <a:buFont typeface="Arial" panose="020B0604020202020204" pitchFamily="34" charset="0"/>
              <a:buChar char="•"/>
            </a:pPr>
            <a:r>
              <a:rPr lang="de-DE" sz="1600" dirty="0"/>
              <a:t>Nährstoffen</a:t>
            </a:r>
          </a:p>
          <a:p>
            <a:pPr>
              <a:buFont typeface="Arial" panose="020B0604020202020204" pitchFamily="34" charset="0"/>
              <a:buChar char="•"/>
            </a:pPr>
            <a:r>
              <a:rPr lang="de-DE" sz="1600" dirty="0"/>
              <a:t>Mineralstoffen</a:t>
            </a:r>
          </a:p>
          <a:p>
            <a:pPr>
              <a:buFont typeface="Arial" panose="020B0604020202020204" pitchFamily="34" charset="0"/>
              <a:buChar char="•"/>
            </a:pPr>
            <a:r>
              <a:rPr lang="de-DE" sz="1600" dirty="0"/>
              <a:t>Vitaminen</a:t>
            </a:r>
          </a:p>
          <a:p>
            <a:pPr>
              <a:buFont typeface="Arial" panose="020B0604020202020204" pitchFamily="34" charset="0"/>
              <a:buChar char="•"/>
            </a:pPr>
            <a:r>
              <a:rPr lang="de-DE" sz="1600" dirty="0"/>
              <a:t>Hormonen</a:t>
            </a:r>
          </a:p>
          <a:p>
            <a:pPr>
              <a:buFont typeface="Arial" panose="020B0604020202020204" pitchFamily="34" charset="0"/>
              <a:buChar char="•"/>
            </a:pPr>
            <a:r>
              <a:rPr lang="de-DE" sz="1600" dirty="0"/>
              <a:t>Abfallstoffen</a:t>
            </a:r>
          </a:p>
          <a:p>
            <a:pPr marL="0" indent="0">
              <a:buNone/>
            </a:pPr>
            <a:endParaRPr lang="de-DE" sz="1600" dirty="0"/>
          </a:p>
          <a:p>
            <a:pPr marL="0" indent="0">
              <a:buNone/>
            </a:pPr>
            <a:r>
              <a:rPr lang="de-DE" sz="1600" b="1" dirty="0"/>
              <a:t>Abwehr von Krankheitserregern</a:t>
            </a:r>
          </a:p>
          <a:p>
            <a:endParaRPr lang="de-DE" sz="1600" dirty="0"/>
          </a:p>
          <a:p>
            <a:pPr marL="0" indent="0">
              <a:buNone/>
            </a:pPr>
            <a:r>
              <a:rPr lang="de-DE" sz="1600" b="1" dirty="0"/>
              <a:t>Blutgerinnung</a:t>
            </a:r>
          </a:p>
          <a:p>
            <a:pPr marL="0" indent="0">
              <a:buNone/>
            </a:pPr>
            <a:endParaRPr lang="de-DE" sz="1600" b="1" dirty="0"/>
          </a:p>
          <a:p>
            <a:pPr marL="0" indent="0">
              <a:buNone/>
            </a:pPr>
            <a:r>
              <a:rPr lang="de-DE" sz="1600" b="1" dirty="0"/>
              <a:t>Wärmeregulation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Aufgaben des Blutes</a:t>
            </a:r>
          </a:p>
        </p:txBody>
      </p:sp>
    </p:spTree>
    <p:extLst>
      <p:ext uri="{BB962C8B-B14F-4D97-AF65-F5344CB8AC3E}">
        <p14:creationId xmlns:p14="http://schemas.microsoft.com/office/powerpoint/2010/main" val="2527169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a:bodyPr>
          <a:lstStyle/>
          <a:p>
            <a:pPr marL="0" indent="0">
              <a:buNone/>
            </a:pPr>
            <a:r>
              <a:rPr lang="de-DE" sz="1600" b="1" dirty="0"/>
              <a:t>Blutbildung</a:t>
            </a:r>
          </a:p>
          <a:p>
            <a:pPr>
              <a:buFont typeface="Arial" panose="020B0604020202020204" pitchFamily="34" charset="0"/>
              <a:buChar char="•"/>
            </a:pPr>
            <a:r>
              <a:rPr lang="de-DE" sz="1600" dirty="0"/>
              <a:t>im roten Knochenmark</a:t>
            </a:r>
          </a:p>
          <a:p>
            <a:pPr marL="0" indent="0">
              <a:buNone/>
            </a:pPr>
            <a:endParaRPr lang="de-DE" sz="1600" dirty="0"/>
          </a:p>
          <a:p>
            <a:pPr marL="0" indent="0">
              <a:buNone/>
            </a:pPr>
            <a:r>
              <a:rPr lang="de-DE" sz="1600" b="1" dirty="0"/>
              <a:t>Blutvolumen</a:t>
            </a:r>
          </a:p>
          <a:p>
            <a:r>
              <a:rPr lang="de-DE" sz="1600" dirty="0"/>
              <a:t>ca. 8% des Körpergewichts</a:t>
            </a:r>
          </a:p>
          <a:p>
            <a:pPr lvl="1"/>
            <a:r>
              <a:rPr kumimoji="0" lang="de-DE" sz="1600" b="0" i="0" u="none" strike="noStrike" kern="1200" cap="none" spc="0" normalizeH="0" baseline="0" noProof="0" dirty="0">
                <a:ln>
                  <a:noFill/>
                </a:ln>
                <a:solidFill>
                  <a:srgbClr val="000000"/>
                </a:solidFill>
                <a:effectLst/>
                <a:uLnTx/>
                <a:uFillTx/>
                <a:latin typeface="Arial" charset="0"/>
                <a:cs typeface="Arial" charset="0"/>
              </a:rPr>
              <a:t>Körpergewicht von 70 kg: </a:t>
            </a:r>
            <a:r>
              <a:rPr kumimoji="0" lang="en-US" sz="1600" b="0" i="0" u="none" strike="noStrike" kern="1200" cap="none" spc="0" normalizeH="0" baseline="0" noProof="0" dirty="0">
                <a:ln>
                  <a:noFill/>
                </a:ln>
                <a:solidFill>
                  <a:srgbClr val="000000"/>
                </a:solidFill>
                <a:effectLst/>
                <a:uLnTx/>
                <a:uFillTx/>
                <a:latin typeface="Arial" charset="0"/>
                <a:cs typeface="Arial" charset="0"/>
                <a:sym typeface="Symbol" charset="2"/>
              </a:rPr>
              <a:t>~ </a:t>
            </a:r>
            <a:r>
              <a:rPr kumimoji="0" lang="de-DE" sz="1600" b="0" i="0" u="none" strike="noStrike" kern="1200" cap="none" spc="0" normalizeH="0" baseline="0" noProof="0" dirty="0">
                <a:ln>
                  <a:noFill/>
                </a:ln>
                <a:solidFill>
                  <a:srgbClr val="000000"/>
                </a:solidFill>
                <a:effectLst/>
                <a:uLnTx/>
                <a:uFillTx/>
                <a:latin typeface="Arial" charset="0"/>
                <a:cs typeface="Arial" charset="0"/>
                <a:sym typeface="Symbol" charset="2"/>
              </a:rPr>
              <a:t>5,6 Liter Blut</a:t>
            </a: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Blutbildung und Blutvolumen</a:t>
            </a:r>
          </a:p>
        </p:txBody>
      </p:sp>
    </p:spTree>
    <p:extLst>
      <p:ext uri="{BB962C8B-B14F-4D97-AF65-F5344CB8AC3E}">
        <p14:creationId xmlns:p14="http://schemas.microsoft.com/office/powerpoint/2010/main" val="219490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Zusammensetzung des Blutes</a:t>
            </a:r>
          </a:p>
        </p:txBody>
      </p:sp>
      <p:sp>
        <p:nvSpPr>
          <p:cNvPr id="4" name="Textfeld 3">
            <a:extLst>
              <a:ext uri="{FF2B5EF4-FFF2-40B4-BE49-F238E27FC236}">
                <a16:creationId xmlns:a16="http://schemas.microsoft.com/office/drawing/2014/main" id="{64822E9D-8A39-7C5C-D167-54F400423941}"/>
              </a:ext>
            </a:extLst>
          </p:cNvPr>
          <p:cNvSpPr txBox="1"/>
          <p:nvPr/>
        </p:nvSpPr>
        <p:spPr>
          <a:xfrm>
            <a:off x="4918146" y="2471474"/>
            <a:ext cx="684076" cy="338554"/>
          </a:xfrm>
          <a:prstGeom prst="rect">
            <a:avLst/>
          </a:prstGeom>
          <a:noFill/>
        </p:spPr>
        <p:txBody>
          <a:bodyPr wrap="square" rtlCol="0">
            <a:spAutoFit/>
          </a:bodyPr>
          <a:lstStyle/>
          <a:p>
            <a:pPr algn="ctr"/>
            <a:r>
              <a:rPr lang="de-DE" sz="1600" b="1" dirty="0">
                <a:latin typeface="Arial"/>
                <a:cs typeface="Arial"/>
              </a:rPr>
              <a:t>Blut</a:t>
            </a:r>
          </a:p>
        </p:txBody>
      </p:sp>
      <p:sp>
        <p:nvSpPr>
          <p:cNvPr id="7" name="Textfeld 6">
            <a:extLst>
              <a:ext uri="{FF2B5EF4-FFF2-40B4-BE49-F238E27FC236}">
                <a16:creationId xmlns:a16="http://schemas.microsoft.com/office/drawing/2014/main" id="{CD095BAF-EABF-D23E-AEC9-21353B824F4A}"/>
              </a:ext>
            </a:extLst>
          </p:cNvPr>
          <p:cNvSpPr txBox="1"/>
          <p:nvPr/>
        </p:nvSpPr>
        <p:spPr>
          <a:xfrm>
            <a:off x="2410990" y="3256034"/>
            <a:ext cx="2016224" cy="553998"/>
          </a:xfrm>
          <a:prstGeom prst="rect">
            <a:avLst/>
          </a:prstGeom>
          <a:noFill/>
        </p:spPr>
        <p:txBody>
          <a:bodyPr wrap="square" rtlCol="0">
            <a:spAutoFit/>
          </a:bodyPr>
          <a:lstStyle/>
          <a:p>
            <a:pPr algn="ctr"/>
            <a:r>
              <a:rPr lang="de-DE" sz="1600" b="1" dirty="0">
                <a:solidFill>
                  <a:srgbClr val="3535FF"/>
                </a:solidFill>
                <a:latin typeface="Arial"/>
                <a:cs typeface="Arial"/>
              </a:rPr>
              <a:t>feste Bestandteile</a:t>
            </a:r>
          </a:p>
          <a:p>
            <a:pPr algn="ctr"/>
            <a:r>
              <a:rPr lang="de-DE" sz="1400" dirty="0">
                <a:latin typeface="Arial"/>
                <a:cs typeface="Arial"/>
              </a:rPr>
              <a:t>Blutzellen (45%)</a:t>
            </a:r>
          </a:p>
        </p:txBody>
      </p:sp>
      <p:sp>
        <p:nvSpPr>
          <p:cNvPr id="8" name="Textfeld 7">
            <a:extLst>
              <a:ext uri="{FF2B5EF4-FFF2-40B4-BE49-F238E27FC236}">
                <a16:creationId xmlns:a16="http://schemas.microsoft.com/office/drawing/2014/main" id="{BA925192-77A8-4FDA-876A-86CB453A87F9}"/>
              </a:ext>
            </a:extLst>
          </p:cNvPr>
          <p:cNvSpPr txBox="1"/>
          <p:nvPr/>
        </p:nvSpPr>
        <p:spPr>
          <a:xfrm>
            <a:off x="6509403" y="3256034"/>
            <a:ext cx="2311069" cy="553998"/>
          </a:xfrm>
          <a:prstGeom prst="rect">
            <a:avLst/>
          </a:prstGeom>
          <a:noFill/>
        </p:spPr>
        <p:txBody>
          <a:bodyPr wrap="square" rtlCol="0">
            <a:spAutoFit/>
          </a:bodyPr>
          <a:lstStyle/>
          <a:p>
            <a:pPr algn="ctr"/>
            <a:r>
              <a:rPr lang="de-DE" sz="1600" b="1" dirty="0">
                <a:solidFill>
                  <a:srgbClr val="3535FF"/>
                </a:solidFill>
                <a:latin typeface="Arial"/>
                <a:cs typeface="Arial"/>
              </a:rPr>
              <a:t>flüssige Bestandteile</a:t>
            </a:r>
          </a:p>
          <a:p>
            <a:pPr algn="ctr"/>
            <a:r>
              <a:rPr lang="de-DE" sz="1400" dirty="0">
                <a:latin typeface="Arial"/>
                <a:cs typeface="Arial"/>
              </a:rPr>
              <a:t>Blutplasma (55%)</a:t>
            </a:r>
          </a:p>
        </p:txBody>
      </p:sp>
      <p:sp>
        <p:nvSpPr>
          <p:cNvPr id="9" name="Textfeld 8">
            <a:extLst>
              <a:ext uri="{FF2B5EF4-FFF2-40B4-BE49-F238E27FC236}">
                <a16:creationId xmlns:a16="http://schemas.microsoft.com/office/drawing/2014/main" id="{8F2D5C51-6417-0275-350C-720AAFF2990D}"/>
              </a:ext>
            </a:extLst>
          </p:cNvPr>
          <p:cNvSpPr txBox="1"/>
          <p:nvPr/>
        </p:nvSpPr>
        <p:spPr>
          <a:xfrm>
            <a:off x="539552" y="4531186"/>
            <a:ext cx="1800574" cy="553998"/>
          </a:xfrm>
          <a:prstGeom prst="rect">
            <a:avLst/>
          </a:prstGeom>
          <a:noFill/>
        </p:spPr>
        <p:txBody>
          <a:bodyPr wrap="square" rtlCol="0">
            <a:spAutoFit/>
          </a:bodyPr>
          <a:lstStyle/>
          <a:p>
            <a:pPr algn="ctr"/>
            <a:r>
              <a:rPr lang="de-DE" sz="1600" b="1" dirty="0">
                <a:solidFill>
                  <a:srgbClr val="FF0000"/>
                </a:solidFill>
                <a:latin typeface="Arial"/>
                <a:cs typeface="Arial"/>
              </a:rPr>
              <a:t>Erythrozyten</a:t>
            </a:r>
          </a:p>
          <a:p>
            <a:pPr algn="ctr"/>
            <a:r>
              <a:rPr lang="de-DE" sz="1400" dirty="0">
                <a:latin typeface="Arial"/>
                <a:cs typeface="Arial"/>
              </a:rPr>
              <a:t>rote Blutkörperchen</a:t>
            </a:r>
          </a:p>
        </p:txBody>
      </p:sp>
      <p:sp>
        <p:nvSpPr>
          <p:cNvPr id="10" name="Textfeld 9">
            <a:extLst>
              <a:ext uri="{FF2B5EF4-FFF2-40B4-BE49-F238E27FC236}">
                <a16:creationId xmlns:a16="http://schemas.microsoft.com/office/drawing/2014/main" id="{1EF1C7D2-771D-B87B-DF55-75D7DFD5AB5F}"/>
              </a:ext>
            </a:extLst>
          </p:cNvPr>
          <p:cNvSpPr txBox="1"/>
          <p:nvPr/>
        </p:nvSpPr>
        <p:spPr>
          <a:xfrm>
            <a:off x="2411760" y="4531186"/>
            <a:ext cx="2016224" cy="553998"/>
          </a:xfrm>
          <a:prstGeom prst="rect">
            <a:avLst/>
          </a:prstGeom>
          <a:noFill/>
        </p:spPr>
        <p:txBody>
          <a:bodyPr wrap="square" rtlCol="0">
            <a:spAutoFit/>
          </a:bodyPr>
          <a:lstStyle/>
          <a:p>
            <a:pPr algn="ctr"/>
            <a:r>
              <a:rPr lang="de-DE" sz="1600" b="1" dirty="0">
                <a:solidFill>
                  <a:srgbClr val="FF0000"/>
                </a:solidFill>
                <a:latin typeface="Arial"/>
                <a:cs typeface="Arial"/>
              </a:rPr>
              <a:t>Leukozyten</a:t>
            </a:r>
          </a:p>
          <a:p>
            <a:pPr algn="ctr"/>
            <a:r>
              <a:rPr lang="de-DE" sz="1400" dirty="0">
                <a:latin typeface="Arial"/>
                <a:cs typeface="Arial"/>
              </a:rPr>
              <a:t>weiße Blutkörperchen</a:t>
            </a:r>
          </a:p>
        </p:txBody>
      </p:sp>
      <p:sp>
        <p:nvSpPr>
          <p:cNvPr id="11" name="Textfeld 10">
            <a:extLst>
              <a:ext uri="{FF2B5EF4-FFF2-40B4-BE49-F238E27FC236}">
                <a16:creationId xmlns:a16="http://schemas.microsoft.com/office/drawing/2014/main" id="{3A23AAC6-3623-C4E6-B7EC-0F6B2B9CF5DD}"/>
              </a:ext>
            </a:extLst>
          </p:cNvPr>
          <p:cNvSpPr txBox="1"/>
          <p:nvPr/>
        </p:nvSpPr>
        <p:spPr>
          <a:xfrm>
            <a:off x="4283968" y="4531186"/>
            <a:ext cx="2231478" cy="553998"/>
          </a:xfrm>
          <a:prstGeom prst="rect">
            <a:avLst/>
          </a:prstGeom>
          <a:noFill/>
        </p:spPr>
        <p:txBody>
          <a:bodyPr wrap="square" rtlCol="0">
            <a:spAutoFit/>
          </a:bodyPr>
          <a:lstStyle/>
          <a:p>
            <a:pPr algn="ctr"/>
            <a:r>
              <a:rPr lang="de-DE" sz="1600" b="1" dirty="0">
                <a:solidFill>
                  <a:srgbClr val="FF0000"/>
                </a:solidFill>
                <a:latin typeface="Arial"/>
                <a:cs typeface="Arial"/>
              </a:rPr>
              <a:t>Thrombozyten</a:t>
            </a:r>
          </a:p>
          <a:p>
            <a:pPr algn="ctr"/>
            <a:r>
              <a:rPr lang="de-DE" sz="1400" dirty="0">
                <a:latin typeface="Arial"/>
                <a:cs typeface="Arial"/>
              </a:rPr>
              <a:t>Blutplättchen</a:t>
            </a:r>
          </a:p>
        </p:txBody>
      </p:sp>
      <p:sp>
        <p:nvSpPr>
          <p:cNvPr id="12" name="Textfeld 11">
            <a:extLst>
              <a:ext uri="{FF2B5EF4-FFF2-40B4-BE49-F238E27FC236}">
                <a16:creationId xmlns:a16="http://schemas.microsoft.com/office/drawing/2014/main" id="{8EF23825-EC26-827D-3BF6-12CAEA8F7AF8}"/>
              </a:ext>
            </a:extLst>
          </p:cNvPr>
          <p:cNvSpPr txBox="1"/>
          <p:nvPr/>
        </p:nvSpPr>
        <p:spPr>
          <a:xfrm>
            <a:off x="6372200" y="4531186"/>
            <a:ext cx="1008112" cy="338554"/>
          </a:xfrm>
          <a:prstGeom prst="rect">
            <a:avLst/>
          </a:prstGeom>
          <a:noFill/>
        </p:spPr>
        <p:txBody>
          <a:bodyPr wrap="square" rtlCol="0">
            <a:spAutoFit/>
          </a:bodyPr>
          <a:lstStyle/>
          <a:p>
            <a:pPr algn="ctr"/>
            <a:r>
              <a:rPr lang="de-DE" sz="1600" b="1" dirty="0">
                <a:solidFill>
                  <a:schemeClr val="tx1">
                    <a:lumMod val="75000"/>
                    <a:lumOff val="25000"/>
                  </a:schemeClr>
                </a:solidFill>
                <a:latin typeface="Arial"/>
                <a:cs typeface="Arial"/>
              </a:rPr>
              <a:t>Wasser</a:t>
            </a:r>
          </a:p>
        </p:txBody>
      </p:sp>
      <p:sp>
        <p:nvSpPr>
          <p:cNvPr id="13" name="Textfeld 12">
            <a:extLst>
              <a:ext uri="{FF2B5EF4-FFF2-40B4-BE49-F238E27FC236}">
                <a16:creationId xmlns:a16="http://schemas.microsoft.com/office/drawing/2014/main" id="{1B94B751-FCF8-CD93-7F97-AF8A5D50C86A}"/>
              </a:ext>
            </a:extLst>
          </p:cNvPr>
          <p:cNvSpPr txBox="1"/>
          <p:nvPr/>
        </p:nvSpPr>
        <p:spPr>
          <a:xfrm>
            <a:off x="7981772" y="4534448"/>
            <a:ext cx="937446" cy="584775"/>
          </a:xfrm>
          <a:prstGeom prst="rect">
            <a:avLst/>
          </a:prstGeom>
          <a:noFill/>
        </p:spPr>
        <p:txBody>
          <a:bodyPr wrap="square" rtlCol="0">
            <a:spAutoFit/>
          </a:bodyPr>
          <a:lstStyle/>
          <a:p>
            <a:pPr algn="ctr"/>
            <a:r>
              <a:rPr lang="de-DE" sz="1600" b="1" dirty="0">
                <a:solidFill>
                  <a:schemeClr val="tx1">
                    <a:lumMod val="75000"/>
                    <a:lumOff val="25000"/>
                  </a:schemeClr>
                </a:solidFill>
                <a:latin typeface="Arial"/>
                <a:cs typeface="Arial"/>
              </a:rPr>
              <a:t>gelöste </a:t>
            </a:r>
          </a:p>
          <a:p>
            <a:pPr algn="ctr"/>
            <a:r>
              <a:rPr lang="de-DE" sz="1600" b="1" dirty="0">
                <a:solidFill>
                  <a:schemeClr val="tx1">
                    <a:lumMod val="75000"/>
                    <a:lumOff val="25000"/>
                  </a:schemeClr>
                </a:solidFill>
                <a:latin typeface="Arial"/>
                <a:cs typeface="Arial"/>
              </a:rPr>
              <a:t>Stoffe</a:t>
            </a:r>
          </a:p>
        </p:txBody>
      </p:sp>
      <p:cxnSp>
        <p:nvCxnSpPr>
          <p:cNvPr id="14" name="Gerade Verbindung 50">
            <a:extLst>
              <a:ext uri="{FF2B5EF4-FFF2-40B4-BE49-F238E27FC236}">
                <a16:creationId xmlns:a16="http://schemas.microsoft.com/office/drawing/2014/main" id="{605126E4-00AA-6B02-587F-38C5F3E37FB9}"/>
              </a:ext>
            </a:extLst>
          </p:cNvPr>
          <p:cNvCxnSpPr>
            <a:cxnSpLocks noChangeShapeType="1"/>
            <a:stCxn id="4" idx="2"/>
          </p:cNvCxnSpPr>
          <p:nvPr/>
        </p:nvCxnSpPr>
        <p:spPr bwMode="auto">
          <a:xfrm flipH="1">
            <a:off x="3707904" y="2810028"/>
            <a:ext cx="1552280" cy="403072"/>
          </a:xfrm>
          <a:prstGeom prst="line">
            <a:avLst/>
          </a:prstGeom>
          <a:noFill/>
          <a:ln w="19050">
            <a:solidFill>
              <a:schemeClr val="tx1"/>
            </a:solidFill>
            <a:round/>
            <a:headEnd/>
            <a:tailEnd/>
          </a:ln>
        </p:spPr>
      </p:cxnSp>
      <p:cxnSp>
        <p:nvCxnSpPr>
          <p:cNvPr id="16" name="Gerade Verbindung 50">
            <a:extLst>
              <a:ext uri="{FF2B5EF4-FFF2-40B4-BE49-F238E27FC236}">
                <a16:creationId xmlns:a16="http://schemas.microsoft.com/office/drawing/2014/main" id="{225BE936-1CBF-D3E2-4257-B4994E634384}"/>
              </a:ext>
            </a:extLst>
          </p:cNvPr>
          <p:cNvCxnSpPr>
            <a:cxnSpLocks noChangeShapeType="1"/>
            <a:endCxn id="4" idx="2"/>
          </p:cNvCxnSpPr>
          <p:nvPr/>
        </p:nvCxnSpPr>
        <p:spPr bwMode="auto">
          <a:xfrm flipH="1" flipV="1">
            <a:off x="5260184" y="2810028"/>
            <a:ext cx="1616072" cy="400494"/>
          </a:xfrm>
          <a:prstGeom prst="line">
            <a:avLst/>
          </a:prstGeom>
          <a:noFill/>
          <a:ln w="19050">
            <a:solidFill>
              <a:schemeClr val="tx1"/>
            </a:solidFill>
            <a:round/>
            <a:headEnd/>
            <a:tailEnd/>
          </a:ln>
        </p:spPr>
      </p:cxnSp>
      <p:sp>
        <p:nvSpPr>
          <p:cNvPr id="18" name="Textfeld 17">
            <a:extLst>
              <a:ext uri="{FF2B5EF4-FFF2-40B4-BE49-F238E27FC236}">
                <a16:creationId xmlns:a16="http://schemas.microsoft.com/office/drawing/2014/main" id="{05BCB24F-F58F-A0DC-390E-F25A968CB75D}"/>
              </a:ext>
            </a:extLst>
          </p:cNvPr>
          <p:cNvSpPr txBox="1"/>
          <p:nvPr/>
        </p:nvSpPr>
        <p:spPr>
          <a:xfrm>
            <a:off x="719187" y="5589240"/>
            <a:ext cx="1441304" cy="584775"/>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O</a:t>
            </a:r>
            <a:r>
              <a:rPr lang="de-DE" sz="1600" baseline="-25000" dirty="0">
                <a:latin typeface="Arial" panose="020B0604020202020204" pitchFamily="34" charset="0"/>
                <a:cs typeface="Arial" panose="020B0604020202020204" pitchFamily="34" charset="0"/>
              </a:rPr>
              <a:t>2</a:t>
            </a:r>
            <a:r>
              <a:rPr lang="de-DE" sz="1600" dirty="0">
                <a:latin typeface="Arial" panose="020B0604020202020204" pitchFamily="34" charset="0"/>
                <a:cs typeface="Arial" panose="020B0604020202020204" pitchFamily="34" charset="0"/>
              </a:rPr>
              <a:t> und CO</a:t>
            </a:r>
            <a:r>
              <a:rPr lang="de-DE" sz="1600" baseline="-25000" dirty="0">
                <a:latin typeface="Arial" panose="020B0604020202020204" pitchFamily="34" charset="0"/>
                <a:cs typeface="Arial" panose="020B0604020202020204" pitchFamily="34" charset="0"/>
              </a:rPr>
              <a:t>2 </a:t>
            </a:r>
            <a:r>
              <a:rPr lang="de-DE" sz="1600" dirty="0">
                <a:latin typeface="Arial" panose="020B0604020202020204" pitchFamily="34" charset="0"/>
                <a:cs typeface="Arial" panose="020B0604020202020204" pitchFamily="34" charset="0"/>
              </a:rPr>
              <a:t>-Transport</a:t>
            </a:r>
            <a:endParaRPr lang="de-DE" sz="1400" dirty="0">
              <a:latin typeface="Arial" panose="020B0604020202020204" pitchFamily="34" charset="0"/>
              <a:cs typeface="Arial" panose="020B0604020202020204" pitchFamily="34" charset="0"/>
            </a:endParaRPr>
          </a:p>
        </p:txBody>
      </p:sp>
      <p:sp>
        <p:nvSpPr>
          <p:cNvPr id="19" name="Textfeld 18">
            <a:extLst>
              <a:ext uri="{FF2B5EF4-FFF2-40B4-BE49-F238E27FC236}">
                <a16:creationId xmlns:a16="http://schemas.microsoft.com/office/drawing/2014/main" id="{A3C81519-426B-322E-4A94-702B1CC1212B}"/>
              </a:ext>
            </a:extLst>
          </p:cNvPr>
          <p:cNvSpPr txBox="1"/>
          <p:nvPr/>
        </p:nvSpPr>
        <p:spPr>
          <a:xfrm>
            <a:off x="2806847" y="5589240"/>
            <a:ext cx="1224510" cy="338554"/>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Abwehr</a:t>
            </a:r>
            <a:endParaRPr lang="de-DE" sz="1400" dirty="0">
              <a:latin typeface="Arial" panose="020B0604020202020204" pitchFamily="34" charset="0"/>
              <a:cs typeface="Arial" panose="020B0604020202020204" pitchFamily="34" charset="0"/>
            </a:endParaRPr>
          </a:p>
        </p:txBody>
      </p:sp>
      <p:sp>
        <p:nvSpPr>
          <p:cNvPr id="20" name="Textfeld 19">
            <a:extLst>
              <a:ext uri="{FF2B5EF4-FFF2-40B4-BE49-F238E27FC236}">
                <a16:creationId xmlns:a16="http://schemas.microsoft.com/office/drawing/2014/main" id="{20B495B5-AC15-21E9-C0B8-4B410F77C842}"/>
              </a:ext>
            </a:extLst>
          </p:cNvPr>
          <p:cNvSpPr txBox="1"/>
          <p:nvPr/>
        </p:nvSpPr>
        <p:spPr>
          <a:xfrm>
            <a:off x="4677713" y="5589240"/>
            <a:ext cx="1620367" cy="338554"/>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Blutgerinnung</a:t>
            </a:r>
            <a:endParaRPr lang="de-DE" sz="1400" dirty="0">
              <a:latin typeface="Arial" panose="020B0604020202020204" pitchFamily="34" charset="0"/>
              <a:cs typeface="Arial" panose="020B0604020202020204" pitchFamily="34" charset="0"/>
            </a:endParaRPr>
          </a:p>
        </p:txBody>
      </p:sp>
      <p:cxnSp>
        <p:nvCxnSpPr>
          <p:cNvPr id="21" name="Gerade Verbindung 50">
            <a:extLst>
              <a:ext uri="{FF2B5EF4-FFF2-40B4-BE49-F238E27FC236}">
                <a16:creationId xmlns:a16="http://schemas.microsoft.com/office/drawing/2014/main" id="{FE8D8BEB-4F5A-EFE0-7AF3-3EFA25DB37E3}"/>
              </a:ext>
            </a:extLst>
          </p:cNvPr>
          <p:cNvCxnSpPr>
            <a:cxnSpLocks noChangeShapeType="1"/>
            <a:endCxn id="9" idx="0"/>
          </p:cNvCxnSpPr>
          <p:nvPr/>
        </p:nvCxnSpPr>
        <p:spPr bwMode="auto">
          <a:xfrm flipH="1">
            <a:off x="1439839" y="3810032"/>
            <a:ext cx="1979263" cy="721154"/>
          </a:xfrm>
          <a:prstGeom prst="line">
            <a:avLst/>
          </a:prstGeom>
          <a:noFill/>
          <a:ln w="19050">
            <a:solidFill>
              <a:schemeClr val="tx1"/>
            </a:solidFill>
            <a:round/>
            <a:headEnd/>
            <a:tailEnd/>
          </a:ln>
        </p:spPr>
      </p:cxnSp>
      <p:cxnSp>
        <p:nvCxnSpPr>
          <p:cNvPr id="22" name="Gerade Verbindung 50">
            <a:extLst>
              <a:ext uri="{FF2B5EF4-FFF2-40B4-BE49-F238E27FC236}">
                <a16:creationId xmlns:a16="http://schemas.microsoft.com/office/drawing/2014/main" id="{A5B413DB-F704-F01B-2008-B21F42285B1C}"/>
              </a:ext>
            </a:extLst>
          </p:cNvPr>
          <p:cNvCxnSpPr>
            <a:cxnSpLocks noChangeShapeType="1"/>
            <a:stCxn id="11" idx="0"/>
            <a:endCxn id="7" idx="2"/>
          </p:cNvCxnSpPr>
          <p:nvPr/>
        </p:nvCxnSpPr>
        <p:spPr bwMode="auto">
          <a:xfrm flipH="1" flipV="1">
            <a:off x="3419102" y="3810032"/>
            <a:ext cx="1980605" cy="721154"/>
          </a:xfrm>
          <a:prstGeom prst="line">
            <a:avLst/>
          </a:prstGeom>
          <a:noFill/>
          <a:ln w="19050">
            <a:solidFill>
              <a:schemeClr val="tx1"/>
            </a:solidFill>
            <a:round/>
            <a:headEnd/>
            <a:tailEnd/>
          </a:ln>
        </p:spPr>
      </p:cxnSp>
      <p:cxnSp>
        <p:nvCxnSpPr>
          <p:cNvPr id="24" name="Gerade Verbindung 50">
            <a:extLst>
              <a:ext uri="{FF2B5EF4-FFF2-40B4-BE49-F238E27FC236}">
                <a16:creationId xmlns:a16="http://schemas.microsoft.com/office/drawing/2014/main" id="{CC8FA964-1F4F-905B-156F-FF4BD08C0145}"/>
              </a:ext>
            </a:extLst>
          </p:cNvPr>
          <p:cNvCxnSpPr>
            <a:cxnSpLocks noChangeShapeType="1"/>
            <a:endCxn id="10" idx="0"/>
          </p:cNvCxnSpPr>
          <p:nvPr/>
        </p:nvCxnSpPr>
        <p:spPr bwMode="auto">
          <a:xfrm>
            <a:off x="3419102" y="3810032"/>
            <a:ext cx="770" cy="721154"/>
          </a:xfrm>
          <a:prstGeom prst="line">
            <a:avLst/>
          </a:prstGeom>
          <a:noFill/>
          <a:ln w="19050">
            <a:solidFill>
              <a:schemeClr val="tx1"/>
            </a:solidFill>
            <a:round/>
            <a:headEnd/>
            <a:tailEnd/>
          </a:ln>
        </p:spPr>
      </p:cxnSp>
      <p:cxnSp>
        <p:nvCxnSpPr>
          <p:cNvPr id="41" name="Gerade Verbindung 50">
            <a:extLst>
              <a:ext uri="{FF2B5EF4-FFF2-40B4-BE49-F238E27FC236}">
                <a16:creationId xmlns:a16="http://schemas.microsoft.com/office/drawing/2014/main" id="{2E5B4630-2895-BDA3-FEE6-CB092A91EB51}"/>
              </a:ext>
            </a:extLst>
          </p:cNvPr>
          <p:cNvCxnSpPr>
            <a:cxnSpLocks noChangeShapeType="1"/>
            <a:stCxn id="13" idx="0"/>
            <a:endCxn id="8" idx="2"/>
          </p:cNvCxnSpPr>
          <p:nvPr/>
        </p:nvCxnSpPr>
        <p:spPr bwMode="auto">
          <a:xfrm flipH="1" flipV="1">
            <a:off x="7664938" y="3810032"/>
            <a:ext cx="785557" cy="724416"/>
          </a:xfrm>
          <a:prstGeom prst="line">
            <a:avLst/>
          </a:prstGeom>
          <a:noFill/>
          <a:ln w="19050">
            <a:solidFill>
              <a:schemeClr val="tx1"/>
            </a:solidFill>
            <a:round/>
            <a:headEnd/>
            <a:tailEnd/>
          </a:ln>
        </p:spPr>
      </p:cxnSp>
      <p:cxnSp>
        <p:nvCxnSpPr>
          <p:cNvPr id="44" name="Gerade Verbindung 50">
            <a:extLst>
              <a:ext uri="{FF2B5EF4-FFF2-40B4-BE49-F238E27FC236}">
                <a16:creationId xmlns:a16="http://schemas.microsoft.com/office/drawing/2014/main" id="{0C97755D-BA07-ACC0-B43E-6E1FB3A2A828}"/>
              </a:ext>
            </a:extLst>
          </p:cNvPr>
          <p:cNvCxnSpPr>
            <a:cxnSpLocks noChangeShapeType="1"/>
            <a:stCxn id="12" idx="0"/>
            <a:endCxn id="8" idx="2"/>
          </p:cNvCxnSpPr>
          <p:nvPr/>
        </p:nvCxnSpPr>
        <p:spPr bwMode="auto">
          <a:xfrm flipV="1">
            <a:off x="6876256" y="3810032"/>
            <a:ext cx="788682" cy="721154"/>
          </a:xfrm>
          <a:prstGeom prst="line">
            <a:avLst/>
          </a:prstGeom>
          <a:noFill/>
          <a:ln w="19050">
            <a:solidFill>
              <a:schemeClr val="tx1"/>
            </a:solidFill>
            <a:round/>
            <a:headEnd/>
            <a:tailEnd/>
          </a:ln>
        </p:spPr>
      </p:cxnSp>
      <p:cxnSp>
        <p:nvCxnSpPr>
          <p:cNvPr id="64" name="Gerade Verbindung 50">
            <a:extLst>
              <a:ext uri="{FF2B5EF4-FFF2-40B4-BE49-F238E27FC236}">
                <a16:creationId xmlns:a16="http://schemas.microsoft.com/office/drawing/2014/main" id="{637D4094-E8A8-B06B-A0EF-8B819F994727}"/>
              </a:ext>
            </a:extLst>
          </p:cNvPr>
          <p:cNvCxnSpPr>
            <a:cxnSpLocks noChangeShapeType="1"/>
          </p:cNvCxnSpPr>
          <p:nvPr/>
        </p:nvCxnSpPr>
        <p:spPr bwMode="auto">
          <a:xfrm>
            <a:off x="5400100" y="5161511"/>
            <a:ext cx="0" cy="434611"/>
          </a:xfrm>
          <a:prstGeom prst="line">
            <a:avLst/>
          </a:prstGeom>
          <a:noFill/>
          <a:ln w="19050">
            <a:solidFill>
              <a:schemeClr val="tx1"/>
            </a:solidFill>
            <a:round/>
            <a:headEnd/>
            <a:tailEnd/>
          </a:ln>
        </p:spPr>
      </p:cxnSp>
      <p:cxnSp>
        <p:nvCxnSpPr>
          <p:cNvPr id="66" name="Gerade Verbindung 50">
            <a:extLst>
              <a:ext uri="{FF2B5EF4-FFF2-40B4-BE49-F238E27FC236}">
                <a16:creationId xmlns:a16="http://schemas.microsoft.com/office/drawing/2014/main" id="{F56E6205-D91F-C85F-6F42-E7CC9AB26556}"/>
              </a:ext>
            </a:extLst>
          </p:cNvPr>
          <p:cNvCxnSpPr>
            <a:cxnSpLocks noChangeShapeType="1"/>
          </p:cNvCxnSpPr>
          <p:nvPr/>
        </p:nvCxnSpPr>
        <p:spPr bwMode="auto">
          <a:xfrm>
            <a:off x="1442764" y="5154629"/>
            <a:ext cx="0" cy="434611"/>
          </a:xfrm>
          <a:prstGeom prst="line">
            <a:avLst/>
          </a:prstGeom>
          <a:noFill/>
          <a:ln w="19050">
            <a:solidFill>
              <a:schemeClr val="tx1"/>
            </a:solidFill>
            <a:round/>
            <a:headEnd/>
            <a:tailEnd/>
          </a:ln>
        </p:spPr>
      </p:cxnSp>
      <p:cxnSp>
        <p:nvCxnSpPr>
          <p:cNvPr id="67" name="Gerade Verbindung 50">
            <a:extLst>
              <a:ext uri="{FF2B5EF4-FFF2-40B4-BE49-F238E27FC236}">
                <a16:creationId xmlns:a16="http://schemas.microsoft.com/office/drawing/2014/main" id="{B2CD224A-292F-8026-E883-BEBED9CAEB55}"/>
              </a:ext>
            </a:extLst>
          </p:cNvPr>
          <p:cNvCxnSpPr>
            <a:cxnSpLocks noChangeShapeType="1"/>
          </p:cNvCxnSpPr>
          <p:nvPr/>
        </p:nvCxnSpPr>
        <p:spPr bwMode="auto">
          <a:xfrm>
            <a:off x="3419102" y="5157788"/>
            <a:ext cx="0" cy="434611"/>
          </a:xfrm>
          <a:prstGeom prst="line">
            <a:avLst/>
          </a:prstGeom>
          <a:noFill/>
          <a:ln w="19050">
            <a:solidFill>
              <a:schemeClr val="tx1"/>
            </a:solidFill>
            <a:round/>
            <a:headEnd/>
            <a:tailEnd/>
          </a:ln>
        </p:spPr>
      </p:cxnSp>
    </p:spTree>
    <p:extLst>
      <p:ext uri="{BB962C8B-B14F-4D97-AF65-F5344CB8AC3E}">
        <p14:creationId xmlns:p14="http://schemas.microsoft.com/office/powerpoint/2010/main" val="1417285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a:bodyPr>
          <a:lstStyle/>
          <a:p>
            <a:pPr marL="0" indent="0">
              <a:buNone/>
            </a:pPr>
            <a:r>
              <a:rPr lang="de-DE" sz="1600" b="1" dirty="0"/>
              <a:t>Form und Aufbau</a:t>
            </a:r>
            <a:r>
              <a:rPr lang="de-DE" sz="1600" dirty="0"/>
              <a:t> </a:t>
            </a:r>
          </a:p>
          <a:p>
            <a:r>
              <a:rPr lang="de-DE" sz="1600" dirty="0"/>
              <a:t>runde, beidseits eingedellte kernlose Zellen</a:t>
            </a:r>
          </a:p>
          <a:p>
            <a:r>
              <a:rPr lang="de-DE" sz="1600" dirty="0"/>
              <a:t>enthalten den roten, eisenhaltigen Blutfarbstoff </a:t>
            </a:r>
            <a:r>
              <a:rPr lang="de-DE" sz="1600" b="1" dirty="0"/>
              <a:t>Hämoglobin</a:t>
            </a:r>
          </a:p>
          <a:p>
            <a:endParaRPr lang="de-DE" sz="1600" b="1" dirty="0"/>
          </a:p>
          <a:p>
            <a:pPr marL="0" indent="0">
              <a:buNone/>
            </a:pPr>
            <a:r>
              <a:rPr lang="de-DE" sz="1600" b="1" dirty="0"/>
              <a:t>Lebensdauer</a:t>
            </a:r>
          </a:p>
          <a:p>
            <a:r>
              <a:rPr lang="de-DE" sz="1600" dirty="0"/>
              <a:t>Abbau nach ca. 120 Tagen (in der Milz, Leber oder im Knochenmark)</a:t>
            </a:r>
          </a:p>
          <a:p>
            <a:endParaRPr lang="de-DE" sz="1600" dirty="0"/>
          </a:p>
          <a:p>
            <a:pPr marL="0" indent="0">
              <a:buNone/>
            </a:pPr>
            <a:r>
              <a:rPr lang="de-DE" sz="1600" b="1" dirty="0"/>
              <a:t>Aufgabe</a:t>
            </a:r>
          </a:p>
          <a:p>
            <a:r>
              <a:rPr lang="de-DE" sz="1600" dirty="0"/>
              <a:t>Transport von Sauerstoff (O</a:t>
            </a:r>
            <a:r>
              <a:rPr lang="de-DE" sz="1600" baseline="-25000" dirty="0"/>
              <a:t>2</a:t>
            </a:r>
            <a:r>
              <a:rPr lang="de-DE" sz="1600" dirty="0"/>
              <a:t>) und Kohlendioxid (CO</a:t>
            </a:r>
            <a:r>
              <a:rPr lang="de-DE" sz="1600" baseline="-25000" dirty="0"/>
              <a:t>2</a:t>
            </a:r>
            <a:r>
              <a:rPr lang="de-DE" sz="1600" dirty="0"/>
              <a:t>)</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Erythrozyten (rote Blutkörperchen)</a:t>
            </a:r>
          </a:p>
        </p:txBody>
      </p:sp>
    </p:spTree>
    <p:extLst>
      <p:ext uri="{BB962C8B-B14F-4D97-AF65-F5344CB8AC3E}">
        <p14:creationId xmlns:p14="http://schemas.microsoft.com/office/powerpoint/2010/main" val="3296398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a:bodyPr>
          <a:lstStyle/>
          <a:p>
            <a:pPr marL="0" indent="0">
              <a:buNone/>
            </a:pPr>
            <a:r>
              <a:rPr lang="de-DE" sz="1600" b="1" dirty="0"/>
              <a:t>Aufbau </a:t>
            </a:r>
          </a:p>
          <a:p>
            <a:r>
              <a:rPr lang="de-DE" sz="1600" dirty="0"/>
              <a:t>kernhaltige Blutzellen</a:t>
            </a:r>
          </a:p>
          <a:p>
            <a:endParaRPr lang="de-DE" sz="1600" b="1" dirty="0"/>
          </a:p>
          <a:p>
            <a:pPr marL="0" indent="0">
              <a:buNone/>
            </a:pPr>
            <a:r>
              <a:rPr lang="de-DE" sz="1600" b="1" dirty="0"/>
              <a:t>Einteilung</a:t>
            </a:r>
          </a:p>
          <a:p>
            <a:r>
              <a:rPr lang="de-DE" sz="1600" dirty="0"/>
              <a:t>Granulozyten</a:t>
            </a:r>
          </a:p>
          <a:p>
            <a:r>
              <a:rPr lang="de-DE" sz="1600" dirty="0"/>
              <a:t>Lymphozyten</a:t>
            </a:r>
          </a:p>
          <a:p>
            <a:pPr lvl="1"/>
            <a:r>
              <a:rPr lang="de-DE" sz="1600" dirty="0"/>
              <a:t>T - Lymphozyten (Abwehrzellen)</a:t>
            </a:r>
          </a:p>
          <a:p>
            <a:pPr lvl="1"/>
            <a:r>
              <a:rPr lang="de-DE" sz="1600" dirty="0"/>
              <a:t>B - Lymphozyten (Antikörperbildung)</a:t>
            </a:r>
          </a:p>
          <a:p>
            <a:r>
              <a:rPr lang="de-DE" sz="1600" dirty="0"/>
              <a:t>Monozyten</a:t>
            </a:r>
          </a:p>
          <a:p>
            <a:endParaRPr lang="de-DE" sz="1600" dirty="0"/>
          </a:p>
          <a:p>
            <a:pPr marL="0" indent="0">
              <a:buNone/>
            </a:pPr>
            <a:r>
              <a:rPr lang="de-DE" sz="1600" b="1" dirty="0"/>
              <a:t>Aufgabe</a:t>
            </a:r>
          </a:p>
          <a:p>
            <a:r>
              <a:rPr lang="de-DE" sz="1600" dirty="0"/>
              <a:t>Abwehr von Krankheitserregern</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Leukozyten (weiße Blutkörperchen)</a:t>
            </a:r>
          </a:p>
        </p:txBody>
      </p:sp>
    </p:spTree>
    <p:extLst>
      <p:ext uri="{BB962C8B-B14F-4D97-AF65-F5344CB8AC3E}">
        <p14:creationId xmlns:p14="http://schemas.microsoft.com/office/powerpoint/2010/main" val="3014244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a:bodyPr>
          <a:lstStyle/>
          <a:p>
            <a:pPr marL="0" indent="0">
              <a:buNone/>
            </a:pPr>
            <a:r>
              <a:rPr lang="de-DE" sz="1600" b="1" dirty="0"/>
              <a:t>Aufbau </a:t>
            </a:r>
          </a:p>
          <a:p>
            <a:r>
              <a:rPr lang="de-DE" sz="1600" dirty="0"/>
              <a:t>flache, kernlose Zellbruchstücke</a:t>
            </a:r>
          </a:p>
          <a:p>
            <a:r>
              <a:rPr lang="de-DE" sz="1600" dirty="0"/>
              <a:t>enthalten Blutgerinnungsfaktoren                                                                            (der Blutgerinnungsfaktor Fibrinogen ist im Blutplasma enthalten)</a:t>
            </a:r>
          </a:p>
          <a:p>
            <a:pPr marL="0" indent="0">
              <a:buNone/>
            </a:pPr>
            <a:endParaRPr lang="de-DE" sz="1600" dirty="0"/>
          </a:p>
          <a:p>
            <a:pPr marL="0" indent="0">
              <a:buNone/>
            </a:pPr>
            <a:r>
              <a:rPr lang="de-DE" sz="1600" b="1" dirty="0"/>
              <a:t>Aufgabe</a:t>
            </a:r>
          </a:p>
          <a:p>
            <a:r>
              <a:rPr lang="de-DE" sz="1600" dirty="0"/>
              <a:t>Blutgerinnung</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Thrombozyten (Blutplättchen)</a:t>
            </a:r>
          </a:p>
        </p:txBody>
      </p:sp>
    </p:spTree>
    <p:extLst>
      <p:ext uri="{BB962C8B-B14F-4D97-AF65-F5344CB8AC3E}">
        <p14:creationId xmlns:p14="http://schemas.microsoft.com/office/powerpoint/2010/main" val="3443167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750966"/>
          </a:xfrm>
        </p:spPr>
        <p:txBody>
          <a:bodyPr>
            <a:normAutofit lnSpcReduction="10000"/>
          </a:bodyPr>
          <a:lstStyle/>
          <a:p>
            <a:pPr marL="0" indent="0">
              <a:buNone/>
            </a:pPr>
            <a:r>
              <a:rPr lang="de-DE" sz="1600" dirty="0"/>
              <a:t>Ablauf</a:t>
            </a:r>
            <a:r>
              <a:rPr lang="de-DE" sz="1600" b="1" dirty="0"/>
              <a:t> </a:t>
            </a:r>
          </a:p>
          <a:p>
            <a:r>
              <a:rPr lang="de-DE" sz="1600" b="1" dirty="0"/>
              <a:t>verletztes Blutgefäß </a:t>
            </a:r>
          </a:p>
          <a:p>
            <a:pPr lvl="1"/>
            <a:r>
              <a:rPr lang="de-DE" sz="1600" dirty="0">
                <a:solidFill>
                  <a:srgbClr val="3535FF"/>
                </a:solidFill>
              </a:rPr>
              <a:t>Aktivierung der Thrombozyten</a:t>
            </a:r>
          </a:p>
          <a:p>
            <a:pPr lvl="1"/>
            <a:endParaRPr lang="de-DE" sz="1600" dirty="0"/>
          </a:p>
          <a:p>
            <a:r>
              <a:rPr lang="de-DE" sz="1600" b="1" dirty="0"/>
              <a:t>Gefäßkontraktion</a:t>
            </a:r>
            <a:r>
              <a:rPr lang="de-DE" sz="1600" dirty="0"/>
              <a:t> </a:t>
            </a:r>
          </a:p>
          <a:p>
            <a:pPr lvl="1"/>
            <a:r>
              <a:rPr lang="de-DE" sz="1600" dirty="0"/>
              <a:t>kurzzeitiger Verschluss</a:t>
            </a:r>
          </a:p>
          <a:p>
            <a:pPr lvl="1"/>
            <a:endParaRPr lang="de-DE" sz="1600" dirty="0"/>
          </a:p>
          <a:p>
            <a:r>
              <a:rPr lang="de-DE" sz="1600" b="1" dirty="0" err="1"/>
              <a:t>Thrombozytenanlagerung</a:t>
            </a:r>
            <a:endParaRPr lang="de-DE" sz="1600" b="1" dirty="0"/>
          </a:p>
          <a:p>
            <a:pPr lvl="1"/>
            <a:r>
              <a:rPr lang="de-DE" sz="1600" dirty="0">
                <a:solidFill>
                  <a:srgbClr val="FF0000"/>
                </a:solidFill>
              </a:rPr>
              <a:t>Blutstillung</a:t>
            </a:r>
          </a:p>
          <a:p>
            <a:pPr lvl="1"/>
            <a:r>
              <a:rPr lang="de-DE" sz="1600" dirty="0">
                <a:solidFill>
                  <a:srgbClr val="3535FF"/>
                </a:solidFill>
              </a:rPr>
              <a:t>Aktivierung der Gerinnungsfaktoren</a:t>
            </a:r>
          </a:p>
          <a:p>
            <a:pPr marL="457200" lvl="1" indent="0">
              <a:buNone/>
            </a:pPr>
            <a:endParaRPr lang="de-DE" sz="1600" b="1" dirty="0"/>
          </a:p>
          <a:p>
            <a:r>
              <a:rPr lang="de-DE" sz="1600" b="1" dirty="0"/>
              <a:t>Fibrinnetz-Bildung</a:t>
            </a:r>
          </a:p>
          <a:p>
            <a:pPr lvl="1"/>
            <a:r>
              <a:rPr lang="de-DE" sz="1600" dirty="0">
                <a:solidFill>
                  <a:srgbClr val="FF0000"/>
                </a:solidFill>
              </a:rPr>
              <a:t>Blutgerinnung</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Blutstillung und Blutgerinnung</a:t>
            </a:r>
          </a:p>
        </p:txBody>
      </p:sp>
      <p:cxnSp>
        <p:nvCxnSpPr>
          <p:cNvPr id="3" name="Gerade Verbindung mit Pfeil 2">
            <a:extLst>
              <a:ext uri="{FF2B5EF4-FFF2-40B4-BE49-F238E27FC236}">
                <a16:creationId xmlns:a16="http://schemas.microsoft.com/office/drawing/2014/main" id="{A6200E1E-153D-270F-E04C-585191AA0B54}"/>
              </a:ext>
            </a:extLst>
          </p:cNvPr>
          <p:cNvCxnSpPr>
            <a:cxnSpLocks noChangeShapeType="1"/>
          </p:cNvCxnSpPr>
          <p:nvPr/>
        </p:nvCxnSpPr>
        <p:spPr bwMode="auto">
          <a:xfrm flipH="1">
            <a:off x="2051720" y="3299271"/>
            <a:ext cx="1604" cy="259457"/>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p:spPr>
      </p:cxnSp>
      <p:cxnSp>
        <p:nvCxnSpPr>
          <p:cNvPr id="9" name="Gerade Verbindung mit Pfeil 8">
            <a:extLst>
              <a:ext uri="{FF2B5EF4-FFF2-40B4-BE49-F238E27FC236}">
                <a16:creationId xmlns:a16="http://schemas.microsoft.com/office/drawing/2014/main" id="{3965DDAB-96C7-2C67-1BFC-4C195B870711}"/>
              </a:ext>
            </a:extLst>
          </p:cNvPr>
          <p:cNvCxnSpPr>
            <a:cxnSpLocks noChangeShapeType="1"/>
          </p:cNvCxnSpPr>
          <p:nvPr/>
        </p:nvCxnSpPr>
        <p:spPr bwMode="auto">
          <a:xfrm flipH="1">
            <a:off x="2047405" y="4112196"/>
            <a:ext cx="1604" cy="259457"/>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p:spPr>
      </p:cxnSp>
      <p:cxnSp>
        <p:nvCxnSpPr>
          <p:cNvPr id="13" name="Gerade Verbindung mit Pfeil 12">
            <a:extLst>
              <a:ext uri="{FF2B5EF4-FFF2-40B4-BE49-F238E27FC236}">
                <a16:creationId xmlns:a16="http://schemas.microsoft.com/office/drawing/2014/main" id="{6B0BE4B2-10A4-0BBE-8FDE-6A4B6FB6143D}"/>
              </a:ext>
            </a:extLst>
          </p:cNvPr>
          <p:cNvCxnSpPr>
            <a:cxnSpLocks noChangeShapeType="1"/>
          </p:cNvCxnSpPr>
          <p:nvPr/>
        </p:nvCxnSpPr>
        <p:spPr bwMode="auto">
          <a:xfrm flipH="1">
            <a:off x="2045801" y="5174754"/>
            <a:ext cx="1604" cy="259457"/>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p:spPr>
      </p:cxnSp>
    </p:spTree>
    <p:extLst>
      <p:ext uri="{BB962C8B-B14F-4D97-AF65-F5344CB8AC3E}">
        <p14:creationId xmlns:p14="http://schemas.microsoft.com/office/powerpoint/2010/main" val="16545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Obere Atemwege</a:t>
            </a:r>
          </a:p>
          <a:p>
            <a:pPr lvl="1"/>
            <a:r>
              <a:rPr lang="de-DE" sz="1600" dirty="0"/>
              <a:t>Nasenhöhle</a:t>
            </a:r>
          </a:p>
          <a:p>
            <a:pPr lvl="1"/>
            <a:r>
              <a:rPr lang="de-DE" sz="1600" dirty="0"/>
              <a:t>Rachen</a:t>
            </a:r>
          </a:p>
          <a:p>
            <a:pPr lvl="1"/>
            <a:endParaRPr lang="de-DE" sz="1600" dirty="0"/>
          </a:p>
          <a:p>
            <a:pPr marL="0" indent="0">
              <a:buNone/>
            </a:pPr>
            <a:r>
              <a:rPr lang="de-DE" sz="1600" b="1" dirty="0"/>
              <a:t>Untere Atemwege</a:t>
            </a:r>
          </a:p>
          <a:p>
            <a:pPr lvl="1"/>
            <a:r>
              <a:rPr lang="de-DE" sz="1600" dirty="0"/>
              <a:t>Kehlkopf</a:t>
            </a:r>
          </a:p>
          <a:p>
            <a:pPr lvl="1"/>
            <a:r>
              <a:rPr lang="de-DE" sz="1600" dirty="0"/>
              <a:t>Luftröhre</a:t>
            </a:r>
          </a:p>
          <a:p>
            <a:pPr lvl="1"/>
            <a:r>
              <a:rPr lang="de-DE" sz="1600" dirty="0"/>
              <a:t>Bronchien</a:t>
            </a:r>
          </a:p>
          <a:p>
            <a:endParaRPr lang="de-DE" sz="1600" dirty="0"/>
          </a:p>
          <a:p>
            <a:pPr marL="0" indent="0">
              <a:buNone/>
            </a:pPr>
            <a:r>
              <a:rPr lang="de-DE" sz="1600" b="1" dirty="0"/>
              <a:t>Lunge</a:t>
            </a:r>
            <a:endParaRPr lang="de-DE" sz="1600" dirty="0"/>
          </a:p>
          <a:p>
            <a:pPr lvl="1"/>
            <a:r>
              <a:rPr lang="de-DE" sz="1600" dirty="0"/>
              <a:t>rechter und linker Lungenflügel</a:t>
            </a:r>
          </a:p>
          <a:p>
            <a:pPr lvl="1"/>
            <a:r>
              <a:rPr lang="de-DE" sz="1600" dirty="0"/>
              <a:t>Lungenbläschen (Alveolen)</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Anteile des Atmungssystems</a:t>
            </a:r>
          </a:p>
        </p:txBody>
      </p:sp>
      <p:pic>
        <p:nvPicPr>
          <p:cNvPr id="7" name="Grafik 6">
            <a:extLst>
              <a:ext uri="{FF2B5EF4-FFF2-40B4-BE49-F238E27FC236}">
                <a16:creationId xmlns:a16="http://schemas.microsoft.com/office/drawing/2014/main" id="{B35D443B-2071-1BF7-6508-6389F4CC44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2826" y="2420888"/>
            <a:ext cx="3095663" cy="3605537"/>
          </a:xfrm>
          <a:prstGeom prst="rect">
            <a:avLst/>
          </a:prstGeom>
        </p:spPr>
      </p:pic>
    </p:spTree>
    <p:extLst>
      <p:ext uri="{BB962C8B-B14F-4D97-AF65-F5344CB8AC3E}">
        <p14:creationId xmlns:p14="http://schemas.microsoft.com/office/powerpoint/2010/main" val="717293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60140AA-2364-3B26-B7EC-C7A1665A8F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7987" y="2492375"/>
            <a:ext cx="3037303" cy="3537564"/>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Anatomie der Atmungsorgane</a:t>
            </a:r>
          </a:p>
        </p:txBody>
      </p:sp>
      <p:sp>
        <p:nvSpPr>
          <p:cNvPr id="8" name="Textfeld 7">
            <a:extLst>
              <a:ext uri="{FF2B5EF4-FFF2-40B4-BE49-F238E27FC236}">
                <a16:creationId xmlns:a16="http://schemas.microsoft.com/office/drawing/2014/main" id="{90ABDA4B-16CC-9223-6BD9-B7B9E23F7F53}"/>
              </a:ext>
            </a:extLst>
          </p:cNvPr>
          <p:cNvSpPr txBox="1"/>
          <p:nvPr/>
        </p:nvSpPr>
        <p:spPr>
          <a:xfrm>
            <a:off x="611188" y="3717032"/>
            <a:ext cx="1651249" cy="584775"/>
          </a:xfrm>
          <a:prstGeom prst="rect">
            <a:avLst/>
          </a:prstGeom>
          <a:noFill/>
        </p:spPr>
        <p:txBody>
          <a:bodyPr wrap="square" rtlCol="0">
            <a:spAutoFit/>
          </a:bodyPr>
          <a:lstStyle/>
          <a:p>
            <a:r>
              <a:rPr lang="de-DE" sz="1600" dirty="0">
                <a:latin typeface="Arial"/>
                <a:cs typeface="Arial"/>
              </a:rPr>
              <a:t>rechter Hauptbronchus</a:t>
            </a:r>
          </a:p>
        </p:txBody>
      </p:sp>
      <p:sp>
        <p:nvSpPr>
          <p:cNvPr id="9" name="Textfeld 8">
            <a:extLst>
              <a:ext uri="{FF2B5EF4-FFF2-40B4-BE49-F238E27FC236}">
                <a16:creationId xmlns:a16="http://schemas.microsoft.com/office/drawing/2014/main" id="{0F2A0E35-76D4-1EF1-6349-8A2BCF636D81}"/>
              </a:ext>
            </a:extLst>
          </p:cNvPr>
          <p:cNvSpPr txBox="1"/>
          <p:nvPr/>
        </p:nvSpPr>
        <p:spPr>
          <a:xfrm>
            <a:off x="611188" y="4932457"/>
            <a:ext cx="1373458" cy="584775"/>
          </a:xfrm>
          <a:prstGeom prst="rect">
            <a:avLst/>
          </a:prstGeom>
          <a:noFill/>
        </p:spPr>
        <p:txBody>
          <a:bodyPr wrap="square" rtlCol="0">
            <a:spAutoFit/>
          </a:bodyPr>
          <a:lstStyle/>
          <a:p>
            <a:r>
              <a:rPr lang="de-DE" sz="1600" dirty="0">
                <a:latin typeface="Arial"/>
                <a:cs typeface="Arial"/>
              </a:rPr>
              <a:t>rechter Mittellappen</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277184" cy="338554"/>
          </a:xfrm>
          <a:prstGeom prst="rect">
            <a:avLst/>
          </a:prstGeom>
          <a:noFill/>
        </p:spPr>
        <p:txBody>
          <a:bodyPr wrap="square" rtlCol="0">
            <a:spAutoFit/>
          </a:bodyPr>
          <a:lstStyle/>
          <a:p>
            <a:r>
              <a:rPr lang="de-DE" sz="1600" dirty="0">
                <a:latin typeface="Arial"/>
                <a:cs typeface="Arial"/>
              </a:rPr>
              <a:t>Nasenhöhle</a:t>
            </a:r>
          </a:p>
        </p:txBody>
      </p:sp>
      <p:sp>
        <p:nvSpPr>
          <p:cNvPr id="11" name="Textfeld 10">
            <a:extLst>
              <a:ext uri="{FF2B5EF4-FFF2-40B4-BE49-F238E27FC236}">
                <a16:creationId xmlns:a16="http://schemas.microsoft.com/office/drawing/2014/main" id="{DDECEB14-AC03-C4CC-197A-153FD39C9D91}"/>
              </a:ext>
            </a:extLst>
          </p:cNvPr>
          <p:cNvSpPr txBox="1"/>
          <p:nvPr/>
        </p:nvSpPr>
        <p:spPr>
          <a:xfrm>
            <a:off x="611188" y="5517232"/>
            <a:ext cx="1373458" cy="584775"/>
          </a:xfrm>
          <a:prstGeom prst="rect">
            <a:avLst/>
          </a:prstGeom>
          <a:noFill/>
        </p:spPr>
        <p:txBody>
          <a:bodyPr wrap="square" rtlCol="0">
            <a:spAutoFit/>
          </a:bodyPr>
          <a:lstStyle/>
          <a:p>
            <a:r>
              <a:rPr lang="de-DE" sz="1600" dirty="0">
                <a:latin typeface="Arial"/>
                <a:cs typeface="Arial"/>
              </a:rPr>
              <a:t>rechter Unterlappen</a:t>
            </a: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4356393"/>
            <a:ext cx="1277184" cy="584775"/>
          </a:xfrm>
          <a:prstGeom prst="rect">
            <a:avLst/>
          </a:prstGeom>
          <a:noFill/>
        </p:spPr>
        <p:txBody>
          <a:bodyPr wrap="square" rtlCol="0">
            <a:spAutoFit/>
          </a:bodyPr>
          <a:lstStyle/>
          <a:p>
            <a:r>
              <a:rPr lang="de-DE" sz="1600" dirty="0">
                <a:latin typeface="Arial"/>
                <a:cs typeface="Arial"/>
              </a:rPr>
              <a:t>rechter Oberlappen</a:t>
            </a:r>
          </a:p>
        </p:txBody>
      </p:sp>
      <p:sp>
        <p:nvSpPr>
          <p:cNvPr id="13" name="Textfeld 12">
            <a:extLst>
              <a:ext uri="{FF2B5EF4-FFF2-40B4-BE49-F238E27FC236}">
                <a16:creationId xmlns:a16="http://schemas.microsoft.com/office/drawing/2014/main" id="{086E6148-5883-6049-A02B-76DBA778E296}"/>
              </a:ext>
            </a:extLst>
          </p:cNvPr>
          <p:cNvSpPr txBox="1"/>
          <p:nvPr/>
        </p:nvSpPr>
        <p:spPr>
          <a:xfrm>
            <a:off x="6934038" y="3717032"/>
            <a:ext cx="1742418" cy="584775"/>
          </a:xfrm>
          <a:prstGeom prst="rect">
            <a:avLst/>
          </a:prstGeom>
          <a:noFill/>
        </p:spPr>
        <p:txBody>
          <a:bodyPr wrap="square" rtlCol="0">
            <a:spAutoFit/>
          </a:bodyPr>
          <a:lstStyle/>
          <a:p>
            <a:r>
              <a:rPr lang="de-DE" sz="1600" dirty="0">
                <a:latin typeface="Arial"/>
                <a:cs typeface="Arial"/>
              </a:rPr>
              <a:t>linker Hauptbronchus</a:t>
            </a:r>
          </a:p>
        </p:txBody>
      </p:sp>
      <p:sp>
        <p:nvSpPr>
          <p:cNvPr id="14" name="Textfeld 13">
            <a:extLst>
              <a:ext uri="{FF2B5EF4-FFF2-40B4-BE49-F238E27FC236}">
                <a16:creationId xmlns:a16="http://schemas.microsoft.com/office/drawing/2014/main" id="{23AFF2EC-BE7C-384B-4209-3B9D208E486C}"/>
              </a:ext>
            </a:extLst>
          </p:cNvPr>
          <p:cNvSpPr txBox="1"/>
          <p:nvPr/>
        </p:nvSpPr>
        <p:spPr>
          <a:xfrm>
            <a:off x="6953337" y="4365104"/>
            <a:ext cx="1538246" cy="584775"/>
          </a:xfrm>
          <a:prstGeom prst="rect">
            <a:avLst/>
          </a:prstGeom>
          <a:noFill/>
        </p:spPr>
        <p:txBody>
          <a:bodyPr wrap="square" rtlCol="0">
            <a:spAutoFit/>
          </a:bodyPr>
          <a:lstStyle/>
          <a:p>
            <a:r>
              <a:rPr lang="de-DE" sz="1600" dirty="0">
                <a:latin typeface="Arial"/>
                <a:cs typeface="Arial"/>
              </a:rPr>
              <a:t>linker Oberlappen</a:t>
            </a: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8" y="2492375"/>
            <a:ext cx="1158342" cy="338554"/>
          </a:xfrm>
          <a:prstGeom prst="rect">
            <a:avLst/>
          </a:prstGeom>
          <a:noFill/>
        </p:spPr>
        <p:txBody>
          <a:bodyPr wrap="square" rtlCol="0">
            <a:spAutoFit/>
          </a:bodyPr>
          <a:lstStyle/>
          <a:p>
            <a:r>
              <a:rPr lang="de-DE" sz="1600" dirty="0">
                <a:latin typeface="Arial"/>
                <a:cs typeface="Arial"/>
              </a:rPr>
              <a:t>Rachen</a:t>
            </a:r>
          </a:p>
        </p:txBody>
      </p:sp>
      <p:sp>
        <p:nvSpPr>
          <p:cNvPr id="17" name="Textfeld 16">
            <a:extLst>
              <a:ext uri="{FF2B5EF4-FFF2-40B4-BE49-F238E27FC236}">
                <a16:creationId xmlns:a16="http://schemas.microsoft.com/office/drawing/2014/main" id="{3FF7B11B-76C6-A6AA-FD0D-554B6B392BE9}"/>
              </a:ext>
            </a:extLst>
          </p:cNvPr>
          <p:cNvSpPr txBox="1"/>
          <p:nvPr/>
        </p:nvSpPr>
        <p:spPr>
          <a:xfrm>
            <a:off x="611561" y="2996952"/>
            <a:ext cx="1063593" cy="338554"/>
          </a:xfrm>
          <a:prstGeom prst="rect">
            <a:avLst/>
          </a:prstGeom>
          <a:noFill/>
        </p:spPr>
        <p:txBody>
          <a:bodyPr wrap="square" rtlCol="0">
            <a:spAutoFit/>
          </a:bodyPr>
          <a:lstStyle/>
          <a:p>
            <a:r>
              <a:rPr lang="de-DE" sz="1600" dirty="0">
                <a:latin typeface="Arial"/>
                <a:cs typeface="Arial"/>
              </a:rPr>
              <a:t>Kehlkopf</a:t>
            </a: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508521"/>
            <a:ext cx="1742418" cy="584775"/>
          </a:xfrm>
          <a:prstGeom prst="rect">
            <a:avLst/>
          </a:prstGeom>
          <a:noFill/>
        </p:spPr>
        <p:txBody>
          <a:bodyPr wrap="square" rtlCol="0">
            <a:spAutoFit/>
          </a:bodyPr>
          <a:lstStyle/>
          <a:p>
            <a:r>
              <a:rPr lang="de-DE" sz="1600" dirty="0">
                <a:latin typeface="Arial"/>
                <a:cs typeface="Arial"/>
              </a:rPr>
              <a:t>linker Unterlappen</a:t>
            </a: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7" y="2996952"/>
            <a:ext cx="1218900" cy="338554"/>
          </a:xfrm>
          <a:prstGeom prst="rect">
            <a:avLst/>
          </a:prstGeom>
          <a:noFill/>
        </p:spPr>
        <p:txBody>
          <a:bodyPr wrap="square" rtlCol="0">
            <a:spAutoFit/>
          </a:bodyPr>
          <a:lstStyle/>
          <a:p>
            <a:r>
              <a:rPr lang="de-DE" sz="1600" dirty="0">
                <a:latin typeface="Arial"/>
                <a:cs typeface="Arial"/>
              </a:rPr>
              <a:t>Luftröhre</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a:stCxn id="16" idx="1"/>
          </p:cNvCxnSpPr>
          <p:nvPr/>
        </p:nvCxnSpPr>
        <p:spPr bwMode="auto">
          <a:xfrm flipH="1">
            <a:off x="4406685" y="2661652"/>
            <a:ext cx="2527353" cy="60332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28" name="Gerade Verbindung mit Pfeil 27">
            <a:extLst>
              <a:ext uri="{FF2B5EF4-FFF2-40B4-BE49-F238E27FC236}">
                <a16:creationId xmlns:a16="http://schemas.microsoft.com/office/drawing/2014/main" id="{5D827C2C-B032-8227-B86A-A9763A6FF162}"/>
              </a:ext>
            </a:extLst>
          </p:cNvPr>
          <p:cNvCxnSpPr>
            <a:cxnSpLocks noChangeShapeType="1"/>
            <a:stCxn id="23" idx="1"/>
          </p:cNvCxnSpPr>
          <p:nvPr/>
        </p:nvCxnSpPr>
        <p:spPr bwMode="auto">
          <a:xfrm flipH="1">
            <a:off x="4417017" y="3166229"/>
            <a:ext cx="2536320" cy="68768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13" idx="1"/>
          </p:cNvCxnSpPr>
          <p:nvPr/>
        </p:nvCxnSpPr>
        <p:spPr bwMode="auto">
          <a:xfrm flipH="1">
            <a:off x="4515173" y="4009420"/>
            <a:ext cx="2418865" cy="55741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1" name="Gerade Verbindung mit Pfeil 40">
            <a:extLst>
              <a:ext uri="{FF2B5EF4-FFF2-40B4-BE49-F238E27FC236}">
                <a16:creationId xmlns:a16="http://schemas.microsoft.com/office/drawing/2014/main" id="{117B3C32-89CE-E03C-3052-2A8D9D36F7BC}"/>
              </a:ext>
            </a:extLst>
          </p:cNvPr>
          <p:cNvCxnSpPr>
            <a:cxnSpLocks noChangeShapeType="1"/>
            <a:stCxn id="14" idx="1"/>
          </p:cNvCxnSpPr>
          <p:nvPr/>
        </p:nvCxnSpPr>
        <p:spPr bwMode="auto">
          <a:xfrm flipH="1" flipV="1">
            <a:off x="4964624" y="4649492"/>
            <a:ext cx="1988713" cy="800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4" name="Gerade Verbindung mit Pfeil 43">
            <a:extLst>
              <a:ext uri="{FF2B5EF4-FFF2-40B4-BE49-F238E27FC236}">
                <a16:creationId xmlns:a16="http://schemas.microsoft.com/office/drawing/2014/main" id="{3DE0C3B9-632F-155E-4028-B4B8138D91BC}"/>
              </a:ext>
            </a:extLst>
          </p:cNvPr>
          <p:cNvCxnSpPr>
            <a:cxnSpLocks noChangeShapeType="1"/>
            <a:stCxn id="18" idx="1"/>
          </p:cNvCxnSpPr>
          <p:nvPr/>
        </p:nvCxnSpPr>
        <p:spPr bwMode="auto">
          <a:xfrm flipH="1" flipV="1">
            <a:off x="4990454" y="5284922"/>
            <a:ext cx="1962883" cy="51598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11" idx="3"/>
          </p:cNvCxnSpPr>
          <p:nvPr/>
        </p:nvCxnSpPr>
        <p:spPr bwMode="auto">
          <a:xfrm flipH="1">
            <a:off x="1984646" y="5481234"/>
            <a:ext cx="1807273" cy="32838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9" name="Gerade Verbindung mit Pfeil 48">
            <a:extLst>
              <a:ext uri="{FF2B5EF4-FFF2-40B4-BE49-F238E27FC236}">
                <a16:creationId xmlns:a16="http://schemas.microsoft.com/office/drawing/2014/main" id="{045C9DDD-02F1-7263-0AFA-77CFABDDC4E5}"/>
              </a:ext>
            </a:extLst>
          </p:cNvPr>
          <p:cNvCxnSpPr>
            <a:cxnSpLocks noChangeShapeType="1"/>
            <a:endCxn id="9" idx="3"/>
          </p:cNvCxnSpPr>
          <p:nvPr/>
        </p:nvCxnSpPr>
        <p:spPr bwMode="auto">
          <a:xfrm flipH="1">
            <a:off x="1984646" y="5124773"/>
            <a:ext cx="1796940" cy="10007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1" name="Gerade Verbindung mit Pfeil 50">
            <a:extLst>
              <a:ext uri="{FF2B5EF4-FFF2-40B4-BE49-F238E27FC236}">
                <a16:creationId xmlns:a16="http://schemas.microsoft.com/office/drawing/2014/main" id="{137680E8-E937-9057-E1FB-8091795D6C53}"/>
              </a:ext>
            </a:extLst>
          </p:cNvPr>
          <p:cNvCxnSpPr>
            <a:cxnSpLocks noChangeShapeType="1"/>
            <a:endCxn id="12" idx="3"/>
          </p:cNvCxnSpPr>
          <p:nvPr/>
        </p:nvCxnSpPr>
        <p:spPr bwMode="auto">
          <a:xfrm flipH="1" flipV="1">
            <a:off x="1888372" y="4648781"/>
            <a:ext cx="1955208" cy="16209"/>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5" name="Gerade Verbindung mit Pfeil 54">
            <a:extLst>
              <a:ext uri="{FF2B5EF4-FFF2-40B4-BE49-F238E27FC236}">
                <a16:creationId xmlns:a16="http://schemas.microsoft.com/office/drawing/2014/main" id="{3592AF42-7650-6803-0452-6DB7B1C7628F}"/>
              </a:ext>
            </a:extLst>
          </p:cNvPr>
          <p:cNvCxnSpPr>
            <a:cxnSpLocks noChangeShapeType="1"/>
            <a:endCxn id="8" idx="3"/>
          </p:cNvCxnSpPr>
          <p:nvPr/>
        </p:nvCxnSpPr>
        <p:spPr bwMode="auto">
          <a:xfrm flipH="1" flipV="1">
            <a:off x="2262437" y="4009420"/>
            <a:ext cx="2046092" cy="57291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17" idx="3"/>
          </p:cNvCxnSpPr>
          <p:nvPr/>
        </p:nvCxnSpPr>
        <p:spPr bwMode="auto">
          <a:xfrm flipH="1" flipV="1">
            <a:off x="1675154" y="3166229"/>
            <a:ext cx="2700534" cy="42421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1888372" y="2661652"/>
            <a:ext cx="2068862" cy="25719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3" name="Textfeld 42">
            <a:extLst>
              <a:ext uri="{FF2B5EF4-FFF2-40B4-BE49-F238E27FC236}">
                <a16:creationId xmlns:a16="http://schemas.microsoft.com/office/drawing/2014/main" id="{148FD876-E85D-CA73-0B50-B2E28C410E1D}"/>
              </a:ext>
            </a:extLst>
          </p:cNvPr>
          <p:cNvSpPr txBox="1"/>
          <p:nvPr/>
        </p:nvSpPr>
        <p:spPr>
          <a:xfrm>
            <a:off x="3763178" y="5915315"/>
            <a:ext cx="1195559" cy="338554"/>
          </a:xfrm>
          <a:prstGeom prst="rect">
            <a:avLst/>
          </a:prstGeom>
          <a:noFill/>
        </p:spPr>
        <p:txBody>
          <a:bodyPr wrap="square" rtlCol="0">
            <a:spAutoFit/>
          </a:bodyPr>
          <a:lstStyle/>
          <a:p>
            <a:r>
              <a:rPr lang="de-DE" sz="1600" dirty="0">
                <a:latin typeface="Arial"/>
                <a:cs typeface="Arial"/>
              </a:rPr>
              <a:t>Zwerchfell</a:t>
            </a:r>
          </a:p>
        </p:txBody>
      </p:sp>
      <p:cxnSp>
        <p:nvCxnSpPr>
          <p:cNvPr id="45" name="Gerade Verbindung mit Pfeil 44">
            <a:extLst>
              <a:ext uri="{FF2B5EF4-FFF2-40B4-BE49-F238E27FC236}">
                <a16:creationId xmlns:a16="http://schemas.microsoft.com/office/drawing/2014/main" id="{CA6AF384-8C66-6649-EB9A-2B31234B9035}"/>
              </a:ext>
            </a:extLst>
          </p:cNvPr>
          <p:cNvCxnSpPr>
            <a:cxnSpLocks noChangeShapeType="1"/>
          </p:cNvCxnSpPr>
          <p:nvPr/>
        </p:nvCxnSpPr>
        <p:spPr bwMode="auto">
          <a:xfrm flipV="1">
            <a:off x="4359551" y="5527729"/>
            <a:ext cx="639" cy="38354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2317355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Leitung</a:t>
            </a:r>
            <a:r>
              <a:rPr lang="de-DE" sz="1600" dirty="0"/>
              <a:t> der Atemluft</a:t>
            </a:r>
          </a:p>
          <a:p>
            <a:r>
              <a:rPr lang="de-DE" sz="1600" b="1" dirty="0"/>
              <a:t>Erwärmung</a:t>
            </a:r>
            <a:r>
              <a:rPr lang="de-DE" sz="1600" dirty="0"/>
              <a:t> der Atemluft</a:t>
            </a:r>
          </a:p>
          <a:p>
            <a:r>
              <a:rPr lang="de-DE" sz="1600" b="1" dirty="0"/>
              <a:t>Reinigung</a:t>
            </a:r>
            <a:r>
              <a:rPr lang="de-DE" sz="1600" dirty="0"/>
              <a:t> der Atemluft</a:t>
            </a:r>
          </a:p>
          <a:p>
            <a:r>
              <a:rPr lang="de-DE" sz="1600" b="1" dirty="0"/>
              <a:t>Anfeuchtung</a:t>
            </a:r>
            <a:r>
              <a:rPr lang="de-DE" sz="1600" dirty="0"/>
              <a:t> der Atemluft</a:t>
            </a:r>
          </a:p>
          <a:p>
            <a:r>
              <a:rPr lang="de-DE" sz="1600" b="1" dirty="0"/>
              <a:t>Stimmbildung</a:t>
            </a:r>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Aufgabe der Atemwege</a:t>
            </a:r>
          </a:p>
        </p:txBody>
      </p:sp>
      <p:pic>
        <p:nvPicPr>
          <p:cNvPr id="7" name="Grafik 6">
            <a:extLst>
              <a:ext uri="{FF2B5EF4-FFF2-40B4-BE49-F238E27FC236}">
                <a16:creationId xmlns:a16="http://schemas.microsoft.com/office/drawing/2014/main" id="{320B55A6-C6F2-0EF2-41AB-44E24D81BA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2826" y="2420888"/>
            <a:ext cx="3095663" cy="3605537"/>
          </a:xfrm>
          <a:prstGeom prst="rect">
            <a:avLst/>
          </a:prstGeom>
        </p:spPr>
      </p:pic>
    </p:spTree>
    <p:extLst>
      <p:ext uri="{BB962C8B-B14F-4D97-AF65-F5344CB8AC3E}">
        <p14:creationId xmlns:p14="http://schemas.microsoft.com/office/powerpoint/2010/main" val="2407166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sind die Endverzweigungen der Bronchiolen</a:t>
            </a:r>
          </a:p>
          <a:p>
            <a:r>
              <a:rPr lang="de-DE" sz="1600" dirty="0"/>
              <a:t>bestehen aus einem dünnen einschichtigen Plattenepithel</a:t>
            </a:r>
          </a:p>
          <a:p>
            <a:r>
              <a:rPr lang="de-DE" sz="1600" dirty="0"/>
              <a:t>sind von einem Kapillarnetz umgeben</a:t>
            </a:r>
          </a:p>
          <a:p>
            <a:endParaRPr lang="de-DE" sz="1600" dirty="0"/>
          </a:p>
          <a:p>
            <a:pPr marL="0" indent="0">
              <a:buNone/>
            </a:pPr>
            <a:r>
              <a:rPr lang="de-DE" sz="1600" b="1" dirty="0"/>
              <a:t>Aufgabe:</a:t>
            </a:r>
          </a:p>
          <a:p>
            <a:r>
              <a:rPr lang="de-DE" sz="1600" dirty="0"/>
              <a:t>Austausch der Atemgase (O</a:t>
            </a:r>
            <a:r>
              <a:rPr lang="de-DE" sz="1600" baseline="-25000" dirty="0"/>
              <a:t>2</a:t>
            </a:r>
            <a:r>
              <a:rPr lang="de-DE" sz="1600" dirty="0"/>
              <a:t> und CO</a:t>
            </a:r>
            <a:r>
              <a:rPr lang="de-DE" sz="1600" baseline="-25000" dirty="0"/>
              <a:t>2</a:t>
            </a:r>
            <a:r>
              <a:rPr lang="de-DE" sz="1600" dirty="0"/>
              <a:t>)</a:t>
            </a:r>
          </a:p>
          <a:p>
            <a:pPr lvl="1"/>
            <a:r>
              <a:rPr lang="de-DE" sz="1600" b="1" dirty="0"/>
              <a:t>O</a:t>
            </a:r>
            <a:r>
              <a:rPr lang="de-DE" sz="1600" b="1" baseline="-25000" dirty="0"/>
              <a:t>2</a:t>
            </a:r>
            <a:r>
              <a:rPr lang="de-DE" sz="1600" b="1" dirty="0"/>
              <a:t>-Aufnahme</a:t>
            </a:r>
            <a:r>
              <a:rPr lang="de-DE" sz="1600" dirty="0"/>
              <a:t> von der Atemluft ins Blut</a:t>
            </a:r>
          </a:p>
          <a:p>
            <a:pPr lvl="1"/>
            <a:r>
              <a:rPr lang="de-DE" sz="1600" b="1" dirty="0"/>
              <a:t>CO</a:t>
            </a:r>
            <a:r>
              <a:rPr lang="de-DE" sz="1600" b="1" baseline="-25000" dirty="0"/>
              <a:t>2</a:t>
            </a:r>
            <a:r>
              <a:rPr lang="de-DE" sz="1600" b="1" dirty="0"/>
              <a:t>-Abgabe</a:t>
            </a:r>
            <a:r>
              <a:rPr lang="de-DE" sz="1600" dirty="0"/>
              <a:t> vom Blut in die Ausatemluft</a:t>
            </a:r>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Lungenbläschen (Alveolen)</a:t>
            </a:r>
          </a:p>
        </p:txBody>
      </p:sp>
      <p:pic>
        <p:nvPicPr>
          <p:cNvPr id="3" name="Grafik 2">
            <a:extLst>
              <a:ext uri="{FF2B5EF4-FFF2-40B4-BE49-F238E27FC236}">
                <a16:creationId xmlns:a16="http://schemas.microsoft.com/office/drawing/2014/main" id="{5EB0D241-0FB9-050F-AC9A-CFFF972B1A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36096" y="3140968"/>
            <a:ext cx="2846966" cy="2527910"/>
          </a:xfrm>
          <a:prstGeom prst="rect">
            <a:avLst/>
          </a:prstGeom>
        </p:spPr>
      </p:pic>
    </p:spTree>
    <p:extLst>
      <p:ext uri="{BB962C8B-B14F-4D97-AF65-F5344CB8AC3E}">
        <p14:creationId xmlns:p14="http://schemas.microsoft.com/office/powerpoint/2010/main" val="1880478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C4F8F65-BB2E-94C0-D5D5-A50C255291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73471">
            <a:off x="4886810" y="3211843"/>
            <a:ext cx="2934393" cy="2934393"/>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Ein- und Ausatmung </a:t>
            </a:r>
            <a:r>
              <a:rPr lang="de-DE" sz="1600" dirty="0"/>
              <a:t>der Atemluft                                                                          und </a:t>
            </a:r>
            <a:r>
              <a:rPr lang="de-DE" sz="1600" b="1" dirty="0"/>
              <a:t>Gasaustausch</a:t>
            </a:r>
            <a:r>
              <a:rPr lang="de-DE" sz="1600" dirty="0"/>
              <a:t> (</a:t>
            </a:r>
            <a:r>
              <a:rPr lang="de-DE" sz="1600" b="1" dirty="0">
                <a:solidFill>
                  <a:srgbClr val="D6020B"/>
                </a:solidFill>
              </a:rPr>
              <a:t>O</a:t>
            </a:r>
            <a:r>
              <a:rPr lang="de-DE" sz="1600" b="1" baseline="-25000" dirty="0">
                <a:solidFill>
                  <a:srgbClr val="D6020B"/>
                </a:solidFill>
              </a:rPr>
              <a:t>2</a:t>
            </a:r>
            <a:r>
              <a:rPr lang="de-DE" sz="1200" b="1" i="1" dirty="0"/>
              <a:t> ↔ </a:t>
            </a:r>
            <a:r>
              <a:rPr lang="de-DE" sz="1600" b="1" dirty="0">
                <a:solidFill>
                  <a:srgbClr val="3535FF"/>
                </a:solidFill>
              </a:rPr>
              <a:t>CO</a:t>
            </a:r>
            <a:r>
              <a:rPr lang="de-DE" sz="1600" b="1" baseline="-25000" dirty="0">
                <a:solidFill>
                  <a:srgbClr val="3535FF"/>
                </a:solidFill>
              </a:rPr>
              <a:t>2</a:t>
            </a:r>
            <a:r>
              <a:rPr lang="de-DE" sz="1600" dirty="0"/>
              <a:t>) an den Kapillaren der Lungenbläschen</a:t>
            </a:r>
          </a:p>
          <a:p>
            <a:endParaRPr lang="de-DE" sz="1600" dirty="0"/>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Äußere Atmung</a:t>
            </a:r>
          </a:p>
        </p:txBody>
      </p:sp>
      <p:pic>
        <p:nvPicPr>
          <p:cNvPr id="8" name="Picture 7">
            <a:extLst>
              <a:ext uri="{FF2B5EF4-FFF2-40B4-BE49-F238E27FC236}">
                <a16:creationId xmlns:a16="http://schemas.microsoft.com/office/drawing/2014/main" id="{14E7C4D0-68DB-678F-CD23-4C3435C5855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633295">
            <a:off x="5747585" y="5460193"/>
            <a:ext cx="477228" cy="308949"/>
          </a:xfrm>
          <a:prstGeom prst="rect">
            <a:avLst/>
          </a:prstGeom>
          <a:noFill/>
          <a:ln w="9525">
            <a:noFill/>
            <a:miter lim="800000"/>
            <a:headEnd/>
            <a:tailEnd/>
          </a:ln>
        </p:spPr>
      </p:pic>
      <p:pic>
        <p:nvPicPr>
          <p:cNvPr id="10" name="Picture 6">
            <a:extLst>
              <a:ext uri="{FF2B5EF4-FFF2-40B4-BE49-F238E27FC236}">
                <a16:creationId xmlns:a16="http://schemas.microsoft.com/office/drawing/2014/main" id="{70959A54-7904-4B3B-F4EE-075BA186ADB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567058">
            <a:off x="6255336" y="5506052"/>
            <a:ext cx="414506" cy="268904"/>
          </a:xfrm>
          <a:prstGeom prst="rect">
            <a:avLst/>
          </a:prstGeom>
          <a:noFill/>
          <a:ln w="9525">
            <a:noFill/>
            <a:miter lim="800000"/>
            <a:headEnd/>
            <a:tailEnd/>
          </a:ln>
        </p:spPr>
      </p:pic>
      <p:sp>
        <p:nvSpPr>
          <p:cNvPr id="12" name="Bogen 11">
            <a:extLst>
              <a:ext uri="{FF2B5EF4-FFF2-40B4-BE49-F238E27FC236}">
                <a16:creationId xmlns:a16="http://schemas.microsoft.com/office/drawing/2014/main" id="{61A4DF13-D0F5-F361-3F4F-00BA4CE13F39}"/>
              </a:ext>
            </a:extLst>
          </p:cNvPr>
          <p:cNvSpPr/>
          <p:nvPr/>
        </p:nvSpPr>
        <p:spPr bwMode="auto">
          <a:xfrm>
            <a:off x="4370904" y="4956249"/>
            <a:ext cx="733425" cy="427037"/>
          </a:xfrm>
          <a:prstGeom prst="arc">
            <a:avLst>
              <a:gd name="adj1" fmla="val 17183974"/>
              <a:gd name="adj2" fmla="val 19527194"/>
            </a:avLst>
          </a:prstGeom>
          <a:noFill/>
          <a:ln w="28575" cap="flat" cmpd="sng" algn="ctr">
            <a:solidFill>
              <a:srgbClr val="FFFFFF"/>
            </a:solidFill>
            <a:prstDash val="solid"/>
            <a:round/>
            <a:headEnd type="none" w="med" len="med"/>
            <a:tailEnd type="triangle" w="sm" len="sm"/>
          </a:ln>
          <a:effectLst/>
        </p:spPr>
        <p:txBody>
          <a:bodyPr wrap="none" lIns="104251" tIns="52125" rIns="104251" bIns="52125" anchor="ctr"/>
          <a:lstStyle/>
          <a:p>
            <a:pPr defTabSz="1042988" eaLnBrk="1" hangingPunct="1">
              <a:defRPr/>
            </a:pPr>
            <a:endParaRPr lang="de-DE">
              <a:ea typeface="+mn-ea"/>
              <a:cs typeface="+mn-cs"/>
            </a:endParaRPr>
          </a:p>
        </p:txBody>
      </p:sp>
      <p:sp>
        <p:nvSpPr>
          <p:cNvPr id="13" name="Bogen 12">
            <a:extLst>
              <a:ext uri="{FF2B5EF4-FFF2-40B4-BE49-F238E27FC236}">
                <a16:creationId xmlns:a16="http://schemas.microsoft.com/office/drawing/2014/main" id="{CBF8AB66-DC5C-706A-721D-3C27A1B8C31F}"/>
              </a:ext>
            </a:extLst>
          </p:cNvPr>
          <p:cNvSpPr/>
          <p:nvPr/>
        </p:nvSpPr>
        <p:spPr bwMode="auto">
          <a:xfrm rot="19070249">
            <a:off x="7086120" y="4897662"/>
            <a:ext cx="735013" cy="427038"/>
          </a:xfrm>
          <a:prstGeom prst="arc">
            <a:avLst>
              <a:gd name="adj1" fmla="val 17183974"/>
              <a:gd name="adj2" fmla="val 19527194"/>
            </a:avLst>
          </a:prstGeom>
          <a:noFill/>
          <a:ln w="28575" cap="flat" cmpd="sng" algn="ctr">
            <a:solidFill>
              <a:schemeClr val="bg1"/>
            </a:solidFill>
            <a:prstDash val="solid"/>
            <a:round/>
            <a:headEnd type="none" w="med" len="med"/>
            <a:tailEnd type="triangle" w="sm" len="sm"/>
          </a:ln>
          <a:effectLst/>
        </p:spPr>
        <p:txBody>
          <a:bodyPr wrap="none" lIns="104251" tIns="52125" rIns="104251" bIns="52125" anchor="ctr"/>
          <a:lstStyle/>
          <a:p>
            <a:pPr defTabSz="1042988" eaLnBrk="1" hangingPunct="1">
              <a:defRPr/>
            </a:pPr>
            <a:endParaRPr lang="de-DE">
              <a:ea typeface="+mn-ea"/>
              <a:cs typeface="+mn-cs"/>
            </a:endParaRPr>
          </a:p>
        </p:txBody>
      </p:sp>
      <p:pic>
        <p:nvPicPr>
          <p:cNvPr id="14" name="Picture 5">
            <a:extLst>
              <a:ext uri="{FF2B5EF4-FFF2-40B4-BE49-F238E27FC236}">
                <a16:creationId xmlns:a16="http://schemas.microsoft.com/office/drawing/2014/main" id="{C53032B9-9E97-D236-7EBD-DE3174576BE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64578" y="3215501"/>
            <a:ext cx="88478" cy="645547"/>
          </a:xfrm>
          <a:prstGeom prst="rect">
            <a:avLst/>
          </a:prstGeom>
          <a:noFill/>
          <a:ln w="9525">
            <a:noFill/>
            <a:miter lim="800000"/>
            <a:headEnd/>
            <a:tailEnd/>
          </a:ln>
        </p:spPr>
      </p:pic>
      <p:pic>
        <p:nvPicPr>
          <p:cNvPr id="15" name="Picture 4">
            <a:extLst>
              <a:ext uri="{FF2B5EF4-FFF2-40B4-BE49-F238E27FC236}">
                <a16:creationId xmlns:a16="http://schemas.microsoft.com/office/drawing/2014/main" id="{47F3FC8C-2F4C-2B9D-D2A5-5BF87A74FC6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46559" y="3212976"/>
            <a:ext cx="107783" cy="645547"/>
          </a:xfrm>
          <a:prstGeom prst="rect">
            <a:avLst/>
          </a:prstGeom>
          <a:noFill/>
          <a:ln w="9525">
            <a:noFill/>
            <a:miter lim="800000"/>
            <a:headEnd/>
            <a:tailEnd/>
          </a:ln>
        </p:spPr>
      </p:pic>
      <p:sp>
        <p:nvSpPr>
          <p:cNvPr id="17" name="Textfeld 16">
            <a:extLst>
              <a:ext uri="{FF2B5EF4-FFF2-40B4-BE49-F238E27FC236}">
                <a16:creationId xmlns:a16="http://schemas.microsoft.com/office/drawing/2014/main" id="{7EDDD1D5-144A-BF89-1052-A3211BCE7E5C}"/>
              </a:ext>
            </a:extLst>
          </p:cNvPr>
          <p:cNvSpPr txBox="1">
            <a:spLocks noChangeArrowheads="1"/>
          </p:cNvSpPr>
          <p:nvPr/>
        </p:nvSpPr>
        <p:spPr bwMode="auto">
          <a:xfrm>
            <a:off x="6062192" y="2996952"/>
            <a:ext cx="460548" cy="246221"/>
          </a:xfrm>
          <a:prstGeom prst="rect">
            <a:avLst/>
          </a:prstGeom>
          <a:noFill/>
          <a:ln w="9525">
            <a:noFill/>
            <a:miter lim="800000"/>
            <a:headEnd/>
            <a:tailEnd/>
          </a:ln>
        </p:spPr>
        <p:txBody>
          <a:bodyPr wrap="square">
            <a:prstTxWarp prst="textNoShape">
              <a:avLst/>
            </a:prstTxWarp>
            <a:spAutoFit/>
          </a:bodyPr>
          <a:lstStyle/>
          <a:p>
            <a:pPr eaLnBrk="1" hangingPunct="1"/>
            <a:r>
              <a:rPr lang="de-DE" sz="1000" b="1" dirty="0">
                <a:solidFill>
                  <a:srgbClr val="FF0000"/>
                </a:solidFill>
              </a:rPr>
              <a:t>O</a:t>
            </a:r>
            <a:r>
              <a:rPr lang="de-DE" sz="1000" b="1" baseline="-25000" dirty="0">
                <a:solidFill>
                  <a:srgbClr val="FF0000"/>
                </a:solidFill>
              </a:rPr>
              <a:t>2</a:t>
            </a:r>
          </a:p>
        </p:txBody>
      </p:sp>
      <p:sp>
        <p:nvSpPr>
          <p:cNvPr id="21" name="Textfeld 20">
            <a:extLst>
              <a:ext uri="{FF2B5EF4-FFF2-40B4-BE49-F238E27FC236}">
                <a16:creationId xmlns:a16="http://schemas.microsoft.com/office/drawing/2014/main" id="{2C460C8E-0E4C-E031-D068-2D0571CC3B51}"/>
              </a:ext>
            </a:extLst>
          </p:cNvPr>
          <p:cNvSpPr txBox="1">
            <a:spLocks noChangeArrowheads="1"/>
          </p:cNvSpPr>
          <p:nvPr/>
        </p:nvSpPr>
        <p:spPr bwMode="auto">
          <a:xfrm>
            <a:off x="6146559" y="3831010"/>
            <a:ext cx="428625" cy="246062"/>
          </a:xfrm>
          <a:prstGeom prst="rect">
            <a:avLst/>
          </a:prstGeom>
          <a:noFill/>
          <a:ln w="9525">
            <a:noFill/>
            <a:miter lim="800000"/>
            <a:headEnd/>
            <a:tailEnd/>
          </a:ln>
        </p:spPr>
        <p:txBody>
          <a:bodyPr wrap="none">
            <a:prstTxWarp prst="textNoShape">
              <a:avLst/>
            </a:prstTxWarp>
            <a:spAutoFit/>
          </a:bodyPr>
          <a:lstStyle/>
          <a:p>
            <a:pPr eaLnBrk="1" hangingPunct="1"/>
            <a:r>
              <a:rPr lang="de-DE" sz="1000" b="1" dirty="0">
                <a:solidFill>
                  <a:srgbClr val="0000FF"/>
                </a:solidFill>
              </a:rPr>
              <a:t>CO</a:t>
            </a:r>
            <a:r>
              <a:rPr lang="de-DE" sz="1000" b="1" baseline="-25000" dirty="0">
                <a:solidFill>
                  <a:srgbClr val="0000FF"/>
                </a:solidFill>
              </a:rPr>
              <a:t>2</a:t>
            </a:r>
          </a:p>
        </p:txBody>
      </p:sp>
      <p:pic>
        <p:nvPicPr>
          <p:cNvPr id="16" name="Picture 6">
            <a:extLst>
              <a:ext uri="{FF2B5EF4-FFF2-40B4-BE49-F238E27FC236}">
                <a16:creationId xmlns:a16="http://schemas.microsoft.com/office/drawing/2014/main" id="{058DBBCA-176F-8D9B-DDA1-876D9677EAE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493878">
            <a:off x="5604947" y="5277838"/>
            <a:ext cx="507059" cy="329727"/>
          </a:xfrm>
          <a:prstGeom prst="rect">
            <a:avLst/>
          </a:prstGeom>
          <a:noFill/>
          <a:ln w="9525">
            <a:noFill/>
            <a:miter lim="800000"/>
            <a:headEnd/>
            <a:tailEnd/>
          </a:ln>
        </p:spPr>
      </p:pic>
      <p:pic>
        <p:nvPicPr>
          <p:cNvPr id="18" name="Picture 7">
            <a:extLst>
              <a:ext uri="{FF2B5EF4-FFF2-40B4-BE49-F238E27FC236}">
                <a16:creationId xmlns:a16="http://schemas.microsoft.com/office/drawing/2014/main" id="{BCD6908F-F1C7-67DC-6D5E-F603CB409B0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5806265">
            <a:off x="6438702" y="5438847"/>
            <a:ext cx="401243" cy="261570"/>
          </a:xfrm>
          <a:prstGeom prst="rect">
            <a:avLst/>
          </a:prstGeom>
          <a:noFill/>
          <a:ln w="9525">
            <a:noFill/>
            <a:miter lim="800000"/>
            <a:headEnd/>
            <a:tailEnd/>
          </a:ln>
        </p:spPr>
      </p:pic>
    </p:spTree>
    <p:extLst>
      <p:ext uri="{BB962C8B-B14F-4D97-AF65-F5344CB8AC3E}">
        <p14:creationId xmlns:p14="http://schemas.microsoft.com/office/powerpoint/2010/main" val="3968078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Stoffwechselprozesse </a:t>
            </a:r>
            <a:r>
              <a:rPr lang="de-DE" sz="1600" b="1" dirty="0"/>
              <a:t>innerhalb</a:t>
            </a:r>
            <a:r>
              <a:rPr lang="de-DE" sz="1600" dirty="0"/>
              <a:t> einer Zelle zur Energiegewinnung,                           für die die Zelle Sauerstoff (O</a:t>
            </a:r>
            <a:r>
              <a:rPr lang="de-DE" sz="1600" baseline="-25000" dirty="0"/>
              <a:t>2</a:t>
            </a:r>
            <a:r>
              <a:rPr lang="de-DE" sz="1600" dirty="0"/>
              <a:t>) benötigt</a:t>
            </a:r>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Innere Atmung (Zellatmung)</a:t>
            </a:r>
          </a:p>
        </p:txBody>
      </p:sp>
    </p:spTree>
    <p:extLst>
      <p:ext uri="{BB962C8B-B14F-4D97-AF65-F5344CB8AC3E}">
        <p14:creationId xmlns:p14="http://schemas.microsoft.com/office/powerpoint/2010/main" val="4108265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FE78AC37-BC0F-D81A-FEA3-0695A132A8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2617" y="2780928"/>
            <a:ext cx="2201236" cy="2864181"/>
          </a:xfrm>
          <a:prstGeom prst="rect">
            <a:avLst/>
          </a:prstGeom>
        </p:spPr>
      </p:pic>
      <p:pic>
        <p:nvPicPr>
          <p:cNvPr id="4" name="Grafik 3">
            <a:extLst>
              <a:ext uri="{FF2B5EF4-FFF2-40B4-BE49-F238E27FC236}">
                <a16:creationId xmlns:a16="http://schemas.microsoft.com/office/drawing/2014/main" id="{0ADBCD03-65AC-DDAB-964B-D8DFDB9998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23092" y="2780928"/>
            <a:ext cx="2201236" cy="2864181"/>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Aufnahme</a:t>
            </a:r>
            <a:r>
              <a:rPr lang="de-DE" sz="1600" dirty="0"/>
              <a:t> der Atemluft in die Lungenflügel</a:t>
            </a:r>
          </a:p>
          <a:p>
            <a:pPr lvl="1"/>
            <a:r>
              <a:rPr lang="de-DE" sz="1600" dirty="0"/>
              <a:t>Vergrößerung der Lungenflügel</a:t>
            </a:r>
          </a:p>
          <a:p>
            <a:pPr lvl="1"/>
            <a:r>
              <a:rPr lang="de-DE" sz="1600" dirty="0"/>
              <a:t>Unterdruck im Inneren der Lungenflügel                                                         bewirkt das Einsaugen der Atemluft</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Einatmung (Inspiration) </a:t>
            </a:r>
          </a:p>
        </p:txBody>
      </p:sp>
      <p:sp>
        <p:nvSpPr>
          <p:cNvPr id="8" name="Textfeld 7">
            <a:extLst>
              <a:ext uri="{FF2B5EF4-FFF2-40B4-BE49-F238E27FC236}">
                <a16:creationId xmlns:a16="http://schemas.microsoft.com/office/drawing/2014/main" id="{E7119F50-D796-34C3-E42C-519CEC6A1790}"/>
              </a:ext>
            </a:extLst>
          </p:cNvPr>
          <p:cNvSpPr txBox="1">
            <a:spLocks noChangeArrowheads="1"/>
          </p:cNvSpPr>
          <p:nvPr/>
        </p:nvSpPr>
        <p:spPr bwMode="auto">
          <a:xfrm>
            <a:off x="7164288" y="3109887"/>
            <a:ext cx="1080120" cy="369887"/>
          </a:xfrm>
          <a:prstGeom prst="rect">
            <a:avLst/>
          </a:prstGeom>
          <a:noFill/>
          <a:ln w="9525">
            <a:noFill/>
            <a:miter lim="800000"/>
            <a:headEnd/>
            <a:tailEnd/>
          </a:ln>
        </p:spPr>
        <p:txBody>
          <a:bodyPr wrap="square">
            <a:prstTxWarp prst="textNoShape">
              <a:avLst/>
            </a:prstTxWarp>
            <a:spAutoFit/>
          </a:bodyPr>
          <a:lstStyle/>
          <a:p>
            <a:pPr eaLnBrk="1" hangingPunct="1"/>
            <a:r>
              <a:rPr lang="de-DE" b="1" dirty="0"/>
              <a:t>Atemluft</a:t>
            </a:r>
            <a:endParaRPr lang="de-DE" b="1" baseline="-25000" dirty="0"/>
          </a:p>
        </p:txBody>
      </p:sp>
      <p:sp>
        <p:nvSpPr>
          <p:cNvPr id="9" name="Bogen 8">
            <a:extLst>
              <a:ext uri="{FF2B5EF4-FFF2-40B4-BE49-F238E27FC236}">
                <a16:creationId xmlns:a16="http://schemas.microsoft.com/office/drawing/2014/main" id="{0949087A-C653-A65E-F23C-3CA0AED623B2}"/>
              </a:ext>
            </a:extLst>
          </p:cNvPr>
          <p:cNvSpPr/>
          <p:nvPr/>
        </p:nvSpPr>
        <p:spPr bwMode="auto">
          <a:xfrm rot="10800000" flipV="1">
            <a:off x="6421930" y="3294831"/>
            <a:ext cx="1368425" cy="1201737"/>
          </a:xfrm>
          <a:prstGeom prst="arc">
            <a:avLst>
              <a:gd name="adj1" fmla="val 16002350"/>
              <a:gd name="adj2" fmla="val 112592"/>
            </a:avLst>
          </a:prstGeom>
          <a:noFill/>
          <a:ln w="38100" cap="flat" cmpd="sng" algn="ctr">
            <a:solidFill>
              <a:schemeClr val="tx1"/>
            </a:solidFill>
            <a:prstDash val="solid"/>
            <a:round/>
            <a:headEnd type="none" w="med" len="med"/>
            <a:tailEnd type="triangle" w="med" len="med"/>
          </a:ln>
          <a:effectLst/>
        </p:spPr>
        <p:txBody>
          <a:bodyPr wrap="none" lIns="104251" tIns="52125" rIns="104251" bIns="52125" anchor="ctr"/>
          <a:lstStyle/>
          <a:p>
            <a:pPr defTabSz="1042988" eaLnBrk="1" hangingPunct="1">
              <a:defRPr/>
            </a:pPr>
            <a:endParaRPr lang="de-DE">
              <a:ea typeface="+mn-ea"/>
              <a:cs typeface="+mn-cs"/>
            </a:endParaRPr>
          </a:p>
        </p:txBody>
      </p:sp>
    </p:spTree>
    <p:extLst>
      <p:ext uri="{BB962C8B-B14F-4D97-AF65-F5344CB8AC3E}">
        <p14:creationId xmlns:p14="http://schemas.microsoft.com/office/powerpoint/2010/main" val="3798959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A2373D0-07A6-B193-12B2-F4BFCD0EDA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2617" y="2780928"/>
            <a:ext cx="2201236" cy="2825562"/>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b="1" dirty="0"/>
              <a:t>Abgabe</a:t>
            </a:r>
            <a:r>
              <a:rPr lang="de-DE" sz="1600" dirty="0"/>
              <a:t> der Atemluft aus den Lungenflügeln</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Ausatmung (Exspiration) </a:t>
            </a:r>
          </a:p>
        </p:txBody>
      </p:sp>
      <p:sp>
        <p:nvSpPr>
          <p:cNvPr id="8" name="Textfeld 7">
            <a:extLst>
              <a:ext uri="{FF2B5EF4-FFF2-40B4-BE49-F238E27FC236}">
                <a16:creationId xmlns:a16="http://schemas.microsoft.com/office/drawing/2014/main" id="{E7119F50-D796-34C3-E42C-519CEC6A1790}"/>
              </a:ext>
            </a:extLst>
          </p:cNvPr>
          <p:cNvSpPr txBox="1">
            <a:spLocks noChangeArrowheads="1"/>
          </p:cNvSpPr>
          <p:nvPr/>
        </p:nvSpPr>
        <p:spPr bwMode="auto">
          <a:xfrm>
            <a:off x="7164288" y="3109887"/>
            <a:ext cx="1080120" cy="369887"/>
          </a:xfrm>
          <a:prstGeom prst="rect">
            <a:avLst/>
          </a:prstGeom>
          <a:noFill/>
          <a:ln w="9525">
            <a:noFill/>
            <a:miter lim="800000"/>
            <a:headEnd/>
            <a:tailEnd/>
          </a:ln>
        </p:spPr>
        <p:txBody>
          <a:bodyPr wrap="square">
            <a:prstTxWarp prst="textNoShape">
              <a:avLst/>
            </a:prstTxWarp>
            <a:spAutoFit/>
          </a:bodyPr>
          <a:lstStyle/>
          <a:p>
            <a:pPr eaLnBrk="1" hangingPunct="1"/>
            <a:r>
              <a:rPr lang="de-DE" b="1" dirty="0"/>
              <a:t>Atemluft</a:t>
            </a:r>
            <a:endParaRPr lang="de-DE" b="1" baseline="-25000" dirty="0"/>
          </a:p>
        </p:txBody>
      </p:sp>
      <p:sp>
        <p:nvSpPr>
          <p:cNvPr id="11" name="Bogen 10">
            <a:extLst>
              <a:ext uri="{FF2B5EF4-FFF2-40B4-BE49-F238E27FC236}">
                <a16:creationId xmlns:a16="http://schemas.microsoft.com/office/drawing/2014/main" id="{BAE52310-D96B-2C20-3EE4-FFCAFC4D19DA}"/>
              </a:ext>
            </a:extLst>
          </p:cNvPr>
          <p:cNvSpPr/>
          <p:nvPr/>
        </p:nvSpPr>
        <p:spPr bwMode="auto">
          <a:xfrm rot="10800000" flipV="1">
            <a:off x="6423695" y="3294830"/>
            <a:ext cx="1368425" cy="1201738"/>
          </a:xfrm>
          <a:prstGeom prst="arc">
            <a:avLst>
              <a:gd name="adj1" fmla="val 16002350"/>
              <a:gd name="adj2" fmla="val 112592"/>
            </a:avLst>
          </a:prstGeom>
          <a:noFill/>
          <a:ln w="38100" cap="flat" cmpd="sng" algn="ctr">
            <a:solidFill>
              <a:schemeClr val="tx1"/>
            </a:solidFill>
            <a:prstDash val="solid"/>
            <a:round/>
            <a:headEnd type="triangle" w="med" len="med"/>
            <a:tailEnd type="none" w="med" len="med"/>
          </a:ln>
          <a:effectLst/>
        </p:spPr>
        <p:txBody>
          <a:bodyPr wrap="none" lIns="104251" tIns="52125" rIns="104251" bIns="52125" anchor="ctr"/>
          <a:lstStyle/>
          <a:p>
            <a:pPr defTabSz="1042988" eaLnBrk="1" hangingPunct="1">
              <a:defRPr/>
            </a:pPr>
            <a:endParaRPr lang="de-DE">
              <a:ea typeface="+mn-ea"/>
              <a:cs typeface="+mn-cs"/>
            </a:endParaRPr>
          </a:p>
        </p:txBody>
      </p:sp>
    </p:spTree>
    <p:extLst>
      <p:ext uri="{BB962C8B-B14F-4D97-AF65-F5344CB8AC3E}">
        <p14:creationId xmlns:p14="http://schemas.microsoft.com/office/powerpoint/2010/main" val="4064259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Einatmung</a:t>
            </a:r>
          </a:p>
          <a:p>
            <a:r>
              <a:rPr lang="de-DE" sz="1600" dirty="0"/>
              <a:t>Anspannung des Zwerchfells</a:t>
            </a:r>
          </a:p>
          <a:p>
            <a:pPr lvl="1"/>
            <a:r>
              <a:rPr lang="de-DE" sz="1600" dirty="0"/>
              <a:t>Zwerchfell senkt sich</a:t>
            </a:r>
          </a:p>
          <a:p>
            <a:pPr lvl="1"/>
            <a:r>
              <a:rPr lang="de-DE" sz="1600" dirty="0"/>
              <a:t>Lungenflügel werden vergrößert</a:t>
            </a:r>
          </a:p>
          <a:p>
            <a:pPr lvl="1"/>
            <a:r>
              <a:rPr lang="de-DE" sz="1600" dirty="0"/>
              <a:t>Unterdruck innerhalb der Lungenflügel bewirkt                                                  das Einsaugen der Atemluft</a:t>
            </a:r>
          </a:p>
          <a:p>
            <a:pPr marL="0" indent="0">
              <a:buNone/>
            </a:pPr>
            <a:endParaRPr lang="de-DE" sz="1600" dirty="0"/>
          </a:p>
          <a:p>
            <a:pPr marL="0" indent="0">
              <a:buNone/>
            </a:pPr>
            <a:r>
              <a:rPr lang="de-DE" sz="1600" b="1" dirty="0"/>
              <a:t>Ausatmung</a:t>
            </a:r>
          </a:p>
          <a:p>
            <a:r>
              <a:rPr lang="de-DE" sz="1600" dirty="0"/>
              <a:t>Entspannung des Zwerchfells</a:t>
            </a:r>
          </a:p>
          <a:p>
            <a:pPr lvl="1"/>
            <a:r>
              <a:rPr lang="de-DE" sz="1600" dirty="0"/>
              <a:t>Zwerchfell hebt sich</a:t>
            </a:r>
          </a:p>
          <a:p>
            <a:pPr lvl="1"/>
            <a:r>
              <a:rPr lang="de-DE" sz="1600" dirty="0"/>
              <a:t>Lungenflügel werden verkleinert</a:t>
            </a:r>
          </a:p>
          <a:p>
            <a:pPr lvl="1"/>
            <a:r>
              <a:rPr lang="de-DE" sz="1600" dirty="0"/>
              <a:t>Luft wird ausgeatmet</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Bauchatmung</a:t>
            </a:r>
          </a:p>
        </p:txBody>
      </p:sp>
      <p:pic>
        <p:nvPicPr>
          <p:cNvPr id="8" name="Grafik 7">
            <a:extLst>
              <a:ext uri="{FF2B5EF4-FFF2-40B4-BE49-F238E27FC236}">
                <a16:creationId xmlns:a16="http://schemas.microsoft.com/office/drawing/2014/main" id="{AE0869D9-8297-EBA7-05A6-A176848C44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65980" y="2492375"/>
            <a:ext cx="1274133" cy="1657863"/>
          </a:xfrm>
          <a:prstGeom prst="rect">
            <a:avLst/>
          </a:prstGeom>
        </p:spPr>
      </p:pic>
      <p:pic>
        <p:nvPicPr>
          <p:cNvPr id="12" name="Grafik 11">
            <a:extLst>
              <a:ext uri="{FF2B5EF4-FFF2-40B4-BE49-F238E27FC236}">
                <a16:creationId xmlns:a16="http://schemas.microsoft.com/office/drawing/2014/main" id="{47210DF5-B472-D391-1337-B81DA64A06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84594" y="4398558"/>
            <a:ext cx="1291034" cy="1657204"/>
          </a:xfrm>
          <a:prstGeom prst="rect">
            <a:avLst/>
          </a:prstGeom>
        </p:spPr>
      </p:pic>
    </p:spTree>
    <p:extLst>
      <p:ext uri="{BB962C8B-B14F-4D97-AF65-F5344CB8AC3E}">
        <p14:creationId xmlns:p14="http://schemas.microsoft.com/office/powerpoint/2010/main" val="2585390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Einatmung</a:t>
            </a:r>
          </a:p>
          <a:p>
            <a:r>
              <a:rPr lang="de-DE" sz="1600" dirty="0"/>
              <a:t>Anspannung der Zwischenrippenmuskulatur</a:t>
            </a:r>
          </a:p>
          <a:p>
            <a:pPr lvl="1"/>
            <a:r>
              <a:rPr lang="de-DE" sz="1600" dirty="0"/>
              <a:t>Brustkorb wird angehoben und erweitert</a:t>
            </a:r>
          </a:p>
          <a:p>
            <a:pPr lvl="1"/>
            <a:r>
              <a:rPr lang="de-DE" sz="1600" dirty="0"/>
              <a:t>Lungenflügel werden vergrößert</a:t>
            </a:r>
          </a:p>
          <a:p>
            <a:pPr lvl="1"/>
            <a:r>
              <a:rPr lang="de-DE" sz="1600" dirty="0"/>
              <a:t>Unterdruck innerhalb der Lungenflügel bewirkt                                                  das Einsaugen der Atemluft</a:t>
            </a:r>
          </a:p>
          <a:p>
            <a:pPr marL="0" indent="0">
              <a:buNone/>
            </a:pPr>
            <a:endParaRPr lang="de-DE" sz="1600" dirty="0"/>
          </a:p>
          <a:p>
            <a:pPr marL="0" indent="0">
              <a:buNone/>
            </a:pPr>
            <a:r>
              <a:rPr lang="de-DE" sz="1600" b="1" dirty="0"/>
              <a:t>Ausatmung</a:t>
            </a:r>
          </a:p>
          <a:p>
            <a:r>
              <a:rPr lang="de-DE" sz="1600" dirty="0"/>
              <a:t>Entspannung der Zwischenrippenmuskulatur</a:t>
            </a:r>
          </a:p>
          <a:p>
            <a:pPr lvl="1"/>
            <a:r>
              <a:rPr lang="de-DE" sz="1600" dirty="0"/>
              <a:t>Brustkorb senkt sich</a:t>
            </a:r>
          </a:p>
          <a:p>
            <a:pPr lvl="1"/>
            <a:r>
              <a:rPr lang="de-DE" sz="1600" dirty="0"/>
              <a:t>Lungenflügel werden verkleinert</a:t>
            </a:r>
          </a:p>
          <a:p>
            <a:pPr lvl="1"/>
            <a:r>
              <a:rPr lang="de-DE" sz="1600" dirty="0"/>
              <a:t>Luft wird ausgeatmet</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Brustatmung</a:t>
            </a:r>
          </a:p>
        </p:txBody>
      </p:sp>
      <p:pic>
        <p:nvPicPr>
          <p:cNvPr id="4" name="Grafik 3">
            <a:extLst>
              <a:ext uri="{FF2B5EF4-FFF2-40B4-BE49-F238E27FC236}">
                <a16:creationId xmlns:a16="http://schemas.microsoft.com/office/drawing/2014/main" id="{37F9594E-AF98-809D-C8F2-249EDEBCE0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9710" y="4653136"/>
            <a:ext cx="769423" cy="1796975"/>
          </a:xfrm>
          <a:prstGeom prst="rect">
            <a:avLst/>
          </a:prstGeom>
        </p:spPr>
      </p:pic>
      <p:pic>
        <p:nvPicPr>
          <p:cNvPr id="3" name="Grafik 2">
            <a:extLst>
              <a:ext uri="{FF2B5EF4-FFF2-40B4-BE49-F238E27FC236}">
                <a16:creationId xmlns:a16="http://schemas.microsoft.com/office/drawing/2014/main" id="{8C3664A1-597C-F778-BBD0-8D5CDD6796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8974" y="2505485"/>
            <a:ext cx="783249" cy="1794531"/>
          </a:xfrm>
          <a:prstGeom prst="rect">
            <a:avLst/>
          </a:prstGeom>
        </p:spPr>
      </p:pic>
    </p:spTree>
    <p:extLst>
      <p:ext uri="{BB962C8B-B14F-4D97-AF65-F5344CB8AC3E}">
        <p14:creationId xmlns:p14="http://schemas.microsoft.com/office/powerpoint/2010/main" val="76914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Lebensfunktionen eines Menschen, die im Notfall gestört oder aufgehoben sind</a:t>
            </a:r>
          </a:p>
          <a:p>
            <a:r>
              <a:rPr lang="de-DE" sz="1600" b="1" dirty="0"/>
              <a:t>Bewusstsein</a:t>
            </a:r>
          </a:p>
          <a:p>
            <a:pPr lvl="1"/>
            <a:r>
              <a:rPr lang="de-DE" sz="1600" dirty="0"/>
              <a:t>Reaktion auf laute Ansprache?</a:t>
            </a:r>
          </a:p>
          <a:p>
            <a:pPr lvl="1"/>
            <a:r>
              <a:rPr lang="de-DE" sz="1600" dirty="0"/>
              <a:t>Reaktion auf leichtes Rütteln?</a:t>
            </a:r>
          </a:p>
          <a:p>
            <a:pPr marL="0" indent="0">
              <a:buNone/>
            </a:pPr>
            <a:endParaRPr lang="de-DE" sz="1600" dirty="0"/>
          </a:p>
          <a:p>
            <a:r>
              <a:rPr lang="de-DE" sz="1600" b="1" dirty="0"/>
              <a:t>Atmung</a:t>
            </a:r>
          </a:p>
          <a:p>
            <a:pPr lvl="1"/>
            <a:r>
              <a:rPr lang="de-DE" sz="1600" dirty="0"/>
              <a:t>sichtbare Bewegungen des Brustkorbs?</a:t>
            </a:r>
          </a:p>
          <a:p>
            <a:pPr lvl="1"/>
            <a:r>
              <a:rPr lang="de-DE" sz="1600" dirty="0"/>
              <a:t>hörbare Atemgeräusche?</a:t>
            </a:r>
          </a:p>
          <a:p>
            <a:pPr lvl="1"/>
            <a:r>
              <a:rPr lang="de-DE" sz="1600" dirty="0"/>
              <a:t>fühlbare Atemluft?</a:t>
            </a:r>
          </a:p>
          <a:p>
            <a:pPr lvl="1"/>
            <a:endParaRPr lang="de-DE" sz="1600" dirty="0"/>
          </a:p>
          <a:p>
            <a:r>
              <a:rPr lang="de-DE" sz="1600" b="1" dirty="0"/>
              <a:t>Kreislauf</a:t>
            </a:r>
          </a:p>
          <a:p>
            <a:pPr lvl="1"/>
            <a:r>
              <a:rPr lang="de-DE" sz="1600" dirty="0"/>
              <a:t>Puls an Halsschlagader vorhanden?</a:t>
            </a:r>
          </a:p>
          <a:p>
            <a:pPr lvl="1"/>
            <a:endParaRPr lang="de-DE" sz="1600" dirty="0"/>
          </a:p>
          <a:p>
            <a:pPr lvl="1"/>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Vitalfunktionen</a:t>
            </a:r>
          </a:p>
        </p:txBody>
      </p:sp>
    </p:spTree>
    <p:extLst>
      <p:ext uri="{BB962C8B-B14F-4D97-AF65-F5344CB8AC3E}">
        <p14:creationId xmlns:p14="http://schemas.microsoft.com/office/powerpoint/2010/main" val="1024927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lebensrettende Sofortmaßnahmen bei Atem- und Kreislaufstillstand</a:t>
            </a:r>
          </a:p>
          <a:p>
            <a:endParaRPr lang="de-DE" sz="1600" b="1" dirty="0"/>
          </a:p>
          <a:p>
            <a:r>
              <a:rPr lang="de-DE" sz="1600" dirty="0"/>
              <a:t>Ziel:</a:t>
            </a:r>
          </a:p>
          <a:p>
            <a:pPr lvl="1"/>
            <a:r>
              <a:rPr lang="de-DE" sz="1600" dirty="0"/>
              <a:t>Wiederherstellung der Vitalfunktionen Kreislauf und Atmung</a:t>
            </a:r>
          </a:p>
          <a:p>
            <a:pPr lvl="2"/>
            <a:r>
              <a:rPr lang="de-DE" sz="1600" dirty="0"/>
              <a:t>Voraussetzung für die Sauerstoffversorgung des Gehirns</a:t>
            </a:r>
          </a:p>
          <a:p>
            <a:pPr marL="0" indent="0">
              <a:buNone/>
            </a:pPr>
            <a:endParaRPr lang="de-DE" sz="1600" dirty="0"/>
          </a:p>
          <a:p>
            <a:r>
              <a:rPr lang="de-DE" sz="1600" dirty="0"/>
              <a:t>Basismaßnahmen:</a:t>
            </a:r>
          </a:p>
          <a:p>
            <a:pPr lvl="1"/>
            <a:r>
              <a:rPr lang="de-DE" sz="1600" dirty="0"/>
              <a:t>Reanimation nach dem </a:t>
            </a:r>
            <a:r>
              <a:rPr lang="de-DE" sz="1600" b="1" dirty="0"/>
              <a:t>ABC-Schema</a:t>
            </a:r>
          </a:p>
          <a:p>
            <a:pPr lvl="2"/>
            <a:r>
              <a:rPr lang="de-DE" sz="1600" b="1" dirty="0"/>
              <a:t>A</a:t>
            </a:r>
            <a:r>
              <a:rPr lang="de-DE" sz="1600" dirty="0"/>
              <a:t>temwege freimachen</a:t>
            </a:r>
          </a:p>
          <a:p>
            <a:pPr lvl="2"/>
            <a:r>
              <a:rPr lang="de-DE" sz="1600" b="1" dirty="0"/>
              <a:t>B</a:t>
            </a:r>
            <a:r>
              <a:rPr lang="de-DE" sz="1600" dirty="0"/>
              <a:t>eatmen</a:t>
            </a:r>
          </a:p>
          <a:p>
            <a:pPr lvl="2"/>
            <a:r>
              <a:rPr lang="de-DE" sz="1600" b="1" dirty="0" err="1"/>
              <a:t>C</a:t>
            </a:r>
            <a:r>
              <a:rPr lang="de-DE" sz="1600" dirty="0" err="1"/>
              <a:t>irculation</a:t>
            </a:r>
            <a:r>
              <a:rPr lang="de-DE" sz="1600" dirty="0"/>
              <a:t> (Kreislauf)</a:t>
            </a:r>
          </a:p>
          <a:p>
            <a:pPr lvl="1"/>
            <a:endParaRPr lang="de-DE" sz="1600" dirty="0"/>
          </a:p>
          <a:p>
            <a:pPr lvl="1"/>
            <a:endParaRPr lang="de-DE" sz="1600" dirty="0"/>
          </a:p>
          <a:p>
            <a:pPr lvl="1"/>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Wiederbelebung (</a:t>
            </a:r>
            <a:r>
              <a:rPr lang="de-DE" b="1" dirty="0" err="1">
                <a:latin typeface="Arial"/>
                <a:cs typeface="Arial"/>
              </a:rPr>
              <a:t>Cardio</a:t>
            </a:r>
            <a:r>
              <a:rPr lang="de-DE" b="1" dirty="0">
                <a:latin typeface="Arial"/>
                <a:cs typeface="Arial"/>
              </a:rPr>
              <a:t>-Pulmonale-Reanimation) (1) *</a:t>
            </a:r>
          </a:p>
        </p:txBody>
      </p:sp>
    </p:spTree>
    <p:extLst>
      <p:ext uri="{BB962C8B-B14F-4D97-AF65-F5344CB8AC3E}">
        <p14:creationId xmlns:p14="http://schemas.microsoft.com/office/powerpoint/2010/main" val="983859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Vorgehen:</a:t>
            </a:r>
          </a:p>
          <a:p>
            <a:pPr lvl="1"/>
            <a:r>
              <a:rPr lang="de-DE" sz="1600" b="1" dirty="0"/>
              <a:t>Bewusstsein</a:t>
            </a:r>
            <a:r>
              <a:rPr lang="de-DE" sz="1600" dirty="0"/>
              <a:t> des Patienten </a:t>
            </a:r>
            <a:r>
              <a:rPr lang="de-DE" sz="1600" b="1" dirty="0"/>
              <a:t>prüfen</a:t>
            </a:r>
          </a:p>
          <a:p>
            <a:pPr lvl="1"/>
            <a:r>
              <a:rPr lang="de-DE" sz="1600" dirty="0"/>
              <a:t>Hilfe rufen</a:t>
            </a:r>
          </a:p>
          <a:p>
            <a:pPr lvl="1"/>
            <a:r>
              <a:rPr lang="de-DE" sz="1600" b="1" dirty="0"/>
              <a:t>Atmung kontrollieren</a:t>
            </a:r>
          </a:p>
          <a:p>
            <a:pPr lvl="2"/>
            <a:r>
              <a:rPr lang="de-DE" sz="1600" dirty="0"/>
              <a:t>Brustkorbbewegungen</a:t>
            </a:r>
          </a:p>
          <a:p>
            <a:pPr lvl="2"/>
            <a:r>
              <a:rPr lang="de-DE" sz="1600" dirty="0"/>
              <a:t>Atemgeräusche</a:t>
            </a:r>
          </a:p>
          <a:p>
            <a:pPr lvl="2"/>
            <a:r>
              <a:rPr lang="de-DE" sz="1600" dirty="0"/>
              <a:t>Fühlen der Atemluft</a:t>
            </a:r>
          </a:p>
          <a:p>
            <a:pPr lvl="1"/>
            <a:r>
              <a:rPr lang="de-DE" sz="1600" b="1" dirty="0"/>
              <a:t>Freimachen</a:t>
            </a:r>
            <a:r>
              <a:rPr lang="de-DE" sz="1600" dirty="0"/>
              <a:t> und Sicherung </a:t>
            </a:r>
            <a:r>
              <a:rPr lang="de-DE" sz="1600" b="1" dirty="0"/>
              <a:t>der Atemwege</a:t>
            </a:r>
          </a:p>
          <a:p>
            <a:pPr lvl="2"/>
            <a:r>
              <a:rPr lang="de-DE" sz="1600" dirty="0"/>
              <a:t>Kopf des Patienten überstrecken</a:t>
            </a:r>
          </a:p>
          <a:p>
            <a:pPr lvl="2"/>
            <a:r>
              <a:rPr lang="de-DE" sz="1600" dirty="0"/>
              <a:t>Freimachen von Mund und Rachen</a:t>
            </a:r>
          </a:p>
          <a:p>
            <a:pPr lvl="1"/>
            <a:r>
              <a:rPr lang="de-DE" sz="1600" b="1" dirty="0"/>
              <a:t>Kontrolle</a:t>
            </a:r>
            <a:r>
              <a:rPr lang="de-DE" sz="1600" dirty="0"/>
              <a:t> </a:t>
            </a:r>
            <a:r>
              <a:rPr lang="de-DE" sz="1600" b="1" dirty="0"/>
              <a:t>des</a:t>
            </a:r>
            <a:r>
              <a:rPr lang="de-DE" sz="1600" dirty="0"/>
              <a:t> </a:t>
            </a:r>
            <a:r>
              <a:rPr lang="de-DE" sz="1600" b="1" dirty="0"/>
              <a:t>Kreislaufs</a:t>
            </a:r>
          </a:p>
          <a:p>
            <a:pPr lvl="2"/>
            <a:r>
              <a:rPr lang="de-DE" sz="1600" dirty="0"/>
              <a:t>Puls an der Halsschlagader (A. </a:t>
            </a:r>
            <a:r>
              <a:rPr lang="de-DE" sz="1600" dirty="0" err="1"/>
              <a:t>carotis</a:t>
            </a:r>
            <a:r>
              <a:rPr lang="de-DE" sz="1600" dirty="0"/>
              <a:t>)</a:t>
            </a:r>
          </a:p>
          <a:p>
            <a:pPr lvl="1"/>
            <a:endParaRPr lang="de-DE" sz="1600" dirty="0"/>
          </a:p>
          <a:p>
            <a:pPr lvl="1"/>
            <a:endParaRPr lang="de-DE" sz="1600" dirty="0"/>
          </a:p>
          <a:p>
            <a:pPr lvl="1"/>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Wiederbelebung (</a:t>
            </a:r>
            <a:r>
              <a:rPr lang="de-DE" b="1" dirty="0" err="1">
                <a:latin typeface="Arial"/>
                <a:cs typeface="Arial"/>
              </a:rPr>
              <a:t>Cardio</a:t>
            </a:r>
            <a:r>
              <a:rPr lang="de-DE" b="1" dirty="0">
                <a:latin typeface="Arial"/>
                <a:cs typeface="Arial"/>
              </a:rPr>
              <a:t>-Pulmonale-Reanimation) (2) *</a:t>
            </a:r>
          </a:p>
        </p:txBody>
      </p:sp>
    </p:spTree>
    <p:extLst>
      <p:ext uri="{BB962C8B-B14F-4D97-AF65-F5344CB8AC3E}">
        <p14:creationId xmlns:p14="http://schemas.microsoft.com/office/powerpoint/2010/main" val="3136634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lvl="1"/>
            <a:r>
              <a:rPr lang="de-DE" sz="1600" b="1" dirty="0"/>
              <a:t>Herzdruckmassage</a:t>
            </a:r>
            <a:r>
              <a:rPr lang="de-DE" sz="1600" dirty="0"/>
              <a:t> </a:t>
            </a:r>
            <a:r>
              <a:rPr lang="de-DE" sz="1600" b="1" dirty="0">
                <a:solidFill>
                  <a:srgbClr val="FF0000"/>
                </a:solidFill>
              </a:rPr>
              <a:t>30 mal</a:t>
            </a:r>
          </a:p>
          <a:p>
            <a:pPr lvl="2"/>
            <a:r>
              <a:rPr lang="de-DE" sz="1600" dirty="0"/>
              <a:t>Patient auf harter Unterlage</a:t>
            </a:r>
          </a:p>
          <a:p>
            <a:pPr lvl="2"/>
            <a:r>
              <a:rPr lang="de-DE" sz="1600" dirty="0"/>
              <a:t>Handballen auf den Druckpunkt am Brustbein anlegen </a:t>
            </a:r>
          </a:p>
          <a:p>
            <a:pPr lvl="2"/>
            <a:r>
              <a:rPr lang="de-DE" sz="1600" dirty="0"/>
              <a:t>Brustkorb ca. 4-5 cm komprimieren</a:t>
            </a:r>
          </a:p>
          <a:p>
            <a:pPr lvl="2"/>
            <a:r>
              <a:rPr lang="de-DE" sz="1600" dirty="0"/>
              <a:t>Frequenz: 100/Min.</a:t>
            </a:r>
          </a:p>
          <a:p>
            <a:pPr lvl="1"/>
            <a:r>
              <a:rPr lang="de-DE" sz="1600" b="1" dirty="0"/>
              <a:t>Beatmung</a:t>
            </a:r>
            <a:r>
              <a:rPr lang="de-DE" sz="1600" dirty="0"/>
              <a:t> des Patienten </a:t>
            </a:r>
            <a:r>
              <a:rPr lang="de-DE" sz="1600" b="1" dirty="0">
                <a:solidFill>
                  <a:srgbClr val="FF0000"/>
                </a:solidFill>
              </a:rPr>
              <a:t>2 mal</a:t>
            </a:r>
          </a:p>
          <a:p>
            <a:pPr lvl="2"/>
            <a:r>
              <a:rPr lang="de-DE" sz="1600" dirty="0"/>
              <a:t>Mund-zu-Mund</a:t>
            </a:r>
          </a:p>
          <a:p>
            <a:pPr lvl="2"/>
            <a:r>
              <a:rPr lang="de-DE" sz="1600" dirty="0"/>
              <a:t>Mund-zu-Nase</a:t>
            </a:r>
          </a:p>
          <a:p>
            <a:pPr lvl="1"/>
            <a:endParaRPr lang="de-DE" sz="1600" dirty="0"/>
          </a:p>
          <a:p>
            <a:pPr lvl="1"/>
            <a:r>
              <a:rPr lang="de-DE" sz="1600" dirty="0"/>
              <a:t>Verhältnis Herzmassage/Beatmung: 30:2</a:t>
            </a:r>
          </a:p>
          <a:p>
            <a:pPr lvl="1"/>
            <a:endParaRPr lang="de-DE" sz="1600" dirty="0"/>
          </a:p>
          <a:p>
            <a:pPr lvl="1"/>
            <a:endParaRPr lang="de-DE" sz="1600" dirty="0"/>
          </a:p>
          <a:p>
            <a:pPr lvl="1"/>
            <a:endParaRPr lang="de-DE" sz="1600" dirty="0"/>
          </a:p>
          <a:p>
            <a:pPr lvl="1"/>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Wiederbelebung (</a:t>
            </a:r>
            <a:r>
              <a:rPr lang="de-DE" b="1" dirty="0" err="1">
                <a:latin typeface="Arial"/>
                <a:cs typeface="Arial"/>
              </a:rPr>
              <a:t>Cardio</a:t>
            </a:r>
            <a:r>
              <a:rPr lang="de-DE" b="1" dirty="0">
                <a:latin typeface="Arial"/>
                <a:cs typeface="Arial"/>
              </a:rPr>
              <a:t>-Pulmonale-Reanimation) (3) *</a:t>
            </a:r>
          </a:p>
        </p:txBody>
      </p:sp>
    </p:spTree>
    <p:extLst>
      <p:ext uri="{BB962C8B-B14F-4D97-AF65-F5344CB8AC3E}">
        <p14:creationId xmlns:p14="http://schemas.microsoft.com/office/powerpoint/2010/main" val="1775817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Bundeseinheitlich über die Nummer </a:t>
            </a:r>
            <a:r>
              <a:rPr lang="de-DE" sz="1600" b="1" dirty="0"/>
              <a:t>112</a:t>
            </a:r>
          </a:p>
          <a:p>
            <a:pPr marL="0" indent="0">
              <a:buNone/>
            </a:pPr>
            <a:endParaRPr lang="de-DE" sz="1600" b="1" dirty="0"/>
          </a:p>
          <a:p>
            <a:r>
              <a:rPr lang="de-DE" sz="1600" b="1" dirty="0"/>
              <a:t>5 W-Fragen der Notrufmeldung</a:t>
            </a:r>
          </a:p>
          <a:p>
            <a:pPr lvl="1"/>
            <a:r>
              <a:rPr lang="de-DE" sz="1600" b="1" dirty="0"/>
              <a:t>Wo</a:t>
            </a:r>
            <a:r>
              <a:rPr lang="de-DE" sz="1600" dirty="0"/>
              <a:t> ist der Notfall passiert?</a:t>
            </a:r>
          </a:p>
          <a:p>
            <a:pPr lvl="1"/>
            <a:r>
              <a:rPr lang="de-DE" sz="1600" b="1" dirty="0"/>
              <a:t>Was</a:t>
            </a:r>
            <a:r>
              <a:rPr lang="de-DE" sz="1600" dirty="0"/>
              <a:t> ist passiert?</a:t>
            </a:r>
          </a:p>
          <a:p>
            <a:pPr lvl="1"/>
            <a:r>
              <a:rPr lang="de-DE" sz="1600" b="1" dirty="0"/>
              <a:t>Wie</a:t>
            </a:r>
            <a:r>
              <a:rPr lang="de-DE" sz="1600" dirty="0"/>
              <a:t> viele Personen sind betroffen? </a:t>
            </a:r>
          </a:p>
          <a:p>
            <a:pPr lvl="1"/>
            <a:r>
              <a:rPr lang="de-DE" sz="1600" b="1" dirty="0"/>
              <a:t>Welche</a:t>
            </a:r>
            <a:r>
              <a:rPr lang="de-DE" sz="1600" dirty="0"/>
              <a:t> Verletzung oder Erkrankung liegt vor?</a:t>
            </a:r>
          </a:p>
          <a:p>
            <a:pPr lvl="1"/>
            <a:r>
              <a:rPr lang="de-DE" sz="1600" b="1" dirty="0"/>
              <a:t>Warten</a:t>
            </a:r>
            <a:r>
              <a:rPr lang="de-DE" sz="1600" dirty="0"/>
              <a:t> auf Rückfragen</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Notruf</a:t>
            </a:r>
          </a:p>
        </p:txBody>
      </p:sp>
    </p:spTree>
    <p:extLst>
      <p:ext uri="{BB962C8B-B14F-4D97-AF65-F5344CB8AC3E}">
        <p14:creationId xmlns:p14="http://schemas.microsoft.com/office/powerpoint/2010/main" val="2857567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Lagerung eines </a:t>
            </a:r>
            <a:r>
              <a:rPr lang="de-DE" sz="1600" u="sng" dirty="0"/>
              <a:t>bewusstlosen</a:t>
            </a:r>
            <a:r>
              <a:rPr lang="de-DE" sz="1600" dirty="0"/>
              <a:t> Patienten </a:t>
            </a:r>
            <a:r>
              <a:rPr lang="de-DE" sz="1600" u="sng" dirty="0"/>
              <a:t>mit</a:t>
            </a:r>
            <a:r>
              <a:rPr lang="de-DE" sz="1600" dirty="0"/>
              <a:t> ausreichender </a:t>
            </a:r>
            <a:r>
              <a:rPr lang="de-DE" sz="1600" u="sng" dirty="0"/>
              <a:t>Atmung</a:t>
            </a:r>
          </a:p>
          <a:p>
            <a:pPr marL="0" indent="0">
              <a:buNone/>
            </a:pPr>
            <a:endParaRPr lang="de-DE" sz="1600" u="sng" dirty="0"/>
          </a:p>
          <a:p>
            <a:r>
              <a:rPr lang="de-DE" sz="1600" dirty="0"/>
              <a:t>Ziel:</a:t>
            </a:r>
          </a:p>
          <a:p>
            <a:pPr lvl="1"/>
            <a:r>
              <a:rPr lang="de-DE" sz="1600" dirty="0"/>
              <a:t>stabile Lagerung zur Verhinderung der Aspiration (Einatmung)                        von Blut oder Erbrochenem</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Lagerung: Stabile Seitenlage</a:t>
            </a:r>
          </a:p>
        </p:txBody>
      </p:sp>
      <p:pic>
        <p:nvPicPr>
          <p:cNvPr id="4" name="Grafik 3">
            <a:extLst>
              <a:ext uri="{FF2B5EF4-FFF2-40B4-BE49-F238E27FC236}">
                <a16:creationId xmlns:a16="http://schemas.microsoft.com/office/drawing/2014/main" id="{C06C59D6-FDDB-B6B3-ECFC-388D41B589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73893" y="4437112"/>
            <a:ext cx="3794145" cy="1224136"/>
          </a:xfrm>
          <a:prstGeom prst="rect">
            <a:avLst/>
          </a:prstGeom>
        </p:spPr>
      </p:pic>
    </p:spTree>
    <p:extLst>
      <p:ext uri="{BB962C8B-B14F-4D97-AF65-F5344CB8AC3E}">
        <p14:creationId xmlns:p14="http://schemas.microsoft.com/office/powerpoint/2010/main" val="2757138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Lagerung eines </a:t>
            </a:r>
            <a:r>
              <a:rPr lang="de-DE" sz="1600" b="1" u="sng" dirty="0"/>
              <a:t>nicht</a:t>
            </a:r>
            <a:r>
              <a:rPr lang="de-DE" sz="1600" u="sng" dirty="0"/>
              <a:t> bewusstlosen</a:t>
            </a:r>
            <a:r>
              <a:rPr lang="de-DE" sz="1600" dirty="0"/>
              <a:t> Patienten </a:t>
            </a:r>
            <a:r>
              <a:rPr lang="de-DE" sz="1600" u="sng" dirty="0"/>
              <a:t>mit</a:t>
            </a:r>
            <a:r>
              <a:rPr lang="de-DE" sz="1600" dirty="0"/>
              <a:t> akuten </a:t>
            </a:r>
            <a:r>
              <a:rPr lang="de-DE" sz="1600" u="sng" dirty="0"/>
              <a:t>Brustschmerzen oder Atemnot</a:t>
            </a:r>
          </a:p>
          <a:p>
            <a:pPr marL="0" indent="0">
              <a:buNone/>
            </a:pPr>
            <a:endParaRPr lang="de-DE" sz="1600" u="sng" dirty="0"/>
          </a:p>
          <a:p>
            <a:r>
              <a:rPr lang="de-DE" sz="1600" dirty="0"/>
              <a:t>Mögliche Ursachen:</a:t>
            </a:r>
          </a:p>
          <a:p>
            <a:pPr lvl="1"/>
            <a:r>
              <a:rPr lang="de-DE" sz="1600" dirty="0"/>
              <a:t>Asthmaanfall</a:t>
            </a:r>
          </a:p>
          <a:p>
            <a:pPr lvl="1"/>
            <a:r>
              <a:rPr lang="de-DE" sz="1600" dirty="0"/>
              <a:t>Angina-</a:t>
            </a:r>
            <a:r>
              <a:rPr lang="de-DE" sz="1600" dirty="0" err="1"/>
              <a:t>pectoris</a:t>
            </a:r>
            <a:r>
              <a:rPr lang="de-DE" sz="1600" dirty="0"/>
              <a:t>-Anfall</a:t>
            </a:r>
          </a:p>
          <a:p>
            <a:pPr lvl="1"/>
            <a:r>
              <a:rPr lang="de-DE" sz="1600" dirty="0"/>
              <a:t>Myokardinfarkt</a:t>
            </a:r>
          </a:p>
          <a:p>
            <a:pPr marL="0" indent="0">
              <a:buNone/>
            </a:pPr>
            <a:endParaRPr lang="de-DE" sz="1600" u="sng" dirty="0"/>
          </a:p>
          <a:p>
            <a:r>
              <a:rPr lang="de-DE" sz="1600" dirty="0"/>
              <a:t>Ziel:</a:t>
            </a:r>
          </a:p>
          <a:p>
            <a:pPr lvl="1"/>
            <a:r>
              <a:rPr lang="de-DE" sz="1600" dirty="0"/>
              <a:t>Entlastung der Herztätigkeit</a:t>
            </a:r>
          </a:p>
          <a:p>
            <a:pPr lvl="1"/>
            <a:r>
              <a:rPr lang="de-DE" sz="1600" dirty="0"/>
              <a:t>Erleichterung der Atmung</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Lagerung: Oberkörperhochlagerung</a:t>
            </a:r>
          </a:p>
        </p:txBody>
      </p:sp>
    </p:spTree>
    <p:extLst>
      <p:ext uri="{BB962C8B-B14F-4D97-AF65-F5344CB8AC3E}">
        <p14:creationId xmlns:p14="http://schemas.microsoft.com/office/powerpoint/2010/main" val="138783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Lagerung eines Patienten mit niedrigem Blutdruck</a:t>
            </a:r>
          </a:p>
          <a:p>
            <a:pPr marL="0" indent="0">
              <a:buNone/>
            </a:pPr>
            <a:endParaRPr lang="de-DE" sz="1600" u="sng" dirty="0"/>
          </a:p>
          <a:p>
            <a:r>
              <a:rPr lang="de-DE" sz="1600" dirty="0"/>
              <a:t>Mögliche Ursachen:</a:t>
            </a:r>
          </a:p>
          <a:p>
            <a:pPr lvl="1"/>
            <a:r>
              <a:rPr lang="de-DE" sz="1600" dirty="0"/>
              <a:t>Ohnmacht</a:t>
            </a:r>
          </a:p>
          <a:p>
            <a:pPr lvl="1"/>
            <a:r>
              <a:rPr lang="de-DE" sz="1600" dirty="0"/>
              <a:t>starker Blutverlust</a:t>
            </a:r>
          </a:p>
          <a:p>
            <a:pPr lvl="1"/>
            <a:r>
              <a:rPr lang="de-DE" sz="1600" dirty="0"/>
              <a:t>Schock</a:t>
            </a:r>
          </a:p>
          <a:p>
            <a:pPr marL="0" indent="0">
              <a:buNone/>
            </a:pPr>
            <a:endParaRPr lang="de-DE" sz="1600" u="sng" dirty="0"/>
          </a:p>
          <a:p>
            <a:r>
              <a:rPr lang="de-DE" sz="1600" dirty="0"/>
              <a:t>Ziel:</a:t>
            </a:r>
          </a:p>
          <a:p>
            <a:pPr lvl="1"/>
            <a:r>
              <a:rPr lang="de-DE" sz="1600" dirty="0"/>
              <a:t>besserer Rückfluss des Blutes zum Herzen</a:t>
            </a:r>
          </a:p>
          <a:p>
            <a:pPr lvl="1"/>
            <a:r>
              <a:rPr lang="de-DE" sz="1600" dirty="0"/>
              <a:t>verbesserte Durchblutung des Gehirns</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Lagerung: Oberkörpertieflagerung</a:t>
            </a:r>
          </a:p>
        </p:txBody>
      </p:sp>
      <p:pic>
        <p:nvPicPr>
          <p:cNvPr id="4" name="Grafik 3">
            <a:extLst>
              <a:ext uri="{FF2B5EF4-FFF2-40B4-BE49-F238E27FC236}">
                <a16:creationId xmlns:a16="http://schemas.microsoft.com/office/drawing/2014/main" id="{36D89969-0D28-0E31-B24F-350E28B90A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5083" y="2833385"/>
            <a:ext cx="3495632" cy="1838781"/>
          </a:xfrm>
          <a:prstGeom prst="rect">
            <a:avLst/>
          </a:prstGeom>
        </p:spPr>
      </p:pic>
    </p:spTree>
    <p:extLst>
      <p:ext uri="{BB962C8B-B14F-4D97-AF65-F5344CB8AC3E}">
        <p14:creationId xmlns:p14="http://schemas.microsoft.com/office/powerpoint/2010/main" val="3527747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Kurzfristige, sich meist spontan rückbildende Bewusstlosigkeit</a:t>
            </a:r>
          </a:p>
          <a:p>
            <a:pPr marL="0" indent="0">
              <a:buNone/>
            </a:pPr>
            <a:endParaRPr lang="de-DE" sz="1600" u="sng" dirty="0"/>
          </a:p>
          <a:p>
            <a:r>
              <a:rPr lang="de-DE" sz="1600" dirty="0"/>
              <a:t>Ursache:</a:t>
            </a:r>
          </a:p>
          <a:p>
            <a:pPr lvl="1"/>
            <a:r>
              <a:rPr lang="de-DE" sz="1600" dirty="0"/>
              <a:t>Minderdurchblutung des Gehirns</a:t>
            </a:r>
          </a:p>
          <a:p>
            <a:pPr marL="0" indent="0">
              <a:buNone/>
            </a:pPr>
            <a:endParaRPr lang="de-DE" sz="1600" u="sng" dirty="0"/>
          </a:p>
          <a:p>
            <a:r>
              <a:rPr lang="de-DE" sz="1600" dirty="0"/>
              <a:t>Symptome:</a:t>
            </a:r>
          </a:p>
          <a:p>
            <a:pPr lvl="1"/>
            <a:r>
              <a:rPr lang="de-DE" sz="1600" dirty="0"/>
              <a:t>Blutdruckabfall (Hypotonie)</a:t>
            </a:r>
          </a:p>
          <a:p>
            <a:pPr lvl="1"/>
            <a:r>
              <a:rPr lang="de-DE" sz="1600" dirty="0"/>
              <a:t>flacher, kaum tastbarer Puls (wegen Weitstellung der Gefäße)</a:t>
            </a:r>
          </a:p>
          <a:p>
            <a:pPr lvl="1"/>
            <a:r>
              <a:rPr lang="de-DE" sz="1600" dirty="0"/>
              <a:t>Kaltschweißigkeit</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Ohnmacht (Synkope) (1)</a:t>
            </a:r>
          </a:p>
        </p:txBody>
      </p:sp>
    </p:spTree>
    <p:extLst>
      <p:ext uri="{BB962C8B-B14F-4D97-AF65-F5344CB8AC3E}">
        <p14:creationId xmlns:p14="http://schemas.microsoft.com/office/powerpoint/2010/main" val="1184039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Formen:</a:t>
            </a:r>
          </a:p>
          <a:p>
            <a:pPr lvl="1"/>
            <a:r>
              <a:rPr lang="de-DE" sz="1600" b="1" dirty="0"/>
              <a:t>vasovagale Synkope</a:t>
            </a:r>
          </a:p>
          <a:p>
            <a:pPr lvl="2"/>
            <a:r>
              <a:rPr lang="de-DE" sz="1600" dirty="0"/>
              <a:t>aufgrund psychischer Belastung oder Angst</a:t>
            </a:r>
          </a:p>
          <a:p>
            <a:pPr lvl="1"/>
            <a:r>
              <a:rPr lang="de-DE" sz="1600" b="1" dirty="0"/>
              <a:t>orthostatische Synkope</a:t>
            </a:r>
          </a:p>
          <a:p>
            <a:pPr lvl="2"/>
            <a:r>
              <a:rPr lang="de-DE" sz="1600" dirty="0"/>
              <a:t>durch schnelles Aufstehen</a:t>
            </a:r>
          </a:p>
          <a:p>
            <a:pPr marL="0" indent="0">
              <a:buNone/>
            </a:pPr>
            <a:endParaRPr lang="de-DE" sz="1600" dirty="0"/>
          </a:p>
          <a:p>
            <a:r>
              <a:rPr lang="de-DE" sz="1600" dirty="0"/>
              <a:t>Notfallmaßnahmen:</a:t>
            </a:r>
          </a:p>
          <a:p>
            <a:pPr lvl="1"/>
            <a:r>
              <a:rPr lang="de-DE" sz="1600" dirty="0"/>
              <a:t>Flachlagerung des Patienten</a:t>
            </a:r>
          </a:p>
          <a:p>
            <a:pPr lvl="1"/>
            <a:r>
              <a:rPr lang="de-DE" sz="1600" dirty="0"/>
              <a:t>Hochlagerung der Beine zur Verbesserung des Blutrückflusses</a:t>
            </a:r>
          </a:p>
          <a:p>
            <a:pPr lvl="1"/>
            <a:r>
              <a:rPr lang="de-DE" sz="1600" dirty="0"/>
              <a:t>ggf. Sauerstoffgabe</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Ohnmacht (Synkope) (2)</a:t>
            </a:r>
          </a:p>
        </p:txBody>
      </p:sp>
    </p:spTree>
    <p:extLst>
      <p:ext uri="{BB962C8B-B14F-4D97-AF65-F5344CB8AC3E}">
        <p14:creationId xmlns:p14="http://schemas.microsoft.com/office/powerpoint/2010/main" val="2950116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Übermäßige Atmung </a:t>
            </a:r>
            <a:r>
              <a:rPr lang="de-DE" sz="1600" dirty="0"/>
              <a:t>mit hoher Atemfrequenz, wobei vermehrt CO</a:t>
            </a:r>
            <a:r>
              <a:rPr lang="de-DE" sz="1600" baseline="-25000" dirty="0"/>
              <a:t>2</a:t>
            </a:r>
            <a:r>
              <a:rPr lang="de-DE" sz="1600" dirty="0"/>
              <a:t> abgeatmet wird</a:t>
            </a:r>
          </a:p>
          <a:p>
            <a:pPr marL="0" indent="0">
              <a:buNone/>
            </a:pPr>
            <a:endParaRPr lang="de-DE" sz="1600" u="sng" dirty="0"/>
          </a:p>
          <a:p>
            <a:r>
              <a:rPr lang="de-DE" sz="1600" dirty="0"/>
              <a:t>Ursache:</a:t>
            </a:r>
          </a:p>
          <a:p>
            <a:pPr lvl="1"/>
            <a:r>
              <a:rPr lang="de-DE" sz="1600" dirty="0"/>
              <a:t>Angst</a:t>
            </a:r>
          </a:p>
          <a:p>
            <a:pPr lvl="1"/>
            <a:r>
              <a:rPr lang="de-DE" sz="1600" dirty="0"/>
              <a:t>psychische Anspannung</a:t>
            </a:r>
          </a:p>
          <a:p>
            <a:pPr lvl="1"/>
            <a:r>
              <a:rPr lang="de-DE" sz="1600" dirty="0"/>
              <a:t>Schmerzen</a:t>
            </a:r>
          </a:p>
          <a:p>
            <a:pPr marL="0" indent="0">
              <a:buNone/>
            </a:pPr>
            <a:endParaRPr lang="de-DE" sz="1600" u="sng" dirty="0"/>
          </a:p>
          <a:p>
            <a:r>
              <a:rPr lang="de-DE" sz="1600" dirty="0"/>
              <a:t>Symptome:</a:t>
            </a:r>
          </a:p>
          <a:p>
            <a:pPr lvl="1"/>
            <a:r>
              <a:rPr lang="de-DE" sz="1600" dirty="0"/>
              <a:t>Kribbelgefühl in den Händen</a:t>
            </a:r>
          </a:p>
          <a:p>
            <a:pPr lvl="1"/>
            <a:r>
              <a:rPr lang="de-DE" sz="1600" b="1" dirty="0"/>
              <a:t>Atemnot</a:t>
            </a:r>
          </a:p>
          <a:p>
            <a:pPr lvl="1"/>
            <a:r>
              <a:rPr lang="de-DE" sz="1600" b="1" dirty="0"/>
              <a:t>Krämpfe</a:t>
            </a:r>
            <a:r>
              <a:rPr lang="de-DE" sz="1600" dirty="0"/>
              <a:t>, ggf. mit „</a:t>
            </a:r>
            <a:r>
              <a:rPr lang="de-DE" sz="1600" dirty="0" err="1"/>
              <a:t>Pfötchenstellung</a:t>
            </a:r>
            <a:r>
              <a:rPr lang="de-DE" sz="1600" dirty="0"/>
              <a:t>“ der Hände und Arme</a:t>
            </a:r>
          </a:p>
          <a:p>
            <a:pPr lvl="1"/>
            <a:r>
              <a:rPr lang="de-DE" sz="1600" dirty="0"/>
              <a:t>Bewusstlosigkeit</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Hyperventilation (1)</a:t>
            </a:r>
          </a:p>
        </p:txBody>
      </p:sp>
    </p:spTree>
    <p:extLst>
      <p:ext uri="{BB962C8B-B14F-4D97-AF65-F5344CB8AC3E}">
        <p14:creationId xmlns:p14="http://schemas.microsoft.com/office/powerpoint/2010/main" val="4293645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Notfallmaßnahmen:</a:t>
            </a:r>
          </a:p>
          <a:p>
            <a:pPr lvl="1"/>
            <a:r>
              <a:rPr lang="de-DE" sz="1600" b="1" dirty="0"/>
              <a:t>Beruhigung </a:t>
            </a:r>
            <a:r>
              <a:rPr lang="de-DE" sz="1600" dirty="0"/>
              <a:t>und Ablenkung des Patienten</a:t>
            </a:r>
          </a:p>
          <a:p>
            <a:pPr lvl="1"/>
            <a:r>
              <a:rPr lang="de-DE" sz="1600" b="1" dirty="0"/>
              <a:t>Rückatmung </a:t>
            </a:r>
            <a:r>
              <a:rPr lang="de-DE" sz="1600" dirty="0"/>
              <a:t>der Ausatemluft zur vermehrten Wiederaufnahme von CO</a:t>
            </a:r>
            <a:r>
              <a:rPr lang="de-DE" sz="1600" baseline="-25000" dirty="0"/>
              <a:t>2</a:t>
            </a:r>
          </a:p>
          <a:p>
            <a:pPr lvl="2"/>
            <a:r>
              <a:rPr lang="de-DE" sz="1600" dirty="0"/>
              <a:t>Atemmaske mit Rückatmungsbeutel</a:t>
            </a:r>
          </a:p>
          <a:p>
            <a:pPr lvl="2"/>
            <a:r>
              <a:rPr lang="de-DE" sz="1600" dirty="0"/>
              <a:t>Plastiktüte</a:t>
            </a:r>
          </a:p>
          <a:p>
            <a:pPr lvl="2"/>
            <a:endParaRPr lang="de-DE" sz="1600" dirty="0"/>
          </a:p>
          <a:p>
            <a:pPr marL="0" indent="0">
              <a:buNone/>
            </a:pPr>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Hyperventilation (2)</a:t>
            </a:r>
          </a:p>
        </p:txBody>
      </p:sp>
    </p:spTree>
    <p:extLst>
      <p:ext uri="{BB962C8B-B14F-4D97-AF65-F5344CB8AC3E}">
        <p14:creationId xmlns:p14="http://schemas.microsoft.com/office/powerpoint/2010/main" val="2310864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Plötzlicher Ausfall von Hirnfunktionen durch fehlende Durchblutung eines Gehirnteils</a:t>
            </a:r>
          </a:p>
          <a:p>
            <a:pPr marL="0" indent="0">
              <a:buNone/>
            </a:pPr>
            <a:endParaRPr lang="de-DE" sz="1600" u="sng" dirty="0"/>
          </a:p>
          <a:p>
            <a:r>
              <a:rPr lang="de-DE" sz="1600" dirty="0"/>
              <a:t>Ursachen:</a:t>
            </a:r>
          </a:p>
          <a:p>
            <a:pPr lvl="1"/>
            <a:r>
              <a:rPr lang="de-DE" sz="1600" dirty="0"/>
              <a:t>akuter Gefäßverschluss</a:t>
            </a:r>
          </a:p>
          <a:p>
            <a:pPr lvl="1"/>
            <a:r>
              <a:rPr lang="de-DE" sz="1600" dirty="0"/>
              <a:t>Hirnblutung</a:t>
            </a:r>
          </a:p>
          <a:p>
            <a:pPr marL="0" indent="0">
              <a:buNone/>
            </a:pPr>
            <a:endParaRPr lang="de-DE" sz="1600" u="sng" dirty="0"/>
          </a:p>
          <a:p>
            <a:r>
              <a:rPr lang="de-DE" sz="1600" dirty="0"/>
              <a:t>Symptome:</a:t>
            </a:r>
          </a:p>
          <a:p>
            <a:pPr lvl="1"/>
            <a:r>
              <a:rPr lang="de-DE" sz="1600" dirty="0"/>
              <a:t>Bewusstseinsstörungen</a:t>
            </a:r>
          </a:p>
          <a:p>
            <a:pPr lvl="1"/>
            <a:r>
              <a:rPr lang="de-DE" sz="1600" dirty="0"/>
              <a:t>Missempfindungen oder Lähmung einer Körperseite</a:t>
            </a:r>
          </a:p>
          <a:p>
            <a:pPr lvl="1"/>
            <a:r>
              <a:rPr lang="de-DE" sz="1600" dirty="0"/>
              <a:t>Sprachstörungen</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Apoplex (1)</a:t>
            </a:r>
          </a:p>
        </p:txBody>
      </p:sp>
      <p:pic>
        <p:nvPicPr>
          <p:cNvPr id="3" name="Grafik 2">
            <a:extLst>
              <a:ext uri="{FF2B5EF4-FFF2-40B4-BE49-F238E27FC236}">
                <a16:creationId xmlns:a16="http://schemas.microsoft.com/office/drawing/2014/main" id="{18F63D5F-1200-BA1A-2443-A4BF2F7C27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0528" y="3192614"/>
            <a:ext cx="2243956" cy="2203008"/>
          </a:xfrm>
          <a:prstGeom prst="rect">
            <a:avLst/>
          </a:prstGeom>
        </p:spPr>
      </p:pic>
    </p:spTree>
    <p:extLst>
      <p:ext uri="{BB962C8B-B14F-4D97-AF65-F5344CB8AC3E}">
        <p14:creationId xmlns:p14="http://schemas.microsoft.com/office/powerpoint/2010/main" val="3316173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Notfallmaßnahmen:</a:t>
            </a:r>
          </a:p>
          <a:p>
            <a:pPr lvl="1"/>
            <a:r>
              <a:rPr lang="de-DE" sz="1600" dirty="0"/>
              <a:t>Sicherung von Atmung und Kreislauf</a:t>
            </a:r>
          </a:p>
          <a:p>
            <a:pPr lvl="1"/>
            <a:r>
              <a:rPr lang="de-DE" sz="1600" dirty="0"/>
              <a:t>Oberkörperhochlagerung</a:t>
            </a:r>
          </a:p>
          <a:p>
            <a:pPr lvl="1"/>
            <a:r>
              <a:rPr lang="de-DE" sz="1600" dirty="0"/>
              <a:t>Sauerstoff (O</a:t>
            </a:r>
            <a:r>
              <a:rPr lang="de-DE" sz="1600" baseline="-25000" dirty="0"/>
              <a:t>2</a:t>
            </a:r>
            <a:r>
              <a:rPr lang="de-DE" sz="1600" dirty="0"/>
              <a:t>) - Gabe</a:t>
            </a:r>
          </a:p>
          <a:p>
            <a:pPr lvl="1"/>
            <a:r>
              <a:rPr lang="de-DE" sz="1600" dirty="0"/>
              <a:t>Notarzt rufen (</a:t>
            </a:r>
            <a:r>
              <a:rPr lang="de-DE" sz="1600" b="1" dirty="0"/>
              <a:t>112</a:t>
            </a:r>
            <a:r>
              <a:rPr lang="de-DE" sz="1600" dirty="0"/>
              <a:t>)</a:t>
            </a:r>
          </a:p>
          <a:p>
            <a:pPr lvl="1"/>
            <a:endParaRPr lang="de-DE" sz="1600" dirty="0"/>
          </a:p>
          <a:p>
            <a:pPr marL="0" indent="0">
              <a:buNone/>
            </a:pPr>
            <a:endParaRPr lang="de-DE" sz="1600" u="sng"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Apoplex (2)</a:t>
            </a:r>
          </a:p>
        </p:txBody>
      </p:sp>
      <p:pic>
        <p:nvPicPr>
          <p:cNvPr id="7" name="Grafik 6">
            <a:extLst>
              <a:ext uri="{FF2B5EF4-FFF2-40B4-BE49-F238E27FC236}">
                <a16:creationId xmlns:a16="http://schemas.microsoft.com/office/drawing/2014/main" id="{A34FB722-566C-F841-B558-9C4E4006AB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0528" y="3192614"/>
            <a:ext cx="2243956" cy="2203008"/>
          </a:xfrm>
          <a:prstGeom prst="rect">
            <a:avLst/>
          </a:prstGeom>
        </p:spPr>
      </p:pic>
    </p:spTree>
    <p:extLst>
      <p:ext uri="{BB962C8B-B14F-4D97-AF65-F5344CB8AC3E}">
        <p14:creationId xmlns:p14="http://schemas.microsoft.com/office/powerpoint/2010/main" val="3263556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lnSpcReduction="10000"/>
          </a:bodyPr>
          <a:lstStyle/>
          <a:p>
            <a:pPr marL="0" indent="0">
              <a:buNone/>
            </a:pPr>
            <a:r>
              <a:rPr lang="de-DE" sz="1600" dirty="0"/>
              <a:t>Akutes Kreislaufversagen mit Sauerstoffmangel im Gewebe</a:t>
            </a:r>
          </a:p>
          <a:p>
            <a:pPr marL="0" indent="0">
              <a:buNone/>
            </a:pPr>
            <a:endParaRPr lang="de-DE" sz="1600" u="sng" dirty="0"/>
          </a:p>
          <a:p>
            <a:r>
              <a:rPr lang="de-DE" sz="1600" dirty="0"/>
              <a:t>Symptome:</a:t>
            </a:r>
          </a:p>
          <a:p>
            <a:pPr lvl="1"/>
            <a:r>
              <a:rPr lang="de-DE" sz="1600" dirty="0"/>
              <a:t>Blutdruckabfall &lt; 80 </a:t>
            </a:r>
            <a:r>
              <a:rPr lang="de-DE" sz="1600" dirty="0" err="1"/>
              <a:t>mmHg</a:t>
            </a:r>
            <a:r>
              <a:rPr lang="de-DE" sz="1600" dirty="0"/>
              <a:t> systolisch</a:t>
            </a:r>
          </a:p>
          <a:p>
            <a:pPr lvl="1"/>
            <a:r>
              <a:rPr lang="de-DE" sz="1600" dirty="0"/>
              <a:t>schneller, schwacher Puls</a:t>
            </a:r>
          </a:p>
          <a:p>
            <a:pPr lvl="1"/>
            <a:r>
              <a:rPr lang="de-DE" sz="1600" dirty="0"/>
              <a:t>Blässe und kalter Schweiß</a:t>
            </a:r>
          </a:p>
          <a:p>
            <a:pPr lvl="1"/>
            <a:r>
              <a:rPr lang="de-DE" sz="1600" dirty="0"/>
              <a:t>Teilnahmslosigkeit</a:t>
            </a:r>
          </a:p>
          <a:p>
            <a:pPr marL="0" indent="0">
              <a:buNone/>
            </a:pPr>
            <a:endParaRPr lang="de-DE" sz="1600" u="sng" dirty="0"/>
          </a:p>
          <a:p>
            <a:r>
              <a:rPr lang="de-DE" sz="1600" dirty="0"/>
              <a:t>Formen und Ursachen:</a:t>
            </a:r>
          </a:p>
          <a:p>
            <a:pPr lvl="1"/>
            <a:r>
              <a:rPr lang="de-DE" sz="1600" b="1" dirty="0"/>
              <a:t>Volumenmangelschock</a:t>
            </a:r>
            <a:r>
              <a:rPr lang="de-DE" sz="1600" dirty="0"/>
              <a:t> (bei starkem Blutverlust)</a:t>
            </a:r>
          </a:p>
          <a:p>
            <a:pPr lvl="1"/>
            <a:r>
              <a:rPr lang="de-DE" sz="1600" b="1" dirty="0"/>
              <a:t>anaphylaktischer Schock </a:t>
            </a:r>
            <a:r>
              <a:rPr lang="de-DE" sz="1600" dirty="0"/>
              <a:t>(allergische Reaktion)</a:t>
            </a:r>
          </a:p>
          <a:p>
            <a:pPr lvl="1"/>
            <a:r>
              <a:rPr lang="de-DE" sz="1600" b="1" dirty="0"/>
              <a:t>kardiogener Schock </a:t>
            </a:r>
            <a:r>
              <a:rPr lang="de-DE" sz="1600" dirty="0"/>
              <a:t>(bei Herzversagen)</a:t>
            </a:r>
          </a:p>
          <a:p>
            <a:pPr lvl="1"/>
            <a:r>
              <a:rPr lang="de-DE" sz="1600" b="1" dirty="0"/>
              <a:t>septischer Schock </a:t>
            </a:r>
            <a:r>
              <a:rPr lang="de-DE" sz="1600" dirty="0"/>
              <a:t>(bei Blutvergiftung)</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Schock (1)</a:t>
            </a:r>
          </a:p>
        </p:txBody>
      </p:sp>
      <p:pic>
        <p:nvPicPr>
          <p:cNvPr id="3" name="Grafik 2">
            <a:extLst>
              <a:ext uri="{FF2B5EF4-FFF2-40B4-BE49-F238E27FC236}">
                <a16:creationId xmlns:a16="http://schemas.microsoft.com/office/drawing/2014/main" id="{20896426-0B57-DD80-ADF3-D9F8A109E1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1234" y="2852936"/>
            <a:ext cx="2576178" cy="1625990"/>
          </a:xfrm>
          <a:prstGeom prst="rect">
            <a:avLst/>
          </a:prstGeom>
        </p:spPr>
      </p:pic>
      <p:pic>
        <p:nvPicPr>
          <p:cNvPr id="9" name="Grafik 8">
            <a:extLst>
              <a:ext uri="{FF2B5EF4-FFF2-40B4-BE49-F238E27FC236}">
                <a16:creationId xmlns:a16="http://schemas.microsoft.com/office/drawing/2014/main" id="{1AF7E957-2022-EAF0-66BA-A3C9CC3A73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7285" y="4278401"/>
            <a:ext cx="2643187" cy="1390375"/>
          </a:xfrm>
          <a:prstGeom prst="rect">
            <a:avLst/>
          </a:prstGeom>
        </p:spPr>
      </p:pic>
    </p:spTree>
    <p:extLst>
      <p:ext uri="{BB962C8B-B14F-4D97-AF65-F5344CB8AC3E}">
        <p14:creationId xmlns:p14="http://schemas.microsoft.com/office/powerpoint/2010/main" val="6025899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822975"/>
          </a:xfrm>
        </p:spPr>
        <p:txBody>
          <a:bodyPr>
            <a:normAutofit/>
          </a:bodyPr>
          <a:lstStyle/>
          <a:p>
            <a:r>
              <a:rPr lang="de-DE" sz="1600" dirty="0"/>
              <a:t>Notfallmaßnahmen:</a:t>
            </a:r>
          </a:p>
          <a:p>
            <a:pPr lvl="1"/>
            <a:r>
              <a:rPr lang="de-DE" sz="1600" b="1" dirty="0"/>
              <a:t>Schockursache beseitigen</a:t>
            </a:r>
          </a:p>
          <a:p>
            <a:pPr lvl="1"/>
            <a:r>
              <a:rPr lang="de-DE" sz="1600" b="1" dirty="0"/>
              <a:t>Oberkörpertieflagerung</a:t>
            </a:r>
            <a:r>
              <a:rPr lang="de-DE" sz="1600" dirty="0"/>
              <a:t>                                                                                       (</a:t>
            </a:r>
            <a:r>
              <a:rPr lang="de-DE" sz="1600" u="sng" dirty="0"/>
              <a:t>nicht</a:t>
            </a:r>
            <a:r>
              <a:rPr lang="de-DE" sz="1600" dirty="0"/>
              <a:t> bei kardiogenem Schock)</a:t>
            </a:r>
          </a:p>
          <a:p>
            <a:pPr lvl="1"/>
            <a:r>
              <a:rPr lang="de-DE" sz="1600" dirty="0"/>
              <a:t>Sicherung der Atmungs- und Kreislauffunktion</a:t>
            </a:r>
          </a:p>
          <a:p>
            <a:pPr lvl="1"/>
            <a:r>
              <a:rPr lang="de-DE" sz="1600" dirty="0"/>
              <a:t>Sauerstoff (O</a:t>
            </a:r>
            <a:r>
              <a:rPr lang="de-DE" sz="1600" baseline="-25000" dirty="0"/>
              <a:t>2</a:t>
            </a:r>
            <a:r>
              <a:rPr lang="de-DE" sz="1600" dirty="0"/>
              <a:t>) - Gabe</a:t>
            </a:r>
          </a:p>
          <a:p>
            <a:pPr lvl="1"/>
            <a:r>
              <a:rPr lang="de-DE" sz="1600" dirty="0"/>
              <a:t>Notarzt rufen (</a:t>
            </a:r>
            <a:r>
              <a:rPr lang="de-DE" sz="1600" b="1" dirty="0"/>
              <a:t>112</a:t>
            </a:r>
            <a:r>
              <a:rPr lang="de-DE" sz="1600" dirty="0"/>
              <a:t>)</a:t>
            </a:r>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Schock (2)</a:t>
            </a:r>
          </a:p>
        </p:txBody>
      </p:sp>
      <p:pic>
        <p:nvPicPr>
          <p:cNvPr id="9" name="Grafik 8">
            <a:extLst>
              <a:ext uri="{FF2B5EF4-FFF2-40B4-BE49-F238E27FC236}">
                <a16:creationId xmlns:a16="http://schemas.microsoft.com/office/drawing/2014/main" id="{DF620426-D632-F7C9-FAED-241992BE9A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1234" y="2852936"/>
            <a:ext cx="2576178" cy="1625990"/>
          </a:xfrm>
          <a:prstGeom prst="rect">
            <a:avLst/>
          </a:prstGeom>
        </p:spPr>
      </p:pic>
      <p:pic>
        <p:nvPicPr>
          <p:cNvPr id="10" name="Grafik 9">
            <a:extLst>
              <a:ext uri="{FF2B5EF4-FFF2-40B4-BE49-F238E27FC236}">
                <a16:creationId xmlns:a16="http://schemas.microsoft.com/office/drawing/2014/main" id="{6D20A5A6-5456-8286-2474-02434895AE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7285" y="4278401"/>
            <a:ext cx="2643187" cy="1390375"/>
          </a:xfrm>
          <a:prstGeom prst="rect">
            <a:avLst/>
          </a:prstGeom>
        </p:spPr>
      </p:pic>
    </p:spTree>
    <p:extLst>
      <p:ext uri="{BB962C8B-B14F-4D97-AF65-F5344CB8AC3E}">
        <p14:creationId xmlns:p14="http://schemas.microsoft.com/office/powerpoint/2010/main" val="1596007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BD781DE-BE8C-827B-F9F7-B0CE337358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66593" y="3839852"/>
            <a:ext cx="2024800" cy="2502263"/>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Chronisch-entzündliche Atemwegserkrankung mit </a:t>
            </a:r>
            <a:r>
              <a:rPr lang="de-DE" sz="1600" b="1" dirty="0"/>
              <a:t>anfallsartiger Verengung                  der Atemwege</a:t>
            </a:r>
          </a:p>
          <a:p>
            <a:pPr marL="0" indent="0">
              <a:buNone/>
            </a:pPr>
            <a:endParaRPr lang="de-DE" sz="1600" u="sng" dirty="0"/>
          </a:p>
          <a:p>
            <a:r>
              <a:rPr lang="de-DE" sz="1600" dirty="0"/>
              <a:t>Mögliche Auslöser eines Asthmaanfalls:</a:t>
            </a:r>
          </a:p>
          <a:p>
            <a:pPr lvl="1"/>
            <a:r>
              <a:rPr lang="de-DE" sz="1600" dirty="0"/>
              <a:t>Allergene</a:t>
            </a:r>
          </a:p>
          <a:p>
            <a:pPr lvl="1"/>
            <a:r>
              <a:rPr lang="de-DE" sz="1600" dirty="0"/>
              <a:t>chemische Reize</a:t>
            </a:r>
          </a:p>
          <a:p>
            <a:pPr lvl="1"/>
            <a:r>
              <a:rPr lang="de-DE" sz="1600" dirty="0"/>
              <a:t>Kälte</a:t>
            </a:r>
          </a:p>
          <a:p>
            <a:pPr lvl="1"/>
            <a:r>
              <a:rPr lang="de-DE" sz="1600" dirty="0"/>
              <a:t>Anstrengung</a:t>
            </a:r>
          </a:p>
          <a:p>
            <a:pPr lvl="1"/>
            <a:r>
              <a:rPr lang="de-DE" sz="1600" dirty="0"/>
              <a:t>psychische Faktoren</a:t>
            </a:r>
          </a:p>
          <a:p>
            <a:pPr marL="0" indent="0">
              <a:buNone/>
            </a:pPr>
            <a:endParaRPr lang="de-DE" sz="1600" u="sng"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Asthmaanfall (1)</a:t>
            </a:r>
          </a:p>
        </p:txBody>
      </p:sp>
      <p:sp>
        <p:nvSpPr>
          <p:cNvPr id="7" name="Textfeld 6">
            <a:extLst>
              <a:ext uri="{FF2B5EF4-FFF2-40B4-BE49-F238E27FC236}">
                <a16:creationId xmlns:a16="http://schemas.microsoft.com/office/drawing/2014/main" id="{89654BFB-8AEF-29C1-EE1C-226F45BD6B2D}"/>
              </a:ext>
            </a:extLst>
          </p:cNvPr>
          <p:cNvSpPr txBox="1"/>
          <p:nvPr/>
        </p:nvSpPr>
        <p:spPr>
          <a:xfrm>
            <a:off x="7588720" y="3132578"/>
            <a:ext cx="1372815" cy="338554"/>
          </a:xfrm>
          <a:prstGeom prst="rect">
            <a:avLst/>
          </a:prstGeom>
          <a:noFill/>
        </p:spPr>
        <p:txBody>
          <a:bodyPr wrap="square" rtlCol="0">
            <a:spAutoFit/>
          </a:bodyPr>
          <a:lstStyle/>
          <a:p>
            <a:r>
              <a:rPr lang="de-DE" sz="1600" dirty="0">
                <a:latin typeface="Arial"/>
                <a:cs typeface="Arial"/>
              </a:rPr>
              <a:t>Schleimhaut</a:t>
            </a:r>
          </a:p>
        </p:txBody>
      </p:sp>
      <p:sp>
        <p:nvSpPr>
          <p:cNvPr id="9" name="Textfeld 8">
            <a:extLst>
              <a:ext uri="{FF2B5EF4-FFF2-40B4-BE49-F238E27FC236}">
                <a16:creationId xmlns:a16="http://schemas.microsoft.com/office/drawing/2014/main" id="{AC065B62-2E64-6DB0-3BEA-3C6A4F09D5EC}"/>
              </a:ext>
            </a:extLst>
          </p:cNvPr>
          <p:cNvSpPr txBox="1"/>
          <p:nvPr/>
        </p:nvSpPr>
        <p:spPr>
          <a:xfrm>
            <a:off x="5220072" y="3129696"/>
            <a:ext cx="1575299" cy="584775"/>
          </a:xfrm>
          <a:prstGeom prst="rect">
            <a:avLst/>
          </a:prstGeom>
          <a:noFill/>
        </p:spPr>
        <p:txBody>
          <a:bodyPr wrap="square" rtlCol="0">
            <a:spAutoFit/>
          </a:bodyPr>
          <a:lstStyle/>
          <a:p>
            <a:r>
              <a:rPr lang="de-DE" sz="1600" dirty="0">
                <a:latin typeface="Arial"/>
                <a:cs typeface="Arial"/>
              </a:rPr>
              <a:t>Muskelschicht</a:t>
            </a:r>
          </a:p>
          <a:p>
            <a:pPr algn="ctr"/>
            <a:r>
              <a:rPr lang="de-DE" sz="1600" dirty="0">
                <a:latin typeface="Arial"/>
                <a:cs typeface="Arial"/>
              </a:rPr>
              <a:t>(radiär)</a:t>
            </a:r>
          </a:p>
        </p:txBody>
      </p:sp>
      <p:sp>
        <p:nvSpPr>
          <p:cNvPr id="10" name="Textfeld 9">
            <a:extLst>
              <a:ext uri="{FF2B5EF4-FFF2-40B4-BE49-F238E27FC236}">
                <a16:creationId xmlns:a16="http://schemas.microsoft.com/office/drawing/2014/main" id="{674BF054-0770-B99D-651F-F93FC0CC34DD}"/>
              </a:ext>
            </a:extLst>
          </p:cNvPr>
          <p:cNvSpPr txBox="1"/>
          <p:nvPr/>
        </p:nvSpPr>
        <p:spPr>
          <a:xfrm>
            <a:off x="4269905" y="4437112"/>
            <a:ext cx="1575299" cy="584775"/>
          </a:xfrm>
          <a:prstGeom prst="rect">
            <a:avLst/>
          </a:prstGeom>
          <a:noFill/>
        </p:spPr>
        <p:txBody>
          <a:bodyPr wrap="square" rtlCol="0">
            <a:spAutoFit/>
          </a:bodyPr>
          <a:lstStyle/>
          <a:p>
            <a:r>
              <a:rPr lang="de-DE" sz="1600" dirty="0">
                <a:latin typeface="Arial"/>
                <a:cs typeface="Arial"/>
              </a:rPr>
              <a:t>Muskelschicht</a:t>
            </a:r>
          </a:p>
          <a:p>
            <a:pPr algn="ctr"/>
            <a:r>
              <a:rPr lang="de-DE" sz="1600" dirty="0">
                <a:latin typeface="Arial"/>
                <a:cs typeface="Arial"/>
              </a:rPr>
              <a:t>(ringförmig)</a:t>
            </a:r>
          </a:p>
        </p:txBody>
      </p:sp>
      <p:cxnSp>
        <p:nvCxnSpPr>
          <p:cNvPr id="8" name="Gerade Verbindung mit Pfeil 7">
            <a:extLst>
              <a:ext uri="{FF2B5EF4-FFF2-40B4-BE49-F238E27FC236}">
                <a16:creationId xmlns:a16="http://schemas.microsoft.com/office/drawing/2014/main" id="{F92B0B99-AEF4-C4AC-028F-8197166E8B95}"/>
              </a:ext>
            </a:extLst>
          </p:cNvPr>
          <p:cNvCxnSpPr>
            <a:cxnSpLocks noChangeShapeType="1"/>
            <a:stCxn id="7" idx="2"/>
          </p:cNvCxnSpPr>
          <p:nvPr/>
        </p:nvCxnSpPr>
        <p:spPr bwMode="auto">
          <a:xfrm flipH="1">
            <a:off x="7696200" y="3471132"/>
            <a:ext cx="578928" cy="73891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5" name="Gerade Verbindung mit Pfeil 14">
            <a:extLst>
              <a:ext uri="{FF2B5EF4-FFF2-40B4-BE49-F238E27FC236}">
                <a16:creationId xmlns:a16="http://schemas.microsoft.com/office/drawing/2014/main" id="{333BFAF5-1ACD-2F6B-4844-E58CC221A95A}"/>
              </a:ext>
            </a:extLst>
          </p:cNvPr>
          <p:cNvCxnSpPr>
            <a:cxnSpLocks noChangeShapeType="1"/>
          </p:cNvCxnSpPr>
          <p:nvPr/>
        </p:nvCxnSpPr>
        <p:spPr bwMode="auto">
          <a:xfrm>
            <a:off x="6001828" y="3714471"/>
            <a:ext cx="684429" cy="47552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7" name="Gerade Verbindung mit Pfeil 16">
            <a:extLst>
              <a:ext uri="{FF2B5EF4-FFF2-40B4-BE49-F238E27FC236}">
                <a16:creationId xmlns:a16="http://schemas.microsoft.com/office/drawing/2014/main" id="{40FF3A3F-10F6-E82D-063F-BF5C6C41ECEE}"/>
              </a:ext>
            </a:extLst>
          </p:cNvPr>
          <p:cNvCxnSpPr>
            <a:cxnSpLocks noChangeShapeType="1"/>
            <a:stCxn id="10" idx="3"/>
          </p:cNvCxnSpPr>
          <p:nvPr/>
        </p:nvCxnSpPr>
        <p:spPr bwMode="auto">
          <a:xfrm>
            <a:off x="5845204" y="4729500"/>
            <a:ext cx="717521" cy="113790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9" name="Gerade Verbindung mit Pfeil 18">
            <a:extLst>
              <a:ext uri="{FF2B5EF4-FFF2-40B4-BE49-F238E27FC236}">
                <a16:creationId xmlns:a16="http://schemas.microsoft.com/office/drawing/2014/main" id="{8C3B92F6-0940-A79D-30F1-1D32702A7026}"/>
              </a:ext>
            </a:extLst>
          </p:cNvPr>
          <p:cNvCxnSpPr>
            <a:cxnSpLocks noChangeShapeType="1"/>
          </p:cNvCxnSpPr>
          <p:nvPr/>
        </p:nvCxnSpPr>
        <p:spPr bwMode="auto">
          <a:xfrm>
            <a:off x="5845204" y="4729499"/>
            <a:ext cx="1031052" cy="66110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3341160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BBE0548-415C-DD00-B44A-666991F307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66593" y="3839852"/>
            <a:ext cx="2024800" cy="2502263"/>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krankhafte Veränderungen:</a:t>
            </a:r>
          </a:p>
          <a:p>
            <a:pPr lvl="1"/>
            <a:r>
              <a:rPr lang="de-DE" sz="1600" b="1" dirty="0"/>
              <a:t>Verkrampfung</a:t>
            </a:r>
            <a:r>
              <a:rPr lang="de-DE" sz="1600" dirty="0"/>
              <a:t> der ringförmigen Muskulatur</a:t>
            </a:r>
          </a:p>
          <a:p>
            <a:pPr lvl="1"/>
            <a:r>
              <a:rPr lang="de-DE" sz="1600" b="1" dirty="0"/>
              <a:t>Anschwellen</a:t>
            </a:r>
            <a:r>
              <a:rPr lang="de-DE" sz="1600" dirty="0"/>
              <a:t> der Bronchialschleimhaut</a:t>
            </a:r>
          </a:p>
          <a:p>
            <a:pPr lvl="1"/>
            <a:r>
              <a:rPr lang="de-DE" sz="1600" b="1" dirty="0"/>
              <a:t>Schleimbildung</a:t>
            </a:r>
          </a:p>
          <a:p>
            <a:pPr marL="0" indent="0">
              <a:buNone/>
            </a:pPr>
            <a:endParaRPr lang="de-DE" sz="1600" u="sng" dirty="0"/>
          </a:p>
          <a:p>
            <a:r>
              <a:rPr lang="de-DE" sz="1600" dirty="0"/>
              <a:t>Symptome:</a:t>
            </a:r>
          </a:p>
          <a:p>
            <a:pPr lvl="1"/>
            <a:r>
              <a:rPr lang="de-DE" sz="1600" dirty="0"/>
              <a:t>Husten und Atemgeräusche</a:t>
            </a:r>
          </a:p>
          <a:p>
            <a:pPr lvl="1"/>
            <a:r>
              <a:rPr lang="de-DE" sz="1600" dirty="0"/>
              <a:t>Luftnot (v.a. bei Ausatmung)</a:t>
            </a:r>
          </a:p>
          <a:p>
            <a:pPr marL="0" indent="0">
              <a:buNone/>
            </a:pPr>
            <a:endParaRPr lang="de-DE" sz="1600" dirty="0"/>
          </a:p>
          <a:p>
            <a:r>
              <a:rPr lang="de-DE" sz="1600" dirty="0"/>
              <a:t>Notfallmaßnahmen:</a:t>
            </a:r>
          </a:p>
          <a:p>
            <a:pPr lvl="1"/>
            <a:r>
              <a:rPr lang="de-DE" sz="1600" b="1" dirty="0"/>
              <a:t>Oberkörperhochlagerung</a:t>
            </a:r>
          </a:p>
          <a:p>
            <a:pPr lvl="1"/>
            <a:r>
              <a:rPr lang="de-DE" sz="1600" dirty="0"/>
              <a:t>Medikamentengabe (z.B. </a:t>
            </a:r>
            <a:r>
              <a:rPr lang="de-DE" sz="1600" b="1" dirty="0" err="1"/>
              <a:t>Bronchospasmolytika</a:t>
            </a:r>
            <a:r>
              <a:rPr lang="de-DE" sz="1600" dirty="0"/>
              <a:t>)</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Asthmaanfall (2)</a:t>
            </a:r>
          </a:p>
        </p:txBody>
      </p:sp>
      <p:sp>
        <p:nvSpPr>
          <p:cNvPr id="7" name="Textfeld 6">
            <a:extLst>
              <a:ext uri="{FF2B5EF4-FFF2-40B4-BE49-F238E27FC236}">
                <a16:creationId xmlns:a16="http://schemas.microsoft.com/office/drawing/2014/main" id="{89654BFB-8AEF-29C1-EE1C-226F45BD6B2D}"/>
              </a:ext>
            </a:extLst>
          </p:cNvPr>
          <p:cNvSpPr txBox="1"/>
          <p:nvPr/>
        </p:nvSpPr>
        <p:spPr>
          <a:xfrm>
            <a:off x="7304926" y="3132578"/>
            <a:ext cx="1656610" cy="338554"/>
          </a:xfrm>
          <a:prstGeom prst="rect">
            <a:avLst/>
          </a:prstGeom>
          <a:noFill/>
        </p:spPr>
        <p:txBody>
          <a:bodyPr wrap="square" rtlCol="0">
            <a:spAutoFit/>
          </a:bodyPr>
          <a:lstStyle/>
          <a:p>
            <a:r>
              <a:rPr lang="de-DE" sz="1600" dirty="0">
                <a:latin typeface="Arial"/>
                <a:cs typeface="Arial"/>
              </a:rPr>
              <a:t>Schleimbildung</a:t>
            </a:r>
          </a:p>
        </p:txBody>
      </p:sp>
      <p:sp>
        <p:nvSpPr>
          <p:cNvPr id="9" name="Textfeld 8">
            <a:extLst>
              <a:ext uri="{FF2B5EF4-FFF2-40B4-BE49-F238E27FC236}">
                <a16:creationId xmlns:a16="http://schemas.microsoft.com/office/drawing/2014/main" id="{AC065B62-2E64-6DB0-3BEA-3C6A4F09D5EC}"/>
              </a:ext>
            </a:extLst>
          </p:cNvPr>
          <p:cNvSpPr txBox="1"/>
          <p:nvPr/>
        </p:nvSpPr>
        <p:spPr>
          <a:xfrm>
            <a:off x="5220072" y="3129696"/>
            <a:ext cx="1575299" cy="584775"/>
          </a:xfrm>
          <a:prstGeom prst="rect">
            <a:avLst/>
          </a:prstGeom>
          <a:noFill/>
        </p:spPr>
        <p:txBody>
          <a:bodyPr wrap="square" rtlCol="0">
            <a:spAutoFit/>
          </a:bodyPr>
          <a:lstStyle/>
          <a:p>
            <a:r>
              <a:rPr lang="de-DE" sz="1600" dirty="0">
                <a:latin typeface="Arial"/>
                <a:cs typeface="Arial"/>
              </a:rPr>
              <a:t>Schleimhaut-schwellung</a:t>
            </a:r>
          </a:p>
        </p:txBody>
      </p:sp>
      <p:sp>
        <p:nvSpPr>
          <p:cNvPr id="10" name="Textfeld 9">
            <a:extLst>
              <a:ext uri="{FF2B5EF4-FFF2-40B4-BE49-F238E27FC236}">
                <a16:creationId xmlns:a16="http://schemas.microsoft.com/office/drawing/2014/main" id="{674BF054-0770-B99D-651F-F93FC0CC34DD}"/>
              </a:ext>
            </a:extLst>
          </p:cNvPr>
          <p:cNvSpPr txBox="1"/>
          <p:nvPr/>
        </p:nvSpPr>
        <p:spPr>
          <a:xfrm>
            <a:off x="4572000" y="4437112"/>
            <a:ext cx="1273204" cy="584775"/>
          </a:xfrm>
          <a:prstGeom prst="rect">
            <a:avLst/>
          </a:prstGeom>
          <a:noFill/>
        </p:spPr>
        <p:txBody>
          <a:bodyPr wrap="square" rtlCol="0">
            <a:spAutoFit/>
          </a:bodyPr>
          <a:lstStyle/>
          <a:p>
            <a:r>
              <a:rPr lang="de-DE" sz="1600" dirty="0">
                <a:latin typeface="Arial"/>
                <a:cs typeface="Arial"/>
              </a:rPr>
              <a:t>verkrampfte Muskulatur</a:t>
            </a:r>
          </a:p>
        </p:txBody>
      </p:sp>
      <p:cxnSp>
        <p:nvCxnSpPr>
          <p:cNvPr id="8" name="Gerade Verbindung mit Pfeil 7">
            <a:extLst>
              <a:ext uri="{FF2B5EF4-FFF2-40B4-BE49-F238E27FC236}">
                <a16:creationId xmlns:a16="http://schemas.microsoft.com/office/drawing/2014/main" id="{F92B0B99-AEF4-C4AC-028F-8197166E8B95}"/>
              </a:ext>
            </a:extLst>
          </p:cNvPr>
          <p:cNvCxnSpPr>
            <a:cxnSpLocks noChangeShapeType="1"/>
            <a:stCxn id="7" idx="2"/>
          </p:cNvCxnSpPr>
          <p:nvPr/>
        </p:nvCxnSpPr>
        <p:spPr bwMode="auto">
          <a:xfrm flipH="1">
            <a:off x="7543800" y="3471132"/>
            <a:ext cx="589431" cy="83416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5" name="Gerade Verbindung mit Pfeil 14">
            <a:extLst>
              <a:ext uri="{FF2B5EF4-FFF2-40B4-BE49-F238E27FC236}">
                <a16:creationId xmlns:a16="http://schemas.microsoft.com/office/drawing/2014/main" id="{333BFAF5-1ACD-2F6B-4844-E58CC221A95A}"/>
              </a:ext>
            </a:extLst>
          </p:cNvPr>
          <p:cNvCxnSpPr>
            <a:cxnSpLocks noChangeShapeType="1"/>
          </p:cNvCxnSpPr>
          <p:nvPr/>
        </p:nvCxnSpPr>
        <p:spPr bwMode="auto">
          <a:xfrm>
            <a:off x="6001828" y="3714471"/>
            <a:ext cx="1151447" cy="63845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7" name="Gerade Verbindung mit Pfeil 16">
            <a:extLst>
              <a:ext uri="{FF2B5EF4-FFF2-40B4-BE49-F238E27FC236}">
                <a16:creationId xmlns:a16="http://schemas.microsoft.com/office/drawing/2014/main" id="{40FF3A3F-10F6-E82D-063F-BF5C6C41ECEE}"/>
              </a:ext>
            </a:extLst>
          </p:cNvPr>
          <p:cNvCxnSpPr>
            <a:cxnSpLocks noChangeShapeType="1"/>
            <a:stCxn id="10" idx="3"/>
          </p:cNvCxnSpPr>
          <p:nvPr/>
        </p:nvCxnSpPr>
        <p:spPr bwMode="auto">
          <a:xfrm>
            <a:off x="5845204" y="4729500"/>
            <a:ext cx="1031846" cy="107122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9" name="Gerade Verbindung mit Pfeil 18">
            <a:extLst>
              <a:ext uri="{FF2B5EF4-FFF2-40B4-BE49-F238E27FC236}">
                <a16:creationId xmlns:a16="http://schemas.microsoft.com/office/drawing/2014/main" id="{8C3B92F6-0940-A79D-30F1-1D32702A7026}"/>
              </a:ext>
            </a:extLst>
          </p:cNvPr>
          <p:cNvCxnSpPr>
            <a:cxnSpLocks noChangeShapeType="1"/>
          </p:cNvCxnSpPr>
          <p:nvPr/>
        </p:nvCxnSpPr>
        <p:spPr bwMode="auto">
          <a:xfrm>
            <a:off x="5845204" y="4729499"/>
            <a:ext cx="984221" cy="63307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2155006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lnSpcReduction="10000"/>
          </a:bodyPr>
          <a:lstStyle/>
          <a:p>
            <a:pPr marL="0" indent="0">
              <a:buNone/>
            </a:pPr>
            <a:r>
              <a:rPr lang="de-DE" sz="1600" dirty="0"/>
              <a:t>Eindringen von Fremdkörpern oder Flüssigkeiten in die Atemwege</a:t>
            </a:r>
          </a:p>
          <a:p>
            <a:pPr marL="0" indent="0">
              <a:buNone/>
            </a:pPr>
            <a:endParaRPr lang="de-DE" sz="1600" u="sng" dirty="0"/>
          </a:p>
          <a:p>
            <a:r>
              <a:rPr lang="de-DE" sz="1600" dirty="0"/>
              <a:t>Ursache:</a:t>
            </a:r>
          </a:p>
          <a:p>
            <a:pPr lvl="1"/>
            <a:r>
              <a:rPr lang="de-DE" sz="1600" b="1" dirty="0"/>
              <a:t>Einatmung</a:t>
            </a:r>
            <a:r>
              <a:rPr lang="de-DE" sz="1600" dirty="0"/>
              <a:t> von Materialien oder Instrumenten                                                  mit Verlegung der Atemwege</a:t>
            </a:r>
          </a:p>
          <a:p>
            <a:pPr lvl="1"/>
            <a:r>
              <a:rPr lang="de-DE" sz="1600" dirty="0"/>
              <a:t>z.B. ungesicherte WK-Instrumente, Abformmaterial,                    Zähne/Zahnanteile, Kronen/Inlays</a:t>
            </a:r>
          </a:p>
          <a:p>
            <a:pPr marL="0" indent="0">
              <a:buNone/>
            </a:pPr>
            <a:endParaRPr lang="de-DE" sz="1600" u="sng" dirty="0"/>
          </a:p>
          <a:p>
            <a:r>
              <a:rPr lang="de-DE" sz="1600" dirty="0"/>
              <a:t>Symptome:</a:t>
            </a:r>
          </a:p>
          <a:p>
            <a:pPr lvl="1"/>
            <a:r>
              <a:rPr lang="de-DE" sz="1600" dirty="0"/>
              <a:t>Hustenanfälle</a:t>
            </a:r>
          </a:p>
          <a:p>
            <a:pPr lvl="1"/>
            <a:r>
              <a:rPr lang="de-DE" sz="1600" dirty="0"/>
              <a:t>Würgereiz</a:t>
            </a:r>
          </a:p>
          <a:p>
            <a:pPr lvl="1"/>
            <a:r>
              <a:rPr lang="de-DE" sz="1600" dirty="0"/>
              <a:t>Erstickungsgefühl</a:t>
            </a:r>
          </a:p>
          <a:p>
            <a:pPr lvl="1"/>
            <a:r>
              <a:rPr lang="de-DE" sz="1600" dirty="0"/>
              <a:t>schnelle Atembewegungen</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Aspiration (1)</a:t>
            </a:r>
          </a:p>
        </p:txBody>
      </p:sp>
      <p:pic>
        <p:nvPicPr>
          <p:cNvPr id="10" name="Grafik 9">
            <a:extLst>
              <a:ext uri="{FF2B5EF4-FFF2-40B4-BE49-F238E27FC236}">
                <a16:creationId xmlns:a16="http://schemas.microsoft.com/office/drawing/2014/main" id="{F85625C3-291C-BAA5-3885-9C66F77072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3835" y="3093299"/>
            <a:ext cx="2304629" cy="2880786"/>
          </a:xfrm>
          <a:prstGeom prst="rect">
            <a:avLst/>
          </a:prstGeom>
        </p:spPr>
      </p:pic>
      <p:sp>
        <p:nvSpPr>
          <p:cNvPr id="11" name="Datenträger mit direktem Zugriff 10">
            <a:extLst>
              <a:ext uri="{FF2B5EF4-FFF2-40B4-BE49-F238E27FC236}">
                <a16:creationId xmlns:a16="http://schemas.microsoft.com/office/drawing/2014/main" id="{E270B990-0970-676F-4D37-0CA4C625D1FE}"/>
              </a:ext>
            </a:extLst>
          </p:cNvPr>
          <p:cNvSpPr/>
          <p:nvPr/>
        </p:nvSpPr>
        <p:spPr bwMode="auto">
          <a:xfrm rot="19806199">
            <a:off x="7839063" y="5604666"/>
            <a:ext cx="234627" cy="169785"/>
          </a:xfrm>
          <a:prstGeom prst="flowChartMagneticDrum">
            <a:avLst/>
          </a:prstGeom>
          <a:gradFill flip="none" rotWithShape="1">
            <a:gsLst>
              <a:gs pos="59000">
                <a:srgbClr val="FFC019"/>
              </a:gs>
              <a:gs pos="100000">
                <a:srgbClr val="FFFFFF"/>
              </a:gs>
            </a:gsLst>
            <a:path path="circle">
              <a:fillToRect l="100000" t="100000"/>
            </a:path>
            <a:tileRect r="-100000" b="-100000"/>
          </a:gradFill>
          <a:ln w="9525" cap="flat" cmpd="sng" algn="ctr">
            <a:solidFill>
              <a:schemeClr val="tx1"/>
            </a:solidFill>
            <a:prstDash val="solid"/>
            <a:round/>
            <a:headEnd type="none" w="med" len="med"/>
            <a:tailEnd type="none" w="med" len="med"/>
          </a:ln>
          <a:effectLst/>
        </p:spPr>
        <p:txBody>
          <a:bodyPr wrap="none" lIns="104251" tIns="52125" rIns="104251" bIns="52125" anchor="ctr"/>
          <a:lstStyle/>
          <a:p>
            <a:pPr defTabSz="1042988" eaLnBrk="1" hangingPunct="1">
              <a:defRPr/>
            </a:pPr>
            <a:endParaRPr lang="de-DE">
              <a:ea typeface="+mn-ea"/>
              <a:cs typeface="+mn-cs"/>
            </a:endParaRPr>
          </a:p>
        </p:txBody>
      </p:sp>
    </p:spTree>
    <p:extLst>
      <p:ext uri="{BB962C8B-B14F-4D97-AF65-F5344CB8AC3E}">
        <p14:creationId xmlns:p14="http://schemas.microsoft.com/office/powerpoint/2010/main" val="4431501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Notfallmaßnahmen:</a:t>
            </a:r>
          </a:p>
          <a:p>
            <a:pPr lvl="1"/>
            <a:r>
              <a:rPr lang="de-DE" sz="1600" dirty="0"/>
              <a:t>Beruhigung des Patienten</a:t>
            </a:r>
          </a:p>
          <a:p>
            <a:pPr lvl="1"/>
            <a:r>
              <a:rPr lang="de-DE" sz="1600" dirty="0"/>
              <a:t>Freimachen der Atemwege</a:t>
            </a:r>
          </a:p>
          <a:p>
            <a:pPr lvl="1"/>
            <a:r>
              <a:rPr lang="de-DE" sz="1600" dirty="0"/>
              <a:t>bei vornüber gebeugter Haltung des Patienten:                                         kräftiger Schlag mit der flachen Hand zwischen die                                 Schulterblätter um Abhusten auszulösen</a:t>
            </a:r>
          </a:p>
          <a:p>
            <a:pPr lvl="1"/>
            <a:r>
              <a:rPr lang="de-DE" sz="1600" dirty="0"/>
              <a:t>Gabe von Sauerstoff</a:t>
            </a:r>
          </a:p>
          <a:p>
            <a:pPr lvl="1"/>
            <a:r>
              <a:rPr lang="de-DE" sz="1600" dirty="0"/>
              <a:t>bei Atem- und Herz-Kreislaufstillstand: Reanimation</a:t>
            </a:r>
          </a:p>
          <a:p>
            <a:pPr lvl="1"/>
            <a:r>
              <a:rPr lang="de-DE" sz="1600" dirty="0"/>
              <a:t>Notarzt rufen (</a:t>
            </a:r>
            <a:r>
              <a:rPr lang="de-DE" sz="1600" b="1" dirty="0"/>
              <a:t>112</a:t>
            </a:r>
            <a:r>
              <a:rPr lang="de-DE" sz="1600" dirty="0"/>
              <a:t>)</a:t>
            </a:r>
          </a:p>
          <a:p>
            <a:pPr marL="457200" lvl="1" indent="0">
              <a:buNone/>
            </a:pPr>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Aspiration (2)</a:t>
            </a:r>
          </a:p>
        </p:txBody>
      </p:sp>
      <p:pic>
        <p:nvPicPr>
          <p:cNvPr id="7" name="Grafik 6">
            <a:extLst>
              <a:ext uri="{FF2B5EF4-FFF2-40B4-BE49-F238E27FC236}">
                <a16:creationId xmlns:a16="http://schemas.microsoft.com/office/drawing/2014/main" id="{E2DD3447-FD55-8284-43B4-060FCE48FE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3835" y="3093299"/>
            <a:ext cx="2304629" cy="2880786"/>
          </a:xfrm>
          <a:prstGeom prst="rect">
            <a:avLst/>
          </a:prstGeom>
        </p:spPr>
      </p:pic>
      <p:sp>
        <p:nvSpPr>
          <p:cNvPr id="9" name="Datenträger mit direktem Zugriff 8">
            <a:extLst>
              <a:ext uri="{FF2B5EF4-FFF2-40B4-BE49-F238E27FC236}">
                <a16:creationId xmlns:a16="http://schemas.microsoft.com/office/drawing/2014/main" id="{0A75E4F3-51E0-8A2A-4AD6-ACA85ED98D58}"/>
              </a:ext>
            </a:extLst>
          </p:cNvPr>
          <p:cNvSpPr/>
          <p:nvPr/>
        </p:nvSpPr>
        <p:spPr bwMode="auto">
          <a:xfrm rot="19806199">
            <a:off x="7839063" y="5604666"/>
            <a:ext cx="234627" cy="169785"/>
          </a:xfrm>
          <a:prstGeom prst="flowChartMagneticDrum">
            <a:avLst/>
          </a:prstGeom>
          <a:gradFill flip="none" rotWithShape="1">
            <a:gsLst>
              <a:gs pos="59000">
                <a:srgbClr val="FFC019"/>
              </a:gs>
              <a:gs pos="100000">
                <a:srgbClr val="FFFFFF"/>
              </a:gs>
            </a:gsLst>
            <a:path path="circle">
              <a:fillToRect l="100000" t="100000"/>
            </a:path>
            <a:tileRect r="-100000" b="-100000"/>
          </a:gradFill>
          <a:ln w="9525" cap="flat" cmpd="sng" algn="ctr">
            <a:solidFill>
              <a:schemeClr val="tx1"/>
            </a:solidFill>
            <a:prstDash val="solid"/>
            <a:round/>
            <a:headEnd type="none" w="med" len="med"/>
            <a:tailEnd type="none" w="med" len="med"/>
          </a:ln>
          <a:effectLst/>
        </p:spPr>
        <p:txBody>
          <a:bodyPr wrap="none" lIns="104251" tIns="52125" rIns="104251" bIns="52125" anchor="ctr"/>
          <a:lstStyle/>
          <a:p>
            <a:pPr defTabSz="1042988" eaLnBrk="1" hangingPunct="1">
              <a:defRPr/>
            </a:pPr>
            <a:endParaRPr lang="de-DE">
              <a:ea typeface="+mn-ea"/>
              <a:cs typeface="+mn-cs"/>
            </a:endParaRPr>
          </a:p>
        </p:txBody>
      </p:sp>
    </p:spTree>
    <p:extLst>
      <p:ext uri="{BB962C8B-B14F-4D97-AF65-F5344CB8AC3E}">
        <p14:creationId xmlns:p14="http://schemas.microsoft.com/office/powerpoint/2010/main" val="576427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erniedrigter Blutzuckerspiegel </a:t>
            </a:r>
            <a:r>
              <a:rPr lang="de-DE" sz="1600" dirty="0"/>
              <a:t>unterhalb des Normwertes (Glukose &lt; 60 mg/dl)</a:t>
            </a:r>
          </a:p>
          <a:p>
            <a:pPr marL="0" indent="0">
              <a:buNone/>
            </a:pPr>
            <a:endParaRPr lang="de-DE" sz="1600" u="sng" dirty="0"/>
          </a:p>
          <a:p>
            <a:r>
              <a:rPr lang="de-DE" sz="1600" dirty="0"/>
              <a:t>Häufigste Ursache:</a:t>
            </a:r>
          </a:p>
          <a:p>
            <a:pPr lvl="1"/>
            <a:r>
              <a:rPr lang="de-DE" sz="1600" dirty="0"/>
              <a:t>bei insulinpflichtigen Diabetikern: </a:t>
            </a:r>
          </a:p>
          <a:p>
            <a:pPr lvl="2"/>
            <a:r>
              <a:rPr lang="de-DE" sz="1600" dirty="0"/>
              <a:t>Überdosierung von Insulin oder Antidiabetika</a:t>
            </a:r>
          </a:p>
          <a:p>
            <a:pPr lvl="2"/>
            <a:r>
              <a:rPr lang="de-DE" sz="1600" dirty="0"/>
              <a:t>zu geringe Nahrungsaufnahme nach Insulingabe </a:t>
            </a:r>
          </a:p>
          <a:p>
            <a:pPr marL="0" indent="0">
              <a:buNone/>
            </a:pPr>
            <a:endParaRPr lang="de-DE" sz="1600" u="sng" dirty="0"/>
          </a:p>
          <a:p>
            <a:r>
              <a:rPr lang="de-DE" sz="1600" dirty="0"/>
              <a:t>Symptome:</a:t>
            </a:r>
          </a:p>
          <a:p>
            <a:pPr lvl="1"/>
            <a:r>
              <a:rPr lang="de-DE" sz="1600" dirty="0"/>
              <a:t>zittern, schwitzen, Blässe</a:t>
            </a:r>
          </a:p>
          <a:p>
            <a:pPr lvl="1"/>
            <a:r>
              <a:rPr lang="de-DE" sz="1600" dirty="0"/>
              <a:t>erhöhte Herzfrequenz (Herzrasen)</a:t>
            </a:r>
          </a:p>
          <a:p>
            <a:pPr lvl="1"/>
            <a:r>
              <a:rPr lang="de-DE" sz="1600" dirty="0"/>
              <a:t>Benommenheit, Sprach- und Sehstörungen</a:t>
            </a:r>
          </a:p>
          <a:p>
            <a:pPr lvl="1"/>
            <a:r>
              <a:rPr lang="de-DE" sz="1600" dirty="0"/>
              <a:t>Krampfanfälle, Bewusstlosigkeit, Koma</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Unterzuckerung (Hypoglykämie) (1)</a:t>
            </a:r>
          </a:p>
        </p:txBody>
      </p:sp>
    </p:spTree>
    <p:extLst>
      <p:ext uri="{BB962C8B-B14F-4D97-AF65-F5344CB8AC3E}">
        <p14:creationId xmlns:p14="http://schemas.microsoft.com/office/powerpoint/2010/main" val="4167146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Notfallmaßnahmen:</a:t>
            </a:r>
          </a:p>
          <a:p>
            <a:pPr lvl="1"/>
            <a:r>
              <a:rPr lang="de-DE" sz="1600" dirty="0"/>
              <a:t>Bestimmung des Blutzuckerwertes</a:t>
            </a:r>
          </a:p>
          <a:p>
            <a:pPr lvl="1"/>
            <a:r>
              <a:rPr lang="de-DE" sz="1600" dirty="0"/>
              <a:t>orale Gabe von Traubenzucker </a:t>
            </a:r>
          </a:p>
          <a:p>
            <a:pPr lvl="1"/>
            <a:r>
              <a:rPr lang="de-DE" sz="1600" dirty="0"/>
              <a:t>intravenöse Gabe von Glukose (Notarzt)</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Unterzuckerung (Hypoglykämie) (2)</a:t>
            </a:r>
          </a:p>
        </p:txBody>
      </p:sp>
    </p:spTree>
    <p:extLst>
      <p:ext uri="{BB962C8B-B14F-4D97-AF65-F5344CB8AC3E}">
        <p14:creationId xmlns:p14="http://schemas.microsoft.com/office/powerpoint/2010/main" val="2868909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b="1" dirty="0"/>
              <a:t>erhöhter Blutzuckerspiegel </a:t>
            </a:r>
            <a:r>
              <a:rPr lang="de-DE" sz="1600" dirty="0"/>
              <a:t>oberhalb des Normwertes (Glukose &gt; 120 mg/dl)</a:t>
            </a:r>
          </a:p>
          <a:p>
            <a:pPr marL="0" indent="0">
              <a:buNone/>
            </a:pPr>
            <a:endParaRPr lang="de-DE" sz="1600" u="sng" dirty="0"/>
          </a:p>
          <a:p>
            <a:r>
              <a:rPr lang="de-DE" sz="1600" dirty="0"/>
              <a:t>Häufigste Ursache bei dauerhaft erhöhten Blutzuckerwerten:</a:t>
            </a:r>
          </a:p>
          <a:p>
            <a:pPr lvl="1"/>
            <a:r>
              <a:rPr lang="de-DE" sz="1600" b="1" dirty="0"/>
              <a:t>Diabetes mellitus </a:t>
            </a:r>
            <a:r>
              <a:rPr lang="de-DE" sz="1600" dirty="0"/>
              <a:t>(Zuckerkrankheit)</a:t>
            </a:r>
          </a:p>
          <a:p>
            <a:pPr lvl="2"/>
            <a:r>
              <a:rPr lang="de-DE" sz="1600" dirty="0"/>
              <a:t>Insulinmangel (Diabetes Typ 1)</a:t>
            </a:r>
          </a:p>
          <a:p>
            <a:pPr lvl="2"/>
            <a:r>
              <a:rPr lang="de-DE" sz="1600" dirty="0"/>
              <a:t>zu geringe Insulinwirkung (Diabetes Typ 2)</a:t>
            </a:r>
          </a:p>
          <a:p>
            <a:pPr marL="0" indent="0">
              <a:buNone/>
            </a:pPr>
            <a:endParaRPr lang="de-DE" sz="1600" u="sng" dirty="0"/>
          </a:p>
          <a:p>
            <a:r>
              <a:rPr lang="de-DE" sz="1600" dirty="0"/>
              <a:t>Symptome:</a:t>
            </a:r>
          </a:p>
          <a:p>
            <a:pPr lvl="1"/>
            <a:r>
              <a:rPr lang="de-DE" sz="1600" dirty="0"/>
              <a:t>erhöhtes Durstgefühl</a:t>
            </a:r>
          </a:p>
          <a:p>
            <a:pPr lvl="1"/>
            <a:r>
              <a:rPr lang="de-DE" sz="1600" dirty="0"/>
              <a:t>Bewusstseinsstörungen</a:t>
            </a:r>
          </a:p>
          <a:p>
            <a:pPr lvl="1"/>
            <a:r>
              <a:rPr lang="de-DE" sz="1600" dirty="0"/>
              <a:t>Verwirrtheit</a:t>
            </a:r>
          </a:p>
          <a:p>
            <a:pPr lvl="1"/>
            <a:r>
              <a:rPr lang="de-DE" sz="1600" dirty="0"/>
              <a:t>Erbrechen</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Erhöhter Blutzuckerspiegel (Hyperglykämie) (1) *</a:t>
            </a:r>
          </a:p>
        </p:txBody>
      </p:sp>
    </p:spTree>
    <p:extLst>
      <p:ext uri="{BB962C8B-B14F-4D97-AF65-F5344CB8AC3E}">
        <p14:creationId xmlns:p14="http://schemas.microsoft.com/office/powerpoint/2010/main" val="18130011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Notfallmaßnahmen:</a:t>
            </a:r>
          </a:p>
          <a:p>
            <a:pPr lvl="1"/>
            <a:r>
              <a:rPr lang="de-DE" sz="1600" dirty="0"/>
              <a:t>Bestimmung des Blutzuckerwertes</a:t>
            </a:r>
          </a:p>
          <a:p>
            <a:pPr lvl="1"/>
            <a:r>
              <a:rPr lang="de-DE" sz="1600" dirty="0"/>
              <a:t>viel trinken (nicht zuckerhaltigen Getränke)</a:t>
            </a:r>
          </a:p>
          <a:p>
            <a:pPr lvl="2"/>
            <a:r>
              <a:rPr lang="de-DE" sz="1600" dirty="0"/>
              <a:t>bewirkt langsame Senkung des Blutzuckerspiegels</a:t>
            </a:r>
          </a:p>
          <a:p>
            <a:pPr lvl="1"/>
            <a:r>
              <a:rPr lang="de-DE" sz="1600" dirty="0"/>
              <a:t>Notarzt rufen (</a:t>
            </a:r>
            <a:r>
              <a:rPr lang="de-DE" sz="1600" b="1" dirty="0"/>
              <a:t>112</a:t>
            </a:r>
            <a:r>
              <a:rPr lang="de-DE" sz="1600" dirty="0"/>
              <a:t>)</a:t>
            </a:r>
          </a:p>
          <a:p>
            <a:pPr lvl="2"/>
            <a:r>
              <a:rPr lang="de-DE" sz="1600" dirty="0"/>
              <a:t>bei sehr hohen Blutzuckerwerten</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Erhöhter Blutzuckerspiegel (Hyperglykämie) (2) *</a:t>
            </a:r>
          </a:p>
        </p:txBody>
      </p:sp>
    </p:spTree>
    <p:extLst>
      <p:ext uri="{BB962C8B-B14F-4D97-AF65-F5344CB8AC3E}">
        <p14:creationId xmlns:p14="http://schemas.microsoft.com/office/powerpoint/2010/main" val="1877645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Mangeldurchblutung des Herzmuskelgewebes (Myokard)</a:t>
            </a:r>
          </a:p>
          <a:p>
            <a:pPr marL="0" indent="0">
              <a:buNone/>
            </a:pPr>
            <a:endParaRPr lang="de-DE" sz="1600" u="sng" dirty="0"/>
          </a:p>
          <a:p>
            <a:r>
              <a:rPr lang="de-DE" sz="1600" dirty="0"/>
              <a:t>häufigste Ursache:</a:t>
            </a:r>
          </a:p>
          <a:p>
            <a:pPr lvl="1"/>
            <a:r>
              <a:rPr lang="de-DE" sz="1600" dirty="0"/>
              <a:t>Verengung der Herzkranzgefäße durch Arteriosklerose</a:t>
            </a:r>
          </a:p>
          <a:p>
            <a:pPr marL="0" indent="0">
              <a:buNone/>
            </a:pPr>
            <a:endParaRPr lang="de-DE" sz="1600" u="sng" dirty="0"/>
          </a:p>
          <a:p>
            <a:r>
              <a:rPr lang="de-DE" sz="1600" dirty="0"/>
              <a:t>Symptome:</a:t>
            </a:r>
          </a:p>
          <a:p>
            <a:pPr lvl="1"/>
            <a:r>
              <a:rPr lang="de-DE" sz="1600" dirty="0"/>
              <a:t>Engegefühl im Brustbereich</a:t>
            </a:r>
          </a:p>
          <a:p>
            <a:pPr lvl="1"/>
            <a:r>
              <a:rPr lang="de-DE" sz="1600" dirty="0"/>
              <a:t>Luftnot</a:t>
            </a:r>
          </a:p>
          <a:p>
            <a:pPr lvl="1"/>
            <a:r>
              <a:rPr lang="de-DE" sz="1600" dirty="0"/>
              <a:t>ziehende Schmerzen im Bereich des Herzens</a:t>
            </a:r>
          </a:p>
          <a:p>
            <a:pPr lvl="1"/>
            <a:r>
              <a:rPr lang="de-DE" sz="1600" dirty="0"/>
              <a:t>ausstrahlende Schmerzen in die linke Schulter und den linken Arm</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Koronare Herzkrankheit (KHK) – Brustenge (Angina </a:t>
            </a:r>
            <a:r>
              <a:rPr lang="de-DE" b="1" dirty="0" err="1">
                <a:latin typeface="Arial"/>
                <a:cs typeface="Arial"/>
              </a:rPr>
              <a:t>pectoris</a:t>
            </a:r>
            <a:r>
              <a:rPr lang="de-DE" b="1" dirty="0">
                <a:latin typeface="Arial"/>
                <a:cs typeface="Arial"/>
              </a:rPr>
              <a:t>) (1) *</a:t>
            </a:r>
          </a:p>
        </p:txBody>
      </p:sp>
    </p:spTree>
    <p:extLst>
      <p:ext uri="{BB962C8B-B14F-4D97-AF65-F5344CB8AC3E}">
        <p14:creationId xmlns:p14="http://schemas.microsoft.com/office/powerpoint/2010/main" val="39313540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Notfallmaßnahmen:</a:t>
            </a:r>
          </a:p>
          <a:p>
            <a:pPr lvl="1"/>
            <a:r>
              <a:rPr lang="de-DE" sz="1600" dirty="0"/>
              <a:t>sublinguale Gabe von </a:t>
            </a:r>
            <a:r>
              <a:rPr lang="de-DE" sz="1600" b="1" dirty="0"/>
              <a:t>Nitroglycerin</a:t>
            </a:r>
            <a:r>
              <a:rPr lang="de-DE" sz="1600" dirty="0"/>
              <a:t>-Präparaten                                                 zur Erweiterung der Herzkranzgefäße</a:t>
            </a:r>
          </a:p>
          <a:p>
            <a:pPr lvl="1"/>
            <a:r>
              <a:rPr lang="de-DE" sz="1600" b="1" dirty="0"/>
              <a:t>Oberkörperhochlagerung</a:t>
            </a:r>
            <a:r>
              <a:rPr lang="de-DE" sz="1600" dirty="0"/>
              <a:t> zur Entlastung des Herzens</a:t>
            </a:r>
          </a:p>
          <a:p>
            <a:pPr lvl="1"/>
            <a:r>
              <a:rPr lang="de-DE" sz="1600" dirty="0"/>
              <a:t>Sauerstoff (O</a:t>
            </a:r>
            <a:r>
              <a:rPr lang="de-DE" sz="1600" baseline="-25000" dirty="0"/>
              <a:t>2</a:t>
            </a:r>
            <a:r>
              <a:rPr lang="de-DE" sz="1600" dirty="0"/>
              <a:t>) - Gabe</a:t>
            </a:r>
          </a:p>
          <a:p>
            <a:pPr lvl="1"/>
            <a:r>
              <a:rPr lang="de-DE" sz="1600" dirty="0"/>
              <a:t>ggf. Notarzt rufen (</a:t>
            </a:r>
            <a:r>
              <a:rPr lang="de-DE" sz="1600" b="1" dirty="0"/>
              <a:t>112</a:t>
            </a:r>
            <a:r>
              <a:rPr lang="de-DE" sz="1600" dirty="0"/>
              <a:t>)</a:t>
            </a:r>
          </a:p>
          <a:p>
            <a:pPr lvl="1"/>
            <a:endParaRPr lang="de-DE" sz="1600" dirty="0"/>
          </a:p>
          <a:p>
            <a:pPr lvl="1"/>
            <a:endParaRPr lang="de-DE" sz="1600" dirty="0"/>
          </a:p>
          <a:p>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Koronare Herzkrankheit (KHK) – Brustenge (Angina </a:t>
            </a:r>
            <a:r>
              <a:rPr lang="de-DE" b="1" dirty="0" err="1">
                <a:latin typeface="Arial"/>
                <a:cs typeface="Arial"/>
              </a:rPr>
              <a:t>pectoris</a:t>
            </a:r>
            <a:r>
              <a:rPr lang="de-DE" b="1" dirty="0">
                <a:latin typeface="Arial"/>
                <a:cs typeface="Arial"/>
              </a:rPr>
              <a:t>) (2) *</a:t>
            </a:r>
          </a:p>
        </p:txBody>
      </p:sp>
    </p:spTree>
    <p:extLst>
      <p:ext uri="{BB962C8B-B14F-4D97-AF65-F5344CB8AC3E}">
        <p14:creationId xmlns:p14="http://schemas.microsoft.com/office/powerpoint/2010/main" val="4021335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Absterben (</a:t>
            </a:r>
            <a:r>
              <a:rPr lang="de-DE" sz="1600" b="1" dirty="0"/>
              <a:t>Nekrose</a:t>
            </a:r>
            <a:r>
              <a:rPr lang="de-DE" sz="1600" dirty="0"/>
              <a:t>) eines Herzmuskelbezirks nach Verschluss einer Koronararterie</a:t>
            </a:r>
          </a:p>
          <a:p>
            <a:pPr marL="0" indent="0">
              <a:buNone/>
            </a:pPr>
            <a:endParaRPr lang="de-DE" sz="1600" u="sng" dirty="0"/>
          </a:p>
          <a:p>
            <a:r>
              <a:rPr lang="de-DE" sz="1600" dirty="0"/>
              <a:t>Ursache:</a:t>
            </a:r>
          </a:p>
          <a:p>
            <a:pPr lvl="1"/>
            <a:r>
              <a:rPr lang="de-DE" sz="1600" dirty="0"/>
              <a:t>Verkalkung (</a:t>
            </a:r>
            <a:r>
              <a:rPr lang="de-DE" sz="1600" b="1" dirty="0"/>
              <a:t>Arteriosklerose</a:t>
            </a:r>
            <a:r>
              <a:rPr lang="de-DE" sz="1600" dirty="0"/>
              <a:t>) der Herzkranzgefäße</a:t>
            </a:r>
          </a:p>
          <a:p>
            <a:pPr marL="0" indent="0">
              <a:buNone/>
            </a:pPr>
            <a:endParaRPr lang="de-DE" sz="1600" u="sng" dirty="0"/>
          </a:p>
          <a:p>
            <a:r>
              <a:rPr lang="de-DE" sz="1600" dirty="0"/>
              <a:t>Symptome:</a:t>
            </a:r>
          </a:p>
          <a:p>
            <a:pPr lvl="1"/>
            <a:r>
              <a:rPr lang="de-DE" sz="1600" dirty="0"/>
              <a:t>plötzlich auftretendes Druckgefühl und Schmerzen im Brustbereich</a:t>
            </a:r>
          </a:p>
          <a:p>
            <a:pPr lvl="1"/>
            <a:r>
              <a:rPr lang="de-DE" sz="1600" dirty="0"/>
              <a:t>ausstrahlende Schmerzen in den linken Arm</a:t>
            </a:r>
          </a:p>
          <a:p>
            <a:pPr lvl="1"/>
            <a:r>
              <a:rPr lang="de-DE" sz="1600" dirty="0"/>
              <a:t>Kaltschweißigkeit</a:t>
            </a:r>
          </a:p>
          <a:p>
            <a:pPr lvl="1"/>
            <a:r>
              <a:rPr lang="de-DE" sz="1600" dirty="0"/>
              <a:t>Todesangst</a:t>
            </a:r>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Herzinfarkt (Myokardinfarkt) (1)</a:t>
            </a:r>
          </a:p>
        </p:txBody>
      </p:sp>
    </p:spTree>
    <p:extLst>
      <p:ext uri="{BB962C8B-B14F-4D97-AF65-F5344CB8AC3E}">
        <p14:creationId xmlns:p14="http://schemas.microsoft.com/office/powerpoint/2010/main" val="1050601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Notfallmaßnahmen:</a:t>
            </a:r>
          </a:p>
          <a:p>
            <a:pPr lvl="1"/>
            <a:r>
              <a:rPr lang="de-DE" sz="1600" dirty="0"/>
              <a:t>Beruhigung des Patienten</a:t>
            </a:r>
          </a:p>
          <a:p>
            <a:pPr lvl="1"/>
            <a:r>
              <a:rPr lang="de-DE" sz="1600" b="1" dirty="0"/>
              <a:t>Oberkörperhochlagerung</a:t>
            </a:r>
            <a:r>
              <a:rPr lang="de-DE" sz="1600" dirty="0"/>
              <a:t> zur Entlastung des Herzens</a:t>
            </a:r>
          </a:p>
          <a:p>
            <a:pPr lvl="1"/>
            <a:r>
              <a:rPr lang="de-DE" sz="1600" dirty="0"/>
              <a:t>Gabe von Nitroglycerin (DD: Angina </a:t>
            </a:r>
            <a:r>
              <a:rPr lang="de-DE" sz="1600" dirty="0" err="1"/>
              <a:t>pectoris</a:t>
            </a:r>
            <a:r>
              <a:rPr lang="de-DE" sz="1600" dirty="0"/>
              <a:t>)</a:t>
            </a:r>
          </a:p>
          <a:p>
            <a:pPr lvl="1"/>
            <a:r>
              <a:rPr lang="de-DE" sz="1600" dirty="0"/>
              <a:t>Sauerstoff (O</a:t>
            </a:r>
            <a:r>
              <a:rPr lang="de-DE" sz="1600" baseline="-25000" dirty="0"/>
              <a:t>2</a:t>
            </a:r>
            <a:r>
              <a:rPr lang="de-DE" sz="1600" dirty="0"/>
              <a:t>) - Gabe</a:t>
            </a:r>
          </a:p>
          <a:p>
            <a:pPr lvl="1"/>
            <a:r>
              <a:rPr lang="de-DE" sz="1600" dirty="0"/>
              <a:t>Notarzt rufen (</a:t>
            </a:r>
            <a:r>
              <a:rPr lang="de-DE" sz="1600" b="1" dirty="0"/>
              <a:t>112</a:t>
            </a:r>
            <a:r>
              <a:rPr lang="de-DE" sz="1600" dirty="0"/>
              <a:t>)</a:t>
            </a:r>
          </a:p>
          <a:p>
            <a:pPr marL="0" indent="0">
              <a:buNone/>
            </a:pPr>
            <a:endParaRPr lang="de-DE" sz="1600" u="sng" dirty="0"/>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Herzinfarkt (Myokardinfarkt) (2)</a:t>
            </a:r>
          </a:p>
        </p:txBody>
      </p:sp>
    </p:spTree>
    <p:extLst>
      <p:ext uri="{BB962C8B-B14F-4D97-AF65-F5344CB8AC3E}">
        <p14:creationId xmlns:p14="http://schemas.microsoft.com/office/powerpoint/2010/main" val="27078670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lnSpcReduction="10000"/>
          </a:bodyPr>
          <a:lstStyle/>
          <a:p>
            <a:pPr marL="0" indent="0">
              <a:buNone/>
            </a:pPr>
            <a:r>
              <a:rPr lang="de-DE" sz="1600" b="1" dirty="0"/>
              <a:t>Anfallsartiges Auftreten </a:t>
            </a:r>
            <a:r>
              <a:rPr lang="de-DE" sz="1600" dirty="0"/>
              <a:t>von Bewusstseinsstörungen mit unkontrollierten Muskelbewegungen oder Krämpfen</a:t>
            </a:r>
          </a:p>
          <a:p>
            <a:pPr marL="0" indent="0">
              <a:buNone/>
            </a:pPr>
            <a:endParaRPr lang="de-DE" sz="1600" u="sng" dirty="0"/>
          </a:p>
          <a:p>
            <a:r>
              <a:rPr lang="de-DE" sz="1600" dirty="0"/>
              <a:t>Ursachen:</a:t>
            </a:r>
          </a:p>
          <a:p>
            <a:pPr lvl="1"/>
            <a:r>
              <a:rPr lang="de-DE" sz="1600" b="1" dirty="0"/>
              <a:t>Schädigung des Gehirns                                                                                  </a:t>
            </a:r>
            <a:r>
              <a:rPr lang="de-DE" sz="1600" dirty="0"/>
              <a:t>(durch Verletzungen, Entzündungen, Tumoren                                                 oder aus unbekannten Gründen)</a:t>
            </a:r>
          </a:p>
          <a:p>
            <a:pPr marL="0" indent="0">
              <a:buNone/>
            </a:pPr>
            <a:endParaRPr lang="de-DE" sz="1600" u="sng" dirty="0"/>
          </a:p>
          <a:p>
            <a:r>
              <a:rPr lang="de-DE" sz="1600" dirty="0"/>
              <a:t>Mögliche Auslöser:</a:t>
            </a:r>
          </a:p>
          <a:p>
            <a:pPr lvl="1"/>
            <a:r>
              <a:rPr lang="de-DE" sz="1600" dirty="0"/>
              <a:t>Schlafmangel</a:t>
            </a:r>
          </a:p>
          <a:p>
            <a:pPr lvl="1"/>
            <a:r>
              <a:rPr lang="de-DE" sz="1600" dirty="0"/>
              <a:t>Lichtblitze</a:t>
            </a:r>
          </a:p>
          <a:p>
            <a:pPr lvl="2">
              <a:buFont typeface="Wingdings" pitchFamily="2" charset="2"/>
              <a:buChar char="Ø"/>
            </a:pPr>
            <a:r>
              <a:rPr lang="de-DE" sz="1600" dirty="0"/>
              <a:t>Beachten: Leuchte des Behandlungsstuhl nicht in die Augen </a:t>
            </a:r>
          </a:p>
          <a:p>
            <a:pPr marL="914400" lvl="2" indent="0">
              <a:buNone/>
            </a:pPr>
            <a:r>
              <a:rPr lang="de-DE" sz="1600" dirty="0"/>
              <a:t>    des Patienten einstellen</a:t>
            </a:r>
          </a:p>
          <a:p>
            <a:pPr marL="0" indent="0">
              <a:buNone/>
            </a:pPr>
            <a:endParaRPr lang="de-DE" sz="1600" dirty="0"/>
          </a:p>
        </p:txBody>
      </p:sp>
      <p:pic>
        <p:nvPicPr>
          <p:cNvPr id="3" name="Grafik 2">
            <a:extLst>
              <a:ext uri="{FF2B5EF4-FFF2-40B4-BE49-F238E27FC236}">
                <a16:creationId xmlns:a16="http://schemas.microsoft.com/office/drawing/2014/main" id="{19ED5F8B-607B-495A-2862-269065661F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3627" y="3198663"/>
            <a:ext cx="2353476" cy="1814512"/>
          </a:xfrm>
          <a:prstGeom prst="rect">
            <a:avLst/>
          </a:prstGeom>
        </p:spPr>
      </p:pic>
      <p:sp>
        <p:nvSpPr>
          <p:cNvPr id="2" name="Titel 1"/>
          <p:cNvSpPr>
            <a:spLocks noGrp="1"/>
          </p:cNvSpPr>
          <p:nvPr>
            <p:ph type="title"/>
          </p:nvPr>
        </p:nvSpPr>
        <p:spPr/>
        <p:txBody>
          <a:bodyPr/>
          <a:lstStyle/>
          <a:p>
            <a:r>
              <a:rPr lang="de-DE" dirty="0"/>
              <a:t>Medizinische Notfälle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Krampfanfallsleiden (Epilepsie) (1)</a:t>
            </a:r>
          </a:p>
        </p:txBody>
      </p:sp>
      <p:sp>
        <p:nvSpPr>
          <p:cNvPr id="9" name="Freihandform 8">
            <a:extLst>
              <a:ext uri="{FF2B5EF4-FFF2-40B4-BE49-F238E27FC236}">
                <a16:creationId xmlns:a16="http://schemas.microsoft.com/office/drawing/2014/main" id="{36280CFF-F971-4E0F-217A-55E219FC3627}"/>
              </a:ext>
            </a:extLst>
          </p:cNvPr>
          <p:cNvSpPr/>
          <p:nvPr/>
        </p:nvSpPr>
        <p:spPr bwMode="auto">
          <a:xfrm>
            <a:off x="7884368" y="3501008"/>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
        <p:nvSpPr>
          <p:cNvPr id="11" name="Freihandform 10">
            <a:extLst>
              <a:ext uri="{FF2B5EF4-FFF2-40B4-BE49-F238E27FC236}">
                <a16:creationId xmlns:a16="http://schemas.microsoft.com/office/drawing/2014/main" id="{DE1AE7E1-F86C-637E-D3B0-59ED306D441B}"/>
              </a:ext>
            </a:extLst>
          </p:cNvPr>
          <p:cNvSpPr/>
          <p:nvPr/>
        </p:nvSpPr>
        <p:spPr bwMode="auto">
          <a:xfrm>
            <a:off x="7440015" y="3377679"/>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
        <p:nvSpPr>
          <p:cNvPr id="12" name="Freihandform 11">
            <a:extLst>
              <a:ext uri="{FF2B5EF4-FFF2-40B4-BE49-F238E27FC236}">
                <a16:creationId xmlns:a16="http://schemas.microsoft.com/office/drawing/2014/main" id="{777E93B5-D8CE-457A-3950-F6D5DF441766}"/>
              </a:ext>
            </a:extLst>
          </p:cNvPr>
          <p:cNvSpPr/>
          <p:nvPr/>
        </p:nvSpPr>
        <p:spPr bwMode="auto">
          <a:xfrm>
            <a:off x="6984880" y="3326221"/>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Tree>
    <p:extLst>
      <p:ext uri="{BB962C8B-B14F-4D97-AF65-F5344CB8AC3E}">
        <p14:creationId xmlns:p14="http://schemas.microsoft.com/office/powerpoint/2010/main" val="36791131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822975"/>
          </a:xfrm>
        </p:spPr>
        <p:txBody>
          <a:bodyPr>
            <a:normAutofit lnSpcReduction="10000"/>
          </a:bodyPr>
          <a:lstStyle/>
          <a:p>
            <a:r>
              <a:rPr lang="de-DE" sz="1600" dirty="0"/>
              <a:t>Verlauf:</a:t>
            </a:r>
          </a:p>
          <a:p>
            <a:pPr lvl="1"/>
            <a:r>
              <a:rPr lang="de-DE" sz="1600" dirty="0"/>
              <a:t>kurzes Vorstadium</a:t>
            </a:r>
          </a:p>
          <a:p>
            <a:pPr lvl="1"/>
            <a:r>
              <a:rPr lang="de-DE" sz="1600" dirty="0"/>
              <a:t>Bewusstlosigkeit</a:t>
            </a:r>
          </a:p>
          <a:p>
            <a:pPr lvl="1"/>
            <a:r>
              <a:rPr lang="de-DE" sz="1600" dirty="0"/>
              <a:t>rhythmische Zuckungen der Extremitäten</a:t>
            </a:r>
          </a:p>
          <a:p>
            <a:pPr lvl="1"/>
            <a:r>
              <a:rPr lang="de-DE" sz="1600" dirty="0"/>
              <a:t>starke Speichelabsonderung</a:t>
            </a:r>
          </a:p>
          <a:p>
            <a:pPr lvl="1"/>
            <a:r>
              <a:rPr lang="de-DE" sz="1600" dirty="0"/>
              <a:t>Verkrampfung der Kaumuskulatur</a:t>
            </a:r>
          </a:p>
          <a:p>
            <a:pPr lvl="1"/>
            <a:r>
              <a:rPr lang="de-DE" sz="1600" dirty="0"/>
              <a:t>Tiefschlafphase</a:t>
            </a:r>
          </a:p>
          <a:p>
            <a:endParaRPr lang="de-DE" sz="1600" dirty="0"/>
          </a:p>
          <a:p>
            <a:r>
              <a:rPr lang="de-DE" sz="1600" dirty="0"/>
              <a:t>Notfallmaßnahmen:</a:t>
            </a:r>
          </a:p>
          <a:p>
            <a:pPr lvl="1"/>
            <a:r>
              <a:rPr lang="de-DE" sz="1600" dirty="0"/>
              <a:t>Lagerung auf dem Boden</a:t>
            </a:r>
          </a:p>
          <a:p>
            <a:pPr lvl="1"/>
            <a:r>
              <a:rPr lang="de-DE" sz="1600" dirty="0"/>
              <a:t>Verletzungsgefahren in der Umgebung des Patienten beseitigen</a:t>
            </a:r>
          </a:p>
          <a:p>
            <a:pPr lvl="1"/>
            <a:r>
              <a:rPr lang="de-DE" sz="1600" dirty="0"/>
              <a:t>Patienten </a:t>
            </a:r>
            <a:r>
              <a:rPr lang="de-DE" sz="1600" u="sng" dirty="0"/>
              <a:t>nicht</a:t>
            </a:r>
            <a:r>
              <a:rPr lang="de-DE" sz="1600" dirty="0"/>
              <a:t> festhalten</a:t>
            </a:r>
          </a:p>
          <a:p>
            <a:pPr lvl="1"/>
            <a:r>
              <a:rPr lang="de-DE" sz="1600" dirty="0"/>
              <a:t>nach der Krampfphase: stabile Seitenlage</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Krampfanfallsleiden (Epilepsie) (2)</a:t>
            </a:r>
          </a:p>
        </p:txBody>
      </p:sp>
      <p:pic>
        <p:nvPicPr>
          <p:cNvPr id="7" name="Grafik 6">
            <a:extLst>
              <a:ext uri="{FF2B5EF4-FFF2-40B4-BE49-F238E27FC236}">
                <a16:creationId xmlns:a16="http://schemas.microsoft.com/office/drawing/2014/main" id="{8EB2239B-1108-9FEE-C795-9C91FA7A69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3627" y="3198663"/>
            <a:ext cx="2353476" cy="1814512"/>
          </a:xfrm>
          <a:prstGeom prst="rect">
            <a:avLst/>
          </a:prstGeom>
        </p:spPr>
      </p:pic>
      <p:sp>
        <p:nvSpPr>
          <p:cNvPr id="11" name="Freihandform 10">
            <a:extLst>
              <a:ext uri="{FF2B5EF4-FFF2-40B4-BE49-F238E27FC236}">
                <a16:creationId xmlns:a16="http://schemas.microsoft.com/office/drawing/2014/main" id="{50B5DEF3-E4C7-811C-7AD0-0BA8220EF00B}"/>
              </a:ext>
            </a:extLst>
          </p:cNvPr>
          <p:cNvSpPr/>
          <p:nvPr/>
        </p:nvSpPr>
        <p:spPr bwMode="auto">
          <a:xfrm>
            <a:off x="6984880" y="3326221"/>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
        <p:nvSpPr>
          <p:cNvPr id="12" name="Freihandform 11">
            <a:extLst>
              <a:ext uri="{FF2B5EF4-FFF2-40B4-BE49-F238E27FC236}">
                <a16:creationId xmlns:a16="http://schemas.microsoft.com/office/drawing/2014/main" id="{29420A9C-373C-5679-6EC6-01D6084B7440}"/>
              </a:ext>
            </a:extLst>
          </p:cNvPr>
          <p:cNvSpPr/>
          <p:nvPr/>
        </p:nvSpPr>
        <p:spPr bwMode="auto">
          <a:xfrm>
            <a:off x="7440015" y="3377679"/>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
        <p:nvSpPr>
          <p:cNvPr id="13" name="Freihandform 12">
            <a:extLst>
              <a:ext uri="{FF2B5EF4-FFF2-40B4-BE49-F238E27FC236}">
                <a16:creationId xmlns:a16="http://schemas.microsoft.com/office/drawing/2014/main" id="{C8959402-56AB-B1B0-641C-9417178DBC2C}"/>
              </a:ext>
            </a:extLst>
          </p:cNvPr>
          <p:cNvSpPr/>
          <p:nvPr/>
        </p:nvSpPr>
        <p:spPr bwMode="auto">
          <a:xfrm>
            <a:off x="7884368" y="3501008"/>
            <a:ext cx="276225" cy="977900"/>
          </a:xfrm>
          <a:custGeom>
            <a:avLst/>
            <a:gdLst>
              <a:gd name="connsiteX0" fmla="*/ 470309 w 751463"/>
              <a:gd name="connsiteY0" fmla="*/ 0 h 1866066"/>
              <a:gd name="connsiteX1" fmla="*/ 453377 w 751463"/>
              <a:gd name="connsiteY1" fmla="*/ 67734 h 1866066"/>
              <a:gd name="connsiteX2" fmla="*/ 402579 w 751463"/>
              <a:gd name="connsiteY2" fmla="*/ 143934 h 1866066"/>
              <a:gd name="connsiteX3" fmla="*/ 385647 w 751463"/>
              <a:gd name="connsiteY3" fmla="*/ 169334 h 1866066"/>
              <a:gd name="connsiteX4" fmla="*/ 360248 w 751463"/>
              <a:gd name="connsiteY4" fmla="*/ 194734 h 1866066"/>
              <a:gd name="connsiteX5" fmla="*/ 326383 w 751463"/>
              <a:gd name="connsiteY5" fmla="*/ 254000 h 1866066"/>
              <a:gd name="connsiteX6" fmla="*/ 309451 w 751463"/>
              <a:gd name="connsiteY6" fmla="*/ 270934 h 1866066"/>
              <a:gd name="connsiteX7" fmla="*/ 284052 w 751463"/>
              <a:gd name="connsiteY7" fmla="*/ 313267 h 1866066"/>
              <a:gd name="connsiteX8" fmla="*/ 258653 w 751463"/>
              <a:gd name="connsiteY8" fmla="*/ 364067 h 1866066"/>
              <a:gd name="connsiteX9" fmla="*/ 250187 w 751463"/>
              <a:gd name="connsiteY9" fmla="*/ 389467 h 1866066"/>
              <a:gd name="connsiteX10" fmla="*/ 233254 w 751463"/>
              <a:gd name="connsiteY10" fmla="*/ 406400 h 1866066"/>
              <a:gd name="connsiteX11" fmla="*/ 224788 w 751463"/>
              <a:gd name="connsiteY11" fmla="*/ 440267 h 1866066"/>
              <a:gd name="connsiteX12" fmla="*/ 190923 w 751463"/>
              <a:gd name="connsiteY12" fmla="*/ 491067 h 1866066"/>
              <a:gd name="connsiteX13" fmla="*/ 165524 w 751463"/>
              <a:gd name="connsiteY13" fmla="*/ 533400 h 1866066"/>
              <a:gd name="connsiteX14" fmla="*/ 131659 w 751463"/>
              <a:gd name="connsiteY14" fmla="*/ 601134 h 1866066"/>
              <a:gd name="connsiteX15" fmla="*/ 123193 w 751463"/>
              <a:gd name="connsiteY15" fmla="*/ 626534 h 1866066"/>
              <a:gd name="connsiteX16" fmla="*/ 97794 w 751463"/>
              <a:gd name="connsiteY16" fmla="*/ 660400 h 1866066"/>
              <a:gd name="connsiteX17" fmla="*/ 80862 w 751463"/>
              <a:gd name="connsiteY17" fmla="*/ 711200 h 1866066"/>
              <a:gd name="connsiteX18" fmla="*/ 46997 w 751463"/>
              <a:gd name="connsiteY18" fmla="*/ 762000 h 1866066"/>
              <a:gd name="connsiteX19" fmla="*/ 38531 w 751463"/>
              <a:gd name="connsiteY19" fmla="*/ 787400 h 1866066"/>
              <a:gd name="connsiteX20" fmla="*/ 131659 w 751463"/>
              <a:gd name="connsiteY20" fmla="*/ 778934 h 1866066"/>
              <a:gd name="connsiteX21" fmla="*/ 207856 w 751463"/>
              <a:gd name="connsiteY21" fmla="*/ 762000 h 1866066"/>
              <a:gd name="connsiteX22" fmla="*/ 241721 w 751463"/>
              <a:gd name="connsiteY22" fmla="*/ 753534 h 1866066"/>
              <a:gd name="connsiteX23" fmla="*/ 284052 w 751463"/>
              <a:gd name="connsiteY23" fmla="*/ 736600 h 1866066"/>
              <a:gd name="connsiteX24" fmla="*/ 326383 w 751463"/>
              <a:gd name="connsiteY24" fmla="*/ 728134 h 1866066"/>
              <a:gd name="connsiteX25" fmla="*/ 351782 w 751463"/>
              <a:gd name="connsiteY25" fmla="*/ 719667 h 1866066"/>
              <a:gd name="connsiteX26" fmla="*/ 419512 w 751463"/>
              <a:gd name="connsiteY26" fmla="*/ 702734 h 1866066"/>
              <a:gd name="connsiteX27" fmla="*/ 453377 w 751463"/>
              <a:gd name="connsiteY27" fmla="*/ 694267 h 1866066"/>
              <a:gd name="connsiteX28" fmla="*/ 614235 w 751463"/>
              <a:gd name="connsiteY28" fmla="*/ 677334 h 1866066"/>
              <a:gd name="connsiteX29" fmla="*/ 665033 w 751463"/>
              <a:gd name="connsiteY29" fmla="*/ 660400 h 1866066"/>
              <a:gd name="connsiteX30" fmla="*/ 732763 w 751463"/>
              <a:gd name="connsiteY30" fmla="*/ 643467 h 1866066"/>
              <a:gd name="connsiteX31" fmla="*/ 681965 w 751463"/>
              <a:gd name="connsiteY31" fmla="*/ 745067 h 1866066"/>
              <a:gd name="connsiteX32" fmla="*/ 639634 w 751463"/>
              <a:gd name="connsiteY32" fmla="*/ 821267 h 1866066"/>
              <a:gd name="connsiteX33" fmla="*/ 597303 w 751463"/>
              <a:gd name="connsiteY33" fmla="*/ 905934 h 1866066"/>
              <a:gd name="connsiteX34" fmla="*/ 580370 w 751463"/>
              <a:gd name="connsiteY34" fmla="*/ 939800 h 1866066"/>
              <a:gd name="connsiteX35" fmla="*/ 546505 w 751463"/>
              <a:gd name="connsiteY35" fmla="*/ 1024467 h 1866066"/>
              <a:gd name="connsiteX36" fmla="*/ 521107 w 751463"/>
              <a:gd name="connsiteY36" fmla="*/ 1066800 h 1866066"/>
              <a:gd name="connsiteX37" fmla="*/ 504174 w 751463"/>
              <a:gd name="connsiteY37" fmla="*/ 1109134 h 1866066"/>
              <a:gd name="connsiteX38" fmla="*/ 478775 w 751463"/>
              <a:gd name="connsiteY38" fmla="*/ 1151467 h 1866066"/>
              <a:gd name="connsiteX39" fmla="*/ 461843 w 751463"/>
              <a:gd name="connsiteY39" fmla="*/ 1185334 h 1866066"/>
              <a:gd name="connsiteX40" fmla="*/ 427978 w 751463"/>
              <a:gd name="connsiteY40" fmla="*/ 1227667 h 1866066"/>
              <a:gd name="connsiteX41" fmla="*/ 402579 w 751463"/>
              <a:gd name="connsiteY41" fmla="*/ 1278467 h 1866066"/>
              <a:gd name="connsiteX42" fmla="*/ 368714 w 751463"/>
              <a:gd name="connsiteY42" fmla="*/ 1329267 h 1866066"/>
              <a:gd name="connsiteX43" fmla="*/ 334849 w 751463"/>
              <a:gd name="connsiteY43" fmla="*/ 1388534 h 1866066"/>
              <a:gd name="connsiteX44" fmla="*/ 292518 w 751463"/>
              <a:gd name="connsiteY44" fmla="*/ 1447800 h 1866066"/>
              <a:gd name="connsiteX45" fmla="*/ 275586 w 751463"/>
              <a:gd name="connsiteY45" fmla="*/ 1481667 h 1866066"/>
              <a:gd name="connsiteX46" fmla="*/ 258653 w 751463"/>
              <a:gd name="connsiteY46" fmla="*/ 1507067 h 1866066"/>
              <a:gd name="connsiteX47" fmla="*/ 241721 w 751463"/>
              <a:gd name="connsiteY47" fmla="*/ 1540934 h 1866066"/>
              <a:gd name="connsiteX48" fmla="*/ 224788 w 751463"/>
              <a:gd name="connsiteY48" fmla="*/ 1566334 h 1866066"/>
              <a:gd name="connsiteX49" fmla="*/ 207856 w 751463"/>
              <a:gd name="connsiteY49" fmla="*/ 1600200 h 1866066"/>
              <a:gd name="connsiteX50" fmla="*/ 190923 w 751463"/>
              <a:gd name="connsiteY50" fmla="*/ 1617134 h 1866066"/>
              <a:gd name="connsiteX51" fmla="*/ 165524 w 751463"/>
              <a:gd name="connsiteY51" fmla="*/ 1651000 h 1866066"/>
              <a:gd name="connsiteX52" fmla="*/ 123193 w 751463"/>
              <a:gd name="connsiteY52" fmla="*/ 1693334 h 1866066"/>
              <a:gd name="connsiteX53" fmla="*/ 97794 w 751463"/>
              <a:gd name="connsiteY53" fmla="*/ 1735667 h 1866066"/>
              <a:gd name="connsiteX54" fmla="*/ 55463 w 751463"/>
              <a:gd name="connsiteY54" fmla="*/ 1786467 h 1866066"/>
              <a:gd name="connsiteX55" fmla="*/ 38531 w 751463"/>
              <a:gd name="connsiteY55" fmla="*/ 1820334 h 186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51463" h="1866066">
                <a:moveTo>
                  <a:pt x="470309" y="0"/>
                </a:moveTo>
                <a:cubicBezTo>
                  <a:pt x="468306" y="10016"/>
                  <a:pt x="461300" y="54151"/>
                  <a:pt x="453377" y="67734"/>
                </a:cubicBezTo>
                <a:cubicBezTo>
                  <a:pt x="437996" y="94103"/>
                  <a:pt x="419512" y="118534"/>
                  <a:pt x="402579" y="143934"/>
                </a:cubicBezTo>
                <a:cubicBezTo>
                  <a:pt x="396935" y="152401"/>
                  <a:pt x="392842" y="162139"/>
                  <a:pt x="385647" y="169334"/>
                </a:cubicBezTo>
                <a:cubicBezTo>
                  <a:pt x="377181" y="177801"/>
                  <a:pt x="367913" y="185536"/>
                  <a:pt x="360248" y="194734"/>
                </a:cubicBezTo>
                <a:cubicBezTo>
                  <a:pt x="331389" y="229367"/>
                  <a:pt x="353977" y="212607"/>
                  <a:pt x="326383" y="254000"/>
                </a:cubicBezTo>
                <a:cubicBezTo>
                  <a:pt x="321955" y="260642"/>
                  <a:pt x="314090" y="264438"/>
                  <a:pt x="309451" y="270934"/>
                </a:cubicBezTo>
                <a:cubicBezTo>
                  <a:pt x="299887" y="284325"/>
                  <a:pt x="291411" y="298548"/>
                  <a:pt x="284052" y="313267"/>
                </a:cubicBezTo>
                <a:cubicBezTo>
                  <a:pt x="249001" y="383373"/>
                  <a:pt x="307180" y="291275"/>
                  <a:pt x="258653" y="364067"/>
                </a:cubicBezTo>
                <a:cubicBezTo>
                  <a:pt x="255831" y="372534"/>
                  <a:pt x="254779" y="381814"/>
                  <a:pt x="250187" y="389467"/>
                </a:cubicBezTo>
                <a:cubicBezTo>
                  <a:pt x="246080" y="396312"/>
                  <a:pt x="236824" y="399260"/>
                  <a:pt x="233254" y="406400"/>
                </a:cubicBezTo>
                <a:cubicBezTo>
                  <a:pt x="228050" y="416808"/>
                  <a:pt x="229992" y="429859"/>
                  <a:pt x="224788" y="440267"/>
                </a:cubicBezTo>
                <a:cubicBezTo>
                  <a:pt x="215687" y="458470"/>
                  <a:pt x="201393" y="473616"/>
                  <a:pt x="190923" y="491067"/>
                </a:cubicBezTo>
                <a:cubicBezTo>
                  <a:pt x="182457" y="505178"/>
                  <a:pt x="173325" y="518911"/>
                  <a:pt x="165524" y="533400"/>
                </a:cubicBezTo>
                <a:cubicBezTo>
                  <a:pt x="153557" y="555626"/>
                  <a:pt x="139641" y="577187"/>
                  <a:pt x="131659" y="601134"/>
                </a:cubicBezTo>
                <a:cubicBezTo>
                  <a:pt x="128837" y="609601"/>
                  <a:pt x="127621" y="618785"/>
                  <a:pt x="123193" y="626534"/>
                </a:cubicBezTo>
                <a:cubicBezTo>
                  <a:pt x="116192" y="638786"/>
                  <a:pt x="106260" y="649111"/>
                  <a:pt x="97794" y="660400"/>
                </a:cubicBezTo>
                <a:cubicBezTo>
                  <a:pt x="92150" y="677333"/>
                  <a:pt x="90763" y="696348"/>
                  <a:pt x="80862" y="711200"/>
                </a:cubicBezTo>
                <a:cubicBezTo>
                  <a:pt x="69574" y="728133"/>
                  <a:pt x="53432" y="742693"/>
                  <a:pt x="46997" y="762000"/>
                </a:cubicBezTo>
                <a:cubicBezTo>
                  <a:pt x="44175" y="770467"/>
                  <a:pt x="29780" y="785650"/>
                  <a:pt x="38531" y="787400"/>
                </a:cubicBezTo>
                <a:cubicBezTo>
                  <a:pt x="69096" y="793514"/>
                  <a:pt x="100702" y="782576"/>
                  <a:pt x="131659" y="778934"/>
                </a:cubicBezTo>
                <a:cubicBezTo>
                  <a:pt x="196600" y="771294"/>
                  <a:pt x="163396" y="774703"/>
                  <a:pt x="207856" y="762000"/>
                </a:cubicBezTo>
                <a:cubicBezTo>
                  <a:pt x="219044" y="758803"/>
                  <a:pt x="230682" y="757214"/>
                  <a:pt x="241721" y="753534"/>
                </a:cubicBezTo>
                <a:cubicBezTo>
                  <a:pt x="256139" y="748728"/>
                  <a:pt x="269496" y="740967"/>
                  <a:pt x="284052" y="736600"/>
                </a:cubicBezTo>
                <a:cubicBezTo>
                  <a:pt x="297835" y="732465"/>
                  <a:pt x="312423" y="731624"/>
                  <a:pt x="326383" y="728134"/>
                </a:cubicBezTo>
                <a:cubicBezTo>
                  <a:pt x="335041" y="725969"/>
                  <a:pt x="343172" y="722015"/>
                  <a:pt x="351782" y="719667"/>
                </a:cubicBezTo>
                <a:cubicBezTo>
                  <a:pt x="374233" y="713544"/>
                  <a:pt x="396935" y="708378"/>
                  <a:pt x="419512" y="702734"/>
                </a:cubicBezTo>
                <a:cubicBezTo>
                  <a:pt x="430800" y="699912"/>
                  <a:pt x="441812" y="695552"/>
                  <a:pt x="453377" y="694267"/>
                </a:cubicBezTo>
                <a:cubicBezTo>
                  <a:pt x="557761" y="682668"/>
                  <a:pt x="504145" y="688343"/>
                  <a:pt x="614235" y="677334"/>
                </a:cubicBezTo>
                <a:cubicBezTo>
                  <a:pt x="631168" y="671689"/>
                  <a:pt x="647531" y="663900"/>
                  <a:pt x="665033" y="660400"/>
                </a:cubicBezTo>
                <a:cubicBezTo>
                  <a:pt x="716115" y="650184"/>
                  <a:pt x="693713" y="656485"/>
                  <a:pt x="732763" y="643467"/>
                </a:cubicBezTo>
                <a:cubicBezTo>
                  <a:pt x="751463" y="699573"/>
                  <a:pt x="746493" y="661176"/>
                  <a:pt x="681965" y="745067"/>
                </a:cubicBezTo>
                <a:cubicBezTo>
                  <a:pt x="640094" y="799503"/>
                  <a:pt x="669729" y="756775"/>
                  <a:pt x="639634" y="821267"/>
                </a:cubicBezTo>
                <a:cubicBezTo>
                  <a:pt x="626291" y="849860"/>
                  <a:pt x="611414" y="877712"/>
                  <a:pt x="597303" y="905934"/>
                </a:cubicBezTo>
                <a:cubicBezTo>
                  <a:pt x="591659" y="917223"/>
                  <a:pt x="585057" y="928082"/>
                  <a:pt x="580370" y="939800"/>
                </a:cubicBezTo>
                <a:cubicBezTo>
                  <a:pt x="569082" y="968022"/>
                  <a:pt x="562143" y="998402"/>
                  <a:pt x="546505" y="1024467"/>
                </a:cubicBezTo>
                <a:cubicBezTo>
                  <a:pt x="538039" y="1038578"/>
                  <a:pt x="528466" y="1052081"/>
                  <a:pt x="521107" y="1066800"/>
                </a:cubicBezTo>
                <a:cubicBezTo>
                  <a:pt x="514310" y="1080394"/>
                  <a:pt x="510971" y="1095540"/>
                  <a:pt x="504174" y="1109134"/>
                </a:cubicBezTo>
                <a:cubicBezTo>
                  <a:pt x="496815" y="1123853"/>
                  <a:pt x="486766" y="1137082"/>
                  <a:pt x="478775" y="1151467"/>
                </a:cubicBezTo>
                <a:cubicBezTo>
                  <a:pt x="472646" y="1162500"/>
                  <a:pt x="468844" y="1174832"/>
                  <a:pt x="461843" y="1185334"/>
                </a:cubicBezTo>
                <a:cubicBezTo>
                  <a:pt x="451820" y="1200370"/>
                  <a:pt x="437679" y="1212421"/>
                  <a:pt x="427978" y="1227667"/>
                </a:cubicBezTo>
                <a:cubicBezTo>
                  <a:pt x="417814" y="1243639"/>
                  <a:pt x="412118" y="1262114"/>
                  <a:pt x="402579" y="1278467"/>
                </a:cubicBezTo>
                <a:cubicBezTo>
                  <a:pt x="392325" y="1296046"/>
                  <a:pt x="379380" y="1311935"/>
                  <a:pt x="368714" y="1329267"/>
                </a:cubicBezTo>
                <a:cubicBezTo>
                  <a:pt x="356790" y="1348645"/>
                  <a:pt x="347153" y="1369394"/>
                  <a:pt x="334849" y="1388534"/>
                </a:cubicBezTo>
                <a:cubicBezTo>
                  <a:pt x="321721" y="1408956"/>
                  <a:pt x="305551" y="1427318"/>
                  <a:pt x="292518" y="1447800"/>
                </a:cubicBezTo>
                <a:cubicBezTo>
                  <a:pt x="285742" y="1458448"/>
                  <a:pt x="281848" y="1470709"/>
                  <a:pt x="275586" y="1481667"/>
                </a:cubicBezTo>
                <a:cubicBezTo>
                  <a:pt x="270538" y="1490502"/>
                  <a:pt x="263701" y="1498232"/>
                  <a:pt x="258653" y="1507067"/>
                </a:cubicBezTo>
                <a:cubicBezTo>
                  <a:pt x="252391" y="1518025"/>
                  <a:pt x="247983" y="1529976"/>
                  <a:pt x="241721" y="1540934"/>
                </a:cubicBezTo>
                <a:cubicBezTo>
                  <a:pt x="236673" y="1549769"/>
                  <a:pt x="229836" y="1557499"/>
                  <a:pt x="224788" y="1566334"/>
                </a:cubicBezTo>
                <a:cubicBezTo>
                  <a:pt x="218526" y="1577292"/>
                  <a:pt x="214857" y="1589699"/>
                  <a:pt x="207856" y="1600200"/>
                </a:cubicBezTo>
                <a:cubicBezTo>
                  <a:pt x="203428" y="1606842"/>
                  <a:pt x="196033" y="1611002"/>
                  <a:pt x="190923" y="1617134"/>
                </a:cubicBezTo>
                <a:cubicBezTo>
                  <a:pt x="181890" y="1627974"/>
                  <a:pt x="174898" y="1640453"/>
                  <a:pt x="165524" y="1651000"/>
                </a:cubicBezTo>
                <a:cubicBezTo>
                  <a:pt x="152266" y="1665915"/>
                  <a:pt x="133460" y="1676222"/>
                  <a:pt x="123193" y="1693334"/>
                </a:cubicBezTo>
                <a:cubicBezTo>
                  <a:pt x="114727" y="1707445"/>
                  <a:pt x="107667" y="1722502"/>
                  <a:pt x="97794" y="1735667"/>
                </a:cubicBezTo>
                <a:cubicBezTo>
                  <a:pt x="0" y="1866066"/>
                  <a:pt x="134450" y="1667985"/>
                  <a:pt x="55463" y="1786467"/>
                </a:cubicBezTo>
                <a:cubicBezTo>
                  <a:pt x="45735" y="1815653"/>
                  <a:pt x="53307" y="1805556"/>
                  <a:pt x="38531" y="1820334"/>
                </a:cubicBezTo>
              </a:path>
            </a:pathLst>
          </a:custGeom>
          <a:noFill/>
          <a:ln w="82550" cap="flat" cmpd="sng" algn="ctr">
            <a:solidFill>
              <a:srgbClr val="FF0000"/>
            </a:solidFill>
            <a:prstDash val="solid"/>
            <a:round/>
            <a:headEnd type="none" w="med" len="med"/>
            <a:tailEnd type="arrow" w="sm" len="sm"/>
          </a:ln>
          <a:effectLst/>
        </p:spPr>
        <p:txBody>
          <a:bodyPr wrap="none" lIns="104251" tIns="52125" rIns="104251" bIns="52125" anchor="ctr"/>
          <a:lstStyle/>
          <a:p>
            <a:pPr defTabSz="1042988" eaLnBrk="1" hangingPunct="1">
              <a:defRPr/>
            </a:pPr>
            <a:endParaRPr lang="de-DE" dirty="0">
              <a:ln>
                <a:solidFill>
                  <a:srgbClr val="FF0000"/>
                </a:solidFill>
              </a:ln>
              <a:solidFill>
                <a:srgbClr val="FF0000"/>
              </a:solidFill>
              <a:ea typeface="+mn-ea"/>
              <a:cs typeface="+mn-cs"/>
            </a:endParaRPr>
          </a:p>
        </p:txBody>
      </p:sp>
    </p:spTree>
    <p:extLst>
      <p:ext uri="{BB962C8B-B14F-4D97-AF65-F5344CB8AC3E}">
        <p14:creationId xmlns:p14="http://schemas.microsoft.com/office/powerpoint/2010/main" val="1801559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Einklemmung der unteren Hohlvene (</a:t>
            </a:r>
            <a:r>
              <a:rPr lang="de-DE" sz="1600" dirty="0" err="1"/>
              <a:t>Vena</a:t>
            </a:r>
            <a:r>
              <a:rPr lang="de-DE" sz="1600" dirty="0"/>
              <a:t> </a:t>
            </a:r>
            <a:r>
              <a:rPr lang="de-DE" sz="1600" dirty="0" err="1"/>
              <a:t>cava</a:t>
            </a:r>
            <a:r>
              <a:rPr lang="de-DE" sz="1600" dirty="0"/>
              <a:t> inferior) während der Schwangerschaft</a:t>
            </a:r>
          </a:p>
          <a:p>
            <a:pPr marL="0" indent="0">
              <a:buNone/>
            </a:pPr>
            <a:endParaRPr lang="de-DE" sz="1600" u="sng" dirty="0"/>
          </a:p>
          <a:p>
            <a:r>
              <a:rPr lang="de-DE" sz="1600" dirty="0"/>
              <a:t>Ursache:</a:t>
            </a:r>
          </a:p>
          <a:p>
            <a:pPr lvl="1"/>
            <a:r>
              <a:rPr lang="de-DE" sz="1600" dirty="0"/>
              <a:t>Druck der Gebärmutter auf die untere Hohlvene</a:t>
            </a:r>
          </a:p>
          <a:p>
            <a:pPr lvl="2"/>
            <a:r>
              <a:rPr lang="de-DE" sz="1600" dirty="0"/>
              <a:t>bei Rückenlage der Schwangeren</a:t>
            </a:r>
          </a:p>
          <a:p>
            <a:pPr lvl="2"/>
            <a:r>
              <a:rPr lang="de-DE" sz="1600" dirty="0"/>
              <a:t>v.a. im dritten Drittel der Schwangerschaft</a:t>
            </a:r>
          </a:p>
          <a:p>
            <a:pPr lvl="2"/>
            <a:endParaRPr lang="de-DE" sz="1600" dirty="0"/>
          </a:p>
          <a:p>
            <a:r>
              <a:rPr lang="de-DE" sz="1600" dirty="0"/>
              <a:t>Folge:</a:t>
            </a:r>
          </a:p>
          <a:p>
            <a:pPr lvl="1"/>
            <a:r>
              <a:rPr lang="de-DE" sz="1600" dirty="0"/>
              <a:t>Unterbrechung des venösen Rückstroms zum Herzen</a:t>
            </a:r>
          </a:p>
          <a:p>
            <a:pPr lvl="1"/>
            <a:r>
              <a:rPr lang="de-DE" sz="1600" dirty="0"/>
              <a:t>Blutdruckabfall</a:t>
            </a:r>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Vena</a:t>
            </a:r>
            <a:r>
              <a:rPr lang="de-DE" b="1" dirty="0">
                <a:latin typeface="Arial"/>
                <a:cs typeface="Arial"/>
              </a:rPr>
              <a:t>-</a:t>
            </a:r>
            <a:r>
              <a:rPr lang="de-DE" b="1" dirty="0" err="1">
                <a:latin typeface="Arial"/>
                <a:cs typeface="Arial"/>
              </a:rPr>
              <a:t>cava</a:t>
            </a:r>
            <a:r>
              <a:rPr lang="de-DE" b="1" dirty="0">
                <a:latin typeface="Arial"/>
                <a:cs typeface="Arial"/>
              </a:rPr>
              <a:t>-Syndrom (1)</a:t>
            </a:r>
          </a:p>
        </p:txBody>
      </p:sp>
    </p:spTree>
    <p:extLst>
      <p:ext uri="{BB962C8B-B14F-4D97-AF65-F5344CB8AC3E}">
        <p14:creationId xmlns:p14="http://schemas.microsoft.com/office/powerpoint/2010/main" val="3431234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a:t>Symptome:</a:t>
            </a:r>
          </a:p>
          <a:p>
            <a:pPr lvl="1"/>
            <a:r>
              <a:rPr lang="de-DE" sz="1600" dirty="0"/>
              <a:t>Schwindel</a:t>
            </a:r>
          </a:p>
          <a:p>
            <a:pPr lvl="1"/>
            <a:r>
              <a:rPr lang="de-DE" sz="1600" dirty="0"/>
              <a:t>Herzrasen (Tachykardie)</a:t>
            </a:r>
          </a:p>
          <a:p>
            <a:pPr lvl="1"/>
            <a:r>
              <a:rPr lang="de-DE" sz="1600" dirty="0"/>
              <a:t>Ohnmacht</a:t>
            </a:r>
          </a:p>
          <a:p>
            <a:pPr lvl="2"/>
            <a:endParaRPr lang="de-DE" sz="1600" dirty="0"/>
          </a:p>
          <a:p>
            <a:r>
              <a:rPr lang="de-DE" sz="1600" dirty="0"/>
              <a:t>Prophylaxe:</a:t>
            </a:r>
          </a:p>
          <a:p>
            <a:pPr lvl="1"/>
            <a:r>
              <a:rPr lang="de-DE" sz="1600" dirty="0"/>
              <a:t>Vermeidung einer längeren Rückenlage</a:t>
            </a:r>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Vena</a:t>
            </a:r>
            <a:r>
              <a:rPr lang="de-DE" b="1" dirty="0">
                <a:latin typeface="Arial"/>
                <a:cs typeface="Arial"/>
              </a:rPr>
              <a:t>-</a:t>
            </a:r>
            <a:r>
              <a:rPr lang="de-DE" b="1" dirty="0" err="1">
                <a:latin typeface="Arial"/>
                <a:cs typeface="Arial"/>
              </a:rPr>
              <a:t>cava</a:t>
            </a:r>
            <a:r>
              <a:rPr lang="de-DE" b="1" dirty="0">
                <a:latin typeface="Arial"/>
                <a:cs typeface="Arial"/>
              </a:rPr>
              <a:t>-Syndrom (2)</a:t>
            </a:r>
          </a:p>
        </p:txBody>
      </p:sp>
    </p:spTree>
    <p:extLst>
      <p:ext uri="{BB962C8B-B14F-4D97-AF65-F5344CB8AC3E}">
        <p14:creationId xmlns:p14="http://schemas.microsoft.com/office/powerpoint/2010/main" val="16855720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750967"/>
          </a:xfrm>
        </p:spPr>
        <p:txBody>
          <a:bodyPr>
            <a:normAutofit/>
          </a:bodyPr>
          <a:lstStyle/>
          <a:p>
            <a:pPr marL="0" indent="0">
              <a:buNone/>
            </a:pPr>
            <a:r>
              <a:rPr lang="de-DE" sz="1600" dirty="0"/>
              <a:t>Sofortmaßnahmen nach Nadelstichverletzung bzw. Kontamination von Auge oder Mundhöhle</a:t>
            </a:r>
          </a:p>
          <a:p>
            <a:pPr marL="0" indent="0">
              <a:buNone/>
            </a:pPr>
            <a:endParaRPr lang="de-DE" sz="1600" dirty="0"/>
          </a:p>
          <a:p>
            <a:r>
              <a:rPr lang="de-DE" sz="1600" dirty="0"/>
              <a:t>Mögliche Gründe:</a:t>
            </a:r>
          </a:p>
          <a:p>
            <a:pPr lvl="1"/>
            <a:r>
              <a:rPr lang="de-DE" sz="1600" dirty="0"/>
              <a:t>Verletzung durch kontaminierte Kanüle (Nadelstichverletzung)</a:t>
            </a:r>
          </a:p>
          <a:p>
            <a:pPr lvl="1"/>
            <a:r>
              <a:rPr lang="de-DE" sz="1600" dirty="0"/>
              <a:t>Verletzung durch benutzte Instrumente (z.B. Skalpell, PA- oder Wurzelkanal-Instrumente)</a:t>
            </a:r>
          </a:p>
          <a:p>
            <a:pPr marL="457200" lvl="1" indent="0">
              <a:buNone/>
            </a:pPr>
            <a:endParaRPr lang="de-DE" sz="1600" dirty="0"/>
          </a:p>
          <a:p>
            <a:r>
              <a:rPr lang="de-DE" sz="1600" dirty="0"/>
              <a:t>Gefahr:</a:t>
            </a:r>
          </a:p>
          <a:p>
            <a:pPr lvl="1"/>
            <a:r>
              <a:rPr lang="de-DE" sz="1600" dirty="0"/>
              <a:t>perkutane Infektion (z.B. Hepatitis, HIV)</a:t>
            </a:r>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Postexpositionsprophylaxe (1)</a:t>
            </a:r>
          </a:p>
        </p:txBody>
      </p:sp>
    </p:spTree>
    <p:extLst>
      <p:ext uri="{BB962C8B-B14F-4D97-AF65-F5344CB8AC3E}">
        <p14:creationId xmlns:p14="http://schemas.microsoft.com/office/powerpoint/2010/main" val="33345356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750967"/>
          </a:xfrm>
        </p:spPr>
        <p:txBody>
          <a:bodyPr>
            <a:normAutofit/>
          </a:bodyPr>
          <a:lstStyle/>
          <a:p>
            <a:r>
              <a:rPr lang="de-DE" sz="1600" dirty="0"/>
              <a:t>Maßnahmen:</a:t>
            </a:r>
          </a:p>
          <a:p>
            <a:pPr lvl="1"/>
            <a:r>
              <a:rPr lang="de-DE" sz="1600" b="1" dirty="0"/>
              <a:t>Blutung anregen </a:t>
            </a:r>
            <a:r>
              <a:rPr lang="de-DE" sz="1600" dirty="0"/>
              <a:t>und Wunde bluten lassen (1-2 Min.)</a:t>
            </a:r>
          </a:p>
          <a:p>
            <a:pPr lvl="1"/>
            <a:r>
              <a:rPr lang="de-DE" sz="1600" b="1" dirty="0"/>
              <a:t>Desinfektion</a:t>
            </a:r>
            <a:r>
              <a:rPr lang="de-DE" sz="1600" dirty="0"/>
              <a:t> der Wunde (10 Min.)                                                                                     (z.B. mit alkoholischem Desinfektionsmittel)</a:t>
            </a:r>
          </a:p>
          <a:p>
            <a:pPr lvl="1"/>
            <a:r>
              <a:rPr lang="de-DE" sz="1600" dirty="0"/>
              <a:t>Vorstellung beim </a:t>
            </a:r>
            <a:r>
              <a:rPr lang="de-DE" sz="1600" b="1" dirty="0"/>
              <a:t>D-Arzt</a:t>
            </a:r>
            <a:r>
              <a:rPr lang="de-DE" sz="1600" dirty="0"/>
              <a:t> oder Betriebsarzt                                                (veranlasst die weitere Behandlung)</a:t>
            </a:r>
          </a:p>
          <a:p>
            <a:pPr lvl="2"/>
            <a:r>
              <a:rPr lang="de-DE" sz="1600" dirty="0"/>
              <a:t>ggf. medikamentöse HIV-Postexpositionsprophylaxe</a:t>
            </a:r>
          </a:p>
          <a:p>
            <a:pPr lvl="1"/>
            <a:r>
              <a:rPr lang="de-DE" sz="1600" b="1" dirty="0"/>
              <a:t>Dokumentation</a:t>
            </a:r>
            <a:r>
              <a:rPr lang="de-DE" sz="1600" dirty="0"/>
              <a:t> des Arbeitsunfalls (Verbandbuch)</a:t>
            </a:r>
          </a:p>
          <a:p>
            <a:pPr lvl="1"/>
            <a:r>
              <a:rPr lang="de-DE" sz="1600" dirty="0"/>
              <a:t>Unfallanzeige an die Berufsgenossenschaft, wenn AU wegen des Unfalls mehr als drei Tage beträgt</a:t>
            </a:r>
          </a:p>
          <a:p>
            <a:pPr lvl="1"/>
            <a:endParaRPr lang="de-DE" sz="1600" dirty="0"/>
          </a:p>
          <a:p>
            <a:pPr marL="0"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Postexpositionsprophylaxe (2)</a:t>
            </a:r>
          </a:p>
        </p:txBody>
      </p:sp>
    </p:spTree>
    <p:extLst>
      <p:ext uri="{BB962C8B-B14F-4D97-AF65-F5344CB8AC3E}">
        <p14:creationId xmlns:p14="http://schemas.microsoft.com/office/powerpoint/2010/main" val="10410148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pPr marL="0" indent="0">
              <a:buNone/>
            </a:pPr>
            <a:r>
              <a:rPr lang="de-DE" sz="1600" dirty="0"/>
              <a:t>Schädigung der Haut oder Schleimhaut durch starke Säuren oder Laugen</a:t>
            </a:r>
          </a:p>
          <a:p>
            <a:pPr marL="0" indent="0">
              <a:buNone/>
            </a:pPr>
            <a:endParaRPr lang="de-DE" sz="1600" u="sng" dirty="0"/>
          </a:p>
          <a:p>
            <a:r>
              <a:rPr lang="de-DE" sz="1600" dirty="0"/>
              <a:t>Mögliche Ursachen:</a:t>
            </a:r>
          </a:p>
          <a:p>
            <a:pPr lvl="1"/>
            <a:r>
              <a:rPr lang="de-DE" sz="1600" dirty="0"/>
              <a:t>umfangreicher Kontakt der Schleimhaut mit:</a:t>
            </a:r>
          </a:p>
          <a:p>
            <a:pPr lvl="2"/>
            <a:r>
              <a:rPr lang="de-DE" sz="1600" dirty="0" err="1"/>
              <a:t>Ätzgel</a:t>
            </a:r>
            <a:r>
              <a:rPr lang="de-DE" sz="1600" dirty="0"/>
              <a:t> (Phosphorsäure)</a:t>
            </a:r>
          </a:p>
          <a:p>
            <a:pPr lvl="2"/>
            <a:r>
              <a:rPr lang="de-DE" sz="1600" dirty="0"/>
              <a:t>Natriumhypochlorid (</a:t>
            </a:r>
            <a:r>
              <a:rPr lang="de-DE" sz="1600" dirty="0" err="1"/>
              <a:t>NaOCl</a:t>
            </a:r>
            <a:r>
              <a:rPr lang="de-DE" sz="1600" dirty="0"/>
              <a:t>)</a:t>
            </a:r>
          </a:p>
          <a:p>
            <a:pPr lvl="2"/>
            <a:r>
              <a:rPr lang="de-DE" sz="1600" dirty="0"/>
              <a:t>Wasserstoffperoxid (H</a:t>
            </a:r>
            <a:r>
              <a:rPr lang="de-DE" sz="1600" baseline="-25000" dirty="0"/>
              <a:t>2</a:t>
            </a:r>
            <a:r>
              <a:rPr lang="de-DE" sz="1600" dirty="0"/>
              <a:t>O</a:t>
            </a:r>
            <a:r>
              <a:rPr lang="de-DE" sz="1600" baseline="-25000" dirty="0"/>
              <a:t>2</a:t>
            </a:r>
            <a:r>
              <a:rPr lang="de-DE" sz="1600" dirty="0"/>
              <a:t>)</a:t>
            </a:r>
          </a:p>
          <a:p>
            <a:pPr lvl="2"/>
            <a:endParaRPr lang="de-DE" sz="1600" dirty="0"/>
          </a:p>
          <a:p>
            <a:r>
              <a:rPr lang="de-DE" sz="1600" dirty="0"/>
              <a:t>Symptome:</a:t>
            </a:r>
          </a:p>
          <a:p>
            <a:pPr lvl="1"/>
            <a:r>
              <a:rPr lang="de-DE" sz="1600" dirty="0"/>
              <a:t>Schmerzen</a:t>
            </a:r>
          </a:p>
          <a:p>
            <a:pPr lvl="1"/>
            <a:r>
              <a:rPr lang="de-DE" sz="1600" dirty="0"/>
              <a:t>Atemnot (bei Verätzungen im Mund-Rachenraum)</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Verätzungen (1)</a:t>
            </a:r>
          </a:p>
        </p:txBody>
      </p:sp>
    </p:spTree>
    <p:extLst>
      <p:ext uri="{BB962C8B-B14F-4D97-AF65-F5344CB8AC3E}">
        <p14:creationId xmlns:p14="http://schemas.microsoft.com/office/powerpoint/2010/main" val="1221516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Medizinische Notfälle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5"/>
            <a:ext cx="8132121" cy="3616503"/>
          </a:xfrm>
        </p:spPr>
        <p:txBody>
          <a:bodyPr>
            <a:normAutofit/>
          </a:bodyPr>
          <a:lstStyle/>
          <a:p>
            <a:r>
              <a:rPr lang="de-DE" sz="1600" dirty="0" err="1"/>
              <a:t>Nofallmaßnahme</a:t>
            </a:r>
            <a:r>
              <a:rPr lang="de-DE" sz="1600" dirty="0"/>
              <a:t>: </a:t>
            </a:r>
          </a:p>
          <a:p>
            <a:pPr lvl="1"/>
            <a:r>
              <a:rPr lang="de-DE" sz="1600" dirty="0"/>
              <a:t>sofortige und ausreichende Spülung mit Wasser</a:t>
            </a:r>
          </a:p>
          <a:p>
            <a:endParaRPr lang="de-DE" sz="1600" dirty="0"/>
          </a:p>
          <a:p>
            <a:r>
              <a:rPr lang="de-DE" sz="1600" dirty="0"/>
              <a:t>Therapie:</a:t>
            </a:r>
          </a:p>
          <a:p>
            <a:pPr lvl="1"/>
            <a:r>
              <a:rPr lang="de-DE" sz="1600" dirty="0"/>
              <a:t>ggfs. fachärztliche Weiterbehandlung (z.B. HNO)</a:t>
            </a:r>
          </a:p>
          <a:p>
            <a:pPr marL="457200" lvl="1" indent="0">
              <a:buNone/>
            </a:pPr>
            <a:endParaRPr lang="de-DE" sz="1600" dirty="0"/>
          </a:p>
          <a:p>
            <a:r>
              <a:rPr lang="de-DE" sz="1600" dirty="0"/>
              <a:t>Prophylaxe:</a:t>
            </a:r>
          </a:p>
          <a:p>
            <a:pPr lvl="1"/>
            <a:r>
              <a:rPr lang="de-DE" sz="1600" dirty="0"/>
              <a:t>sorgfältiger Umgang mit Säuren und Laugen</a:t>
            </a:r>
          </a:p>
          <a:p>
            <a:pPr lvl="1"/>
            <a:r>
              <a:rPr lang="de-DE" sz="1600" dirty="0"/>
              <a:t>Tragen einer Schutzbrille</a:t>
            </a:r>
          </a:p>
          <a:p>
            <a:pPr lvl="1"/>
            <a:r>
              <a:rPr lang="de-DE" sz="1600" dirty="0"/>
              <a:t>sorgfältiges Absaugen</a:t>
            </a:r>
          </a:p>
          <a:p>
            <a:pPr lvl="1"/>
            <a:r>
              <a:rPr lang="de-DE" sz="1600" dirty="0"/>
              <a:t>Verwendung von Kofferdam</a:t>
            </a:r>
          </a:p>
          <a:p>
            <a:pPr marL="457200" lvl="1" indent="0">
              <a:buNone/>
            </a:pPr>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Verätzungen (2)</a:t>
            </a:r>
          </a:p>
        </p:txBody>
      </p:sp>
    </p:spTree>
    <p:extLst>
      <p:ext uri="{BB962C8B-B14F-4D97-AF65-F5344CB8AC3E}">
        <p14:creationId xmlns:p14="http://schemas.microsoft.com/office/powerpoint/2010/main" val="1110625003"/>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2657</Words>
  <Application>Microsoft Office PowerPoint</Application>
  <PresentationFormat>Bildschirmpräsentation (4:3)</PresentationFormat>
  <Paragraphs>777</Paragraphs>
  <Slides>68</Slides>
  <Notes>1</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68</vt:i4>
      </vt:variant>
    </vt:vector>
  </HeadingPairs>
  <TitlesOfParts>
    <vt:vector size="73" baseType="lpstr">
      <vt:lpstr>Arial</vt:lpstr>
      <vt:lpstr>Calibri</vt:lpstr>
      <vt:lpstr>Wingdings</vt:lpstr>
      <vt:lpstr>Office-Design</vt:lpstr>
      <vt:lpstr>1_Office-Design</vt:lpstr>
      <vt:lpstr>Medizinische Notfälle begleiten</vt:lpstr>
      <vt:lpstr>Urheberrecht</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lpstr>Medizinische Notfälle begleiten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41</cp:revision>
  <dcterms:created xsi:type="dcterms:W3CDTF">2012-08-28T12:25:04Z</dcterms:created>
  <dcterms:modified xsi:type="dcterms:W3CDTF">2026-09-21T06:07:36Z</dcterms:modified>
</cp:coreProperties>
</file>