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handoutMasterIdLst>
    <p:handoutMasterId r:id="rId51"/>
  </p:handoutMasterIdLst>
  <p:sldIdLst>
    <p:sldId id="260" r:id="rId3"/>
    <p:sldId id="337" r:id="rId4"/>
    <p:sldId id="261" r:id="rId5"/>
    <p:sldId id="298" r:id="rId6"/>
    <p:sldId id="301" r:id="rId7"/>
    <p:sldId id="302" r:id="rId8"/>
    <p:sldId id="294" r:id="rId9"/>
    <p:sldId id="295" r:id="rId10"/>
    <p:sldId id="296" r:id="rId11"/>
    <p:sldId id="297" r:id="rId12"/>
    <p:sldId id="299" r:id="rId13"/>
    <p:sldId id="293" r:id="rId14"/>
    <p:sldId id="262" r:id="rId15"/>
    <p:sldId id="264" r:id="rId16"/>
    <p:sldId id="304" r:id="rId17"/>
    <p:sldId id="305" r:id="rId18"/>
    <p:sldId id="263" r:id="rId19"/>
    <p:sldId id="265" r:id="rId20"/>
    <p:sldId id="266" r:id="rId21"/>
    <p:sldId id="281" r:id="rId22"/>
    <p:sldId id="267" r:id="rId23"/>
    <p:sldId id="268" r:id="rId24"/>
    <p:sldId id="269" r:id="rId25"/>
    <p:sldId id="270" r:id="rId26"/>
    <p:sldId id="271" r:id="rId27"/>
    <p:sldId id="272" r:id="rId28"/>
    <p:sldId id="273" r:id="rId29"/>
    <p:sldId id="274" r:id="rId30"/>
    <p:sldId id="291" r:id="rId31"/>
    <p:sldId id="275" r:id="rId32"/>
    <p:sldId id="292" r:id="rId33"/>
    <p:sldId id="306" r:id="rId34"/>
    <p:sldId id="277" r:id="rId35"/>
    <p:sldId id="276" r:id="rId36"/>
    <p:sldId id="279" r:id="rId37"/>
    <p:sldId id="278" r:id="rId38"/>
    <p:sldId id="303" r:id="rId39"/>
    <p:sldId id="280" r:id="rId40"/>
    <p:sldId id="282" r:id="rId41"/>
    <p:sldId id="283" r:id="rId42"/>
    <p:sldId id="284" r:id="rId43"/>
    <p:sldId id="300" r:id="rId44"/>
    <p:sldId id="285" r:id="rId45"/>
    <p:sldId id="286" r:id="rId46"/>
    <p:sldId id="287" r:id="rId47"/>
    <p:sldId id="288" r:id="rId48"/>
    <p:sldId id="289" r:id="rId49"/>
    <p:sldId id="290" r:id="rId50"/>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8">
          <p15:clr>
            <a:srgbClr val="A4A3A4"/>
          </p15:clr>
        </p15:guide>
        <p15:guide id="2" pos="55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2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28" autoAdjust="0"/>
    <p:restoredTop sz="94617" autoAdjust="0"/>
  </p:normalViewPr>
  <p:slideViewPr>
    <p:cSldViewPr snapToGrid="0" snapToObjects="1">
      <p:cViewPr varScale="1">
        <p:scale>
          <a:sx n="121" d="100"/>
          <a:sy n="121" d="100"/>
        </p:scale>
        <p:origin x="966" y="102"/>
      </p:cViewPr>
      <p:guideLst>
        <p:guide orient="horz" pos="368"/>
        <p:guide pos="555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B1D8A4-50E5-D442-B6C5-74EB957EC415}" type="datetimeFigureOut">
              <a:rPr lang="de-DE" smtClean="0"/>
              <a:t>21.09.2026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E022-FF79-904A-9A24-012999B08067}" type="slidenum">
              <a:rPr lang="de-DE" smtClean="0"/>
              <a:t>‹Nr.›</a:t>
            </a:fld>
            <a:endParaRPr lang="de-DE"/>
          </a:p>
        </p:txBody>
      </p:sp>
    </p:spTree>
    <p:extLst>
      <p:ext uri="{BB962C8B-B14F-4D97-AF65-F5344CB8AC3E}">
        <p14:creationId xmlns:p14="http://schemas.microsoft.com/office/powerpoint/2010/main" val="41652272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Bild 6" descr="Vorlage-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661348"/>
            <a:ext cx="9158400" cy="5204836"/>
          </a:xfrm>
          <a:prstGeom prst="rect">
            <a:avLst/>
          </a:prstGeom>
        </p:spPr>
      </p:pic>
      <p:sp>
        <p:nvSpPr>
          <p:cNvPr id="3" name="Untertitel 2"/>
          <p:cNvSpPr>
            <a:spLocks noGrp="1"/>
          </p:cNvSpPr>
          <p:nvPr>
            <p:ph type="subTitle" idx="1"/>
          </p:nvPr>
        </p:nvSpPr>
        <p:spPr>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sp>
        <p:nvSpPr>
          <p:cNvPr id="11" name="Titelplatzhalter 1"/>
          <p:cNvSpPr>
            <a:spLocks noGrp="1"/>
          </p:cNvSpPr>
          <p:nvPr>
            <p:ph type="title"/>
          </p:nvPr>
        </p:nvSpPr>
        <p:spPr>
          <a:xfrm>
            <a:off x="850900" y="156104"/>
            <a:ext cx="6608233" cy="1143000"/>
          </a:xfrm>
          <a:prstGeom prst="rect">
            <a:avLst/>
          </a:prstGeom>
        </p:spPr>
        <p:txBody>
          <a:bodyPr vert="horz" lIns="91440" tIns="45720" rIns="91440" bIns="45720" rtlCol="0" anchor="ctr">
            <a:normAutofit/>
          </a:bodyPr>
          <a:lstStyle/>
          <a:p>
            <a:r>
              <a:rPr lang="de-DE" dirty="0"/>
              <a:t>Mastertitelformat bearbeiten</a:t>
            </a:r>
          </a:p>
        </p:txBody>
      </p:sp>
    </p:spTree>
    <p:extLst>
      <p:ext uri="{BB962C8B-B14F-4D97-AF65-F5344CB8AC3E}">
        <p14:creationId xmlns:p14="http://schemas.microsoft.com/office/powerpoint/2010/main" val="321088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3336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normAutofit/>
          </a:bodyPr>
          <a:lstStyle>
            <a:lvl1pPr algn="l">
              <a:defRPr sz="3600" b="0" cap="all"/>
            </a:lvl1pPr>
          </a:lstStyle>
          <a:p>
            <a:r>
              <a:rPr lang="de-DE" dirty="0"/>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28475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91555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p:cNvSpPr>
            <a:spLocks noGrp="1"/>
          </p:cNvSpPr>
          <p:nvPr>
            <p:ph sz="half" idx="2"/>
          </p:nvPr>
        </p:nvSpPr>
        <p:spPr>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p:cNvSpPr>
            <a:spLocks noGrp="1"/>
          </p:cNvSpPr>
          <p:nvPr>
            <p:ph sz="quarter" idx="4"/>
          </p:nvPr>
        </p:nvSpPr>
        <p:spPr>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1958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Tree>
    <p:extLst>
      <p:ext uri="{BB962C8B-B14F-4D97-AF65-F5344CB8AC3E}">
        <p14:creationId xmlns:p14="http://schemas.microsoft.com/office/powerpoint/2010/main" val="3946286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49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566737" y="1896533"/>
            <a:ext cx="3008313" cy="1162050"/>
          </a:xfrm>
        </p:spPr>
        <p:txBody>
          <a:bodyPr anchor="b"/>
          <a:lstStyle>
            <a:lvl1pPr algn="l">
              <a:defRPr sz="2000" b="0"/>
            </a:lvl1pPr>
          </a:lstStyle>
          <a:p>
            <a:r>
              <a:rPr lang="de-DE" dirty="0"/>
              <a:t>Mastertitelformat bearbeiten</a:t>
            </a:r>
          </a:p>
        </p:txBody>
      </p:sp>
      <p:sp>
        <p:nvSpPr>
          <p:cNvPr id="3" name="Inhaltsplatzhalter 2"/>
          <p:cNvSpPr>
            <a:spLocks noGrp="1"/>
          </p:cNvSpPr>
          <p:nvPr>
            <p:ph idx="1"/>
          </p:nvPr>
        </p:nvSpPr>
        <p:spPr>
          <a:xfrm>
            <a:off x="3575050" y="1896533"/>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Tree>
    <p:extLst>
      <p:ext uri="{BB962C8B-B14F-4D97-AF65-F5344CB8AC3E}">
        <p14:creationId xmlns:p14="http://schemas.microsoft.com/office/powerpoint/2010/main" val="242986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0"/>
            </a:lvl1pPr>
          </a:lstStyle>
          <a:p>
            <a:r>
              <a:rPr lang="de-DE" dirty="0"/>
              <a:t>Mastertitelformat bearbeiten</a:t>
            </a:r>
          </a:p>
        </p:txBody>
      </p:sp>
      <p:sp>
        <p:nvSpPr>
          <p:cNvPr id="3" name="Bildplatzhalter 2"/>
          <p:cNvSpPr>
            <a:spLocks noGrp="1"/>
          </p:cNvSpPr>
          <p:nvPr>
            <p:ph type="pic" idx="1"/>
          </p:nvPr>
        </p:nvSpPr>
        <p:spPr>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161425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850900" y="1828800"/>
            <a:ext cx="7835900" cy="42973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05392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803400"/>
            <a:ext cx="2057400" cy="4322763"/>
          </a:xfrm>
        </p:spPr>
        <p:txBody>
          <a:bodyPr vert="eaVert"/>
          <a:lstStyle/>
          <a:p>
            <a:r>
              <a:rPr lang="de-DE" dirty="0"/>
              <a:t>Mastertitelformat bearbeiten</a:t>
            </a:r>
          </a:p>
        </p:txBody>
      </p:sp>
      <p:sp>
        <p:nvSpPr>
          <p:cNvPr id="3" name="Vertikaler Textplatzhalter 2"/>
          <p:cNvSpPr>
            <a:spLocks noGrp="1"/>
          </p:cNvSpPr>
          <p:nvPr>
            <p:ph type="body" orient="vert" idx="1"/>
          </p:nvPr>
        </p:nvSpPr>
        <p:spPr>
          <a:xfrm>
            <a:off x="457200" y="1803400"/>
            <a:ext cx="6019800" cy="43227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06589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extLst>
      <p:ext uri="{BB962C8B-B14F-4D97-AF65-F5344CB8AC3E}">
        <p14:creationId xmlns:p14="http://schemas.microsoft.com/office/powerpoint/2010/main" val="2925679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338786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extLst>
      <p:ext uri="{BB962C8B-B14F-4D97-AF65-F5344CB8AC3E}">
        <p14:creationId xmlns:p14="http://schemas.microsoft.com/office/powerpoint/2010/main" val="6181349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1455750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0597491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extLst>
      <p:ext uri="{BB962C8B-B14F-4D97-AF65-F5344CB8AC3E}">
        <p14:creationId xmlns:p14="http://schemas.microsoft.com/office/powerpoint/2010/main" val="964449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1642784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99581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26031798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405469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18399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50900" y="156100"/>
            <a:ext cx="6608233" cy="1143000"/>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50900" y="2099733"/>
            <a:ext cx="7835900" cy="402643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feld 6"/>
          <p:cNvSpPr txBox="1"/>
          <p:nvPr userDrawn="1"/>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9" name="Textfeld 8"/>
          <p:cNvSpPr txBox="1"/>
          <p:nvPr userDrawn="1"/>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‹Nr.›</a:t>
            </a:fld>
            <a:endParaRPr lang="de-DE" sz="1600" baseline="30000" dirty="0">
              <a:latin typeface="Arial"/>
              <a:cs typeface="Arial"/>
            </a:endParaRPr>
          </a:p>
        </p:txBody>
      </p:sp>
    </p:spTree>
    <p:extLst>
      <p:ext uri="{BB962C8B-B14F-4D97-AF65-F5344CB8AC3E}">
        <p14:creationId xmlns:p14="http://schemas.microsoft.com/office/powerpoint/2010/main" val="1741145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400" kern="1200">
          <a:solidFill>
            <a:srgbClr val="D6020B"/>
          </a:solidFill>
          <a:latin typeface="Arial"/>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cstate="screen">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extLst>
      <p:ext uri="{BB962C8B-B14F-4D97-AF65-F5344CB8AC3E}">
        <p14:creationId xmlns:p14="http://schemas.microsoft.com/office/powerpoint/2010/main" val="2779288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850900" y="4182532"/>
            <a:ext cx="8293100" cy="1926387"/>
          </a:xfrm>
        </p:spPr>
        <p:txBody>
          <a:bodyPr/>
          <a:lstStyle/>
          <a:p>
            <a:r>
              <a:rPr lang="de-DE" sz="2400" dirty="0"/>
              <a:t>Lernfeld 6: Patienten bei chirurgischen Behandlungen begleiten</a:t>
            </a:r>
          </a:p>
          <a:p>
            <a:endParaRPr lang="de-DE" sz="1400" dirty="0"/>
          </a:p>
          <a:p>
            <a:r>
              <a:rPr lang="de-DE" sz="1400" dirty="0"/>
              <a:t>Dr. Christoph B. Hackbarth</a:t>
            </a:r>
          </a:p>
        </p:txBody>
      </p:sp>
      <p:sp>
        <p:nvSpPr>
          <p:cNvPr id="3" name="Titel 2"/>
          <p:cNvSpPr>
            <a:spLocks noGrp="1"/>
          </p:cNvSpPr>
          <p:nvPr>
            <p:ph type="title"/>
          </p:nvPr>
        </p:nvSpPr>
        <p:spPr>
          <a:xfrm>
            <a:off x="365759" y="156104"/>
            <a:ext cx="7301131" cy="1143000"/>
          </a:xfrm>
        </p:spPr>
        <p:txBody>
          <a:bodyPr/>
          <a:lstStyle/>
          <a:p>
            <a:r>
              <a:rPr lang="de-DE" dirty="0"/>
              <a:t>Patienten bei chirurgischen Behandlungen begleiten</a:t>
            </a:r>
          </a:p>
        </p:txBody>
      </p:sp>
      <p:sp>
        <p:nvSpPr>
          <p:cNvPr id="4" name="Textfeld 3"/>
          <p:cNvSpPr txBox="1"/>
          <p:nvPr/>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10" name="Textfeld 9"/>
          <p:cNvSpPr txBox="1"/>
          <p:nvPr/>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pPr algn="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1</a:t>
            </a:fld>
            <a:endParaRPr lang="de-DE" sz="1600" baseline="30000" dirty="0">
              <a:latin typeface="Arial"/>
              <a:cs typeface="Arial"/>
            </a:endParaRPr>
          </a:p>
        </p:txBody>
      </p:sp>
    </p:spTree>
    <p:extLst>
      <p:ext uri="{BB962C8B-B14F-4D97-AF65-F5344CB8AC3E}">
        <p14:creationId xmlns:p14="http://schemas.microsoft.com/office/powerpoint/2010/main" val="84878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Chirurgische Instrumente</a:t>
            </a:r>
          </a:p>
          <a:p>
            <a:pPr marL="0" indent="0">
              <a:buNone/>
            </a:pPr>
            <a:endParaRPr lang="de-DE" sz="1600" dirty="0"/>
          </a:p>
          <a:p>
            <a:r>
              <a:rPr lang="de-DE" sz="1200" dirty="0"/>
              <a:t>Grundbesteck (Spiegel, Sonde, zahnärztliche Pinzette)</a:t>
            </a:r>
          </a:p>
          <a:p>
            <a:r>
              <a:rPr lang="de-DE" sz="1200" dirty="0"/>
              <a:t>Extraktionszangen</a:t>
            </a:r>
          </a:p>
          <a:p>
            <a:r>
              <a:rPr lang="de-DE" sz="1200" dirty="0" err="1"/>
              <a:t>Knochenknabberzange</a:t>
            </a:r>
            <a:r>
              <a:rPr lang="de-DE" sz="1200" dirty="0"/>
              <a:t> nach Luer</a:t>
            </a:r>
          </a:p>
          <a:p>
            <a:r>
              <a:rPr lang="de-DE" sz="1200" dirty="0"/>
              <a:t>Hebel nach Bein</a:t>
            </a:r>
          </a:p>
          <a:p>
            <a:r>
              <a:rPr lang="de-DE" sz="1200" dirty="0"/>
              <a:t>Skalpell </a:t>
            </a:r>
          </a:p>
          <a:p>
            <a:r>
              <a:rPr lang="de-DE" sz="1200" dirty="0"/>
              <a:t>Raspatorium</a:t>
            </a:r>
          </a:p>
          <a:p>
            <a:r>
              <a:rPr lang="de-DE" sz="1200" dirty="0"/>
              <a:t>Scharfer Löffel</a:t>
            </a:r>
          </a:p>
          <a:p>
            <a:r>
              <a:rPr lang="de-DE" sz="1200" dirty="0"/>
              <a:t>Wundhaken nach Langenbeck</a:t>
            </a:r>
          </a:p>
          <a:p>
            <a:r>
              <a:rPr lang="de-DE" sz="1200" dirty="0"/>
              <a:t>Chirurgischer Sauger</a:t>
            </a:r>
          </a:p>
          <a:p>
            <a:r>
              <a:rPr lang="de-DE" sz="1200" dirty="0"/>
              <a:t>Nadelhalter, Chirurgische Pinzette, Schere</a:t>
            </a:r>
          </a:p>
          <a:p>
            <a:r>
              <a:rPr lang="de-DE" sz="1200" dirty="0" err="1"/>
              <a:t>Tamponadenstopfer</a:t>
            </a:r>
            <a:r>
              <a:rPr lang="de-DE" sz="1200" dirty="0"/>
              <a:t> nach </a:t>
            </a:r>
            <a:r>
              <a:rPr lang="de-DE" sz="1200" dirty="0" err="1"/>
              <a:t>Luniatschek</a:t>
            </a:r>
            <a:endParaRPr lang="de-DE" sz="1200" dirty="0"/>
          </a:p>
          <a:p>
            <a:r>
              <a:rPr lang="de-DE" sz="1200" dirty="0"/>
              <a:t>Stumpfe Knopfsonde</a:t>
            </a:r>
          </a:p>
          <a:p>
            <a:r>
              <a:rPr lang="de-DE" sz="1200" dirty="0"/>
              <a:t>Chirurgisches Handstück </a:t>
            </a:r>
          </a:p>
          <a:p>
            <a:r>
              <a:rPr lang="de-DE" sz="1200" dirty="0"/>
              <a:t>Kugelförmige Knochenfräse, Knochenfräse nach Lindemann</a:t>
            </a:r>
          </a:p>
        </p:txBody>
      </p:sp>
    </p:spTree>
    <p:extLst>
      <p:ext uri="{BB962C8B-B14F-4D97-AF65-F5344CB8AC3E}">
        <p14:creationId xmlns:p14="http://schemas.microsoft.com/office/powerpoint/2010/main" val="205920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pic>
        <p:nvPicPr>
          <p:cNvPr id="5" name="Grafik 4" descr="Ein Bild, das drinnen, Werkzeug, Schere enthält.&#10;&#10;Automatisch generierte Beschreibung">
            <a:extLst>
              <a:ext uri="{FF2B5EF4-FFF2-40B4-BE49-F238E27FC236}">
                <a16:creationId xmlns:a16="http://schemas.microsoft.com/office/drawing/2014/main" id="{226A3E40-810C-480B-95E3-66898836B3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2388669" y="1058818"/>
            <a:ext cx="4366662" cy="5822216"/>
          </a:xfrm>
          <a:prstGeom prst="rect">
            <a:avLst/>
          </a:prstGeom>
        </p:spPr>
      </p:pic>
    </p:spTree>
    <p:extLst>
      <p:ext uri="{BB962C8B-B14F-4D97-AF65-F5344CB8AC3E}">
        <p14:creationId xmlns:p14="http://schemas.microsoft.com/office/powerpoint/2010/main" val="2698891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Extraktionszangen OK (Molar, Prämolar, Frontzahn)</a:t>
            </a:r>
          </a:p>
          <a:p>
            <a:endParaRPr lang="de-DE" sz="1200" dirty="0"/>
          </a:p>
        </p:txBody>
      </p:sp>
      <p:pic>
        <p:nvPicPr>
          <p:cNvPr id="5" name="Grafik 4">
            <a:extLst>
              <a:ext uri="{FF2B5EF4-FFF2-40B4-BE49-F238E27FC236}">
                <a16:creationId xmlns:a16="http://schemas.microsoft.com/office/drawing/2014/main" id="{01415280-7BE0-4D83-B854-6971391699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2391073" y="2104121"/>
            <a:ext cx="3447464" cy="4596618"/>
          </a:xfrm>
          <a:prstGeom prst="rect">
            <a:avLst/>
          </a:prstGeom>
        </p:spPr>
      </p:pic>
    </p:spTree>
    <p:extLst>
      <p:ext uri="{BB962C8B-B14F-4D97-AF65-F5344CB8AC3E}">
        <p14:creationId xmlns:p14="http://schemas.microsoft.com/office/powerpoint/2010/main" val="3530807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Extraktionszangen UK (Molar, Prämolar, Frontzahn)</a:t>
            </a:r>
          </a:p>
          <a:p>
            <a:endParaRPr lang="de-DE" sz="1200" dirty="0"/>
          </a:p>
        </p:txBody>
      </p:sp>
      <p:pic>
        <p:nvPicPr>
          <p:cNvPr id="6" name="Grafik 5">
            <a:extLst>
              <a:ext uri="{FF2B5EF4-FFF2-40B4-BE49-F238E27FC236}">
                <a16:creationId xmlns:a16="http://schemas.microsoft.com/office/drawing/2014/main" id="{8E578A27-F72D-41BC-8297-F5591C57C9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16494" y="2678699"/>
            <a:ext cx="4596619" cy="3447464"/>
          </a:xfrm>
          <a:prstGeom prst="rect">
            <a:avLst/>
          </a:prstGeom>
        </p:spPr>
      </p:pic>
    </p:spTree>
    <p:extLst>
      <p:ext uri="{BB962C8B-B14F-4D97-AF65-F5344CB8AC3E}">
        <p14:creationId xmlns:p14="http://schemas.microsoft.com/office/powerpoint/2010/main" val="1567626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Grundbesteck (Spiegel, Sonde, zahnärztliche Pinzette)</a:t>
            </a:r>
          </a:p>
          <a:p>
            <a:pPr marL="0" indent="0">
              <a:buNone/>
            </a:pPr>
            <a:r>
              <a:rPr lang="de-DE" sz="1600" dirty="0"/>
              <a:t>Chirurgischer Sauger</a:t>
            </a:r>
          </a:p>
          <a:p>
            <a:pPr marL="0" indent="0">
              <a:buNone/>
            </a:pPr>
            <a:r>
              <a:rPr lang="de-DE" sz="1600" dirty="0"/>
              <a:t>Hebel nach Bein (gekrümmt)</a:t>
            </a:r>
          </a:p>
          <a:p>
            <a:endParaRPr lang="de-DE" sz="1200" dirty="0"/>
          </a:p>
        </p:txBody>
      </p:sp>
      <p:pic>
        <p:nvPicPr>
          <p:cNvPr id="13" name="Grafik 12" descr="Ein Bild, das Text enthält.&#10;&#10;Automatisch generierte Beschreibung">
            <a:extLst>
              <a:ext uri="{FF2B5EF4-FFF2-40B4-BE49-F238E27FC236}">
                <a16:creationId xmlns:a16="http://schemas.microsoft.com/office/drawing/2014/main" id="{27FE52BE-D58A-448D-AF7B-6730BE3A3A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0900" y="3291839"/>
            <a:ext cx="2125743" cy="2834323"/>
          </a:xfrm>
          <a:prstGeom prst="rect">
            <a:avLst/>
          </a:prstGeom>
        </p:spPr>
      </p:pic>
      <p:pic>
        <p:nvPicPr>
          <p:cNvPr id="15" name="Grafik 14" descr="Ein Bild, das Text enthält.&#10;&#10;Automatisch generierte Beschreibung">
            <a:extLst>
              <a:ext uri="{FF2B5EF4-FFF2-40B4-BE49-F238E27FC236}">
                <a16:creationId xmlns:a16="http://schemas.microsoft.com/office/drawing/2014/main" id="{6F070D57-6618-4757-8F79-FE3D6823B0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09128" y="3291838"/>
            <a:ext cx="2125743" cy="2834324"/>
          </a:xfrm>
          <a:prstGeom prst="rect">
            <a:avLst/>
          </a:prstGeom>
        </p:spPr>
      </p:pic>
      <p:pic>
        <p:nvPicPr>
          <p:cNvPr id="17" name="Grafik 16">
            <a:extLst>
              <a:ext uri="{FF2B5EF4-FFF2-40B4-BE49-F238E27FC236}">
                <a16:creationId xmlns:a16="http://schemas.microsoft.com/office/drawing/2014/main" id="{E7D22897-0F49-4E18-A273-CDDD6D79FE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7356" y="3291838"/>
            <a:ext cx="2125742" cy="2834323"/>
          </a:xfrm>
          <a:prstGeom prst="rect">
            <a:avLst/>
          </a:prstGeom>
        </p:spPr>
      </p:pic>
    </p:spTree>
    <p:extLst>
      <p:ext uri="{BB962C8B-B14F-4D97-AF65-F5344CB8AC3E}">
        <p14:creationId xmlns:p14="http://schemas.microsoft.com/office/powerpoint/2010/main" val="3110494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Skalpell mit Klinge (verpackt)</a:t>
            </a:r>
          </a:p>
          <a:p>
            <a:pPr marL="0" indent="0">
              <a:buNone/>
            </a:pPr>
            <a:r>
              <a:rPr lang="de-DE" sz="1600" dirty="0"/>
              <a:t>Skalpell</a:t>
            </a:r>
          </a:p>
          <a:p>
            <a:pPr marL="0" indent="0">
              <a:buNone/>
            </a:pPr>
            <a:r>
              <a:rPr lang="de-DE" sz="1600" dirty="0"/>
              <a:t>Scharfer Löffel</a:t>
            </a:r>
          </a:p>
        </p:txBody>
      </p:sp>
      <p:pic>
        <p:nvPicPr>
          <p:cNvPr id="15" name="Grafik 14" descr="Ein Bild, das Text enthält.&#10;&#10;Automatisch generierte Beschreibung">
            <a:extLst>
              <a:ext uri="{FF2B5EF4-FFF2-40B4-BE49-F238E27FC236}">
                <a16:creationId xmlns:a16="http://schemas.microsoft.com/office/drawing/2014/main" id="{5411D43E-6B2E-4FA5-82E8-CA33592623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0900" y="3291839"/>
            <a:ext cx="2125743" cy="2834324"/>
          </a:xfrm>
          <a:prstGeom prst="rect">
            <a:avLst/>
          </a:prstGeom>
        </p:spPr>
      </p:pic>
      <p:pic>
        <p:nvPicPr>
          <p:cNvPr id="17" name="Grafik 16" descr="Ein Bild, das Waffe, Messer enthält.&#10;&#10;Automatisch generierte Beschreibung">
            <a:extLst>
              <a:ext uri="{FF2B5EF4-FFF2-40B4-BE49-F238E27FC236}">
                <a16:creationId xmlns:a16="http://schemas.microsoft.com/office/drawing/2014/main" id="{C20732D2-C9BA-4D9D-9DFA-7AAF920539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09128" y="3291839"/>
            <a:ext cx="2125743" cy="2834324"/>
          </a:xfrm>
          <a:prstGeom prst="rect">
            <a:avLst/>
          </a:prstGeom>
        </p:spPr>
      </p:pic>
      <p:pic>
        <p:nvPicPr>
          <p:cNvPr id="19" name="Grafik 18" descr="Ein Bild, das Text enthält.&#10;&#10;Automatisch generierte Beschreibung">
            <a:extLst>
              <a:ext uri="{FF2B5EF4-FFF2-40B4-BE49-F238E27FC236}">
                <a16:creationId xmlns:a16="http://schemas.microsoft.com/office/drawing/2014/main" id="{E1A0C828-3FA7-4676-9A62-165C233DDC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7356" y="3291839"/>
            <a:ext cx="2125743" cy="2834324"/>
          </a:xfrm>
          <a:prstGeom prst="rect">
            <a:avLst/>
          </a:prstGeom>
        </p:spPr>
      </p:pic>
    </p:spTree>
    <p:extLst>
      <p:ext uri="{BB962C8B-B14F-4D97-AF65-F5344CB8AC3E}">
        <p14:creationId xmlns:p14="http://schemas.microsoft.com/office/powerpoint/2010/main" val="1120883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Wundhaken nach Langenbeck</a:t>
            </a:r>
          </a:p>
          <a:p>
            <a:pPr marL="0" indent="0">
              <a:buNone/>
            </a:pPr>
            <a:r>
              <a:rPr lang="de-DE" sz="1600" dirty="0"/>
              <a:t>Raspatorium</a:t>
            </a:r>
          </a:p>
          <a:p>
            <a:pPr marL="0" indent="0">
              <a:buNone/>
            </a:pPr>
            <a:r>
              <a:rPr lang="de-DE" sz="1600" dirty="0" err="1"/>
              <a:t>Tamponadenstopfer</a:t>
            </a:r>
            <a:r>
              <a:rPr lang="de-DE" sz="1600" dirty="0"/>
              <a:t> nach </a:t>
            </a:r>
            <a:r>
              <a:rPr lang="de-DE" sz="1600" dirty="0" err="1"/>
              <a:t>Luniatschek</a:t>
            </a:r>
            <a:endParaRPr lang="de-DE" sz="1600" dirty="0"/>
          </a:p>
          <a:p>
            <a:endParaRPr lang="de-DE" sz="1200" dirty="0"/>
          </a:p>
        </p:txBody>
      </p:sp>
      <p:pic>
        <p:nvPicPr>
          <p:cNvPr id="5" name="Grafik 4">
            <a:extLst>
              <a:ext uri="{FF2B5EF4-FFF2-40B4-BE49-F238E27FC236}">
                <a16:creationId xmlns:a16="http://schemas.microsoft.com/office/drawing/2014/main" id="{7C6628E8-E414-47C5-8F9E-3E938BB0C9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0900" y="3291837"/>
            <a:ext cx="2125742" cy="2834323"/>
          </a:xfrm>
          <a:prstGeom prst="rect">
            <a:avLst/>
          </a:prstGeom>
        </p:spPr>
      </p:pic>
      <p:pic>
        <p:nvPicPr>
          <p:cNvPr id="9" name="Grafik 8" descr="Ein Bild, das Besen enthält.&#10;&#10;Automatisch generierte Beschreibung">
            <a:extLst>
              <a:ext uri="{FF2B5EF4-FFF2-40B4-BE49-F238E27FC236}">
                <a16:creationId xmlns:a16="http://schemas.microsoft.com/office/drawing/2014/main" id="{069EA041-24CF-4882-8FDF-B9114CC116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09127" y="3291837"/>
            <a:ext cx="2125745" cy="2834327"/>
          </a:xfrm>
          <a:prstGeom prst="rect">
            <a:avLst/>
          </a:prstGeom>
        </p:spPr>
      </p:pic>
      <p:pic>
        <p:nvPicPr>
          <p:cNvPr id="11" name="Grafik 10" descr="Ein Bild, das Text enthält.&#10;&#10;Automatisch generierte Beschreibung">
            <a:extLst>
              <a:ext uri="{FF2B5EF4-FFF2-40B4-BE49-F238E27FC236}">
                <a16:creationId xmlns:a16="http://schemas.microsoft.com/office/drawing/2014/main" id="{16BE9AAE-D8AF-455E-9BC4-173CA859F0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7357" y="3291841"/>
            <a:ext cx="2125742" cy="2834323"/>
          </a:xfrm>
          <a:prstGeom prst="rect">
            <a:avLst/>
          </a:prstGeom>
        </p:spPr>
      </p:pic>
    </p:spTree>
    <p:extLst>
      <p:ext uri="{BB962C8B-B14F-4D97-AF65-F5344CB8AC3E}">
        <p14:creationId xmlns:p14="http://schemas.microsoft.com/office/powerpoint/2010/main" val="3808106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Nadelhalter</a:t>
            </a:r>
          </a:p>
          <a:p>
            <a:pPr marL="0" indent="0">
              <a:buNone/>
            </a:pPr>
            <a:r>
              <a:rPr lang="de-DE" sz="1600" dirty="0"/>
              <a:t>Chirurgische Pinzette</a:t>
            </a:r>
          </a:p>
          <a:p>
            <a:pPr marL="0" indent="0">
              <a:buNone/>
            </a:pPr>
            <a:r>
              <a:rPr lang="de-DE" sz="1600" dirty="0"/>
              <a:t>Schere</a:t>
            </a:r>
          </a:p>
          <a:p>
            <a:endParaRPr lang="de-DE" sz="1200" dirty="0"/>
          </a:p>
        </p:txBody>
      </p:sp>
      <p:pic>
        <p:nvPicPr>
          <p:cNvPr id="5" name="Grafik 4">
            <a:extLst>
              <a:ext uri="{FF2B5EF4-FFF2-40B4-BE49-F238E27FC236}">
                <a16:creationId xmlns:a16="http://schemas.microsoft.com/office/drawing/2014/main" id="{6AA5D552-D3FE-43B9-A774-D07515C62F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0900" y="3291837"/>
            <a:ext cx="2125742" cy="2834323"/>
          </a:xfrm>
          <a:prstGeom prst="rect">
            <a:avLst/>
          </a:prstGeom>
        </p:spPr>
      </p:pic>
      <p:pic>
        <p:nvPicPr>
          <p:cNvPr id="7" name="Grafik 6">
            <a:extLst>
              <a:ext uri="{FF2B5EF4-FFF2-40B4-BE49-F238E27FC236}">
                <a16:creationId xmlns:a16="http://schemas.microsoft.com/office/drawing/2014/main" id="{AA93251C-DA38-4F87-AE3D-555A082A90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09127" y="3291838"/>
            <a:ext cx="2125745" cy="2834326"/>
          </a:xfrm>
          <a:prstGeom prst="rect">
            <a:avLst/>
          </a:prstGeom>
        </p:spPr>
      </p:pic>
      <p:pic>
        <p:nvPicPr>
          <p:cNvPr id="9" name="Grafik 8">
            <a:extLst>
              <a:ext uri="{FF2B5EF4-FFF2-40B4-BE49-F238E27FC236}">
                <a16:creationId xmlns:a16="http://schemas.microsoft.com/office/drawing/2014/main" id="{2FB151A6-3EE7-4637-B402-55C371F707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7354" y="3291838"/>
            <a:ext cx="2125745" cy="2834326"/>
          </a:xfrm>
          <a:prstGeom prst="rect">
            <a:avLst/>
          </a:prstGeom>
        </p:spPr>
      </p:pic>
    </p:spTree>
    <p:extLst>
      <p:ext uri="{BB962C8B-B14F-4D97-AF65-F5344CB8AC3E}">
        <p14:creationId xmlns:p14="http://schemas.microsoft.com/office/powerpoint/2010/main" val="2336661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err="1"/>
              <a:t>Knochenknabberzange</a:t>
            </a:r>
            <a:r>
              <a:rPr lang="de-DE" sz="1600" dirty="0"/>
              <a:t> nach Luer</a:t>
            </a:r>
          </a:p>
          <a:p>
            <a:pPr marL="0" indent="0">
              <a:buNone/>
            </a:pPr>
            <a:r>
              <a:rPr lang="de-DE" sz="1600" dirty="0"/>
              <a:t>Chirurgisches Handstück (steril verpackt)</a:t>
            </a:r>
          </a:p>
          <a:p>
            <a:pPr marL="0" indent="0">
              <a:buNone/>
            </a:pPr>
            <a:r>
              <a:rPr lang="de-DE" sz="1600" dirty="0"/>
              <a:t>Motor mit steriler Kochsalzlösung</a:t>
            </a:r>
          </a:p>
          <a:p>
            <a:endParaRPr lang="de-DE" sz="1200" dirty="0"/>
          </a:p>
        </p:txBody>
      </p:sp>
      <p:pic>
        <p:nvPicPr>
          <p:cNvPr id="5" name="Grafik 4" descr="Ein Bild, das Paar, Schere, Werkzeug, Gemüse enthält.&#10;&#10;Automatisch generierte Beschreibung">
            <a:extLst>
              <a:ext uri="{FF2B5EF4-FFF2-40B4-BE49-F238E27FC236}">
                <a16:creationId xmlns:a16="http://schemas.microsoft.com/office/drawing/2014/main" id="{2AA7544F-F09F-42F0-B35F-CBFE0AE9AD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0900" y="3291837"/>
            <a:ext cx="2125744" cy="2834325"/>
          </a:xfrm>
          <a:prstGeom prst="rect">
            <a:avLst/>
          </a:prstGeom>
        </p:spPr>
      </p:pic>
      <p:pic>
        <p:nvPicPr>
          <p:cNvPr id="7" name="Grafik 6" descr="Ein Bild, das Text, drinnen enthält.&#10;&#10;Automatisch generierte Beschreibung">
            <a:extLst>
              <a:ext uri="{FF2B5EF4-FFF2-40B4-BE49-F238E27FC236}">
                <a16:creationId xmlns:a16="http://schemas.microsoft.com/office/drawing/2014/main" id="{84DD8C10-18BA-41D9-A9FC-0C0760155C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09128" y="3291833"/>
            <a:ext cx="2125744" cy="2834325"/>
          </a:xfrm>
          <a:prstGeom prst="rect">
            <a:avLst/>
          </a:prstGeom>
        </p:spPr>
      </p:pic>
      <p:pic>
        <p:nvPicPr>
          <p:cNvPr id="11" name="Grafik 10" descr="Ein Bild, das Wand, drinnen, Toilette enthält.&#10;&#10;Automatisch generierte Beschreibung">
            <a:extLst>
              <a:ext uri="{FF2B5EF4-FFF2-40B4-BE49-F238E27FC236}">
                <a16:creationId xmlns:a16="http://schemas.microsoft.com/office/drawing/2014/main" id="{060773CD-EA7E-41AC-93B3-96FAD49C98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7359" y="3291832"/>
            <a:ext cx="2125741" cy="2834321"/>
          </a:xfrm>
          <a:prstGeom prst="rect">
            <a:avLst/>
          </a:prstGeom>
        </p:spPr>
      </p:pic>
    </p:spTree>
    <p:extLst>
      <p:ext uri="{BB962C8B-B14F-4D97-AF65-F5344CB8AC3E}">
        <p14:creationId xmlns:p14="http://schemas.microsoft.com/office/powerpoint/2010/main" val="2121882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Chirurgische Eingriffe</a:t>
            </a:r>
          </a:p>
          <a:p>
            <a:pPr marL="0" indent="0">
              <a:buNone/>
            </a:pPr>
            <a:endParaRPr lang="de-DE" sz="1600" dirty="0"/>
          </a:p>
          <a:p>
            <a:r>
              <a:rPr lang="de-DE" sz="1200" dirty="0"/>
              <a:t>Zahnextraktion</a:t>
            </a:r>
          </a:p>
          <a:p>
            <a:r>
              <a:rPr lang="de-DE" sz="1200" dirty="0"/>
              <a:t>Osteotomie </a:t>
            </a:r>
          </a:p>
          <a:p>
            <a:r>
              <a:rPr lang="de-DE" sz="1200" dirty="0"/>
              <a:t>Wurzelspitzenresektion</a:t>
            </a:r>
          </a:p>
          <a:p>
            <a:r>
              <a:rPr lang="de-DE" sz="1200" dirty="0"/>
              <a:t>Zystektomie</a:t>
            </a:r>
          </a:p>
          <a:p>
            <a:r>
              <a:rPr lang="de-DE" sz="1200" dirty="0"/>
              <a:t>Plastische Deckung (Verschluss MAV)</a:t>
            </a:r>
          </a:p>
          <a:p>
            <a:r>
              <a:rPr lang="de-DE" sz="1200" dirty="0"/>
              <a:t>Inzision</a:t>
            </a:r>
          </a:p>
          <a:p>
            <a:r>
              <a:rPr lang="de-DE" sz="1200" dirty="0"/>
              <a:t>Exzision</a:t>
            </a:r>
          </a:p>
          <a:p>
            <a:r>
              <a:rPr lang="de-DE" sz="1200" dirty="0"/>
              <a:t>Implantation</a:t>
            </a:r>
          </a:p>
          <a:p>
            <a:r>
              <a:rPr lang="de-DE" sz="1200" dirty="0"/>
              <a:t>Behandlung von Frontzahntraumata </a:t>
            </a:r>
          </a:p>
          <a:p>
            <a:r>
              <a:rPr lang="de-DE" sz="1200" dirty="0"/>
              <a:t>Behandlung von Tumoren</a:t>
            </a:r>
          </a:p>
        </p:txBody>
      </p:sp>
    </p:spTree>
    <p:extLst>
      <p:ext uri="{BB962C8B-B14F-4D97-AF65-F5344CB8AC3E}">
        <p14:creationId xmlns:p14="http://schemas.microsoft.com/office/powerpoint/2010/main" val="3605199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Zahnextraktion</a:t>
            </a:r>
          </a:p>
          <a:p>
            <a:pPr marL="0" indent="0">
              <a:buNone/>
            </a:pPr>
            <a:endParaRPr lang="de-DE" sz="1600" dirty="0"/>
          </a:p>
          <a:p>
            <a:r>
              <a:rPr lang="de-DE" sz="1200" dirty="0"/>
              <a:t>Lokalanästhesie des Zahnes</a:t>
            </a:r>
          </a:p>
          <a:p>
            <a:r>
              <a:rPr lang="de-DE" sz="1200" dirty="0"/>
              <a:t>Ablösen der Gingiva des zu extrahierenden Zahnes mit einer Sonde, Pinzette oder einem Hebel</a:t>
            </a:r>
          </a:p>
          <a:p>
            <a:r>
              <a:rPr lang="de-DE" sz="1200" dirty="0"/>
              <a:t>Extraktion des Zahnes mit einer Extraktionszange oder einem Hebel</a:t>
            </a:r>
          </a:p>
          <a:p>
            <a:r>
              <a:rPr lang="de-DE" sz="1200" dirty="0"/>
              <a:t>Überprüfung des Zahnes auf Wurzelfraktur</a:t>
            </a:r>
          </a:p>
          <a:p>
            <a:r>
              <a:rPr lang="de-DE" sz="1200" dirty="0"/>
              <a:t>Entfernung von Granulationsgewebe mit einem scharfen Löffel</a:t>
            </a:r>
          </a:p>
          <a:p>
            <a:r>
              <a:rPr lang="de-DE" sz="1200" dirty="0"/>
              <a:t>OK Seitenzahngebiet: Prüfung auf MAV mit stumpfer Knopfsonde</a:t>
            </a:r>
          </a:p>
          <a:p>
            <a:r>
              <a:rPr lang="de-DE" sz="1200" dirty="0"/>
              <a:t>Wundverschluss mit einer Naht oder einem Tupfer</a:t>
            </a:r>
          </a:p>
          <a:p>
            <a:r>
              <a:rPr lang="de-DE" sz="1200" dirty="0"/>
              <a:t>Ggf. Röntgenkontrolle</a:t>
            </a:r>
          </a:p>
          <a:p>
            <a:endParaRPr lang="de-DE" sz="1200" dirty="0"/>
          </a:p>
          <a:p>
            <a:r>
              <a:rPr lang="de-DE" sz="1200" dirty="0"/>
              <a:t>Post OP Aufklärung</a:t>
            </a:r>
          </a:p>
          <a:p>
            <a:r>
              <a:rPr lang="de-DE" sz="1200" dirty="0"/>
              <a:t>Terminierung zur Nachkontrolle</a:t>
            </a:r>
          </a:p>
          <a:p>
            <a:r>
              <a:rPr lang="de-DE" sz="1200" dirty="0"/>
              <a:t>Ggf. Rezeptausstellung für Schmerzmittel oder Antibiotikum</a:t>
            </a:r>
          </a:p>
          <a:p>
            <a:endParaRPr lang="de-DE" sz="1200" dirty="0"/>
          </a:p>
          <a:p>
            <a:endParaRPr lang="de-DE" sz="1200" dirty="0"/>
          </a:p>
        </p:txBody>
      </p:sp>
    </p:spTree>
    <p:extLst>
      <p:ext uri="{BB962C8B-B14F-4D97-AF65-F5344CB8AC3E}">
        <p14:creationId xmlns:p14="http://schemas.microsoft.com/office/powerpoint/2010/main" val="3860802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Zahnextraktion – Abrechnung </a:t>
            </a:r>
          </a:p>
          <a:p>
            <a:pPr marL="0" indent="0">
              <a:buNone/>
            </a:pPr>
            <a:endParaRPr lang="de-DE" sz="1600" dirty="0"/>
          </a:p>
          <a:p>
            <a:pPr>
              <a:buFont typeface="Wingdings" panose="05000000000000000000" pitchFamily="2" charset="2"/>
              <a:buChar char="Ø"/>
            </a:pPr>
            <a:r>
              <a:rPr lang="de-DE" sz="1200" dirty="0"/>
              <a:t>BEMA:</a:t>
            </a:r>
          </a:p>
          <a:p>
            <a:pPr>
              <a:buFont typeface="Arial" panose="020B0604020202020204" pitchFamily="34" charset="0"/>
              <a:buChar char="•"/>
            </a:pPr>
            <a:r>
              <a:rPr lang="de-DE" sz="1200" dirty="0"/>
              <a:t>I oder L1 (Lokalanästhesie)</a:t>
            </a:r>
          </a:p>
          <a:p>
            <a:pPr>
              <a:buFont typeface="Arial" panose="020B0604020202020204" pitchFamily="34" charset="0"/>
              <a:buChar char="•"/>
            </a:pPr>
            <a:r>
              <a:rPr lang="de-DE" sz="1200" dirty="0"/>
              <a:t>X1: Entfernung </a:t>
            </a:r>
            <a:r>
              <a:rPr lang="de-DE" sz="1200" i="0" dirty="0" err="1">
                <a:effectLst/>
                <a:latin typeface="arial" panose="020B0604020202020204" pitchFamily="34" charset="0"/>
              </a:rPr>
              <a:t>einwurzeliger</a:t>
            </a:r>
            <a:r>
              <a:rPr lang="de-DE" sz="1200" i="0" dirty="0">
                <a:effectLst/>
                <a:latin typeface="arial" panose="020B0604020202020204" pitchFamily="34" charset="0"/>
              </a:rPr>
              <a:t> Zahn</a:t>
            </a:r>
            <a:r>
              <a:rPr lang="de-DE" sz="1200" dirty="0"/>
              <a:t> </a:t>
            </a:r>
          </a:p>
          <a:p>
            <a:pPr>
              <a:buFont typeface="Arial" panose="020B0604020202020204" pitchFamily="34" charset="0"/>
              <a:buChar char="•"/>
            </a:pPr>
            <a:r>
              <a:rPr lang="de-DE" sz="1200" dirty="0"/>
              <a:t>X2: Entfernung mehrwurzeliger Zahn</a:t>
            </a:r>
          </a:p>
          <a:p>
            <a:pPr>
              <a:buFont typeface="Arial" panose="020B0604020202020204" pitchFamily="34" charset="0"/>
              <a:buChar char="•"/>
            </a:pPr>
            <a:r>
              <a:rPr lang="de-DE" sz="1200" dirty="0"/>
              <a:t>X3: Entfernung tief frakturierter Zahn</a:t>
            </a:r>
          </a:p>
          <a:p>
            <a:pPr>
              <a:buFont typeface="Arial" panose="020B0604020202020204" pitchFamily="34" charset="0"/>
              <a:buChar char="•"/>
            </a:pPr>
            <a:endParaRPr lang="de-DE" sz="1200" dirty="0"/>
          </a:p>
          <a:p>
            <a:pPr>
              <a:buFont typeface="Arial" panose="020B0604020202020204" pitchFamily="34" charset="0"/>
              <a:buChar char="•"/>
            </a:pPr>
            <a:endParaRPr lang="de-DE" sz="1200" dirty="0"/>
          </a:p>
          <a:p>
            <a:pPr>
              <a:buFont typeface="Wingdings" panose="05000000000000000000" pitchFamily="2" charset="2"/>
              <a:buChar char="Ø"/>
            </a:pPr>
            <a:r>
              <a:rPr lang="de-DE" sz="1200" dirty="0"/>
              <a:t>GOZ:</a:t>
            </a:r>
          </a:p>
          <a:p>
            <a:pPr>
              <a:buFont typeface="Arial" panose="020B0604020202020204" pitchFamily="34" charset="0"/>
              <a:buChar char="•"/>
            </a:pPr>
            <a:r>
              <a:rPr lang="de-DE" sz="1200" dirty="0"/>
              <a:t>0090 oder 0100 (Lokalanästhesie)</a:t>
            </a:r>
          </a:p>
          <a:p>
            <a:pPr>
              <a:buFont typeface="Arial" panose="020B0604020202020204" pitchFamily="34" charset="0"/>
              <a:buChar char="•"/>
            </a:pPr>
            <a:r>
              <a:rPr lang="de-DE" sz="1200" dirty="0"/>
              <a:t>3000: Entfernung </a:t>
            </a:r>
            <a:r>
              <a:rPr lang="de-DE" sz="1200" i="0" dirty="0" err="1">
                <a:effectLst/>
                <a:latin typeface="arial" panose="020B0604020202020204" pitchFamily="34" charset="0"/>
              </a:rPr>
              <a:t>einwurzeliger</a:t>
            </a:r>
            <a:r>
              <a:rPr lang="de-DE" sz="1200" i="0" dirty="0">
                <a:effectLst/>
                <a:latin typeface="arial" panose="020B0604020202020204" pitchFamily="34" charset="0"/>
              </a:rPr>
              <a:t> Zahn</a:t>
            </a:r>
            <a:r>
              <a:rPr lang="de-DE" sz="1200" dirty="0"/>
              <a:t> </a:t>
            </a:r>
          </a:p>
          <a:p>
            <a:pPr>
              <a:buFont typeface="Arial" panose="020B0604020202020204" pitchFamily="34" charset="0"/>
              <a:buChar char="•"/>
            </a:pPr>
            <a:r>
              <a:rPr lang="de-DE" sz="1200" dirty="0"/>
              <a:t>3010: Entfernung mehrwurzeliger Zahn</a:t>
            </a:r>
          </a:p>
          <a:p>
            <a:pPr>
              <a:buFont typeface="Arial" panose="020B0604020202020204" pitchFamily="34" charset="0"/>
              <a:buChar char="•"/>
            </a:pPr>
            <a:r>
              <a:rPr lang="de-DE" sz="1200" dirty="0"/>
              <a:t>3020: Entfernung tief frakturierter Zahn</a:t>
            </a:r>
          </a:p>
          <a:p>
            <a:pPr>
              <a:buFont typeface="Arial" panose="020B0604020202020204" pitchFamily="34" charset="0"/>
              <a:buChar char="•"/>
            </a:pPr>
            <a:r>
              <a:rPr lang="de-DE" sz="1200" dirty="0"/>
              <a:t>0500: OP-Zuschlag für GOZ-Nr.: 3020</a:t>
            </a:r>
          </a:p>
          <a:p>
            <a:pPr>
              <a:buFont typeface="Arial" panose="020B0604020202020204" pitchFamily="34" charset="0"/>
              <a:buChar char="•"/>
            </a:pPr>
            <a:endParaRPr lang="de-DE" sz="1200" dirty="0"/>
          </a:p>
          <a:p>
            <a:endParaRPr lang="de-DE" sz="1200" dirty="0"/>
          </a:p>
        </p:txBody>
      </p:sp>
    </p:spTree>
    <p:extLst>
      <p:ext uri="{BB962C8B-B14F-4D97-AF65-F5344CB8AC3E}">
        <p14:creationId xmlns:p14="http://schemas.microsoft.com/office/powerpoint/2010/main" val="2086956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a:xfrm>
            <a:off x="850900" y="2099733"/>
            <a:ext cx="8094980" cy="4026430"/>
          </a:xfrm>
        </p:spPr>
        <p:txBody>
          <a:bodyPr>
            <a:normAutofit/>
          </a:bodyPr>
          <a:lstStyle/>
          <a:p>
            <a:pPr marL="0" indent="0">
              <a:buNone/>
            </a:pPr>
            <a:r>
              <a:rPr lang="de-DE" sz="1600" dirty="0"/>
              <a:t>Nachbehandlung – Wundrevision – Blutstillung – Abrechnung </a:t>
            </a:r>
          </a:p>
          <a:p>
            <a:pPr marL="0" indent="0">
              <a:buNone/>
            </a:pPr>
            <a:endParaRPr lang="de-DE" sz="1600" dirty="0"/>
          </a:p>
          <a:p>
            <a:pPr>
              <a:buFont typeface="Wingdings" panose="05000000000000000000" pitchFamily="2" charset="2"/>
              <a:buChar char="Ø"/>
            </a:pPr>
            <a:r>
              <a:rPr lang="de-DE" sz="1200" dirty="0"/>
              <a:t>BEMA:</a:t>
            </a:r>
          </a:p>
          <a:p>
            <a:pPr>
              <a:buFont typeface="Arial" panose="020B0604020202020204" pitchFamily="34" charset="0"/>
              <a:buChar char="•"/>
            </a:pPr>
            <a:r>
              <a:rPr lang="de-DE" sz="1200" dirty="0"/>
              <a:t>N: Nachbehandlung nach chirurgischem Eingriff oder Tamponieren, je Kieferhälfte oder Frontzahnbereich</a:t>
            </a:r>
          </a:p>
          <a:p>
            <a:pPr>
              <a:buFont typeface="Arial" panose="020B0604020202020204" pitchFamily="34" charset="0"/>
              <a:buChar char="•"/>
            </a:pPr>
            <a:r>
              <a:rPr lang="de-DE" sz="1200" dirty="0"/>
              <a:t>XN: Chirurgische Wundrevision, als selbstständige Leistung in einer besonderen Sitzung, je KH oder FZ</a:t>
            </a:r>
          </a:p>
          <a:p>
            <a:pPr>
              <a:buFont typeface="Arial" panose="020B0604020202020204" pitchFamily="34" charset="0"/>
              <a:buChar char="•"/>
            </a:pPr>
            <a:r>
              <a:rPr lang="de-DE" sz="1200" dirty="0"/>
              <a:t>Alv: </a:t>
            </a:r>
            <a:r>
              <a:rPr lang="de-DE" sz="1200" dirty="0" err="1"/>
              <a:t>Alveolotomie</a:t>
            </a:r>
            <a:r>
              <a:rPr lang="de-DE" sz="1200" dirty="0"/>
              <a:t>, Resektion der </a:t>
            </a:r>
            <a:r>
              <a:rPr lang="de-DE" sz="1200" dirty="0" err="1"/>
              <a:t>Alveolarfortsätze</a:t>
            </a:r>
            <a:r>
              <a:rPr lang="de-DE" sz="1200" dirty="0"/>
              <a:t> in einem Gebiet von vier oder mehr Zähnen in einem Kiefer   </a:t>
            </a:r>
          </a:p>
          <a:p>
            <a:pPr>
              <a:buFont typeface="Arial" panose="020B0604020202020204" pitchFamily="34" charset="0"/>
              <a:buChar char="•"/>
            </a:pPr>
            <a:r>
              <a:rPr lang="de-DE" sz="1200" dirty="0"/>
              <a:t>Nbl1: Stillung einer übermäßigen Blutung, als selbständige Leistung oder im zeitlichen Zusammenhang mit chirurgischen Eingriffen mit erheblichen zusätzlichen Zeitaufwand</a:t>
            </a:r>
          </a:p>
          <a:p>
            <a:pPr>
              <a:buFont typeface="Arial" panose="020B0604020202020204" pitchFamily="34" charset="0"/>
              <a:buChar char="•"/>
            </a:pPr>
            <a:r>
              <a:rPr lang="de-DE" sz="1200" dirty="0"/>
              <a:t>Nbl2: Stillung einer übermäßigen Blutung durch Abbinden oder Umstechen eines Gefäßes oder durch Knochenbolzung</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GOZ:</a:t>
            </a:r>
          </a:p>
          <a:p>
            <a:pPr>
              <a:buFont typeface="Arial" panose="020B0604020202020204" pitchFamily="34" charset="0"/>
              <a:buChar char="•"/>
            </a:pPr>
            <a:r>
              <a:rPr lang="de-DE" sz="1200" dirty="0"/>
              <a:t>3290: Kontrolle nach chirurgischem Eingriff, als selbstständige Leistung, je Kieferhälfte oder Frontzahnbereich</a:t>
            </a:r>
          </a:p>
          <a:p>
            <a:pPr>
              <a:buFont typeface="Arial" panose="020B0604020202020204" pitchFamily="34" charset="0"/>
              <a:buChar char="•"/>
            </a:pPr>
            <a:r>
              <a:rPr lang="de-DE" sz="1200" dirty="0"/>
              <a:t>3300: Nachbehandlung nach chirurgischem Eingriff, als selbstständige Leistung, je Operationsgebiet</a:t>
            </a:r>
          </a:p>
          <a:p>
            <a:pPr>
              <a:buFont typeface="Arial" panose="020B0604020202020204" pitchFamily="34" charset="0"/>
              <a:buChar char="•"/>
            </a:pPr>
            <a:r>
              <a:rPr lang="de-DE" sz="1200" dirty="0"/>
              <a:t>3310: Chirurgische Wundrevision (z. B. Glätten des Knochens, Auskratzen, Naht), je Operationsgebiet</a:t>
            </a:r>
          </a:p>
          <a:p>
            <a:pPr>
              <a:buFont typeface="Arial" panose="020B0604020202020204" pitchFamily="34" charset="0"/>
              <a:buChar char="•"/>
            </a:pPr>
            <a:r>
              <a:rPr lang="de-DE" sz="1200" dirty="0"/>
              <a:t>3050: Stillung einer übermäßigen Blutung im Mund- und/oder Kieferbereich. als selbstständige Leistung </a:t>
            </a:r>
          </a:p>
          <a:p>
            <a:pPr>
              <a:buFont typeface="Arial" panose="020B0604020202020204" pitchFamily="34" charset="0"/>
              <a:buChar char="•"/>
            </a:pPr>
            <a:r>
              <a:rPr lang="de-DE" sz="1200" dirty="0"/>
              <a:t>3060: Stillung einer Blutung durch Abbinden oder Umstechen des Gefäßes oder durch Knochenbolzung</a:t>
            </a:r>
          </a:p>
          <a:p>
            <a:pPr>
              <a:buFont typeface="Arial" panose="020B0604020202020204" pitchFamily="34" charset="0"/>
              <a:buChar char="•"/>
            </a:pPr>
            <a:endParaRPr lang="de-DE" sz="1200" dirty="0"/>
          </a:p>
        </p:txBody>
      </p:sp>
    </p:spTree>
    <p:extLst>
      <p:ext uri="{BB962C8B-B14F-4D97-AF65-F5344CB8AC3E}">
        <p14:creationId xmlns:p14="http://schemas.microsoft.com/office/powerpoint/2010/main" val="1459263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a:xfrm>
            <a:off x="850900" y="2099733"/>
            <a:ext cx="8094980" cy="4026430"/>
          </a:xfrm>
        </p:spPr>
        <p:txBody>
          <a:bodyPr>
            <a:normAutofit/>
          </a:bodyPr>
          <a:lstStyle/>
          <a:p>
            <a:pPr marL="0" indent="0">
              <a:buNone/>
            </a:pPr>
            <a:r>
              <a:rPr lang="de-DE" sz="1600" dirty="0"/>
              <a:t>Knochenresektion – Abrechnung </a:t>
            </a:r>
          </a:p>
          <a:p>
            <a:pPr marL="0" indent="0">
              <a:buNone/>
            </a:pPr>
            <a:endParaRPr lang="de-DE" sz="1600" dirty="0"/>
          </a:p>
          <a:p>
            <a:pPr>
              <a:buFont typeface="Wingdings" panose="05000000000000000000" pitchFamily="2" charset="2"/>
              <a:buChar char="Ø"/>
            </a:pPr>
            <a:r>
              <a:rPr lang="de-DE" sz="1200" dirty="0"/>
              <a:t>BEMA:</a:t>
            </a:r>
          </a:p>
          <a:p>
            <a:pPr>
              <a:buFont typeface="Arial" panose="020B0604020202020204" pitchFamily="34" charset="0"/>
              <a:buChar char="•"/>
            </a:pPr>
            <a:r>
              <a:rPr lang="de-DE" sz="1200" dirty="0"/>
              <a:t>KNR</a:t>
            </a:r>
            <a:r>
              <a:rPr lang="de-DE" sz="1200" dirty="0">
                <a:latin typeface="Arial" panose="020B0604020202020204" pitchFamily="34" charset="0"/>
                <a:cs typeface="Arial" panose="020B0604020202020204" pitchFamily="34" charset="0"/>
              </a:rPr>
              <a:t>: </a:t>
            </a:r>
            <a:r>
              <a:rPr lang="de-DE" sz="1200" i="0" dirty="0">
                <a:solidFill>
                  <a:srgbClr val="000000"/>
                </a:solidFill>
                <a:effectLst/>
                <a:latin typeface="Arial" panose="020B0604020202020204" pitchFamily="34" charset="0"/>
                <a:cs typeface="Arial" panose="020B0604020202020204" pitchFamily="34" charset="0"/>
              </a:rPr>
              <a:t>Knochenresektion am </a:t>
            </a:r>
            <a:r>
              <a:rPr lang="de-DE" sz="1200" i="0" dirty="0" err="1">
                <a:solidFill>
                  <a:srgbClr val="000000"/>
                </a:solidFill>
                <a:effectLst/>
                <a:latin typeface="Arial" panose="020B0604020202020204" pitchFamily="34" charset="0"/>
                <a:cs typeface="Arial" panose="020B0604020202020204" pitchFamily="34" charset="0"/>
              </a:rPr>
              <a:t>Alveolarfortsatz</a:t>
            </a:r>
            <a:r>
              <a:rPr lang="de-DE" sz="1200" i="0" dirty="0">
                <a:solidFill>
                  <a:srgbClr val="000000"/>
                </a:solidFill>
                <a:effectLst/>
                <a:latin typeface="Arial" panose="020B0604020202020204" pitchFamily="34" charset="0"/>
                <a:cs typeface="Arial" panose="020B0604020202020204" pitchFamily="34" charset="0"/>
              </a:rPr>
              <a:t> zur Formung des Prothesenlagers im Frontzahnbereich oder in einer Kieferhälfte als selbstständige Leistung, je Sitzung</a:t>
            </a:r>
            <a:endParaRPr lang="de-DE" sz="1200" dirty="0">
              <a:latin typeface="Arial" panose="020B0604020202020204" pitchFamily="34" charset="0"/>
              <a:cs typeface="Arial" panose="020B0604020202020204" pitchFamily="34" charset="0"/>
            </a:endParaRPr>
          </a:p>
          <a:p>
            <a:pPr>
              <a:buFont typeface="Arial" panose="020B0604020202020204" pitchFamily="34" charset="0"/>
              <a:buChar char="•"/>
            </a:pPr>
            <a:endParaRPr lang="de-DE" sz="1200" dirty="0"/>
          </a:p>
          <a:p>
            <a:pPr>
              <a:buFont typeface="Wingdings" panose="05000000000000000000" pitchFamily="2" charset="2"/>
              <a:buChar char="Ø"/>
            </a:pPr>
            <a:r>
              <a:rPr lang="de-DE" sz="1200" dirty="0"/>
              <a:t>GOZ:</a:t>
            </a:r>
          </a:p>
          <a:p>
            <a:pPr>
              <a:buFont typeface="Arial" panose="020B0604020202020204" pitchFamily="34" charset="0"/>
              <a:buChar char="•"/>
            </a:pPr>
            <a:r>
              <a:rPr lang="de-DE" sz="1200" dirty="0"/>
              <a:t>3230: </a:t>
            </a:r>
            <a:r>
              <a:rPr lang="de-DE" sz="1200" i="0" dirty="0">
                <a:solidFill>
                  <a:srgbClr val="000000"/>
                </a:solidFill>
                <a:effectLst/>
                <a:latin typeface="Arial" panose="020B0604020202020204" pitchFamily="34" charset="0"/>
                <a:cs typeface="Arial" panose="020B0604020202020204" pitchFamily="34" charset="0"/>
              </a:rPr>
              <a:t>Knochenresektion am </a:t>
            </a:r>
            <a:r>
              <a:rPr lang="de-DE" sz="1200" i="0" dirty="0" err="1">
                <a:solidFill>
                  <a:srgbClr val="000000"/>
                </a:solidFill>
                <a:effectLst/>
                <a:latin typeface="Arial" panose="020B0604020202020204" pitchFamily="34" charset="0"/>
                <a:cs typeface="Arial" panose="020B0604020202020204" pitchFamily="34" charset="0"/>
              </a:rPr>
              <a:t>Alveolarfortsatz</a:t>
            </a:r>
            <a:r>
              <a:rPr lang="de-DE" sz="1200" i="0" dirty="0">
                <a:solidFill>
                  <a:srgbClr val="000000"/>
                </a:solidFill>
                <a:effectLst/>
                <a:latin typeface="Arial" panose="020B0604020202020204" pitchFamily="34" charset="0"/>
                <a:cs typeface="Arial" panose="020B0604020202020204" pitchFamily="34" charset="0"/>
              </a:rPr>
              <a:t> zur Formung des Prothesenlagers, als selbstständige Leistung, je Kiefer</a:t>
            </a:r>
          </a:p>
          <a:p>
            <a:pPr>
              <a:buFont typeface="Arial" panose="020B0604020202020204" pitchFamily="34" charset="0"/>
              <a:buChar char="•"/>
            </a:pPr>
            <a:r>
              <a:rPr lang="de-DE" sz="1200" dirty="0"/>
              <a:t>0500: OP-Zuschlag für GOZ-Nr.: 3230</a:t>
            </a:r>
          </a:p>
          <a:p>
            <a:pPr>
              <a:buFont typeface="Arial" panose="020B0604020202020204" pitchFamily="34" charset="0"/>
              <a:buChar char="•"/>
            </a:pPr>
            <a:endParaRPr lang="de-DE" sz="1200" dirty="0"/>
          </a:p>
          <a:p>
            <a:pPr>
              <a:buFont typeface="Arial" panose="020B0604020202020204" pitchFamily="34" charset="0"/>
              <a:buChar char="•"/>
            </a:pP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3155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a:xfrm>
            <a:off x="850900" y="2099733"/>
            <a:ext cx="7835900" cy="4160390"/>
          </a:xfrm>
        </p:spPr>
        <p:txBody>
          <a:bodyPr/>
          <a:lstStyle/>
          <a:p>
            <a:pPr marL="0" indent="0">
              <a:buNone/>
            </a:pPr>
            <a:r>
              <a:rPr lang="de-DE" sz="1600" dirty="0"/>
              <a:t>Verhaltensregeln nach chirurgischen Eingriffen</a:t>
            </a:r>
          </a:p>
          <a:p>
            <a:pPr marL="0" indent="0">
              <a:buNone/>
            </a:pPr>
            <a:endParaRPr lang="de-DE" sz="1600" dirty="0"/>
          </a:p>
          <a:p>
            <a:r>
              <a:rPr lang="de-DE" sz="1200" dirty="0"/>
              <a:t>Mind. 1 bis 2 Stunden auf den Tupfer beißen </a:t>
            </a:r>
          </a:p>
          <a:p>
            <a:pPr marL="0" indent="0">
              <a:buNone/>
            </a:pPr>
            <a:r>
              <a:rPr lang="de-DE" sz="1200" dirty="0"/>
              <a:t>        (Verhinderung einer Nachblutung und Stabilisierung des </a:t>
            </a:r>
            <a:r>
              <a:rPr lang="de-DE" sz="1200" dirty="0" err="1"/>
              <a:t>Blutkoagels</a:t>
            </a:r>
            <a:r>
              <a:rPr lang="de-DE" sz="1200" dirty="0"/>
              <a:t>)</a:t>
            </a:r>
          </a:p>
          <a:p>
            <a:endParaRPr lang="de-DE" sz="1200" dirty="0"/>
          </a:p>
          <a:p>
            <a:r>
              <a:rPr lang="de-DE" sz="1200" dirty="0"/>
              <a:t>Essen und trinken nach Abklingen der Lokalanästhesie</a:t>
            </a:r>
          </a:p>
          <a:p>
            <a:endParaRPr lang="de-DE" sz="1200" dirty="0"/>
          </a:p>
          <a:p>
            <a:r>
              <a:rPr lang="de-DE" sz="1200" dirty="0"/>
              <a:t>Rauchen vermeiden (Gefahr der Wundheilungsstörung, Alveolitis)</a:t>
            </a:r>
          </a:p>
          <a:p>
            <a:endParaRPr lang="de-DE" sz="1200" dirty="0"/>
          </a:p>
          <a:p>
            <a:r>
              <a:rPr lang="de-DE" sz="1200" dirty="0"/>
              <a:t>Auf Alkohol, Kaffee und schwarzen Tee verzichten (Gefahr der Nachblutung)</a:t>
            </a:r>
          </a:p>
          <a:p>
            <a:endParaRPr lang="de-DE" sz="1200" dirty="0"/>
          </a:p>
          <a:p>
            <a:r>
              <a:rPr lang="de-DE" sz="1200" dirty="0"/>
              <a:t>Wunde von extraoral kühlen (zur Minderung der Schwellung)</a:t>
            </a:r>
          </a:p>
          <a:p>
            <a:endParaRPr lang="de-DE" sz="1200" dirty="0"/>
          </a:p>
          <a:p>
            <a:r>
              <a:rPr lang="de-DE" sz="1200" dirty="0"/>
              <a:t>Zähneputzen im OP Gebiet vermeiden (Gefahr des Lösens der Nähte)</a:t>
            </a:r>
          </a:p>
          <a:p>
            <a:endParaRPr lang="de-DE" sz="1200" dirty="0"/>
          </a:p>
          <a:p>
            <a:r>
              <a:rPr lang="de-DE" sz="1200" dirty="0"/>
              <a:t>Ggf. Verwendung einer Mundspüllösung</a:t>
            </a:r>
          </a:p>
          <a:p>
            <a:endParaRPr lang="de-DE" sz="1200" dirty="0"/>
          </a:p>
        </p:txBody>
      </p:sp>
    </p:spTree>
    <p:extLst>
      <p:ext uri="{BB962C8B-B14F-4D97-AF65-F5344CB8AC3E}">
        <p14:creationId xmlns:p14="http://schemas.microsoft.com/office/powerpoint/2010/main" val="2687257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a:t>Operative Zahnentfernung (Osteotomie)</a:t>
            </a:r>
          </a:p>
          <a:p>
            <a:pPr marL="0" indent="0">
              <a:buNone/>
            </a:pPr>
            <a:endParaRPr lang="de-DE" sz="1600" dirty="0"/>
          </a:p>
          <a:p>
            <a:r>
              <a:rPr lang="de-DE" sz="1200" dirty="0"/>
              <a:t>Lokalanästhesie des Zahnes bzw. des OP-Gebiets</a:t>
            </a:r>
          </a:p>
          <a:p>
            <a:r>
              <a:rPr lang="de-DE" sz="1200" dirty="0"/>
              <a:t>Zahnfleischschnitt mit einem Skalpell</a:t>
            </a:r>
          </a:p>
          <a:p>
            <a:r>
              <a:rPr lang="de-DE" sz="1200" dirty="0"/>
              <a:t>Bildung eines </a:t>
            </a:r>
            <a:r>
              <a:rPr lang="de-DE" sz="1200" dirty="0" err="1"/>
              <a:t>Muko</a:t>
            </a:r>
            <a:r>
              <a:rPr lang="de-DE" sz="1200" dirty="0"/>
              <a:t>-Periost-Lappens mit einem Raspatorium</a:t>
            </a:r>
          </a:p>
          <a:p>
            <a:r>
              <a:rPr lang="de-DE" sz="1200" dirty="0"/>
              <a:t>Abtragung des </a:t>
            </a:r>
            <a:r>
              <a:rPr lang="de-DE" sz="1200" dirty="0" err="1"/>
              <a:t>Alveolarknochens</a:t>
            </a:r>
            <a:r>
              <a:rPr lang="de-DE" sz="1200" dirty="0"/>
              <a:t> und Freilegung des Zahnes mit einem chirurgischen Handstück und Fräse</a:t>
            </a:r>
          </a:p>
          <a:p>
            <a:r>
              <a:rPr lang="de-DE" sz="1200" dirty="0"/>
              <a:t>Ggf. Dekapitieren der Zahnkrone oder interradikuläre Trennung der Wurzeln mit einer Lindemann-Fräse</a:t>
            </a:r>
          </a:p>
          <a:p>
            <a:r>
              <a:rPr lang="de-DE" sz="1200" dirty="0"/>
              <a:t>Herauslösen des Zahnes aus der Alveole mit einem Hebel</a:t>
            </a:r>
          </a:p>
          <a:p>
            <a:r>
              <a:rPr lang="de-DE" sz="1200" dirty="0"/>
              <a:t>Entfernung von Granulationsgewebe oder Zahnsäckchen mit einem scharfen Löffel</a:t>
            </a:r>
          </a:p>
          <a:p>
            <a:r>
              <a:rPr lang="de-DE" sz="1200" dirty="0"/>
              <a:t>OK Seitenzahngebiet: Prüfung auf MAV mit stumpfer Knopfsonde</a:t>
            </a:r>
          </a:p>
          <a:p>
            <a:r>
              <a:rPr lang="de-DE" sz="1200" dirty="0"/>
              <a:t>Glättung der Knochenkanten mit einer Luer Zange</a:t>
            </a:r>
          </a:p>
          <a:p>
            <a:r>
              <a:rPr lang="de-DE" sz="1200" dirty="0"/>
              <a:t>Wundverschluss mit einer Naht</a:t>
            </a:r>
          </a:p>
          <a:p>
            <a:r>
              <a:rPr lang="de-DE" sz="1200" dirty="0"/>
              <a:t>Röntgenkontrolle</a:t>
            </a:r>
          </a:p>
          <a:p>
            <a:endParaRPr lang="de-DE" sz="1200" dirty="0"/>
          </a:p>
          <a:p>
            <a:r>
              <a:rPr lang="de-DE" sz="1200" dirty="0"/>
              <a:t>Post OP Aufklärung</a:t>
            </a:r>
          </a:p>
          <a:p>
            <a:r>
              <a:rPr lang="de-DE" sz="1200" dirty="0"/>
              <a:t>Terminierung zur Nachkontrolle</a:t>
            </a:r>
          </a:p>
          <a:p>
            <a:r>
              <a:rPr lang="de-DE" sz="1200" dirty="0"/>
              <a:t>Ggf. Rezeptausstellung für Schmerzmittel oder Antibiotikum</a:t>
            </a:r>
          </a:p>
          <a:p>
            <a:endParaRPr lang="de-DE" sz="1200" dirty="0"/>
          </a:p>
        </p:txBody>
      </p:sp>
    </p:spTree>
    <p:extLst>
      <p:ext uri="{BB962C8B-B14F-4D97-AF65-F5344CB8AC3E}">
        <p14:creationId xmlns:p14="http://schemas.microsoft.com/office/powerpoint/2010/main" val="2400478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a:xfrm>
            <a:off x="850900" y="2099732"/>
            <a:ext cx="7835900" cy="4202593"/>
          </a:xfrm>
        </p:spPr>
        <p:txBody>
          <a:bodyPr>
            <a:normAutofit/>
          </a:bodyPr>
          <a:lstStyle/>
          <a:p>
            <a:pPr marL="0" indent="0">
              <a:buNone/>
            </a:pPr>
            <a:r>
              <a:rPr lang="de-DE" sz="1600" dirty="0"/>
              <a:t>Operative Zahnentfernung (Osteotomie) – Abrechnung </a:t>
            </a:r>
          </a:p>
          <a:p>
            <a:pPr marL="0" indent="0">
              <a:buNone/>
            </a:pPr>
            <a:endParaRPr lang="de-DE" sz="1600" dirty="0"/>
          </a:p>
          <a:p>
            <a:pPr>
              <a:buFont typeface="Wingdings" panose="05000000000000000000" pitchFamily="2" charset="2"/>
              <a:buChar char="Ø"/>
            </a:pPr>
            <a:r>
              <a:rPr lang="de-DE" sz="1200" dirty="0"/>
              <a:t>BEMA:</a:t>
            </a:r>
          </a:p>
          <a:p>
            <a:pPr>
              <a:buFont typeface="Arial" panose="020B0604020202020204" pitchFamily="34" charset="0"/>
              <a:buChar char="•"/>
            </a:pPr>
            <a:r>
              <a:rPr lang="de-DE" sz="1200" dirty="0"/>
              <a:t>I oder L1 (Lokalanästhesie)</a:t>
            </a:r>
          </a:p>
          <a:p>
            <a:pPr>
              <a:buFont typeface="Arial" panose="020B0604020202020204" pitchFamily="34" charset="0"/>
              <a:buChar char="•"/>
            </a:pPr>
            <a:r>
              <a:rPr lang="de-DE" sz="1200" dirty="0"/>
              <a:t>Ost1: Entfernung eines Zahnes durch Osteotomie inklusive Wundversorgung</a:t>
            </a:r>
          </a:p>
          <a:p>
            <a:pPr>
              <a:buFont typeface="Arial" panose="020B0604020202020204" pitchFamily="34" charset="0"/>
              <a:buChar char="•"/>
            </a:pPr>
            <a:r>
              <a:rPr lang="de-DE" sz="1200" dirty="0"/>
              <a:t>Ost2: Entfernung eines verlagerten/ retinierten Zahnes durch Osteotomie inklusive Wundversorgung</a:t>
            </a:r>
          </a:p>
          <a:p>
            <a:pPr>
              <a:buFont typeface="Arial" panose="020B0604020202020204" pitchFamily="34" charset="0"/>
              <a:buChar char="•"/>
            </a:pPr>
            <a:r>
              <a:rPr lang="de-DE" sz="1200" dirty="0"/>
              <a:t>Ä2650: Entfernung eines extrem verlagerten/ retinierten Zahnes durch umfangreiche Osteotomie bei gefährdeten anatomischen Nachbarstrukturen</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GOZ:</a:t>
            </a:r>
          </a:p>
          <a:p>
            <a:pPr>
              <a:buFont typeface="Arial" panose="020B0604020202020204" pitchFamily="34" charset="0"/>
              <a:buChar char="•"/>
            </a:pPr>
            <a:r>
              <a:rPr lang="de-DE" sz="1200" dirty="0"/>
              <a:t>0090 oder 0100 (Lokalanästhesie)</a:t>
            </a:r>
          </a:p>
          <a:p>
            <a:pPr>
              <a:buFont typeface="Arial" panose="020B0604020202020204" pitchFamily="34" charset="0"/>
              <a:buChar char="•"/>
            </a:pPr>
            <a:r>
              <a:rPr lang="de-DE" sz="1200" dirty="0"/>
              <a:t>3030: Entfernung eines Zahnes oder eines enossalen Implantats durch Osteotomie </a:t>
            </a:r>
          </a:p>
          <a:p>
            <a:pPr>
              <a:buFont typeface="Arial" panose="020B0604020202020204" pitchFamily="34" charset="0"/>
              <a:buChar char="•"/>
            </a:pPr>
            <a:r>
              <a:rPr lang="de-DE" sz="1200" dirty="0"/>
              <a:t>3040: Entfernung eines verlagerten/ retinierten Zahnes durch Osteotomie</a:t>
            </a:r>
          </a:p>
          <a:p>
            <a:pPr>
              <a:buFont typeface="Arial" panose="020B0604020202020204" pitchFamily="34" charset="0"/>
              <a:buChar char="•"/>
            </a:pPr>
            <a:r>
              <a:rPr lang="de-DE" sz="1200" dirty="0"/>
              <a:t>3045: Entfernung eines extrem verlagerten/ retinierten Zahnes durch umfangreiche Osteotomie bei gefährdeten anatomischen Nachbarstrukturen</a:t>
            </a:r>
          </a:p>
          <a:p>
            <a:r>
              <a:rPr lang="de-DE" sz="1200" dirty="0"/>
              <a:t>3270: </a:t>
            </a:r>
            <a:r>
              <a:rPr lang="de-DE" sz="1200" dirty="0" err="1"/>
              <a:t>Germektomie</a:t>
            </a:r>
            <a:endParaRPr lang="de-DE" sz="1200" dirty="0"/>
          </a:p>
          <a:p>
            <a:r>
              <a:rPr lang="de-DE" sz="1200" dirty="0"/>
              <a:t>0500: OP-Zuschlag für GOZ-Nr.: 3030, </a:t>
            </a:r>
          </a:p>
          <a:p>
            <a:r>
              <a:rPr lang="de-DE" sz="1200" dirty="0"/>
              <a:t>0510: OP-Zuschlag für GOZ-Nr.: 3040, 3045, 3270</a:t>
            </a:r>
          </a:p>
          <a:p>
            <a:endParaRPr lang="de-DE" sz="1200" dirty="0"/>
          </a:p>
          <a:p>
            <a:endParaRPr lang="de-DE" sz="1200" dirty="0"/>
          </a:p>
        </p:txBody>
      </p:sp>
    </p:spTree>
    <p:extLst>
      <p:ext uri="{BB962C8B-B14F-4D97-AF65-F5344CB8AC3E}">
        <p14:creationId xmlns:p14="http://schemas.microsoft.com/office/powerpoint/2010/main" val="1814366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lstStyle/>
          <a:p>
            <a:pPr marL="0" indent="0">
              <a:buNone/>
            </a:pPr>
            <a:r>
              <a:rPr lang="de-DE" sz="1600" dirty="0" err="1"/>
              <a:t>Dentitio</a:t>
            </a:r>
            <a:r>
              <a:rPr lang="de-DE" sz="1600" dirty="0"/>
              <a:t> </a:t>
            </a:r>
            <a:r>
              <a:rPr lang="de-DE" sz="1600" dirty="0" err="1"/>
              <a:t>difficilis</a:t>
            </a:r>
            <a:r>
              <a:rPr lang="de-DE" sz="1600" dirty="0"/>
              <a:t> – </a:t>
            </a:r>
            <a:r>
              <a:rPr lang="de-DE" sz="1600" dirty="0" err="1"/>
              <a:t>Perikoronitis</a:t>
            </a:r>
            <a:endParaRPr lang="de-DE" sz="1600" dirty="0"/>
          </a:p>
          <a:p>
            <a:pPr marL="0" indent="0">
              <a:buNone/>
            </a:pPr>
            <a:endParaRPr lang="de-DE" sz="1600" dirty="0"/>
          </a:p>
          <a:p>
            <a:r>
              <a:rPr lang="de-DE" sz="1200" dirty="0"/>
              <a:t>Erschwerter Zahndurchbruch</a:t>
            </a:r>
          </a:p>
          <a:p>
            <a:r>
              <a:rPr lang="de-DE" sz="1200" dirty="0"/>
              <a:t>Bei teil-retinierten Weisheitszähnen</a:t>
            </a:r>
          </a:p>
          <a:p>
            <a:r>
              <a:rPr lang="de-DE" sz="1200" dirty="0"/>
              <a:t>Bildung einer Tasche/ Schlupfwinkel zwischen Zahnkrone und Schleimhaut</a:t>
            </a:r>
          </a:p>
          <a:p>
            <a:r>
              <a:rPr lang="de-DE" sz="1200" dirty="0"/>
              <a:t>Nische für Speisereste und Bakterien (Entzündungsreaktion)</a:t>
            </a:r>
          </a:p>
          <a:p>
            <a:endParaRPr lang="de-DE" sz="1200" dirty="0"/>
          </a:p>
          <a:p>
            <a:r>
              <a:rPr lang="de-DE" sz="1200" dirty="0"/>
              <a:t>Therapie:</a:t>
            </a:r>
          </a:p>
          <a:p>
            <a:r>
              <a:rPr lang="de-DE" sz="1200" dirty="0"/>
              <a:t>Spülung und Reinigung des Schlupfwinkels und ggf. Einlegen einer Drainage</a:t>
            </a:r>
          </a:p>
          <a:p>
            <a:r>
              <a:rPr lang="de-DE" sz="1200" dirty="0"/>
              <a:t>Ggf. Antibiotikum</a:t>
            </a:r>
          </a:p>
          <a:p>
            <a:r>
              <a:rPr lang="de-DE" sz="1200" dirty="0"/>
              <a:t>Nach Abklingen der Entzündung: operative Entfernung des Weisheitszahnes</a:t>
            </a:r>
          </a:p>
          <a:p>
            <a:endParaRPr lang="de-DE" sz="1200" dirty="0"/>
          </a:p>
        </p:txBody>
      </p:sp>
    </p:spTree>
    <p:extLst>
      <p:ext uri="{BB962C8B-B14F-4D97-AF65-F5344CB8AC3E}">
        <p14:creationId xmlns:p14="http://schemas.microsoft.com/office/powerpoint/2010/main" val="1210604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Wurzelspitzenresektion</a:t>
            </a:r>
          </a:p>
          <a:p>
            <a:pPr marL="0" indent="0">
              <a:buNone/>
            </a:pPr>
            <a:endParaRPr lang="de-DE" sz="1600" dirty="0"/>
          </a:p>
          <a:p>
            <a:r>
              <a:rPr lang="de-DE" sz="1200" dirty="0"/>
              <a:t>Lokalanästhesie des Zahnes bzw. des OP-Gebiets</a:t>
            </a:r>
          </a:p>
          <a:p>
            <a:r>
              <a:rPr lang="de-DE" sz="1200" dirty="0"/>
              <a:t>Zahnfleischschnitt mit einem Skalpell</a:t>
            </a:r>
          </a:p>
          <a:p>
            <a:r>
              <a:rPr lang="de-DE" sz="1200" dirty="0"/>
              <a:t>Bildung eines </a:t>
            </a:r>
            <a:r>
              <a:rPr lang="de-DE" sz="1200" dirty="0" err="1"/>
              <a:t>Muko</a:t>
            </a:r>
            <a:r>
              <a:rPr lang="de-DE" sz="1200" dirty="0"/>
              <a:t>-Periost-Lappens mit einem Raspatorium</a:t>
            </a:r>
          </a:p>
          <a:p>
            <a:r>
              <a:rPr lang="de-DE" sz="1200" dirty="0"/>
              <a:t>Abtragung des </a:t>
            </a:r>
            <a:r>
              <a:rPr lang="de-DE" sz="1200" dirty="0" err="1"/>
              <a:t>Alveolarknochens</a:t>
            </a:r>
            <a:r>
              <a:rPr lang="de-DE" sz="1200" dirty="0"/>
              <a:t> und Freilegung der Wurzel mit einem chirurgischen Handstück und Fräse</a:t>
            </a:r>
          </a:p>
          <a:p>
            <a:r>
              <a:rPr lang="de-DE" sz="1200" dirty="0"/>
              <a:t>Resektion der Wurzelspitze mit einer Lindemann-Fräse</a:t>
            </a:r>
          </a:p>
          <a:p>
            <a:r>
              <a:rPr lang="de-DE" sz="1200" dirty="0"/>
              <a:t>Entfernung von Granulations- oder Zystengewebe mit einem scharfen Löffel</a:t>
            </a:r>
          </a:p>
          <a:p>
            <a:r>
              <a:rPr lang="de-DE" sz="1200" dirty="0"/>
              <a:t>OK Seitenzahngebiet: Prüfung auf MAV mit stumpfer Knopfsonde</a:t>
            </a:r>
          </a:p>
          <a:p>
            <a:r>
              <a:rPr lang="de-DE" sz="1200" dirty="0"/>
              <a:t>Ggf. retrograde Wurzelfüllung mit einem speziellen Mikro-Bohrer</a:t>
            </a:r>
          </a:p>
          <a:p>
            <a:r>
              <a:rPr lang="de-DE" sz="1200" dirty="0"/>
              <a:t>Wundverschluss mit einer Naht</a:t>
            </a:r>
          </a:p>
          <a:p>
            <a:r>
              <a:rPr lang="de-DE" sz="1200" dirty="0"/>
              <a:t>Röntgenkontrolle</a:t>
            </a:r>
          </a:p>
          <a:p>
            <a:endParaRPr lang="de-DE" sz="1200" dirty="0"/>
          </a:p>
          <a:p>
            <a:r>
              <a:rPr lang="de-DE" sz="1200" dirty="0"/>
              <a:t>Post OP Aufklärung</a:t>
            </a:r>
          </a:p>
          <a:p>
            <a:r>
              <a:rPr lang="de-DE" sz="1200" dirty="0"/>
              <a:t>Terminierung zur Nachkontrolle</a:t>
            </a:r>
          </a:p>
          <a:p>
            <a:r>
              <a:rPr lang="de-DE" sz="1200" dirty="0"/>
              <a:t>Ggf. Rezeptausstellung für Schmerzmittel oder Antibiotikum</a:t>
            </a:r>
          </a:p>
          <a:p>
            <a:endParaRPr lang="de-DE" sz="1200" dirty="0"/>
          </a:p>
          <a:p>
            <a:endParaRPr lang="de-DE" sz="1200" dirty="0"/>
          </a:p>
        </p:txBody>
      </p:sp>
    </p:spTree>
    <p:extLst>
      <p:ext uri="{BB962C8B-B14F-4D97-AF65-F5344CB8AC3E}">
        <p14:creationId xmlns:p14="http://schemas.microsoft.com/office/powerpoint/2010/main" val="4096056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Wurzelspitzenresektion – Indikationen </a:t>
            </a:r>
          </a:p>
          <a:p>
            <a:pPr marL="0" indent="0">
              <a:buNone/>
            </a:pPr>
            <a:endParaRPr lang="de-DE" sz="1600" dirty="0"/>
          </a:p>
          <a:p>
            <a:r>
              <a:rPr lang="de-DE" sz="1200" dirty="0"/>
              <a:t>Zur Entfernung einer (chronischen) apikalen Parodontitis (CAP) oder radikulären Zyste</a:t>
            </a:r>
          </a:p>
          <a:p>
            <a:endParaRPr lang="de-DE" sz="1200" dirty="0"/>
          </a:p>
          <a:p>
            <a:r>
              <a:rPr lang="de-DE" sz="1200" dirty="0"/>
              <a:t>Bei persistierenden Schmerzen nach einer Wurzelfüllung</a:t>
            </a:r>
          </a:p>
          <a:p>
            <a:endParaRPr lang="de-DE" sz="1200" dirty="0"/>
          </a:p>
          <a:p>
            <a:r>
              <a:rPr lang="de-DE" sz="1200" dirty="0"/>
              <a:t>Bei nicht randständiger, nicht auf Arbeitslänge abgefüllter Wurzelfüllung</a:t>
            </a:r>
          </a:p>
          <a:p>
            <a:endParaRPr lang="de-DE" sz="1200" dirty="0"/>
          </a:p>
          <a:p>
            <a:r>
              <a:rPr lang="de-DE" sz="1200" dirty="0"/>
              <a:t>Bei einer Wurzelfraktur im apikalen Drittel</a:t>
            </a:r>
          </a:p>
          <a:p>
            <a:endParaRPr lang="de-DE" sz="1200" dirty="0"/>
          </a:p>
          <a:p>
            <a:r>
              <a:rPr lang="de-DE" sz="1200" dirty="0"/>
              <a:t>Bei einem abgebrochenem Wurzelinstrument</a:t>
            </a:r>
          </a:p>
          <a:p>
            <a:endParaRPr lang="de-DE" sz="1200" dirty="0"/>
          </a:p>
          <a:p>
            <a:endParaRPr lang="de-DE" sz="1200" dirty="0"/>
          </a:p>
          <a:p>
            <a:pPr marL="0" indent="0">
              <a:buNone/>
            </a:pPr>
            <a:endParaRPr lang="de-DE" sz="1200" dirty="0"/>
          </a:p>
          <a:p>
            <a:endParaRPr lang="de-DE" sz="1200" dirty="0"/>
          </a:p>
        </p:txBody>
      </p:sp>
    </p:spTree>
    <p:extLst>
      <p:ext uri="{BB962C8B-B14F-4D97-AF65-F5344CB8AC3E}">
        <p14:creationId xmlns:p14="http://schemas.microsoft.com/office/powerpoint/2010/main" val="3376899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Wurzelspitzenresektion – Abrechnung</a:t>
            </a:r>
          </a:p>
          <a:p>
            <a:pPr marL="0" indent="0">
              <a:buNone/>
            </a:pPr>
            <a:endParaRPr lang="de-DE" sz="1600" dirty="0"/>
          </a:p>
          <a:p>
            <a:pPr>
              <a:buFont typeface="Wingdings" panose="05000000000000000000" pitchFamily="2" charset="2"/>
              <a:buChar char="Ø"/>
            </a:pPr>
            <a:r>
              <a:rPr lang="de-DE" sz="1200" dirty="0"/>
              <a:t>BEMA:</a:t>
            </a:r>
          </a:p>
          <a:p>
            <a:pPr>
              <a:buFont typeface="Arial" panose="020B0604020202020204" pitchFamily="34" charset="0"/>
              <a:buChar char="•"/>
            </a:pPr>
            <a:r>
              <a:rPr lang="de-DE" sz="1200" dirty="0"/>
              <a:t>I oder L1 (Lokalanästhesie)</a:t>
            </a:r>
          </a:p>
          <a:p>
            <a:pPr>
              <a:buFont typeface="Arial" panose="020B0604020202020204" pitchFamily="34" charset="0"/>
              <a:buChar char="•"/>
            </a:pPr>
            <a:r>
              <a:rPr lang="de-DE" sz="1200" dirty="0"/>
              <a:t>WR1: Wurzelspitzenresektion an einem Frontzahn</a:t>
            </a:r>
          </a:p>
          <a:p>
            <a:pPr>
              <a:buFont typeface="Arial" panose="020B0604020202020204" pitchFamily="34" charset="0"/>
              <a:buChar char="•"/>
            </a:pPr>
            <a:r>
              <a:rPr lang="de-DE" sz="1200" dirty="0"/>
              <a:t>WR2: Wurzelspitzenresektion an einem Seitenzahn inkl. erster Wurzelspitzenresektion</a:t>
            </a:r>
          </a:p>
          <a:p>
            <a:pPr>
              <a:buFont typeface="Arial" panose="020B0604020202020204" pitchFamily="34" charset="0"/>
              <a:buChar char="•"/>
            </a:pPr>
            <a:r>
              <a:rPr lang="de-DE" sz="1200" dirty="0"/>
              <a:t>WR3: Wurzelspitzenresektion an einem Seitenzahn,  je weitere Wurzelspitzenresektion</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GOZ:</a:t>
            </a:r>
          </a:p>
          <a:p>
            <a:pPr>
              <a:buFont typeface="Arial" panose="020B0604020202020204" pitchFamily="34" charset="0"/>
              <a:buChar char="•"/>
            </a:pPr>
            <a:r>
              <a:rPr lang="de-DE" sz="1200" dirty="0"/>
              <a:t>0090 oder 0100 (Lokalanästhesie)</a:t>
            </a:r>
          </a:p>
          <a:p>
            <a:r>
              <a:rPr lang="de-DE" sz="1200" dirty="0"/>
              <a:t>3110: Resektion einer Wurzelspitze an einem Frontzahn</a:t>
            </a:r>
          </a:p>
          <a:p>
            <a:r>
              <a:rPr lang="de-DE" sz="1200" dirty="0"/>
              <a:t>3120: Resektion einer Wurzelspitze an einem Seitenzahn</a:t>
            </a:r>
          </a:p>
          <a:p>
            <a:r>
              <a:rPr lang="de-DE" sz="1200" dirty="0"/>
              <a:t>0500: OP-Zuschlag für GOZ-Nr.: 3110</a:t>
            </a:r>
          </a:p>
          <a:p>
            <a:r>
              <a:rPr lang="de-DE" sz="1200" dirty="0"/>
              <a:t>0510: OP-Zuschlag für GOZ-Nr.: 3120</a:t>
            </a:r>
          </a:p>
          <a:p>
            <a:endParaRPr lang="de-DE" sz="1200" dirty="0"/>
          </a:p>
          <a:p>
            <a:endParaRPr lang="de-DE" sz="1200" dirty="0"/>
          </a:p>
          <a:p>
            <a:endParaRPr lang="de-DE" sz="1200" dirty="0"/>
          </a:p>
          <a:p>
            <a:pPr marL="0" indent="0">
              <a:buNone/>
            </a:pPr>
            <a:endParaRPr lang="de-DE" sz="1200" dirty="0"/>
          </a:p>
          <a:p>
            <a:endParaRPr lang="de-DE" sz="1200" dirty="0"/>
          </a:p>
        </p:txBody>
      </p:sp>
    </p:spTree>
    <p:extLst>
      <p:ext uri="{BB962C8B-B14F-4D97-AF65-F5344CB8AC3E}">
        <p14:creationId xmlns:p14="http://schemas.microsoft.com/office/powerpoint/2010/main" val="3776961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Zysten</a:t>
            </a:r>
          </a:p>
          <a:p>
            <a:pPr marL="0" indent="0">
              <a:buNone/>
            </a:pPr>
            <a:endParaRPr lang="de-DE" sz="1600" dirty="0"/>
          </a:p>
          <a:p>
            <a:r>
              <a:rPr lang="de-DE" sz="1200" dirty="0"/>
              <a:t>Zyste: </a:t>
            </a:r>
            <a:r>
              <a:rPr lang="de-DE" sz="1200" b="0" i="0" dirty="0">
                <a:solidFill>
                  <a:srgbClr val="202124"/>
                </a:solidFill>
                <a:effectLst/>
                <a:latin typeface="arial" panose="020B0604020202020204" pitchFamily="34" charset="0"/>
              </a:rPr>
              <a:t>ist ein mit Flüssigkeit gefüllter, abgekapselter Hohlraum im Gewebe</a:t>
            </a:r>
            <a:endParaRPr lang="de-DE" sz="1200" dirty="0"/>
          </a:p>
          <a:p>
            <a:r>
              <a:rPr lang="de-DE" sz="1200" dirty="0"/>
              <a:t>Langsames, verdrängendes Wachstum</a:t>
            </a:r>
          </a:p>
          <a:p>
            <a:r>
              <a:rPr lang="de-DE" sz="1200" dirty="0"/>
              <a:t>In der Regel nicht schmerzhaft</a:t>
            </a:r>
          </a:p>
          <a:p>
            <a:r>
              <a:rPr lang="de-DE" sz="1200" dirty="0"/>
              <a:t>Kann durch unbemerktes Wachstum zur Fraktur des Kiefers oder zur Schädigung von Nachbarstrukturen führen</a:t>
            </a:r>
          </a:p>
          <a:p>
            <a:endParaRPr lang="de-DE" sz="1200" dirty="0"/>
          </a:p>
          <a:p>
            <a:r>
              <a:rPr lang="de-DE" sz="1200" dirty="0"/>
              <a:t>Radikuläre Zysten: gehen an der Wurzelspitze von pulpatoten Zähnen aus</a:t>
            </a:r>
          </a:p>
          <a:p>
            <a:r>
              <a:rPr lang="de-DE" sz="1200" dirty="0"/>
              <a:t>Follikuläre Zysten: gehen vom Zahnkeimgewebe (Zahnsäckchen) von der Zahnkrone aus</a:t>
            </a:r>
          </a:p>
          <a:p>
            <a:pPr marL="0" indent="0">
              <a:buNone/>
            </a:pPr>
            <a:endParaRPr lang="de-DE" sz="1200" dirty="0"/>
          </a:p>
          <a:p>
            <a:r>
              <a:rPr lang="de-DE" sz="1200" dirty="0"/>
              <a:t>Therapie:</a:t>
            </a:r>
          </a:p>
          <a:p>
            <a:r>
              <a:rPr lang="de-DE" sz="1200" dirty="0"/>
              <a:t>Zystektomie</a:t>
            </a:r>
          </a:p>
          <a:p>
            <a:r>
              <a:rPr lang="de-DE" sz="1200" dirty="0"/>
              <a:t>Zystostomie</a:t>
            </a:r>
          </a:p>
        </p:txBody>
      </p:sp>
    </p:spTree>
    <p:extLst>
      <p:ext uri="{BB962C8B-B14F-4D97-AF65-F5344CB8AC3E}">
        <p14:creationId xmlns:p14="http://schemas.microsoft.com/office/powerpoint/2010/main" val="3565471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Zystektomie – Zystostomie </a:t>
            </a:r>
          </a:p>
          <a:p>
            <a:pPr marL="0" indent="0">
              <a:buNone/>
            </a:pPr>
            <a:endParaRPr lang="de-DE" sz="1600" dirty="0"/>
          </a:p>
          <a:p>
            <a:pPr>
              <a:buFont typeface="Wingdings" panose="05000000000000000000" pitchFamily="2" charset="2"/>
              <a:buChar char="Ø"/>
            </a:pPr>
            <a:r>
              <a:rPr lang="de-DE" sz="1200" dirty="0"/>
              <a:t>Zystektomie:</a:t>
            </a:r>
          </a:p>
          <a:p>
            <a:pPr>
              <a:buFont typeface="Arial" panose="020B0604020202020204" pitchFamily="34" charset="0"/>
              <a:buChar char="•"/>
            </a:pPr>
            <a:r>
              <a:rPr lang="de-DE" sz="1200" dirty="0"/>
              <a:t>Zystenbalg wird vollständig entfernt </a:t>
            </a:r>
          </a:p>
          <a:p>
            <a:pPr>
              <a:buFont typeface="Arial" panose="020B0604020202020204" pitchFamily="34" charset="0"/>
              <a:buChar char="•"/>
            </a:pPr>
            <a:r>
              <a:rPr lang="de-DE" sz="1200" dirty="0"/>
              <a:t>Vollständiger Wundverschluss mit Nähten</a:t>
            </a:r>
          </a:p>
          <a:p>
            <a:pPr>
              <a:buFont typeface="Arial" panose="020B0604020202020204" pitchFamily="34" charset="0"/>
              <a:buChar char="•"/>
            </a:pPr>
            <a:r>
              <a:rPr lang="de-DE" sz="1200" dirty="0"/>
              <a:t>In Kombination mit WSR oder Osteotomie</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*Zystostomie:</a:t>
            </a:r>
          </a:p>
          <a:p>
            <a:pPr>
              <a:buFont typeface="Arial" panose="020B0604020202020204" pitchFamily="34" charset="0"/>
              <a:buChar char="•"/>
            </a:pPr>
            <a:r>
              <a:rPr lang="de-DE" sz="1200" dirty="0"/>
              <a:t>Eröffnung der Zystenhöhle zur Mundhöhle</a:t>
            </a:r>
          </a:p>
          <a:p>
            <a:pPr>
              <a:buFont typeface="Arial" panose="020B0604020202020204" pitchFamily="34" charset="0"/>
              <a:buChar char="•"/>
            </a:pPr>
            <a:r>
              <a:rPr lang="de-DE" sz="1200" dirty="0"/>
              <a:t>Zystenbalg wird belassen</a:t>
            </a:r>
          </a:p>
          <a:p>
            <a:pPr>
              <a:buFont typeface="Arial" panose="020B0604020202020204" pitchFamily="34" charset="0"/>
              <a:buChar char="•"/>
            </a:pPr>
            <a:r>
              <a:rPr lang="de-DE" sz="1200" dirty="0"/>
              <a:t>Offenhalten der Zystenhöhle mithilfe eines Obturators</a:t>
            </a:r>
          </a:p>
          <a:p>
            <a:pPr>
              <a:buFont typeface="Arial" panose="020B0604020202020204" pitchFamily="34" charset="0"/>
              <a:buChar char="•"/>
            </a:pPr>
            <a:r>
              <a:rPr lang="de-DE" sz="1200" dirty="0"/>
              <a:t>Obturator wird in bestimmten Zeitabständen verkleinert und angepasst</a:t>
            </a:r>
          </a:p>
          <a:p>
            <a:pPr>
              <a:buFont typeface="Arial" panose="020B0604020202020204" pitchFamily="34" charset="0"/>
              <a:buChar char="•"/>
            </a:pPr>
            <a:endParaRPr lang="de-DE" sz="1200" dirty="0"/>
          </a:p>
          <a:p>
            <a:pPr marL="0" indent="0">
              <a:buNone/>
            </a:pPr>
            <a:endParaRPr lang="de-DE" sz="1200" dirty="0"/>
          </a:p>
          <a:p>
            <a:pPr marL="0" indent="0">
              <a:buNone/>
            </a:pPr>
            <a:endParaRPr lang="de-DE" sz="1200" dirty="0"/>
          </a:p>
          <a:p>
            <a:pPr marL="0" indent="0">
              <a:buNone/>
            </a:pPr>
            <a:endParaRPr lang="de-DE" sz="1200" dirty="0"/>
          </a:p>
          <a:p>
            <a:pPr marL="0" indent="0">
              <a:buNone/>
            </a:pPr>
            <a:r>
              <a:rPr lang="de-DE" sz="1200" dirty="0"/>
              <a:t>* Begriff geht über Rahmenlehrplan hinaus</a:t>
            </a:r>
          </a:p>
          <a:p>
            <a:pPr marL="0" indent="0">
              <a:buNone/>
            </a:pPr>
            <a:endParaRPr lang="de-DE" sz="1200" dirty="0"/>
          </a:p>
          <a:p>
            <a:pPr marL="0" indent="0">
              <a:buNone/>
            </a:pPr>
            <a:endParaRPr lang="de-DE" sz="1600" dirty="0"/>
          </a:p>
        </p:txBody>
      </p:sp>
    </p:spTree>
    <p:extLst>
      <p:ext uri="{BB962C8B-B14F-4D97-AF65-F5344CB8AC3E}">
        <p14:creationId xmlns:p14="http://schemas.microsoft.com/office/powerpoint/2010/main" val="1932687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a:xfrm>
            <a:off x="850900" y="2099732"/>
            <a:ext cx="7835900" cy="4202593"/>
          </a:xfrm>
        </p:spPr>
        <p:txBody>
          <a:bodyPr>
            <a:normAutofit/>
          </a:bodyPr>
          <a:lstStyle/>
          <a:p>
            <a:pPr marL="0" indent="0">
              <a:buNone/>
            </a:pPr>
            <a:r>
              <a:rPr lang="de-DE" sz="1600" dirty="0"/>
              <a:t>Zystektomie – Abrechnung</a:t>
            </a:r>
          </a:p>
          <a:p>
            <a:pPr marL="0" indent="0">
              <a:buNone/>
            </a:pPr>
            <a:endParaRPr lang="de-DE" sz="1600" dirty="0"/>
          </a:p>
          <a:p>
            <a:pPr>
              <a:buFont typeface="Wingdings" panose="05000000000000000000" pitchFamily="2" charset="2"/>
              <a:buChar char="Ø"/>
            </a:pPr>
            <a:r>
              <a:rPr lang="de-DE" sz="1200" dirty="0"/>
              <a:t>Bema:</a:t>
            </a:r>
          </a:p>
          <a:p>
            <a:pPr>
              <a:buFont typeface="Arial" panose="020B0604020202020204" pitchFamily="34" charset="0"/>
              <a:buChar char="•"/>
            </a:pPr>
            <a:r>
              <a:rPr lang="de-DE" sz="1200" dirty="0"/>
              <a:t>I oder L1 (Lokalanästhesie)</a:t>
            </a:r>
          </a:p>
          <a:p>
            <a:pPr>
              <a:buFont typeface="Arial" panose="020B0604020202020204" pitchFamily="34" charset="0"/>
              <a:buChar char="•"/>
            </a:pPr>
            <a:r>
              <a:rPr lang="de-DE" sz="1200" dirty="0"/>
              <a:t>Zy1: Operation einer Zyste durch Zystektomie</a:t>
            </a:r>
          </a:p>
          <a:p>
            <a:pPr>
              <a:buFont typeface="Arial" panose="020B0604020202020204" pitchFamily="34" charset="0"/>
              <a:buChar char="•"/>
            </a:pPr>
            <a:r>
              <a:rPr lang="de-DE" sz="1200" dirty="0"/>
              <a:t>*Zy2: Operation einer Zyste durch orale Zystostomie</a:t>
            </a:r>
          </a:p>
          <a:p>
            <a:pPr>
              <a:buFont typeface="Arial" panose="020B0604020202020204" pitchFamily="34" charset="0"/>
              <a:buChar char="•"/>
            </a:pPr>
            <a:r>
              <a:rPr lang="de-DE" sz="1200" dirty="0"/>
              <a:t>Zy3: Zystektomie in Verbindung mit Osteotomie/ Wurzelspitzenresektion</a:t>
            </a:r>
          </a:p>
          <a:p>
            <a:pPr>
              <a:buFont typeface="Arial" panose="020B0604020202020204" pitchFamily="34" charset="0"/>
              <a:buChar char="•"/>
            </a:pPr>
            <a:r>
              <a:rPr lang="de-DE" sz="1200" dirty="0"/>
              <a:t>*Zy4: Orale Zystostomie in Verbindung mit Osteotomie/ Wurzelspitzenresektion</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GOZ:</a:t>
            </a:r>
          </a:p>
          <a:p>
            <a:pPr>
              <a:buFont typeface="Arial" panose="020B0604020202020204" pitchFamily="34" charset="0"/>
              <a:buChar char="•"/>
            </a:pPr>
            <a:r>
              <a:rPr lang="de-DE" sz="1200" dirty="0"/>
              <a:t>0090 oder 0100 (Lokalanästhesie)</a:t>
            </a:r>
          </a:p>
          <a:p>
            <a:r>
              <a:rPr lang="de-DE" sz="1200" dirty="0"/>
              <a:t>3190: Operation einer Zyste durch Zystektomie in Verbindung mit Osteotomie/ Wurzelspitzenresektion</a:t>
            </a:r>
          </a:p>
          <a:p>
            <a:r>
              <a:rPr lang="de-DE" sz="1200" dirty="0"/>
              <a:t>3200: Operation einer Zyste durch Zystektomie, als selbständige Leistung</a:t>
            </a:r>
          </a:p>
          <a:p>
            <a:r>
              <a:rPr lang="de-DE" sz="1200" dirty="0"/>
              <a:t>0500: OP-Zuschlag für GOZ-Nr.: 3190</a:t>
            </a:r>
          </a:p>
          <a:p>
            <a:r>
              <a:rPr lang="de-DE" sz="1200" dirty="0"/>
              <a:t>0510: OP-Zuschlag für GOZ-Nr.: 3200</a:t>
            </a:r>
          </a:p>
          <a:p>
            <a:pPr marL="0" indent="0">
              <a:buNone/>
            </a:pPr>
            <a:endParaRPr lang="de-DE" sz="1200" dirty="0"/>
          </a:p>
          <a:p>
            <a:pPr marL="0" indent="0">
              <a:buNone/>
            </a:pPr>
            <a:r>
              <a:rPr lang="de-DE" sz="1200" dirty="0"/>
              <a:t>* Begriff geht über Rahmenlehrplan hinaus</a:t>
            </a:r>
          </a:p>
          <a:p>
            <a:pPr marL="0" indent="0">
              <a:buNone/>
            </a:pPr>
            <a:endParaRPr lang="de-DE" sz="1200" dirty="0"/>
          </a:p>
        </p:txBody>
      </p:sp>
    </p:spTree>
    <p:extLst>
      <p:ext uri="{BB962C8B-B14F-4D97-AF65-F5344CB8AC3E}">
        <p14:creationId xmlns:p14="http://schemas.microsoft.com/office/powerpoint/2010/main" val="2206805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Mund-Antrum-Verbindung</a:t>
            </a:r>
          </a:p>
          <a:p>
            <a:pPr marL="0" indent="0">
              <a:buNone/>
            </a:pPr>
            <a:endParaRPr lang="de-DE" sz="1600" dirty="0"/>
          </a:p>
          <a:p>
            <a:r>
              <a:rPr lang="de-DE" sz="1200" dirty="0"/>
              <a:t>Mund-Antrum-Verbindung (MAV) ist eine Verbindung zwischen der Mund- und der Kieferhöhle</a:t>
            </a:r>
          </a:p>
          <a:p>
            <a:r>
              <a:rPr lang="de-DE" sz="1200" dirty="0"/>
              <a:t>Kieferhöhle (Sinus maxillaris) reicht zu den Wurzeln bis zu den Seitenzähnen</a:t>
            </a:r>
          </a:p>
          <a:p>
            <a:r>
              <a:rPr lang="de-DE" sz="1200" dirty="0"/>
              <a:t>Bei chirurgischen Eingriffen im Oberkiefer (z.B.: Zahnextraktion) kann es zu einer Eröffnung der Kieferhöhle kommen</a:t>
            </a:r>
          </a:p>
          <a:p>
            <a:r>
              <a:rPr lang="de-DE" sz="1200" dirty="0"/>
              <a:t>Bakterien aus der Mundhöhle können eine Entzündung in der Kieferhöhle (Sinusitis) verursachen</a:t>
            </a:r>
          </a:p>
          <a:p>
            <a:endParaRPr lang="de-DE" sz="1200" dirty="0"/>
          </a:p>
          <a:p>
            <a:r>
              <a:rPr lang="de-DE" sz="1200" dirty="0"/>
              <a:t>Test auf MAV:</a:t>
            </a:r>
          </a:p>
          <a:p>
            <a:r>
              <a:rPr lang="de-DE" sz="1200" dirty="0"/>
              <a:t>Nasenblasversuch</a:t>
            </a:r>
          </a:p>
          <a:p>
            <a:r>
              <a:rPr lang="de-DE" sz="1200" dirty="0"/>
              <a:t>Test mit stumpfer Knopfsonde</a:t>
            </a:r>
          </a:p>
          <a:p>
            <a:endParaRPr lang="de-DE" sz="1200" dirty="0"/>
          </a:p>
          <a:p>
            <a:r>
              <a:rPr lang="de-DE" sz="1200" dirty="0"/>
              <a:t>MAV positiv:</a:t>
            </a:r>
          </a:p>
          <a:p>
            <a:r>
              <a:rPr lang="de-DE" sz="1200" dirty="0"/>
              <a:t>Plastische Deckung der Kieferhöhle zum speicheldichten Verschluss</a:t>
            </a:r>
          </a:p>
          <a:p>
            <a:pPr marL="0" indent="0">
              <a:buNone/>
            </a:pPr>
            <a:endParaRPr lang="de-DE" sz="1200" dirty="0"/>
          </a:p>
          <a:p>
            <a:pPr marL="0" indent="0">
              <a:buNone/>
            </a:pPr>
            <a:endParaRPr lang="de-DE" sz="1600" dirty="0"/>
          </a:p>
        </p:txBody>
      </p:sp>
    </p:spTree>
    <p:extLst>
      <p:ext uri="{BB962C8B-B14F-4D97-AF65-F5344CB8AC3E}">
        <p14:creationId xmlns:p14="http://schemas.microsoft.com/office/powerpoint/2010/main" val="4218029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Plastische Deckung MAV</a:t>
            </a:r>
          </a:p>
          <a:p>
            <a:pPr marL="0" indent="0">
              <a:buNone/>
            </a:pPr>
            <a:endParaRPr lang="de-DE" sz="1600" dirty="0"/>
          </a:p>
          <a:p>
            <a:r>
              <a:rPr lang="de-DE" sz="1200" dirty="0"/>
              <a:t>Lokalanästhesie des OP-Gebiets</a:t>
            </a:r>
          </a:p>
          <a:p>
            <a:r>
              <a:rPr lang="de-DE" sz="1200" dirty="0"/>
              <a:t>Trapezförmiger Zahnfleischschnitt mit einem Skalpell</a:t>
            </a:r>
          </a:p>
          <a:p>
            <a:r>
              <a:rPr lang="de-DE" sz="1200" dirty="0"/>
              <a:t>Bildung eines </a:t>
            </a:r>
            <a:r>
              <a:rPr lang="de-DE" sz="1200" dirty="0" err="1"/>
              <a:t>Muko</a:t>
            </a:r>
            <a:r>
              <a:rPr lang="de-DE" sz="1200" dirty="0"/>
              <a:t>-Periost-Lappens mit einem Raspatorium</a:t>
            </a:r>
          </a:p>
          <a:p>
            <a:r>
              <a:rPr lang="de-DE" sz="1200" dirty="0" err="1"/>
              <a:t>Periostschlitzung</a:t>
            </a:r>
            <a:r>
              <a:rPr lang="de-DE" sz="1200" dirty="0"/>
              <a:t> zur Verlängerung des Lappens und Ausdehnung über die komplette Alveole</a:t>
            </a:r>
          </a:p>
          <a:p>
            <a:r>
              <a:rPr lang="de-DE" sz="1200" dirty="0"/>
              <a:t>Glättung der Knochenkanten mit einer Luer Zange</a:t>
            </a:r>
          </a:p>
          <a:p>
            <a:r>
              <a:rPr lang="de-DE" sz="1200" dirty="0"/>
              <a:t>Plastischer Wundverschluss mit einer Naht</a:t>
            </a:r>
          </a:p>
          <a:p>
            <a:endParaRPr lang="de-DE" sz="1200" dirty="0"/>
          </a:p>
          <a:p>
            <a:r>
              <a:rPr lang="de-DE" sz="1200" dirty="0"/>
              <a:t>Post OP Aufklärung</a:t>
            </a:r>
          </a:p>
          <a:p>
            <a:r>
              <a:rPr lang="de-DE" sz="1200" dirty="0"/>
              <a:t>Terminierung zur Nachkontrolle</a:t>
            </a:r>
          </a:p>
          <a:p>
            <a:r>
              <a:rPr lang="de-DE" sz="1200" dirty="0"/>
              <a:t>Ggf. Rezeptausstellung für Schmerzmittel oder Antibiotikum</a:t>
            </a:r>
          </a:p>
          <a:p>
            <a:pPr marL="0" indent="0">
              <a:buNone/>
            </a:pPr>
            <a:endParaRPr lang="de-DE" sz="1200" dirty="0"/>
          </a:p>
          <a:p>
            <a:pPr marL="0" indent="0">
              <a:buNone/>
            </a:pPr>
            <a:endParaRPr lang="de-DE" sz="1600" dirty="0"/>
          </a:p>
        </p:txBody>
      </p:sp>
    </p:spTree>
    <p:extLst>
      <p:ext uri="{BB962C8B-B14F-4D97-AF65-F5344CB8AC3E}">
        <p14:creationId xmlns:p14="http://schemas.microsoft.com/office/powerpoint/2010/main" val="4262685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Plastischer Verschluss Kieferhöhle – Abrechnung</a:t>
            </a:r>
          </a:p>
          <a:p>
            <a:pPr marL="0" indent="0">
              <a:buNone/>
            </a:pPr>
            <a:endParaRPr lang="de-DE" sz="1600" dirty="0"/>
          </a:p>
          <a:p>
            <a:pPr>
              <a:buFont typeface="Wingdings" panose="05000000000000000000" pitchFamily="2" charset="2"/>
              <a:buChar char="Ø"/>
            </a:pPr>
            <a:r>
              <a:rPr lang="de-DE" sz="1200" dirty="0"/>
              <a:t>Bema:</a:t>
            </a:r>
          </a:p>
          <a:p>
            <a:pPr>
              <a:buFont typeface="Arial" panose="020B0604020202020204" pitchFamily="34" charset="0"/>
              <a:buChar char="•"/>
            </a:pPr>
            <a:r>
              <a:rPr lang="de-DE" sz="1200" dirty="0"/>
              <a:t>I oder L1 (Lokalanästhesie)</a:t>
            </a:r>
          </a:p>
          <a:p>
            <a:pPr>
              <a:buFont typeface="Arial" panose="020B0604020202020204" pitchFamily="34" charset="0"/>
              <a:buChar char="•"/>
            </a:pPr>
            <a:r>
              <a:rPr lang="de-DE" sz="1200" dirty="0"/>
              <a:t>Pla1: Plastischer Verschluss Kieferhöhle, selbständig oder in Verbindung mit Extraktion</a:t>
            </a:r>
          </a:p>
          <a:p>
            <a:pPr>
              <a:buFont typeface="Arial" panose="020B0604020202020204" pitchFamily="34" charset="0"/>
              <a:buChar char="•"/>
            </a:pPr>
            <a:r>
              <a:rPr lang="de-DE" sz="1200" dirty="0"/>
              <a:t>Pla0: Plastischer Verschluss Kieferhöhle in Verbindung mit Osteotomie</a:t>
            </a:r>
          </a:p>
          <a:p>
            <a:pPr>
              <a:buFont typeface="Wingdings" panose="05000000000000000000" pitchFamily="2" charset="2"/>
              <a:buChar char="Ø"/>
            </a:pPr>
            <a:endParaRPr lang="de-DE" sz="1200" dirty="0"/>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GOZ:</a:t>
            </a:r>
          </a:p>
          <a:p>
            <a:pPr>
              <a:buFont typeface="Arial" panose="020B0604020202020204" pitchFamily="34" charset="0"/>
              <a:buChar char="•"/>
            </a:pPr>
            <a:r>
              <a:rPr lang="de-DE" sz="1200" dirty="0"/>
              <a:t>0090 oder 0100 (Lokalanästhesie)</a:t>
            </a:r>
          </a:p>
          <a:p>
            <a:pPr>
              <a:buFont typeface="Arial" panose="020B0604020202020204" pitchFamily="34" charset="0"/>
              <a:buChar char="•"/>
            </a:pPr>
            <a:r>
              <a:rPr lang="de-DE" sz="1200" dirty="0"/>
              <a:t>3090: Plastischer Verschluss einer eröffneten Kieferhöhle</a:t>
            </a:r>
          </a:p>
          <a:p>
            <a:pPr>
              <a:buFont typeface="Arial" panose="020B0604020202020204" pitchFamily="34" charset="0"/>
              <a:buChar char="•"/>
            </a:pPr>
            <a:r>
              <a:rPr lang="de-DE" sz="1200" dirty="0"/>
              <a:t>0500: OP-Zuschlag für GOZ-Nr.: 3090</a:t>
            </a:r>
          </a:p>
          <a:p>
            <a:pPr>
              <a:buFont typeface="Arial" panose="020B0604020202020204" pitchFamily="34" charset="0"/>
              <a:buChar char="•"/>
            </a:pPr>
            <a:endParaRPr lang="de-DE" sz="1200" dirty="0"/>
          </a:p>
          <a:p>
            <a:pPr>
              <a:buFont typeface="Arial" panose="020B0604020202020204" pitchFamily="34" charset="0"/>
              <a:buChar char="•"/>
            </a:pPr>
            <a:endParaRPr lang="de-DE" sz="1200" dirty="0"/>
          </a:p>
        </p:txBody>
      </p:sp>
    </p:spTree>
    <p:extLst>
      <p:ext uri="{BB962C8B-B14F-4D97-AF65-F5344CB8AC3E}">
        <p14:creationId xmlns:p14="http://schemas.microsoft.com/office/powerpoint/2010/main" val="4012397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Inzision – Exzision </a:t>
            </a:r>
          </a:p>
          <a:p>
            <a:pPr marL="0" indent="0">
              <a:buNone/>
            </a:pPr>
            <a:endParaRPr lang="de-DE" sz="1600" dirty="0"/>
          </a:p>
          <a:p>
            <a:pPr>
              <a:buFont typeface="Wingdings" panose="05000000000000000000" pitchFamily="2" charset="2"/>
              <a:buChar char="Ø"/>
            </a:pPr>
            <a:r>
              <a:rPr lang="de-DE" sz="1200" dirty="0"/>
              <a:t>Inzision:</a:t>
            </a:r>
          </a:p>
          <a:p>
            <a:pPr>
              <a:buFont typeface="Arial" panose="020B0604020202020204" pitchFamily="34" charset="0"/>
              <a:buChar char="•"/>
            </a:pPr>
            <a:r>
              <a:rPr lang="de-DE" sz="1200" b="0" i="0" dirty="0">
                <a:effectLst/>
                <a:latin typeface="arial" panose="020B0604020202020204" pitchFamily="34" charset="0"/>
              </a:rPr>
              <a:t>operativer Einschnitt</a:t>
            </a:r>
          </a:p>
          <a:p>
            <a:pPr>
              <a:buFont typeface="Arial" panose="020B0604020202020204" pitchFamily="34" charset="0"/>
              <a:buChar char="•"/>
            </a:pPr>
            <a:r>
              <a:rPr lang="de-DE" sz="1200" dirty="0"/>
              <a:t>Eröffnung eines Abszesses durch einen Schnitt</a:t>
            </a:r>
          </a:p>
          <a:p>
            <a:pPr>
              <a:buFont typeface="Arial" panose="020B0604020202020204" pitchFamily="34" charset="0"/>
              <a:buChar char="•"/>
            </a:pPr>
            <a:r>
              <a:rPr lang="de-DE" sz="1200" dirty="0"/>
              <a:t>Abfluss von Eiter und ggf. Drainage </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Exzision:</a:t>
            </a:r>
          </a:p>
          <a:p>
            <a:pPr>
              <a:buFont typeface="Arial" panose="020B0604020202020204" pitchFamily="34" charset="0"/>
              <a:buChar char="•"/>
            </a:pPr>
            <a:r>
              <a:rPr lang="de-DE" sz="1200" b="0" i="0" dirty="0">
                <a:effectLst/>
                <a:latin typeface="arial" panose="020B0604020202020204" pitchFamily="34" charset="0"/>
              </a:rPr>
              <a:t>chirurgische Entfernen/ Herausschneiden von Gewebe aus dem Körper</a:t>
            </a:r>
          </a:p>
          <a:p>
            <a:pPr>
              <a:buFont typeface="Arial" panose="020B0604020202020204" pitchFamily="34" charset="0"/>
              <a:buChar char="•"/>
            </a:pPr>
            <a:r>
              <a:rPr lang="de-DE" sz="1200" dirty="0">
                <a:latin typeface="arial" panose="020B0604020202020204" pitchFamily="34" charset="0"/>
              </a:rPr>
              <a:t>Therapeutische Indikation: z.B. </a:t>
            </a:r>
            <a:r>
              <a:rPr lang="de-DE" sz="1200" dirty="0" err="1">
                <a:latin typeface="arial" panose="020B0604020202020204" pitchFamily="34" charset="0"/>
              </a:rPr>
              <a:t>Epulis</a:t>
            </a:r>
            <a:endParaRPr lang="de-DE" sz="1200" dirty="0">
              <a:latin typeface="arial" panose="020B0604020202020204" pitchFamily="34" charset="0"/>
            </a:endParaRPr>
          </a:p>
          <a:p>
            <a:pPr>
              <a:buFont typeface="Arial" panose="020B0604020202020204" pitchFamily="34" charset="0"/>
              <a:buChar char="•"/>
            </a:pPr>
            <a:r>
              <a:rPr lang="de-DE" sz="1200" b="0" i="0" dirty="0">
                <a:effectLst/>
                <a:latin typeface="arial" panose="020B0604020202020204" pitchFamily="34" charset="0"/>
              </a:rPr>
              <a:t>Diagnostische Indikation: Probeexzision der Mundschleimhaut</a:t>
            </a:r>
          </a:p>
          <a:p>
            <a:pPr>
              <a:buFont typeface="Arial" panose="020B0604020202020204" pitchFamily="34" charset="0"/>
              <a:buChar char="•"/>
            </a:pPr>
            <a:r>
              <a:rPr lang="de-DE" sz="1200" dirty="0">
                <a:latin typeface="arial" panose="020B0604020202020204" pitchFamily="34" charset="0"/>
              </a:rPr>
              <a:t>Pathologische Diagnosestellung</a:t>
            </a:r>
            <a:endParaRPr lang="de-DE" sz="1200" b="0" i="0" dirty="0">
              <a:effectLst/>
              <a:latin typeface="arial" panose="020B0604020202020204" pitchFamily="34" charset="0"/>
            </a:endParaRPr>
          </a:p>
        </p:txBody>
      </p:sp>
    </p:spTree>
    <p:extLst>
      <p:ext uri="{BB962C8B-B14F-4D97-AF65-F5344CB8AC3E}">
        <p14:creationId xmlns:p14="http://schemas.microsoft.com/office/powerpoint/2010/main" val="3741073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Inzision/ Exzision – Abrechnung</a:t>
            </a:r>
          </a:p>
          <a:p>
            <a:pPr marL="0" indent="0">
              <a:buNone/>
            </a:pPr>
            <a:endParaRPr lang="de-DE" sz="1600" dirty="0"/>
          </a:p>
          <a:p>
            <a:pPr>
              <a:buFont typeface="Wingdings" panose="05000000000000000000" pitchFamily="2" charset="2"/>
              <a:buChar char="Ø"/>
            </a:pPr>
            <a:r>
              <a:rPr lang="de-DE" sz="1200" dirty="0"/>
              <a:t>Bema:</a:t>
            </a:r>
          </a:p>
          <a:p>
            <a:pPr>
              <a:buFont typeface="Arial" panose="020B0604020202020204" pitchFamily="34" charset="0"/>
              <a:buChar char="•"/>
            </a:pPr>
            <a:r>
              <a:rPr lang="de-DE" sz="1200" dirty="0"/>
              <a:t>I oder L1 (Lokalanästhesie)</a:t>
            </a:r>
          </a:p>
          <a:p>
            <a:pPr>
              <a:buFont typeface="Arial" panose="020B0604020202020204" pitchFamily="34" charset="0"/>
              <a:buChar char="•"/>
            </a:pPr>
            <a:r>
              <a:rPr lang="de-DE" sz="1200" dirty="0"/>
              <a:t>Inz1: Eröffnung eines oberflächlichen Abszesses, unter Schleimhaut</a:t>
            </a:r>
          </a:p>
          <a:p>
            <a:r>
              <a:rPr lang="de-DE" sz="1200" dirty="0"/>
              <a:t>Ä2430 Eröffnung eines tief liegenden Abszesses </a:t>
            </a:r>
          </a:p>
          <a:p>
            <a:r>
              <a:rPr lang="de-DE" sz="1200" dirty="0"/>
              <a:t>Exz1: Exzision Mundschleimhaut/ Granulationsgewebe für 1 Zahngebiet</a:t>
            </a:r>
          </a:p>
          <a:p>
            <a:r>
              <a:rPr lang="de-DE" sz="1200" dirty="0"/>
              <a:t>Exz2: Exzision Schleimhautwucherung (z.B.: lappiges Fibrom, </a:t>
            </a:r>
            <a:r>
              <a:rPr lang="de-DE" sz="1200" dirty="0" err="1"/>
              <a:t>Epulis</a:t>
            </a:r>
            <a:r>
              <a:rPr lang="de-DE" sz="1200" dirty="0"/>
              <a:t>)</a:t>
            </a:r>
          </a:p>
          <a:p>
            <a:pPr marL="0" indent="0">
              <a:buNone/>
            </a:pPr>
            <a:endParaRPr lang="de-DE" sz="1200" dirty="0"/>
          </a:p>
          <a:p>
            <a:pPr>
              <a:buFont typeface="Wingdings" panose="05000000000000000000" pitchFamily="2" charset="2"/>
              <a:buChar char="Ø"/>
            </a:pPr>
            <a:r>
              <a:rPr lang="de-DE" sz="1200" dirty="0"/>
              <a:t>GOZ:</a:t>
            </a:r>
          </a:p>
          <a:p>
            <a:pPr>
              <a:buFont typeface="Arial" panose="020B0604020202020204" pitchFamily="34" charset="0"/>
              <a:buChar char="•"/>
            </a:pPr>
            <a:r>
              <a:rPr lang="de-DE" sz="1200" dirty="0"/>
              <a:t>0090 oder 0100 (Lokalanästhesie)</a:t>
            </a:r>
          </a:p>
          <a:p>
            <a:pPr>
              <a:buFont typeface="Arial" panose="020B0604020202020204" pitchFamily="34" charset="0"/>
              <a:buChar char="•"/>
            </a:pPr>
            <a:r>
              <a:rPr lang="de-DE" sz="1200" dirty="0"/>
              <a:t>Ä2428: Eröffnung eines oberflächlich unter der Haut liegenden Abszesses</a:t>
            </a:r>
          </a:p>
          <a:p>
            <a:pPr>
              <a:buFont typeface="Arial" panose="020B0604020202020204" pitchFamily="34" charset="0"/>
              <a:buChar char="•"/>
            </a:pPr>
            <a:r>
              <a:rPr lang="de-DE" sz="1200" dirty="0"/>
              <a:t>Ä2430: Eröffnung eines tief liegenden Abszesses </a:t>
            </a:r>
          </a:p>
          <a:p>
            <a:pPr>
              <a:buFont typeface="Arial" panose="020B0604020202020204" pitchFamily="34" charset="0"/>
              <a:buChar char="•"/>
            </a:pPr>
            <a:r>
              <a:rPr lang="de-DE" sz="1200" dirty="0"/>
              <a:t>3070: Exzision Schleimhaut/ Granulationsgewebe, als selbständige Leistung</a:t>
            </a:r>
          </a:p>
          <a:p>
            <a:pPr>
              <a:buFont typeface="Arial" panose="020B0604020202020204" pitchFamily="34" charset="0"/>
              <a:buChar char="•"/>
            </a:pPr>
            <a:r>
              <a:rPr lang="de-DE" sz="1200" dirty="0"/>
              <a:t>3080: Exzision einer Schleimhautwucherung größeren Umfangs (z.B.: lappiges Fibrom, </a:t>
            </a:r>
            <a:r>
              <a:rPr lang="de-DE" sz="1200" dirty="0" err="1"/>
              <a:t>Epulis</a:t>
            </a:r>
            <a:r>
              <a:rPr lang="de-DE" sz="1200" dirty="0"/>
              <a:t>)</a:t>
            </a:r>
          </a:p>
          <a:p>
            <a:pPr>
              <a:buFont typeface="Arial" panose="020B0604020202020204" pitchFamily="34" charset="0"/>
              <a:buChar char="•"/>
            </a:pPr>
            <a:endParaRPr lang="de-DE" sz="1200" dirty="0"/>
          </a:p>
        </p:txBody>
      </p:sp>
    </p:spTree>
    <p:extLst>
      <p:ext uri="{BB962C8B-B14F-4D97-AF65-F5344CB8AC3E}">
        <p14:creationId xmlns:p14="http://schemas.microsoft.com/office/powerpoint/2010/main" val="2480319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Korrektur Lippenbändchen (Diastema) – Abrechnung</a:t>
            </a:r>
          </a:p>
          <a:p>
            <a:pPr marL="0" indent="0">
              <a:buNone/>
            </a:pPr>
            <a:endParaRPr lang="de-DE" sz="1600" dirty="0"/>
          </a:p>
          <a:p>
            <a:pPr>
              <a:buFont typeface="Wingdings" panose="05000000000000000000" pitchFamily="2" charset="2"/>
              <a:buChar char="Ø"/>
            </a:pPr>
            <a:r>
              <a:rPr lang="de-DE" sz="1200" dirty="0"/>
              <a:t>Bema:</a:t>
            </a:r>
          </a:p>
          <a:p>
            <a:pPr>
              <a:buFont typeface="Arial" panose="020B0604020202020204" pitchFamily="34" charset="0"/>
              <a:buChar char="•"/>
            </a:pPr>
            <a:r>
              <a:rPr lang="de-DE" sz="1200" dirty="0"/>
              <a:t>I oder L1 (Lokalanästhesie)</a:t>
            </a:r>
          </a:p>
          <a:p>
            <a:pPr>
              <a:buFont typeface="Arial" panose="020B0604020202020204" pitchFamily="34" charset="0"/>
              <a:buChar char="•"/>
            </a:pPr>
            <a:r>
              <a:rPr lang="de-DE" sz="1200" dirty="0"/>
              <a:t>Dia</a:t>
            </a:r>
            <a:r>
              <a:rPr lang="de-DE" sz="1200" dirty="0">
                <a:latin typeface="Arial" panose="020B0604020202020204" pitchFamily="34" charset="0"/>
                <a:cs typeface="Arial" panose="020B0604020202020204" pitchFamily="34" charset="0"/>
              </a:rPr>
              <a:t>: </a:t>
            </a:r>
            <a:r>
              <a:rPr lang="de-DE" sz="1200" i="0" dirty="0">
                <a:solidFill>
                  <a:srgbClr val="000000"/>
                </a:solidFill>
                <a:effectLst/>
                <a:latin typeface="Arial" panose="020B0604020202020204" pitchFamily="34" charset="0"/>
                <a:cs typeface="Arial" panose="020B0604020202020204" pitchFamily="34" charset="0"/>
              </a:rPr>
              <a:t>Korrektur des Lippenbändchens bei echtem Diastema mediale</a:t>
            </a:r>
            <a:endParaRPr lang="de-DE" sz="1200" dirty="0">
              <a:latin typeface="Arial" panose="020B0604020202020204" pitchFamily="34" charset="0"/>
              <a:cs typeface="Arial" panose="020B0604020202020204" pitchFamily="34" charset="0"/>
            </a:endParaRPr>
          </a:p>
          <a:p>
            <a:pPr marL="0" indent="0">
              <a:buNone/>
            </a:pPr>
            <a:endParaRPr lang="de-DE" sz="1200" dirty="0">
              <a:latin typeface="Arial" panose="020B0604020202020204" pitchFamily="34" charset="0"/>
              <a:cs typeface="Arial" panose="020B0604020202020204" pitchFamily="34" charset="0"/>
            </a:endParaRPr>
          </a:p>
          <a:p>
            <a:pPr>
              <a:buFont typeface="Wingdings" panose="05000000000000000000" pitchFamily="2" charset="2"/>
              <a:buChar char="Ø"/>
            </a:pPr>
            <a:r>
              <a:rPr lang="de-DE" sz="1200" dirty="0">
                <a:latin typeface="Arial" panose="020B0604020202020204" pitchFamily="34" charset="0"/>
                <a:cs typeface="Arial" panose="020B0604020202020204" pitchFamily="34" charset="0"/>
              </a:rPr>
              <a:t>GOZ:</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0090 oder 0100 (Lokalanästhesie)</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3280: </a:t>
            </a:r>
            <a:r>
              <a:rPr lang="de-DE" sz="1200" i="0" dirty="0">
                <a:solidFill>
                  <a:srgbClr val="000000"/>
                </a:solidFill>
                <a:effectLst/>
                <a:latin typeface="Arial" panose="020B0604020202020204" pitchFamily="34" charset="0"/>
                <a:cs typeface="Arial" panose="020B0604020202020204" pitchFamily="34" charset="0"/>
              </a:rPr>
              <a:t>Lösen, Verlegen und Fixieren des Lippenbändchens und Durchtrennen des Septums bei echtem Diastema</a:t>
            </a:r>
          </a:p>
          <a:p>
            <a:pPr>
              <a:buFont typeface="Arial" panose="020B0604020202020204" pitchFamily="34" charset="0"/>
              <a:buChar char="•"/>
            </a:pPr>
            <a:r>
              <a:rPr lang="de-DE" sz="1200" dirty="0"/>
              <a:t>0500: OP-Zuschlag für GOZ-Nr.: 3280</a:t>
            </a:r>
          </a:p>
          <a:p>
            <a:pPr>
              <a:buFont typeface="Arial" panose="020B0604020202020204" pitchFamily="34" charset="0"/>
              <a:buChar char="•"/>
            </a:pP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74584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Implantation</a:t>
            </a:r>
          </a:p>
          <a:p>
            <a:pPr marL="0" indent="0">
              <a:buNone/>
            </a:pPr>
            <a:endParaRPr lang="de-DE" sz="1600" dirty="0"/>
          </a:p>
          <a:p>
            <a:pPr>
              <a:buFont typeface="Wingdings" panose="05000000000000000000" pitchFamily="2" charset="2"/>
              <a:buChar char="Ø"/>
            </a:pPr>
            <a:r>
              <a:rPr lang="de-DE" sz="1200" dirty="0"/>
              <a:t>Planung:</a:t>
            </a:r>
          </a:p>
          <a:p>
            <a:r>
              <a:rPr lang="de-DE" sz="1200" dirty="0"/>
              <a:t>Anamnese, Zahnärztliche Untersuchung, Röntgenaufnahme, Behandlungsplanung, Gebissanalyse, Aufklärung über Risiken und Alternativen, Kostenklärung</a:t>
            </a:r>
          </a:p>
          <a:p>
            <a:endParaRPr lang="de-DE" sz="1200" dirty="0"/>
          </a:p>
          <a:p>
            <a:pPr>
              <a:buFont typeface="Wingdings" panose="05000000000000000000" pitchFamily="2" charset="2"/>
              <a:buChar char="Ø"/>
            </a:pPr>
            <a:r>
              <a:rPr lang="de-DE" sz="1200" dirty="0"/>
              <a:t>Vorbehandlung:</a:t>
            </a:r>
          </a:p>
          <a:p>
            <a:r>
              <a:rPr lang="de-DE" sz="1200" dirty="0"/>
              <a:t>Entfernung nicht </a:t>
            </a:r>
            <a:r>
              <a:rPr lang="de-DE" sz="1200" dirty="0" err="1"/>
              <a:t>erhaltbarer</a:t>
            </a:r>
            <a:r>
              <a:rPr lang="de-DE" sz="1200" dirty="0"/>
              <a:t> Zähne, </a:t>
            </a:r>
            <a:r>
              <a:rPr lang="de-DE" sz="1200" dirty="0" err="1"/>
              <a:t>Parodontitistherapie</a:t>
            </a:r>
            <a:r>
              <a:rPr lang="de-DE" sz="1200" dirty="0"/>
              <a:t>, Kariestherapie, Mundhygieneinstruktion</a:t>
            </a:r>
          </a:p>
          <a:p>
            <a:endParaRPr lang="de-DE" sz="1200" dirty="0"/>
          </a:p>
          <a:p>
            <a:pPr>
              <a:buFont typeface="Wingdings" panose="05000000000000000000" pitchFamily="2" charset="2"/>
              <a:buChar char="Ø"/>
            </a:pPr>
            <a:r>
              <a:rPr lang="de-DE" sz="1200" dirty="0"/>
              <a:t>Implantation:</a:t>
            </a:r>
          </a:p>
          <a:p>
            <a:r>
              <a:rPr lang="de-DE" sz="1200" dirty="0"/>
              <a:t>Lokalanästhesie des OP-Gebiets</a:t>
            </a:r>
          </a:p>
          <a:p>
            <a:r>
              <a:rPr lang="de-DE" sz="1200" dirty="0"/>
              <a:t>Zahnfleischschnitt mit einem Skalpell</a:t>
            </a:r>
          </a:p>
          <a:p>
            <a:r>
              <a:rPr lang="de-DE" sz="1200" dirty="0"/>
              <a:t>Bildung eines </a:t>
            </a:r>
            <a:r>
              <a:rPr lang="de-DE" sz="1200" dirty="0" err="1"/>
              <a:t>Muko</a:t>
            </a:r>
            <a:r>
              <a:rPr lang="de-DE" sz="1200" dirty="0"/>
              <a:t>-Periost-Lappens mit einem Raspatorium</a:t>
            </a:r>
          </a:p>
          <a:p>
            <a:r>
              <a:rPr lang="de-DE" sz="1200" dirty="0" err="1"/>
              <a:t>Implantatbohrung</a:t>
            </a:r>
            <a:r>
              <a:rPr lang="de-DE" sz="1200" dirty="0"/>
              <a:t> und </a:t>
            </a:r>
            <a:r>
              <a:rPr lang="de-DE" sz="1200" dirty="0" err="1"/>
              <a:t>Implantatinsertion</a:t>
            </a:r>
            <a:endParaRPr lang="de-DE" sz="1200" dirty="0"/>
          </a:p>
          <a:p>
            <a:r>
              <a:rPr lang="de-DE" sz="1200" dirty="0"/>
              <a:t>Speicheldichter Wundverschluss mit einer Naht</a:t>
            </a:r>
          </a:p>
          <a:p>
            <a:r>
              <a:rPr lang="de-DE" sz="1200" dirty="0"/>
              <a:t>Röntgenkontrolle</a:t>
            </a:r>
          </a:p>
          <a:p>
            <a:endParaRPr lang="de-DE" sz="1200" dirty="0"/>
          </a:p>
          <a:p>
            <a:endParaRPr lang="de-DE" sz="1200" dirty="0"/>
          </a:p>
        </p:txBody>
      </p:sp>
    </p:spTree>
    <p:extLst>
      <p:ext uri="{BB962C8B-B14F-4D97-AF65-F5344CB8AC3E}">
        <p14:creationId xmlns:p14="http://schemas.microsoft.com/office/powerpoint/2010/main" val="2511490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Implantation</a:t>
            </a:r>
          </a:p>
          <a:p>
            <a:pPr marL="0" indent="0">
              <a:buNone/>
            </a:pPr>
            <a:endParaRPr lang="de-DE" sz="1600" dirty="0"/>
          </a:p>
          <a:p>
            <a:pPr>
              <a:buFont typeface="Wingdings" panose="05000000000000000000" pitchFamily="2" charset="2"/>
              <a:buChar char="Ø"/>
            </a:pPr>
            <a:r>
              <a:rPr lang="de-DE" sz="1200" dirty="0" err="1"/>
              <a:t>Einheilphase</a:t>
            </a:r>
            <a:r>
              <a:rPr lang="de-DE" sz="1200" dirty="0"/>
              <a:t>:</a:t>
            </a:r>
          </a:p>
          <a:p>
            <a:pPr>
              <a:buFont typeface="Arial" panose="020B0604020202020204" pitchFamily="34" charset="0"/>
              <a:buChar char="•"/>
            </a:pPr>
            <a:r>
              <a:rPr lang="de-DE" sz="1200" dirty="0"/>
              <a:t>Ca. 2 bis 6 Monate für Osseointegration </a:t>
            </a:r>
          </a:p>
          <a:p>
            <a:pPr>
              <a:buFont typeface="Arial" panose="020B0604020202020204" pitchFamily="34" charset="0"/>
              <a:buChar char="•"/>
            </a:pPr>
            <a:r>
              <a:rPr lang="de-DE" sz="1200" dirty="0"/>
              <a:t>Implantate in dieser Zeit nicht belastet</a:t>
            </a:r>
          </a:p>
          <a:p>
            <a:r>
              <a:rPr lang="de-DE" sz="1200" dirty="0"/>
              <a:t>In dieser Zeit ist der Patient mit einem Provisorium versorgt</a:t>
            </a:r>
          </a:p>
          <a:p>
            <a:endParaRPr lang="de-DE" sz="1200" dirty="0"/>
          </a:p>
          <a:p>
            <a:pPr>
              <a:buFont typeface="Wingdings" panose="05000000000000000000" pitchFamily="2" charset="2"/>
              <a:buChar char="Ø"/>
            </a:pPr>
            <a:r>
              <a:rPr lang="de-DE" sz="1200" dirty="0"/>
              <a:t>Freilegung der Implantate</a:t>
            </a:r>
          </a:p>
          <a:p>
            <a:pPr>
              <a:buFont typeface="Arial" panose="020B0604020202020204" pitchFamily="34" charset="0"/>
              <a:buChar char="•"/>
            </a:pPr>
            <a:r>
              <a:rPr lang="de-DE" sz="1200" dirty="0"/>
              <a:t>Implantate liegen subgingival</a:t>
            </a:r>
          </a:p>
          <a:p>
            <a:pPr>
              <a:buFont typeface="Arial" panose="020B0604020202020204" pitchFamily="34" charset="0"/>
              <a:buChar char="•"/>
            </a:pPr>
            <a:r>
              <a:rPr lang="de-DE" sz="1200" dirty="0"/>
              <a:t>In lokaler Anästhesie Freilegung der Implantate durch Inzision oder Stanzung der Gingiva</a:t>
            </a:r>
          </a:p>
          <a:p>
            <a:pPr>
              <a:buFont typeface="Arial" panose="020B0604020202020204" pitchFamily="34" charset="0"/>
              <a:buChar char="•"/>
            </a:pPr>
            <a:r>
              <a:rPr lang="de-DE" sz="1200" dirty="0"/>
              <a:t>Einbringen der </a:t>
            </a:r>
            <a:r>
              <a:rPr lang="de-DE" sz="1200" dirty="0" err="1"/>
              <a:t>Sulkusformer</a:t>
            </a:r>
            <a:endParaRPr lang="de-DE" sz="1200" dirty="0"/>
          </a:p>
          <a:p>
            <a:pPr>
              <a:buFont typeface="Arial" panose="020B0604020202020204" pitchFamily="34" charset="0"/>
              <a:buChar char="•"/>
            </a:pPr>
            <a:endParaRPr lang="de-DE" sz="1200" dirty="0"/>
          </a:p>
          <a:p>
            <a:pPr>
              <a:buFont typeface="Wingdings" panose="05000000000000000000" pitchFamily="2" charset="2"/>
              <a:buChar char="Ø"/>
            </a:pPr>
            <a:r>
              <a:rPr lang="de-DE" sz="1200" dirty="0"/>
              <a:t>Prothetische Versorgung:</a:t>
            </a:r>
          </a:p>
          <a:p>
            <a:pPr>
              <a:buFont typeface="Arial" panose="020B0604020202020204" pitchFamily="34" charset="0"/>
              <a:buChar char="•"/>
            </a:pPr>
            <a:r>
              <a:rPr lang="de-DE" sz="1200" dirty="0"/>
              <a:t>Abformung der Implantate</a:t>
            </a:r>
          </a:p>
          <a:p>
            <a:pPr>
              <a:buFont typeface="Arial" panose="020B0604020202020204" pitchFamily="34" charset="0"/>
              <a:buChar char="•"/>
            </a:pPr>
            <a:r>
              <a:rPr lang="de-DE" sz="1200" dirty="0"/>
              <a:t>Eigliederung der Suprakonstruktion </a:t>
            </a:r>
          </a:p>
          <a:p>
            <a:pPr>
              <a:buFont typeface="Arial" panose="020B0604020202020204" pitchFamily="34" charset="0"/>
              <a:buChar char="•"/>
            </a:pPr>
            <a:r>
              <a:rPr lang="de-DE" sz="1200" dirty="0"/>
              <a:t>Implantat-Versorgung durch: Kronen, Brücken, Teleskoparbeit</a:t>
            </a:r>
          </a:p>
        </p:txBody>
      </p:sp>
    </p:spTree>
    <p:extLst>
      <p:ext uri="{BB962C8B-B14F-4D97-AF65-F5344CB8AC3E}">
        <p14:creationId xmlns:p14="http://schemas.microsoft.com/office/powerpoint/2010/main" val="3803228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Frontzahntrauma</a:t>
            </a:r>
          </a:p>
          <a:p>
            <a:pPr marL="0" indent="0">
              <a:buNone/>
            </a:pPr>
            <a:endParaRPr lang="de-DE" sz="1600" dirty="0"/>
          </a:p>
          <a:p>
            <a:pPr>
              <a:buFont typeface="Wingdings" panose="05000000000000000000" pitchFamily="2" charset="2"/>
              <a:buChar char="Ø"/>
            </a:pPr>
            <a:r>
              <a:rPr lang="de-DE" sz="1200" dirty="0"/>
              <a:t>Zahnfrakturen:</a:t>
            </a:r>
          </a:p>
          <a:p>
            <a:r>
              <a:rPr lang="de-DE" sz="1200" dirty="0"/>
              <a:t>Einfache Schmelzfraktur</a:t>
            </a:r>
          </a:p>
          <a:p>
            <a:r>
              <a:rPr lang="de-DE" sz="1200" dirty="0"/>
              <a:t>Schmelz-</a:t>
            </a:r>
            <a:r>
              <a:rPr lang="de-DE" sz="1200" dirty="0" err="1"/>
              <a:t>Dentinfraktur</a:t>
            </a:r>
            <a:r>
              <a:rPr lang="de-DE" sz="1200" dirty="0"/>
              <a:t> ohne Pulpaeröffnung</a:t>
            </a:r>
          </a:p>
          <a:p>
            <a:r>
              <a:rPr lang="de-DE" sz="1200" dirty="0"/>
              <a:t>Schmelz-</a:t>
            </a:r>
            <a:r>
              <a:rPr lang="de-DE" sz="1200" dirty="0" err="1"/>
              <a:t>Dentinfraktur</a:t>
            </a:r>
            <a:r>
              <a:rPr lang="de-DE" sz="1200" dirty="0"/>
              <a:t> mit Pulpaeröffnung</a:t>
            </a:r>
          </a:p>
          <a:p>
            <a:r>
              <a:rPr lang="de-DE" sz="1200" dirty="0"/>
              <a:t>Wurzelfraktur (koronales, mittleres, apikales Drittel oder Längsfraktur)</a:t>
            </a:r>
          </a:p>
          <a:p>
            <a:endParaRPr lang="de-DE" sz="1200" dirty="0"/>
          </a:p>
          <a:p>
            <a:r>
              <a:rPr lang="de-DE" sz="1200" dirty="0"/>
              <a:t>Therapie:</a:t>
            </a:r>
          </a:p>
          <a:p>
            <a:r>
              <a:rPr lang="de-DE" sz="1200" dirty="0"/>
              <a:t>Füllungstherapie</a:t>
            </a:r>
          </a:p>
          <a:p>
            <a:r>
              <a:rPr lang="de-DE" sz="1200" dirty="0"/>
              <a:t>CP- oder P-Behandlung</a:t>
            </a:r>
          </a:p>
          <a:p>
            <a:r>
              <a:rPr lang="de-DE" sz="1200" dirty="0"/>
              <a:t>Wurzelkanalbehandlung</a:t>
            </a:r>
          </a:p>
          <a:p>
            <a:r>
              <a:rPr lang="de-DE" sz="1200" dirty="0"/>
              <a:t>Schienung</a:t>
            </a:r>
          </a:p>
          <a:p>
            <a:r>
              <a:rPr lang="de-DE" sz="1200" dirty="0"/>
              <a:t>Extraktion</a:t>
            </a:r>
          </a:p>
          <a:p>
            <a:endParaRPr lang="de-DE" sz="1200" dirty="0"/>
          </a:p>
        </p:txBody>
      </p:sp>
    </p:spTree>
    <p:extLst>
      <p:ext uri="{BB962C8B-B14F-4D97-AF65-F5344CB8AC3E}">
        <p14:creationId xmlns:p14="http://schemas.microsoft.com/office/powerpoint/2010/main" val="1229167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Frontzahntrauma</a:t>
            </a:r>
          </a:p>
          <a:p>
            <a:pPr marL="0" indent="0">
              <a:buNone/>
            </a:pPr>
            <a:endParaRPr lang="de-DE" sz="1200" dirty="0"/>
          </a:p>
          <a:p>
            <a:pPr>
              <a:buFont typeface="Wingdings" panose="05000000000000000000" pitchFamily="2" charset="2"/>
              <a:buChar char="Ø"/>
            </a:pPr>
            <a:r>
              <a:rPr lang="de-DE" sz="1200" dirty="0"/>
              <a:t>Zahnluxation:</a:t>
            </a:r>
          </a:p>
          <a:p>
            <a:pPr>
              <a:buFont typeface="Arial" panose="020B0604020202020204" pitchFamily="34" charset="0"/>
              <a:buChar char="•"/>
            </a:pPr>
            <a:r>
              <a:rPr lang="de-DE" sz="1200" dirty="0"/>
              <a:t>Extrusion</a:t>
            </a:r>
          </a:p>
          <a:p>
            <a:pPr>
              <a:buFont typeface="Arial" panose="020B0604020202020204" pitchFamily="34" charset="0"/>
              <a:buChar char="•"/>
            </a:pPr>
            <a:r>
              <a:rPr lang="de-DE" sz="1200" dirty="0"/>
              <a:t>Intrusion</a:t>
            </a:r>
          </a:p>
          <a:p>
            <a:pPr>
              <a:buFont typeface="Arial" panose="020B0604020202020204" pitchFamily="34" charset="0"/>
              <a:buChar char="•"/>
            </a:pPr>
            <a:r>
              <a:rPr lang="de-DE" sz="1200" dirty="0" err="1"/>
              <a:t>Avulsion</a:t>
            </a:r>
            <a:endParaRPr lang="de-DE" sz="1200" dirty="0"/>
          </a:p>
          <a:p>
            <a:pPr>
              <a:buFont typeface="Arial" panose="020B0604020202020204" pitchFamily="34" charset="0"/>
              <a:buChar char="•"/>
            </a:pPr>
            <a:endParaRPr lang="de-DE" sz="1200" dirty="0"/>
          </a:p>
          <a:p>
            <a:pPr>
              <a:buFont typeface="Arial" panose="020B0604020202020204" pitchFamily="34" charset="0"/>
              <a:buChar char="•"/>
            </a:pPr>
            <a:r>
              <a:rPr lang="de-DE" sz="1200" dirty="0"/>
              <a:t>Therapie:</a:t>
            </a:r>
          </a:p>
          <a:p>
            <a:pPr>
              <a:buFont typeface="Arial" panose="020B0604020202020204" pitchFamily="34" charset="0"/>
              <a:buChar char="•"/>
            </a:pPr>
            <a:r>
              <a:rPr lang="de-DE" sz="1200" dirty="0"/>
              <a:t>Repositionierung und Schienung</a:t>
            </a:r>
          </a:p>
          <a:p>
            <a:pPr>
              <a:buFont typeface="Arial" panose="020B0604020202020204" pitchFamily="34" charset="0"/>
              <a:buChar char="•"/>
            </a:pPr>
            <a:r>
              <a:rPr lang="de-DE" sz="1200" dirty="0"/>
              <a:t>Extraktion</a:t>
            </a:r>
          </a:p>
          <a:p>
            <a:pPr>
              <a:buFont typeface="Arial" panose="020B0604020202020204" pitchFamily="34" charset="0"/>
              <a:buChar char="•"/>
            </a:pPr>
            <a:endParaRPr lang="de-DE" sz="1200" dirty="0"/>
          </a:p>
          <a:p>
            <a:pPr>
              <a:buFont typeface="Arial" panose="020B0604020202020204" pitchFamily="34" charset="0"/>
              <a:buChar char="•"/>
            </a:pPr>
            <a:r>
              <a:rPr lang="de-DE" sz="1200" dirty="0"/>
              <a:t>Reimplantation (Wiedereinpflanzung) und Schienung</a:t>
            </a:r>
          </a:p>
          <a:p>
            <a:pPr>
              <a:buFont typeface="Arial" panose="020B0604020202020204" pitchFamily="34" charset="0"/>
              <a:buChar char="•"/>
            </a:pPr>
            <a:r>
              <a:rPr lang="de-DE" sz="1200" dirty="0"/>
              <a:t>Patienteninformation:</a:t>
            </a:r>
          </a:p>
          <a:p>
            <a:pPr>
              <a:buFont typeface="Arial" panose="020B0604020202020204" pitchFamily="34" charset="0"/>
              <a:buChar char="•"/>
            </a:pPr>
            <a:r>
              <a:rPr lang="de-DE" sz="1200" dirty="0"/>
              <a:t>Zahn im </a:t>
            </a:r>
            <a:r>
              <a:rPr lang="de-DE" sz="1200" dirty="0" err="1"/>
              <a:t>Dentosafe</a:t>
            </a:r>
            <a:r>
              <a:rPr lang="de-DE" sz="1200" dirty="0"/>
              <a:t> bewahren</a:t>
            </a:r>
          </a:p>
          <a:p>
            <a:pPr>
              <a:buFont typeface="Arial" panose="020B0604020202020204" pitchFamily="34" charset="0"/>
              <a:buChar char="•"/>
            </a:pPr>
            <a:r>
              <a:rPr lang="de-DE" sz="1200" dirty="0"/>
              <a:t>Nicht trocken lagern</a:t>
            </a:r>
          </a:p>
          <a:p>
            <a:pPr>
              <a:buFont typeface="Arial" panose="020B0604020202020204" pitchFamily="34" charset="0"/>
              <a:buChar char="•"/>
            </a:pPr>
            <a:r>
              <a:rPr lang="de-DE" sz="1200" dirty="0"/>
              <a:t>An der Zahnkrone anfassen</a:t>
            </a:r>
          </a:p>
          <a:p>
            <a:pPr>
              <a:buFont typeface="Arial" panose="020B0604020202020204" pitchFamily="34" charset="0"/>
              <a:buChar char="•"/>
            </a:pPr>
            <a:r>
              <a:rPr lang="de-DE" sz="1200" dirty="0"/>
              <a:t>Zahn nicht reinigen</a:t>
            </a:r>
          </a:p>
          <a:p>
            <a:pPr>
              <a:buFont typeface="Arial" panose="020B0604020202020204" pitchFamily="34" charset="0"/>
              <a:buChar char="•"/>
            </a:pPr>
            <a:endParaRPr lang="de-DE" sz="1200" dirty="0"/>
          </a:p>
        </p:txBody>
      </p:sp>
    </p:spTree>
    <p:extLst>
      <p:ext uri="{BB962C8B-B14F-4D97-AF65-F5344CB8AC3E}">
        <p14:creationId xmlns:p14="http://schemas.microsoft.com/office/powerpoint/2010/main" val="2671963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Mundschleimhautveränderungen</a:t>
            </a:r>
            <a:endParaRPr lang="de-DE" sz="1200" dirty="0"/>
          </a:p>
          <a:p>
            <a:pPr>
              <a:buFont typeface="Arial" panose="020B0604020202020204" pitchFamily="34" charset="0"/>
              <a:buChar char="•"/>
            </a:pPr>
            <a:endParaRPr lang="de-DE" sz="1200" dirty="0"/>
          </a:p>
          <a:p>
            <a:pPr>
              <a:buFont typeface="Arial" panose="020B0604020202020204" pitchFamily="34" charset="0"/>
              <a:buChar char="•"/>
            </a:pPr>
            <a:r>
              <a:rPr lang="de-DE" sz="1200" dirty="0">
                <a:solidFill>
                  <a:srgbClr val="000000"/>
                </a:solidFill>
                <a:latin typeface="Arial" panose="020B0604020202020204" pitchFamily="34" charset="0"/>
                <a:cs typeface="Arial" panose="020B0604020202020204" pitchFamily="34" charset="0"/>
              </a:rPr>
              <a:t>H</a:t>
            </a:r>
            <a:r>
              <a:rPr lang="de-DE" sz="1200" b="0" i="0" dirty="0">
                <a:solidFill>
                  <a:srgbClr val="000000"/>
                </a:solidFill>
                <a:effectLst/>
                <a:latin typeface="Arial" panose="020B0604020202020204" pitchFamily="34" charset="0"/>
                <a:cs typeface="Arial" panose="020B0604020202020204" pitchFamily="34" charset="0"/>
              </a:rPr>
              <a:t>elle oder dunkle Farbveränderungen</a:t>
            </a:r>
            <a:endParaRPr lang="de-DE" sz="1200" dirty="0">
              <a:latin typeface="Arial" panose="020B0604020202020204" pitchFamily="34" charset="0"/>
              <a:cs typeface="Arial" panose="020B0604020202020204" pitchFamily="34" charset="0"/>
            </a:endParaRPr>
          </a:p>
          <a:p>
            <a:pPr algn="l">
              <a:buFont typeface="Arial" panose="020B0604020202020204" pitchFamily="34" charset="0"/>
              <a:buChar char="•"/>
            </a:pPr>
            <a:r>
              <a:rPr lang="de-DE" sz="1200" b="0" i="0" dirty="0">
                <a:effectLst/>
                <a:latin typeface="Arial" panose="020B0604020202020204" pitchFamily="34" charset="0"/>
                <a:cs typeface="Arial" panose="020B0604020202020204" pitchFamily="34" charset="0"/>
              </a:rPr>
              <a:t>Weiße oder rote Flecken</a:t>
            </a:r>
          </a:p>
          <a:p>
            <a:pPr algn="l">
              <a:buFont typeface="Arial" panose="020B0604020202020204" pitchFamily="34" charset="0"/>
              <a:buChar char="•"/>
            </a:pPr>
            <a:r>
              <a:rPr lang="de-DE" sz="1200" dirty="0">
                <a:latin typeface="Arial" panose="020B0604020202020204" pitchFamily="34" charset="0"/>
                <a:cs typeface="Arial" panose="020B0604020202020204" pitchFamily="34" charset="0"/>
              </a:rPr>
              <a:t>Abwischbare oder </a:t>
            </a:r>
            <a:r>
              <a:rPr lang="de-DE" sz="1200" b="0" i="0" dirty="0">
                <a:effectLst/>
                <a:latin typeface="Arial" panose="020B0604020202020204" pitchFamily="34" charset="0"/>
                <a:cs typeface="Arial" panose="020B0604020202020204" pitchFamily="34" charset="0"/>
              </a:rPr>
              <a:t>nicht abwischbare Areale </a:t>
            </a:r>
          </a:p>
          <a:p>
            <a:pPr>
              <a:buFont typeface="Arial" panose="020B0604020202020204" pitchFamily="34" charset="0"/>
              <a:buChar char="•"/>
            </a:pPr>
            <a:r>
              <a:rPr lang="de-DE" sz="1200" b="0" i="0" dirty="0">
                <a:effectLst/>
                <a:latin typeface="Arial" panose="020B0604020202020204" pitchFamily="34" charset="0"/>
                <a:cs typeface="Arial" panose="020B0604020202020204" pitchFamily="34" charset="0"/>
              </a:rPr>
              <a:t>Ggf. Schmerzen bzw. Brennen der Mundschleimhaut </a:t>
            </a:r>
            <a:endParaRPr lang="de-DE" sz="1200" dirty="0">
              <a:latin typeface="Arial" panose="020B0604020202020204" pitchFamily="34" charset="0"/>
              <a:cs typeface="Arial" panose="020B0604020202020204" pitchFamily="34" charset="0"/>
            </a:endParaRPr>
          </a:p>
          <a:p>
            <a:pPr algn="l">
              <a:buFont typeface="Arial" panose="020B0604020202020204" pitchFamily="34" charset="0"/>
              <a:buChar char="•"/>
            </a:pPr>
            <a:r>
              <a:rPr lang="de-DE" sz="1200" b="0" i="0" dirty="0">
                <a:effectLst/>
                <a:latin typeface="Arial" panose="020B0604020202020204" pitchFamily="34" charset="0"/>
                <a:cs typeface="Arial" panose="020B0604020202020204" pitchFamily="34" charset="0"/>
              </a:rPr>
              <a:t>Mundschleimhautdefekte (nicht spontan abheilende offene Stellen)</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latin typeface="Arial" panose="020B0604020202020204" pitchFamily="34" charset="0"/>
                <a:cs typeface="Arial" panose="020B0604020202020204" pitchFamily="34" charset="0"/>
              </a:rPr>
              <a:t>P</a:t>
            </a:r>
            <a:r>
              <a:rPr lang="de-DE" sz="1200" b="0" i="0" dirty="0">
                <a:effectLst/>
                <a:latin typeface="Arial" panose="020B0604020202020204" pitchFamily="34" charset="0"/>
                <a:cs typeface="Arial" panose="020B0604020202020204" pitchFamily="34" charset="0"/>
              </a:rPr>
              <a:t>räkanzeröse </a:t>
            </a:r>
            <a:r>
              <a:rPr lang="de-DE" sz="1200" dirty="0">
                <a:latin typeface="Arial" panose="020B0604020202020204" pitchFamily="34" charset="0"/>
                <a:cs typeface="Arial" panose="020B0604020202020204" pitchFamily="34" charset="0"/>
              </a:rPr>
              <a:t>Munds</a:t>
            </a:r>
            <a:r>
              <a:rPr lang="de-DE" sz="1200" b="0" i="0" dirty="0">
                <a:effectLst/>
                <a:latin typeface="Arial" panose="020B0604020202020204" pitchFamily="34" charset="0"/>
                <a:cs typeface="Arial" panose="020B0604020202020204" pitchFamily="34" charset="0"/>
              </a:rPr>
              <a:t>chleimhauterkrankung</a:t>
            </a:r>
          </a:p>
          <a:p>
            <a:pPr>
              <a:buFont typeface="Arial" panose="020B0604020202020204" pitchFamily="34" charset="0"/>
              <a:buChar char="•"/>
            </a:pPr>
            <a:r>
              <a:rPr lang="de-DE" sz="1200" b="0" i="0" dirty="0" err="1">
                <a:effectLst/>
                <a:latin typeface="Arial" panose="020B0604020202020204" pitchFamily="34" charset="0"/>
                <a:cs typeface="Arial" panose="020B0604020202020204" pitchFamily="34" charset="0"/>
              </a:rPr>
              <a:t>Leukoplakie</a:t>
            </a:r>
            <a:r>
              <a:rPr lang="de-DE" sz="1200" b="0" i="0" dirty="0">
                <a:effectLst/>
                <a:latin typeface="Arial" panose="020B0604020202020204" pitchFamily="34" charset="0"/>
                <a:cs typeface="Arial" panose="020B0604020202020204" pitchFamily="34" charset="0"/>
              </a:rPr>
              <a:t> </a:t>
            </a:r>
          </a:p>
          <a:p>
            <a:pPr>
              <a:buFont typeface="Arial" panose="020B0604020202020204" pitchFamily="34" charset="0"/>
              <a:buChar char="•"/>
            </a:pPr>
            <a:r>
              <a:rPr lang="de-DE" sz="1200" b="0" i="0" dirty="0" err="1">
                <a:effectLst/>
                <a:latin typeface="Arial" panose="020B0604020202020204" pitchFamily="34" charset="0"/>
                <a:cs typeface="Arial" panose="020B0604020202020204" pitchFamily="34" charset="0"/>
              </a:rPr>
              <a:t>Erythroplakie</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1550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a:xfrm>
            <a:off x="850899" y="2099733"/>
            <a:ext cx="8053949" cy="4026430"/>
          </a:xfrm>
        </p:spPr>
        <p:txBody>
          <a:bodyPr>
            <a:normAutofit/>
          </a:bodyPr>
          <a:lstStyle/>
          <a:p>
            <a:pPr marL="0" indent="0">
              <a:buNone/>
            </a:pPr>
            <a:r>
              <a:rPr lang="de-DE" sz="1600" dirty="0"/>
              <a:t>Tumore</a:t>
            </a:r>
          </a:p>
          <a:p>
            <a:pPr marL="0" indent="0">
              <a:buNone/>
            </a:pPr>
            <a:endParaRPr lang="de-DE" sz="1200" dirty="0"/>
          </a:p>
          <a:p>
            <a:pPr>
              <a:buFont typeface="Wingdings" panose="05000000000000000000" pitchFamily="2" charset="2"/>
              <a:buChar char="Ø"/>
            </a:pPr>
            <a:r>
              <a:rPr lang="de-DE" sz="1200" dirty="0"/>
              <a:t>Benigne Tumore (gutartig), z.B.: Fibrom, Lipom, Papillom </a:t>
            </a:r>
          </a:p>
          <a:p>
            <a:pPr>
              <a:buFont typeface="Arial" panose="020B0604020202020204" pitchFamily="34" charset="0"/>
              <a:buChar char="•"/>
            </a:pPr>
            <a:r>
              <a:rPr lang="de-DE" sz="1200" dirty="0"/>
              <a:t>Langsames Wachstum</a:t>
            </a:r>
          </a:p>
          <a:p>
            <a:pPr>
              <a:buFont typeface="Arial" panose="020B0604020202020204" pitchFamily="34" charset="0"/>
              <a:buChar char="•"/>
            </a:pPr>
            <a:r>
              <a:rPr lang="de-DE" sz="1200" dirty="0"/>
              <a:t>Verdrängendes Wachstum</a:t>
            </a:r>
          </a:p>
          <a:p>
            <a:pPr>
              <a:buFont typeface="Arial" panose="020B0604020202020204" pitchFamily="34" charset="0"/>
              <a:buChar char="•"/>
            </a:pPr>
            <a:r>
              <a:rPr lang="de-DE" sz="1200" dirty="0"/>
              <a:t>Keine Metastasierung</a:t>
            </a:r>
          </a:p>
          <a:p>
            <a:pPr>
              <a:buFont typeface="Arial" panose="020B0604020202020204" pitchFamily="34" charset="0"/>
              <a:buChar char="•"/>
            </a:pPr>
            <a:endParaRPr lang="de-DE" sz="1200" dirty="0"/>
          </a:p>
          <a:p>
            <a:pPr>
              <a:buFont typeface="Arial" panose="020B0604020202020204" pitchFamily="34" charset="0"/>
              <a:buChar char="•"/>
            </a:pPr>
            <a:r>
              <a:rPr lang="de-DE" sz="1200" dirty="0"/>
              <a:t>Therapie: Vollständige Entfernung (Exzision) oder Probeexzision zur pathologischen Abklärung</a:t>
            </a:r>
          </a:p>
          <a:p>
            <a:pPr>
              <a:buFont typeface="Arial" panose="020B0604020202020204" pitchFamily="34" charset="0"/>
              <a:buChar char="•"/>
            </a:pPr>
            <a:endParaRPr lang="de-DE" sz="1200" dirty="0"/>
          </a:p>
          <a:p>
            <a:pPr>
              <a:buFont typeface="Arial" panose="020B0604020202020204" pitchFamily="34" charset="0"/>
              <a:buChar char="•"/>
            </a:pPr>
            <a:endParaRPr lang="de-DE" sz="1200" dirty="0"/>
          </a:p>
          <a:p>
            <a:pPr>
              <a:buFont typeface="Wingdings" panose="05000000000000000000" pitchFamily="2" charset="2"/>
              <a:buChar char="Ø"/>
            </a:pPr>
            <a:r>
              <a:rPr lang="de-DE" sz="1200" dirty="0"/>
              <a:t>Maligne Tumore (bösartig), z.B.: Plattenepithelkarzinom</a:t>
            </a:r>
          </a:p>
          <a:p>
            <a:pPr>
              <a:buFont typeface="Arial" panose="020B0604020202020204" pitchFamily="34" charset="0"/>
              <a:buChar char="•"/>
            </a:pPr>
            <a:r>
              <a:rPr lang="de-DE" sz="1200" dirty="0"/>
              <a:t>Schnelles Wachstum</a:t>
            </a:r>
          </a:p>
          <a:p>
            <a:pPr>
              <a:buFont typeface="Arial" panose="020B0604020202020204" pitchFamily="34" charset="0"/>
              <a:buChar char="•"/>
            </a:pPr>
            <a:r>
              <a:rPr lang="de-DE" sz="1200" dirty="0"/>
              <a:t>Infiltrierendes Wachstum</a:t>
            </a:r>
          </a:p>
          <a:p>
            <a:pPr>
              <a:buFont typeface="Arial" panose="020B0604020202020204" pitchFamily="34" charset="0"/>
              <a:buChar char="•"/>
            </a:pPr>
            <a:r>
              <a:rPr lang="de-DE" sz="1200" dirty="0"/>
              <a:t>Metastasierung</a:t>
            </a:r>
          </a:p>
          <a:p>
            <a:pPr>
              <a:buFont typeface="Arial" panose="020B0604020202020204" pitchFamily="34" charset="0"/>
              <a:buChar char="•"/>
            </a:pPr>
            <a:endParaRPr lang="de-DE" sz="1200" dirty="0"/>
          </a:p>
          <a:p>
            <a:pPr>
              <a:buFont typeface="Arial" panose="020B0604020202020204" pitchFamily="34" charset="0"/>
              <a:buChar char="•"/>
            </a:pPr>
            <a:r>
              <a:rPr lang="de-DE" sz="1200" dirty="0"/>
              <a:t>Therapie: Bei Verdacht auf Malignität =&gt; Überweisung in Fachklinik, MKG Chirurgie</a:t>
            </a:r>
          </a:p>
        </p:txBody>
      </p:sp>
    </p:spTree>
    <p:extLst>
      <p:ext uri="{BB962C8B-B14F-4D97-AF65-F5344CB8AC3E}">
        <p14:creationId xmlns:p14="http://schemas.microsoft.com/office/powerpoint/2010/main" val="1000053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Risikobewertung von Medizinprodukten in der Zahnmedizin</a:t>
            </a:r>
          </a:p>
          <a:p>
            <a:pPr marL="0" indent="0">
              <a:buNone/>
            </a:pPr>
            <a:endParaRPr lang="de-DE" sz="1600" dirty="0"/>
          </a:p>
          <a:p>
            <a:pPr>
              <a:buFont typeface="Wingdings" panose="05000000000000000000" pitchFamily="2" charset="2"/>
              <a:buChar char="Ø"/>
            </a:pPr>
            <a:r>
              <a:rPr lang="de-DE" sz="1200" dirty="0"/>
              <a:t>Unkritische Medizinprodukte</a:t>
            </a:r>
          </a:p>
          <a:p>
            <a:r>
              <a:rPr lang="de-DE" sz="1200" dirty="0"/>
              <a:t>Medizinprodukte, die lediglich mit intakter Haut in Berührung kommen</a:t>
            </a:r>
          </a:p>
          <a:p>
            <a:r>
              <a:rPr lang="de-DE" sz="1200" dirty="0"/>
              <a:t>Z.B.: Anrührspatel, Glasplatte, extraorale Teile des Gesichtsbogens, Kofferdam-Lochzange, Farb-Ring (Achtung: ggf. Kontakt mit Mundhöhle)</a:t>
            </a:r>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Semikritische Medizinprodukte</a:t>
            </a:r>
          </a:p>
          <a:p>
            <a:pPr>
              <a:buFont typeface="Arial" panose="020B0604020202020204" pitchFamily="34" charset="0"/>
              <a:buChar char="•"/>
            </a:pPr>
            <a:r>
              <a:rPr lang="de-DE" sz="1200" dirty="0"/>
              <a:t>Medizinprodukte, die mit Schleimhaut oder krankhaft veränderter Haut in Berührung kommen</a:t>
            </a:r>
          </a:p>
          <a:p>
            <a:r>
              <a:rPr lang="de-DE" sz="1200" dirty="0"/>
              <a:t>Gruppe A: z.B.: Kugelstopfer, Pinzette, Abdrucklöffel, Spiegel (ohne Schraubgewinde)</a:t>
            </a:r>
          </a:p>
          <a:p>
            <a:r>
              <a:rPr lang="de-DE" sz="1200" dirty="0"/>
              <a:t>Gruppe B: z.B.: Sauger, Winkelstück, Rosenbohrer, Spiegel (mit Schraubgewinde)</a:t>
            </a:r>
          </a:p>
          <a:p>
            <a:pPr marL="0" indent="0">
              <a:buNone/>
            </a:pPr>
            <a:endParaRPr lang="de-DE" sz="1200" dirty="0"/>
          </a:p>
          <a:p>
            <a:pPr>
              <a:buFont typeface="Wingdings" panose="05000000000000000000" pitchFamily="2" charset="2"/>
              <a:buChar char="Ø"/>
            </a:pPr>
            <a:r>
              <a:rPr lang="de-DE" sz="1200" u="sng" dirty="0"/>
              <a:t>Kritische Medizinprodukte</a:t>
            </a:r>
          </a:p>
          <a:p>
            <a:r>
              <a:rPr lang="de-DE" sz="1200" dirty="0"/>
              <a:t>Medizinprodukte, die die Haut oder Schleimhaut durchdringen und dabei in Kontakt mit Blut, inneren Geweben oder Organen kommen</a:t>
            </a:r>
          </a:p>
          <a:p>
            <a:r>
              <a:rPr lang="de-DE" sz="1200" dirty="0"/>
              <a:t>Gruppe A: z.B.: Hebel, scharfer Löffel, PA-Sonde, </a:t>
            </a:r>
          </a:p>
          <a:p>
            <a:r>
              <a:rPr lang="de-DE" sz="1200" dirty="0"/>
              <a:t>Gruppe B: z.B.: chirurgische Sauger, chirurgisches Handstück, Endo-Nadel</a:t>
            </a:r>
          </a:p>
        </p:txBody>
      </p:sp>
    </p:spTree>
    <p:extLst>
      <p:ext uri="{BB962C8B-B14F-4D97-AF65-F5344CB8AC3E}">
        <p14:creationId xmlns:p14="http://schemas.microsoft.com/office/powerpoint/2010/main" val="11366288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Risikobewertung von Medizinprodukten in der Zahnmedizin</a:t>
            </a:r>
          </a:p>
          <a:p>
            <a:pPr marL="0" indent="0">
              <a:buNone/>
            </a:pPr>
            <a:endParaRPr lang="de-DE" sz="1600" dirty="0"/>
          </a:p>
          <a:p>
            <a:pPr>
              <a:buFont typeface="Wingdings" panose="05000000000000000000" pitchFamily="2" charset="2"/>
              <a:buChar char="Ø"/>
            </a:pPr>
            <a:r>
              <a:rPr lang="de-DE" sz="1200" dirty="0"/>
              <a:t>Gruppe A</a:t>
            </a:r>
          </a:p>
          <a:p>
            <a:r>
              <a:rPr lang="de-DE" sz="1200" dirty="0"/>
              <a:t>ohne besondere Anforderungen an die Aufbereitung, </a:t>
            </a:r>
          </a:p>
          <a:p>
            <a:r>
              <a:rPr lang="de-DE" sz="1200" dirty="0"/>
              <a:t>einfache Oberflächen </a:t>
            </a:r>
          </a:p>
          <a:p>
            <a:r>
              <a:rPr lang="de-DE" sz="1200" dirty="0"/>
              <a:t>einfache Konstruktion</a:t>
            </a:r>
          </a:p>
          <a:p>
            <a:r>
              <a:rPr lang="de-DE" sz="1200" dirty="0"/>
              <a:t>Effektivität der Reinigung durch Inspektion beurteilbar</a:t>
            </a:r>
          </a:p>
          <a:p>
            <a:pPr marL="0" indent="0">
              <a:buNone/>
            </a:pPr>
            <a:endParaRPr lang="de-DE" sz="1200" dirty="0"/>
          </a:p>
          <a:p>
            <a:pPr>
              <a:buFont typeface="Wingdings" panose="05000000000000000000" pitchFamily="2" charset="2"/>
              <a:buChar char="Ø"/>
            </a:pPr>
            <a:r>
              <a:rPr lang="de-DE" sz="1200" dirty="0"/>
              <a:t>Gruppe B</a:t>
            </a:r>
          </a:p>
          <a:p>
            <a:r>
              <a:rPr lang="de-DE" sz="1200" dirty="0"/>
              <a:t>mit erhöhten Anforderungen an die Aufbereitung </a:t>
            </a:r>
          </a:p>
          <a:p>
            <a:r>
              <a:rPr lang="de-DE" sz="1200" dirty="0"/>
              <a:t>Effektivität der Reinigung aufgrund von </a:t>
            </a:r>
            <a:r>
              <a:rPr lang="de-DE" sz="1200" u="sng" dirty="0"/>
              <a:t>Hohlräumen</a:t>
            </a:r>
            <a:r>
              <a:rPr lang="de-DE" sz="1200" dirty="0"/>
              <a:t> nicht durch Inspektion beurteilbar </a:t>
            </a:r>
          </a:p>
          <a:p>
            <a:r>
              <a:rPr lang="de-DE" sz="1200" dirty="0"/>
              <a:t>Anzahl der Anwendung und Aufbereitungszyklen begrenzt (Endo-Nadeln)</a:t>
            </a:r>
          </a:p>
          <a:p>
            <a:endParaRPr lang="de-DE" sz="1200" dirty="0"/>
          </a:p>
        </p:txBody>
      </p:sp>
    </p:spTree>
    <p:extLst>
      <p:ext uri="{BB962C8B-B14F-4D97-AF65-F5344CB8AC3E}">
        <p14:creationId xmlns:p14="http://schemas.microsoft.com/office/powerpoint/2010/main" val="26763725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Instrumentenkreislauf</a:t>
            </a:r>
          </a:p>
          <a:p>
            <a:pPr marL="0" indent="0">
              <a:buNone/>
            </a:pPr>
            <a:endParaRPr lang="de-DE" sz="1600" dirty="0"/>
          </a:p>
          <a:p>
            <a:r>
              <a:rPr lang="de-DE" sz="1200" dirty="0"/>
              <a:t>Einsatz im OP (</a:t>
            </a:r>
            <a:r>
              <a:rPr lang="de-DE" sz="1200" u="sng" dirty="0"/>
              <a:t>Kritische Medizinprodukte</a:t>
            </a:r>
            <a:r>
              <a:rPr lang="de-DE" sz="1200" dirty="0"/>
              <a:t>)</a:t>
            </a:r>
          </a:p>
          <a:p>
            <a:endParaRPr lang="de-DE" sz="1200" dirty="0"/>
          </a:p>
          <a:p>
            <a:r>
              <a:rPr lang="de-DE" sz="1200" dirty="0"/>
              <a:t>Zerlegung der Instrumente</a:t>
            </a:r>
          </a:p>
          <a:p>
            <a:endParaRPr lang="de-DE" sz="1200" dirty="0"/>
          </a:p>
          <a:p>
            <a:r>
              <a:rPr lang="de-DE" sz="1200" dirty="0"/>
              <a:t>Reinigung</a:t>
            </a:r>
          </a:p>
          <a:p>
            <a:endParaRPr lang="de-DE" sz="1200" dirty="0"/>
          </a:p>
          <a:p>
            <a:r>
              <a:rPr lang="de-DE" sz="1200" dirty="0"/>
              <a:t>Desinfektion maschinell / manuell</a:t>
            </a:r>
          </a:p>
          <a:p>
            <a:endParaRPr lang="de-DE" sz="1200" dirty="0"/>
          </a:p>
          <a:p>
            <a:r>
              <a:rPr lang="de-DE" sz="1200" dirty="0"/>
              <a:t>Sichtkontrolle (Sauberkeit) / Pflege / Funktionsprüfung</a:t>
            </a:r>
          </a:p>
          <a:p>
            <a:endParaRPr lang="de-DE" sz="1200" dirty="0"/>
          </a:p>
          <a:p>
            <a:r>
              <a:rPr lang="de-DE" sz="1200" dirty="0"/>
              <a:t>Sets, Instrumente packen</a:t>
            </a:r>
          </a:p>
          <a:p>
            <a:endParaRPr lang="de-DE" sz="1200" dirty="0"/>
          </a:p>
          <a:p>
            <a:r>
              <a:rPr lang="de-DE" sz="1200" dirty="0"/>
              <a:t>Sterilisation und Freigabe (</a:t>
            </a:r>
            <a:r>
              <a:rPr lang="de-DE" sz="1200" u="sng" dirty="0"/>
              <a:t>Kritische Medizinprodukte</a:t>
            </a:r>
            <a:r>
              <a:rPr lang="de-DE" sz="1200" dirty="0"/>
              <a:t>)</a:t>
            </a:r>
          </a:p>
          <a:p>
            <a:pPr marL="0" indent="0">
              <a:buNone/>
            </a:pPr>
            <a:endParaRPr lang="de-DE" sz="1200" dirty="0"/>
          </a:p>
          <a:p>
            <a:r>
              <a:rPr lang="de-DE" sz="1200" dirty="0"/>
              <a:t>Lagerung (Steril-Lager)</a:t>
            </a:r>
          </a:p>
          <a:p>
            <a:endParaRPr lang="de-DE" sz="1200" dirty="0"/>
          </a:p>
        </p:txBody>
      </p:sp>
    </p:spTree>
    <p:extLst>
      <p:ext uri="{BB962C8B-B14F-4D97-AF65-F5344CB8AC3E}">
        <p14:creationId xmlns:p14="http://schemas.microsoft.com/office/powerpoint/2010/main" val="2208096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Instrumentenkreislauf</a:t>
            </a:r>
          </a:p>
          <a:p>
            <a:pPr marL="0" indent="0">
              <a:buNone/>
            </a:pPr>
            <a:r>
              <a:rPr lang="de-DE" sz="1600" dirty="0"/>
              <a:t>Instrumente kritisch A/B im Container verpackt und sterilisiert</a:t>
            </a:r>
          </a:p>
          <a:p>
            <a:endParaRPr lang="de-DE" sz="1200" dirty="0"/>
          </a:p>
        </p:txBody>
      </p:sp>
      <p:pic>
        <p:nvPicPr>
          <p:cNvPr id="5" name="Grafik 4" descr="Ein Bild, das Text, Elektronik enthält.&#10;&#10;Automatisch generierte Beschreibung">
            <a:extLst>
              <a:ext uri="{FF2B5EF4-FFF2-40B4-BE49-F238E27FC236}">
                <a16:creationId xmlns:a16="http://schemas.microsoft.com/office/drawing/2014/main" id="{A5853B5A-43D3-45A8-B3C1-307CC7CFEA8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24722" y="3066757"/>
            <a:ext cx="2294555" cy="3059406"/>
          </a:xfrm>
          <a:prstGeom prst="rect">
            <a:avLst/>
          </a:prstGeom>
        </p:spPr>
      </p:pic>
      <p:pic>
        <p:nvPicPr>
          <p:cNvPr id="7" name="Grafik 6" descr="Ein Bild, das Text, Elektronik, geöffnet enthält.&#10;&#10;Automatisch generierte Beschreibung">
            <a:extLst>
              <a:ext uri="{FF2B5EF4-FFF2-40B4-BE49-F238E27FC236}">
                <a16:creationId xmlns:a16="http://schemas.microsoft.com/office/drawing/2014/main" id="{10EED723-9D1A-4972-AAB2-C981EDDA6C5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0900" y="3066757"/>
            <a:ext cx="2294555" cy="3059407"/>
          </a:xfrm>
          <a:prstGeom prst="rect">
            <a:avLst/>
          </a:prstGeom>
        </p:spPr>
      </p:pic>
      <p:pic>
        <p:nvPicPr>
          <p:cNvPr id="9" name="Grafik 8" descr="Ein Bild, das Text enthält.&#10;&#10;Automatisch generierte Beschreibung">
            <a:extLst>
              <a:ext uri="{FF2B5EF4-FFF2-40B4-BE49-F238E27FC236}">
                <a16:creationId xmlns:a16="http://schemas.microsoft.com/office/drawing/2014/main" id="{362E1C04-27D6-43DB-AD1C-AB9C9388A6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98544" y="3066756"/>
            <a:ext cx="2294555" cy="3059407"/>
          </a:xfrm>
          <a:prstGeom prst="rect">
            <a:avLst/>
          </a:prstGeom>
        </p:spPr>
      </p:pic>
    </p:spTree>
    <p:extLst>
      <p:ext uri="{BB962C8B-B14F-4D97-AF65-F5344CB8AC3E}">
        <p14:creationId xmlns:p14="http://schemas.microsoft.com/office/powerpoint/2010/main" val="40723096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Abfallentsorgung</a:t>
            </a:r>
          </a:p>
          <a:p>
            <a:pPr marL="0" indent="0">
              <a:buNone/>
            </a:pPr>
            <a:endParaRPr lang="de-DE" sz="1600" dirty="0"/>
          </a:p>
          <a:p>
            <a:pPr>
              <a:buFont typeface="Wingdings" panose="05000000000000000000" pitchFamily="2" charset="2"/>
              <a:buChar char="Ø"/>
            </a:pPr>
            <a:r>
              <a:rPr lang="de-DE" sz="1200" dirty="0"/>
              <a:t>Gruppe A</a:t>
            </a:r>
          </a:p>
          <a:p>
            <a:pPr>
              <a:buFont typeface="Wingdings" panose="05000000000000000000" pitchFamily="2" charset="2"/>
              <a:buChar char="Ø"/>
            </a:pPr>
            <a:endParaRPr lang="de-DE" sz="1200" dirty="0"/>
          </a:p>
          <a:p>
            <a:r>
              <a:rPr lang="de-DE" sz="1200" dirty="0"/>
              <a:t>Keine besonderen Anforderungen, </a:t>
            </a:r>
          </a:p>
          <a:p>
            <a:r>
              <a:rPr lang="de-DE" sz="1200" dirty="0"/>
              <a:t>Entsorgung im Hausmüll</a:t>
            </a:r>
          </a:p>
          <a:p>
            <a:r>
              <a:rPr lang="de-DE" sz="1200" dirty="0"/>
              <a:t>Z.B.: Papier, Glas, Verpackung mit grünem Punkt</a:t>
            </a:r>
          </a:p>
          <a:p>
            <a:endParaRPr lang="de-DE" sz="1200" dirty="0"/>
          </a:p>
          <a:p>
            <a:endParaRPr lang="de-DE" sz="1200" dirty="0"/>
          </a:p>
          <a:p>
            <a:pPr>
              <a:buFont typeface="Wingdings" panose="05000000000000000000" pitchFamily="2" charset="2"/>
              <a:buChar char="Ø"/>
            </a:pPr>
            <a:r>
              <a:rPr lang="de-DE" sz="1200" u="sng" dirty="0"/>
              <a:t>Gruppe B</a:t>
            </a:r>
          </a:p>
          <a:p>
            <a:pPr>
              <a:buFont typeface="Wingdings" panose="05000000000000000000" pitchFamily="2" charset="2"/>
              <a:buChar char="Ø"/>
            </a:pPr>
            <a:endParaRPr lang="de-DE" sz="1200" dirty="0"/>
          </a:p>
          <a:p>
            <a:r>
              <a:rPr lang="de-DE" sz="1200" dirty="0"/>
              <a:t>Besondere Anforderungen zur Infektionsvorbeugung innerhalb der Praxis</a:t>
            </a:r>
          </a:p>
          <a:p>
            <a:r>
              <a:rPr lang="de-DE" sz="1200" dirty="0"/>
              <a:t>Tupfer, Watterollen (mit Blut, Eiter) =&gt; sicher umschlossen</a:t>
            </a:r>
          </a:p>
          <a:p>
            <a:r>
              <a:rPr lang="de-DE" sz="1200" dirty="0"/>
              <a:t>Z.B.: Kanülen, Nadeln, Skalpell =&gt; in nadelstichsicheren Boxen</a:t>
            </a:r>
          </a:p>
          <a:p>
            <a:r>
              <a:rPr lang="de-DE" sz="1200" dirty="0"/>
              <a:t>Entsorgung im Hausmüll</a:t>
            </a:r>
          </a:p>
          <a:p>
            <a:endParaRPr lang="de-DE" sz="1200" dirty="0"/>
          </a:p>
        </p:txBody>
      </p:sp>
    </p:spTree>
    <p:extLst>
      <p:ext uri="{BB962C8B-B14F-4D97-AF65-F5344CB8AC3E}">
        <p14:creationId xmlns:p14="http://schemas.microsoft.com/office/powerpoint/2010/main" val="18082057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Arzneimittellehre</a:t>
            </a:r>
          </a:p>
          <a:p>
            <a:pPr marL="0" indent="0">
              <a:buNone/>
            </a:pPr>
            <a:endParaRPr lang="de-DE" sz="1600" dirty="0"/>
          </a:p>
          <a:p>
            <a:r>
              <a:rPr lang="de-DE" sz="1200" dirty="0"/>
              <a:t>Arzneimittel: </a:t>
            </a:r>
            <a:r>
              <a:rPr lang="de-DE" sz="1200" b="0" i="0" dirty="0">
                <a:effectLst/>
                <a:latin typeface="arial" panose="020B0604020202020204" pitchFamily="34" charset="0"/>
              </a:rPr>
              <a:t>sind Stoffe oder Zubereitungen aus Stoffen </a:t>
            </a:r>
          </a:p>
          <a:p>
            <a:r>
              <a:rPr lang="de-DE" sz="1200" b="0" i="0" dirty="0">
                <a:effectLst/>
                <a:latin typeface="arial" panose="020B0604020202020204" pitchFamily="34" charset="0"/>
              </a:rPr>
              <a:t>Anwendung im oder am menschlichen Körper </a:t>
            </a:r>
          </a:p>
          <a:p>
            <a:r>
              <a:rPr lang="de-DE" sz="1200" b="0" i="0" dirty="0">
                <a:effectLst/>
                <a:latin typeface="arial" panose="020B0604020202020204" pitchFamily="34" charset="0"/>
              </a:rPr>
              <a:t>Mittel mit Eigenschaften zur Heilung oder Linderung oder zur Verhütung menschlicher Krankheiten oder krankhafter Beschwerden</a:t>
            </a:r>
          </a:p>
          <a:p>
            <a:r>
              <a:rPr lang="de-DE" sz="1200" b="0" i="0" dirty="0">
                <a:solidFill>
                  <a:srgbClr val="000000"/>
                </a:solidFill>
                <a:effectLst/>
                <a:latin typeface="Arial" panose="020B0604020202020204" pitchFamily="34" charset="0"/>
                <a:cs typeface="Arial" panose="020B0604020202020204" pitchFamily="34" charset="0"/>
              </a:rPr>
              <a:t>Physiologische Funktionen durch eine pharmakologische, immunologische oder metabolische Wirkung wiederherzustellen, zu korrigieren oder zu beeinflussen </a:t>
            </a:r>
          </a:p>
          <a:p>
            <a:r>
              <a:rPr lang="de-DE" sz="1200" dirty="0">
                <a:solidFill>
                  <a:srgbClr val="000000"/>
                </a:solidFill>
                <a:latin typeface="Arial" panose="020B0604020202020204" pitchFamily="34" charset="0"/>
                <a:cs typeface="Arial" panose="020B0604020202020204" pitchFamily="34" charset="0"/>
              </a:rPr>
              <a:t>M</a:t>
            </a:r>
            <a:r>
              <a:rPr lang="de-DE" sz="1200" b="0" i="0" dirty="0">
                <a:solidFill>
                  <a:srgbClr val="000000"/>
                </a:solidFill>
                <a:effectLst/>
                <a:latin typeface="Arial" panose="020B0604020202020204" pitchFamily="34" charset="0"/>
                <a:cs typeface="Arial" panose="020B0604020202020204" pitchFamily="34" charset="0"/>
              </a:rPr>
              <a:t>edizinische Diagnose zu erstellen</a:t>
            </a:r>
          </a:p>
          <a:p>
            <a:endParaRPr lang="de-DE" sz="1200" dirty="0">
              <a:solidFill>
                <a:srgbClr val="000000"/>
              </a:solidFill>
              <a:latin typeface="Arial" panose="020B0604020202020204" pitchFamily="34" charset="0"/>
              <a:cs typeface="Arial" panose="020B0604020202020204" pitchFamily="34" charset="0"/>
            </a:endParaRPr>
          </a:p>
          <a:p>
            <a:endParaRPr lang="de-DE" sz="1200" dirty="0">
              <a:solidFill>
                <a:srgbClr val="00000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de-DE" sz="1200" dirty="0">
                <a:solidFill>
                  <a:srgbClr val="000000"/>
                </a:solidFill>
                <a:latin typeface="Arial" panose="020B0604020202020204" pitchFamily="34" charset="0"/>
                <a:cs typeface="Arial" panose="020B0604020202020204" pitchFamily="34" charset="0"/>
              </a:rPr>
              <a:t>Arzneimittelformen:</a:t>
            </a:r>
          </a:p>
          <a:p>
            <a:pPr>
              <a:buFont typeface="Wingdings" panose="05000000000000000000" pitchFamily="2" charset="2"/>
              <a:buChar char="Ø"/>
            </a:pPr>
            <a:endParaRPr lang="de-DE" sz="1200" dirty="0">
              <a:solidFill>
                <a:srgbClr val="000000"/>
              </a:solidFill>
              <a:latin typeface="Arial" panose="020B0604020202020204" pitchFamily="34" charset="0"/>
              <a:cs typeface="Arial" panose="020B0604020202020204" pitchFamily="34" charset="0"/>
            </a:endParaRPr>
          </a:p>
          <a:p>
            <a:r>
              <a:rPr lang="de-DE" sz="1200" dirty="0">
                <a:solidFill>
                  <a:srgbClr val="000000"/>
                </a:solidFill>
                <a:latin typeface="Arial" panose="020B0604020202020204" pitchFamily="34" charset="0"/>
                <a:cs typeface="Arial" panose="020B0604020202020204" pitchFamily="34" charset="0"/>
              </a:rPr>
              <a:t>Fest: Tabletten, Pulver, Granulat</a:t>
            </a:r>
          </a:p>
          <a:p>
            <a:r>
              <a:rPr lang="de-DE" sz="1200" dirty="0">
                <a:solidFill>
                  <a:srgbClr val="000000"/>
                </a:solidFill>
                <a:latin typeface="Arial" panose="020B0604020202020204" pitchFamily="34" charset="0"/>
                <a:cs typeface="Arial" panose="020B0604020202020204" pitchFamily="34" charset="0"/>
              </a:rPr>
              <a:t>Streichfähig: Salben, Cremes, Gele</a:t>
            </a:r>
          </a:p>
          <a:p>
            <a:r>
              <a:rPr lang="de-DE" sz="1200" dirty="0">
                <a:solidFill>
                  <a:srgbClr val="000000"/>
                </a:solidFill>
                <a:latin typeface="Arial" panose="020B0604020202020204" pitchFamily="34" charset="0"/>
                <a:cs typeface="Arial" panose="020B0604020202020204" pitchFamily="34" charset="0"/>
              </a:rPr>
              <a:t>Flüssig: Lösungen, Tinkturen, Suspensionen</a:t>
            </a:r>
          </a:p>
          <a:p>
            <a:r>
              <a:rPr lang="de-DE" sz="1200" dirty="0">
                <a:solidFill>
                  <a:srgbClr val="000000"/>
                </a:solidFill>
                <a:latin typeface="Arial" panose="020B0604020202020204" pitchFamily="34" charset="0"/>
                <a:cs typeface="Arial" panose="020B0604020202020204" pitchFamily="34" charset="0"/>
              </a:rPr>
              <a:t>Gasförmig: Gase, Aerosole</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18030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Arzneimittelapplikation</a:t>
            </a:r>
          </a:p>
          <a:p>
            <a:pPr marL="0" indent="0">
              <a:buNone/>
            </a:pPr>
            <a:endParaRPr lang="de-DE" sz="1600" dirty="0"/>
          </a:p>
          <a:p>
            <a:pPr>
              <a:buFont typeface="Wingdings" panose="05000000000000000000" pitchFamily="2" charset="2"/>
              <a:buChar char="Ø"/>
            </a:pPr>
            <a:r>
              <a:rPr lang="de-DE" sz="1200" dirty="0"/>
              <a:t>Lokal</a:t>
            </a:r>
          </a:p>
          <a:p>
            <a:r>
              <a:rPr lang="de-DE" sz="1200" dirty="0">
                <a:latin typeface="Arial" panose="020B0604020202020204" pitchFamily="34" charset="0"/>
                <a:cs typeface="Arial" panose="020B0604020202020204" pitchFamily="34" charset="0"/>
              </a:rPr>
              <a:t>Örtlich begrenzt, Gesamtorganismus weitgehend unbeeinflusst</a:t>
            </a:r>
          </a:p>
          <a:p>
            <a:r>
              <a:rPr lang="de-DE" sz="1200" dirty="0">
                <a:latin typeface="Arial" panose="020B0604020202020204" pitchFamily="34" charset="0"/>
                <a:cs typeface="Arial" panose="020B0604020202020204" pitchFamily="34" charset="0"/>
              </a:rPr>
              <a:t>Z.B.: Salben, Pflaster, Spülungen, Tropfen</a:t>
            </a: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pPr>
              <a:buFont typeface="Wingdings" panose="05000000000000000000" pitchFamily="2" charset="2"/>
              <a:buChar char="Ø"/>
            </a:pPr>
            <a:r>
              <a:rPr lang="de-DE" sz="1200" dirty="0">
                <a:latin typeface="Arial" panose="020B0604020202020204" pitchFamily="34" charset="0"/>
                <a:cs typeface="Arial" panose="020B0604020202020204" pitchFamily="34" charset="0"/>
              </a:rPr>
              <a:t>Systemisch</a:t>
            </a:r>
          </a:p>
          <a:p>
            <a:pPr>
              <a:buFont typeface="Wingdings" panose="05000000000000000000" pitchFamily="2" charset="2"/>
              <a:buChar char="Ø"/>
            </a:pPr>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Enteral (über den Verdauungstrakt):</a:t>
            </a:r>
          </a:p>
          <a:p>
            <a:r>
              <a:rPr lang="de-DE" sz="1200" dirty="0">
                <a:latin typeface="Arial" panose="020B0604020202020204" pitchFamily="34" charset="0"/>
                <a:cs typeface="Arial" panose="020B0604020202020204" pitchFamily="34" charset="0"/>
              </a:rPr>
              <a:t>Oral, sublingual, rektal</a:t>
            </a:r>
          </a:p>
          <a:p>
            <a:pPr marL="0" indent="0">
              <a:buNone/>
            </a:pPr>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Parenteral (Umgehung des Verdauungstraktes):</a:t>
            </a:r>
          </a:p>
          <a:p>
            <a:r>
              <a:rPr lang="de-DE" sz="1200" dirty="0">
                <a:latin typeface="Arial" panose="020B0604020202020204" pitchFamily="34" charset="0"/>
                <a:cs typeface="Arial" panose="020B0604020202020204" pitchFamily="34" charset="0"/>
              </a:rPr>
              <a:t>Perkutan, </a:t>
            </a:r>
            <a:r>
              <a:rPr lang="de-DE" sz="1200" dirty="0" err="1">
                <a:latin typeface="Arial" panose="020B0604020202020204" pitchFamily="34" charset="0"/>
                <a:cs typeface="Arial" panose="020B0604020202020204" pitchFamily="34" charset="0"/>
              </a:rPr>
              <a:t>permukös</a:t>
            </a:r>
            <a:r>
              <a:rPr lang="de-DE" sz="1200" dirty="0">
                <a:latin typeface="Arial" panose="020B0604020202020204" pitchFamily="34" charset="0"/>
                <a:cs typeface="Arial" panose="020B0604020202020204" pitchFamily="34" charset="0"/>
              </a:rPr>
              <a:t>, intravenös, intramuskulär, subkutan</a:t>
            </a:r>
          </a:p>
        </p:txBody>
      </p:sp>
    </p:spTree>
    <p:extLst>
      <p:ext uri="{BB962C8B-B14F-4D97-AF65-F5344CB8AC3E}">
        <p14:creationId xmlns:p14="http://schemas.microsoft.com/office/powerpoint/2010/main" val="11823251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Arzneimittelgruppen</a:t>
            </a:r>
          </a:p>
          <a:p>
            <a:pPr marL="0" indent="0">
              <a:buNone/>
            </a:pPr>
            <a:endParaRPr lang="de-DE" sz="1600" dirty="0"/>
          </a:p>
          <a:p>
            <a:pPr>
              <a:buFont typeface="Arial" panose="020B0604020202020204" pitchFamily="34" charset="0"/>
              <a:buChar char="•"/>
            </a:pPr>
            <a:r>
              <a:rPr lang="de-DE" sz="1200" dirty="0"/>
              <a:t>Analgetika:</a:t>
            </a:r>
          </a:p>
          <a:p>
            <a:pPr>
              <a:buFont typeface="Arial" panose="020B0604020202020204" pitchFamily="34" charset="0"/>
              <a:buChar char="•"/>
            </a:pPr>
            <a:r>
              <a:rPr lang="de-DE" sz="1200" dirty="0"/>
              <a:t>Schmerzmittel, z.B.: Ibuprofen, Paracetamol</a:t>
            </a:r>
          </a:p>
          <a:p>
            <a:pPr marL="0" indent="0">
              <a:buNone/>
            </a:pPr>
            <a:endParaRPr lang="de-DE" sz="1200" dirty="0"/>
          </a:p>
          <a:p>
            <a:pPr>
              <a:buFont typeface="Arial" panose="020B0604020202020204" pitchFamily="34" charset="0"/>
              <a:buChar char="•"/>
            </a:pPr>
            <a:r>
              <a:rPr lang="de-DE" sz="1200" dirty="0"/>
              <a:t>Antikoagulantia:</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G</a:t>
            </a:r>
            <a:r>
              <a:rPr lang="de-DE" sz="1200" b="0" i="0" dirty="0">
                <a:effectLst/>
                <a:latin typeface="Arial" panose="020B0604020202020204" pitchFamily="34" charset="0"/>
                <a:cs typeface="Arial" panose="020B0604020202020204" pitchFamily="34" charset="0"/>
              </a:rPr>
              <a:t>erinnungshemmende Medikamente, z.B.: ASS 100, Marcumar, Eliquis</a:t>
            </a:r>
            <a:endParaRPr lang="de-DE" sz="1200" dirty="0">
              <a:latin typeface="Arial" panose="020B0604020202020204" pitchFamily="34" charset="0"/>
              <a:cs typeface="Arial" panose="020B0604020202020204" pitchFamily="34" charset="0"/>
            </a:endParaRPr>
          </a:p>
          <a:p>
            <a:pPr>
              <a:buFont typeface="Arial" panose="020B0604020202020204" pitchFamily="34" charset="0"/>
              <a:buChar char="•"/>
            </a:pPr>
            <a:endParaRPr lang="de-DE" sz="1200" dirty="0"/>
          </a:p>
          <a:p>
            <a:pPr>
              <a:buFont typeface="Arial" panose="020B0604020202020204" pitchFamily="34" charset="0"/>
              <a:buChar char="•"/>
            </a:pPr>
            <a:r>
              <a:rPr lang="de-DE" sz="1200" dirty="0"/>
              <a:t>Antiphlogistika:</a:t>
            </a:r>
          </a:p>
          <a:p>
            <a:pPr>
              <a:buFont typeface="Arial" panose="020B0604020202020204" pitchFamily="34" charset="0"/>
              <a:buChar char="•"/>
            </a:pPr>
            <a:r>
              <a:rPr lang="de-DE" sz="1200" dirty="0"/>
              <a:t>Entzündungshemmende Medikamente, z.B.: Cortison, Ibuprofen, </a:t>
            </a:r>
            <a:r>
              <a:rPr lang="de-DE" sz="1200" dirty="0" err="1"/>
              <a:t>Diclofenac</a:t>
            </a:r>
            <a:endParaRPr lang="de-DE" sz="1200" dirty="0"/>
          </a:p>
          <a:p>
            <a:pPr>
              <a:buFont typeface="Arial" panose="020B0604020202020204" pitchFamily="34" charset="0"/>
              <a:buChar char="•"/>
            </a:pPr>
            <a:endParaRPr lang="de-DE" sz="1200" dirty="0"/>
          </a:p>
          <a:p>
            <a:pPr>
              <a:buFont typeface="Arial" panose="020B0604020202020204" pitchFamily="34" charset="0"/>
              <a:buChar char="•"/>
            </a:pPr>
            <a:r>
              <a:rPr lang="de-DE" sz="1200" dirty="0"/>
              <a:t>Antibiotika:</a:t>
            </a:r>
          </a:p>
          <a:p>
            <a:pPr>
              <a:buFont typeface="Arial" panose="020B0604020202020204" pitchFamily="34" charset="0"/>
              <a:buChar char="•"/>
            </a:pPr>
            <a:r>
              <a:rPr lang="de-DE" sz="1200" dirty="0"/>
              <a:t>Mittel gegen eine bakterielle Infektion, z.B.: Penicillin, Clindamycin</a:t>
            </a:r>
          </a:p>
          <a:p>
            <a:pPr>
              <a:buFont typeface="Arial" panose="020B0604020202020204" pitchFamily="34" charset="0"/>
              <a:buChar char="•"/>
            </a:pPr>
            <a:endParaRPr lang="de-DE" sz="1200" dirty="0"/>
          </a:p>
          <a:p>
            <a:pPr>
              <a:buFont typeface="Arial" panose="020B0604020202020204" pitchFamily="34" charset="0"/>
              <a:buChar char="•"/>
            </a:pPr>
            <a:r>
              <a:rPr lang="de-DE" sz="1200" dirty="0"/>
              <a:t>Hämostyptika:</a:t>
            </a:r>
          </a:p>
          <a:p>
            <a:pPr>
              <a:buFont typeface="Arial" panose="020B0604020202020204" pitchFamily="34" charset="0"/>
              <a:buChar char="•"/>
            </a:pPr>
            <a:r>
              <a:rPr lang="de-DE" sz="1200" b="0" i="0" dirty="0">
                <a:effectLst/>
                <a:latin typeface="Arial" panose="020B0604020202020204" pitchFamily="34" charset="0"/>
                <a:cs typeface="Arial" panose="020B0604020202020204" pitchFamily="34" charset="0"/>
              </a:rPr>
              <a:t>lokal gerinnungsfördernde Substanzen, z.B.: Tranexamsäure, Cellulose, Vasokonstriktoren</a:t>
            </a:r>
            <a:endParaRPr lang="de-DE" sz="1200" dirty="0">
              <a:latin typeface="Arial" panose="020B0604020202020204" pitchFamily="34" charset="0"/>
              <a:cs typeface="Arial" panose="020B0604020202020204" pitchFamily="34" charset="0"/>
            </a:endParaRPr>
          </a:p>
          <a:p>
            <a:pPr>
              <a:buFont typeface="Arial" panose="020B0604020202020204" pitchFamily="34" charset="0"/>
              <a:buChar char="•"/>
            </a:pP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6413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Arzneimittelverschreibung</a:t>
            </a:r>
          </a:p>
          <a:p>
            <a:pPr marL="0" indent="0">
              <a:buNone/>
            </a:pPr>
            <a:endParaRPr lang="de-DE" sz="1600" dirty="0"/>
          </a:p>
          <a:p>
            <a:pPr>
              <a:buFont typeface="Wingdings" panose="05000000000000000000" pitchFamily="2" charset="2"/>
              <a:buChar char="Ø"/>
            </a:pPr>
            <a:r>
              <a:rPr lang="de-DE" sz="1200" dirty="0"/>
              <a:t>Zahnärztliches (E)-Rezept für verschreibungspflichtige Arzneimittel </a:t>
            </a:r>
          </a:p>
          <a:p>
            <a:pPr>
              <a:buFont typeface="Arial" panose="020B0604020202020204" pitchFamily="34" charset="0"/>
              <a:buChar char="•"/>
            </a:pPr>
            <a:r>
              <a:rPr lang="de-DE" sz="1200" dirty="0"/>
              <a:t>Angaben:</a:t>
            </a:r>
          </a:p>
          <a:p>
            <a:pPr>
              <a:buFont typeface="Arial" panose="020B0604020202020204" pitchFamily="34" charset="0"/>
              <a:buChar char="•"/>
            </a:pPr>
            <a:r>
              <a:rPr lang="de-DE" sz="1200" dirty="0"/>
              <a:t>Name, Anschrift, Telefon-Nr. des (Zahn)Arztes, Datum, Berufsbezeichnung (Arzt / Zahnarzt)</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Bezeichnung Arzneimittel, Darreichungsform, Menge, Dosierung</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Name und Anschrift des Patienten</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Unterschrift (Zahn)Arzt</a:t>
            </a:r>
          </a:p>
          <a:p>
            <a:pPr>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Arial" panose="020B0604020202020204" pitchFamily="34" charset="0"/>
              <a:buChar char="•"/>
            </a:pPr>
            <a:r>
              <a:rPr lang="de-DE" sz="1200" b="0" i="0" dirty="0">
                <a:effectLst/>
                <a:latin typeface="Arial" panose="020B0604020202020204" pitchFamily="34" charset="0"/>
                <a:cs typeface="Arial" panose="020B0604020202020204" pitchFamily="34" charset="0"/>
              </a:rPr>
              <a:t>Ab 01.09.2022 sind Apotheken in ganz Deutschland verpflichtet E-Rezepte anzunehmen</a:t>
            </a:r>
            <a:endParaRPr lang="de-DE" sz="1200" dirty="0">
              <a:latin typeface="Arial" panose="020B0604020202020204" pitchFamily="34" charset="0"/>
              <a:cs typeface="Arial" panose="020B0604020202020204" pitchFamily="34" charset="0"/>
            </a:endParaRP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E</a:t>
            </a:r>
            <a:r>
              <a:rPr lang="de-DE" sz="1200" b="0" i="0" dirty="0">
                <a:effectLst/>
                <a:latin typeface="Arial" panose="020B0604020202020204" pitchFamily="34" charset="0"/>
                <a:cs typeface="Arial" panose="020B0604020202020204" pitchFamily="34" charset="0"/>
              </a:rPr>
              <a:t>lektronische Verordnung von Medikamenten sowie Heil- und Hilfsmitteln</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E</a:t>
            </a:r>
            <a:r>
              <a:rPr lang="de-DE" sz="1200" b="0" i="0" dirty="0">
                <a:effectLst/>
                <a:latin typeface="Arial" panose="020B0604020202020204" pitchFamily="34" charset="0"/>
                <a:cs typeface="Arial" panose="020B0604020202020204" pitchFamily="34" charset="0"/>
              </a:rPr>
              <a:t>rstellung digital über Praxisverwaltungssystem und Signatur mit elektronischem Heilberufsausweis (HBA)</a:t>
            </a:r>
            <a:endParaRPr lang="de-DE" sz="1200" dirty="0">
              <a:latin typeface="Arial" panose="020B0604020202020204" pitchFamily="34" charset="0"/>
              <a:cs typeface="Arial" panose="020B0604020202020204" pitchFamily="34" charset="0"/>
            </a:endParaRPr>
          </a:p>
          <a:p>
            <a:pPr>
              <a:buFont typeface="Arial" panose="020B0604020202020204" pitchFamily="34" charset="0"/>
              <a:buChar char="•"/>
            </a:pPr>
            <a:endParaRPr lang="de-DE" sz="1200" dirty="0">
              <a:latin typeface="Arial" panose="020B0604020202020204" pitchFamily="34" charset="0"/>
              <a:cs typeface="Arial" panose="020B0604020202020204" pitchFamily="34" charset="0"/>
            </a:endParaRPr>
          </a:p>
          <a:p>
            <a:pPr>
              <a:buFont typeface="Wingdings" panose="05000000000000000000" pitchFamily="2" charset="2"/>
              <a:buChar char="Ø"/>
            </a:pPr>
            <a:r>
              <a:rPr lang="de-DE" sz="1200" dirty="0">
                <a:latin typeface="Arial" panose="020B0604020202020204" pitchFamily="34" charset="0"/>
                <a:cs typeface="Arial" panose="020B0604020202020204" pitchFamily="34" charset="0"/>
              </a:rPr>
              <a:t>Betäubungsmittelrezept </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Dreiteiliges amtliches Rezept für Betäubungsmittel (z.B.: Morphium)</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Erhältlich beim Bundesinstitut für Arzneimittel und Medizinprodukte (BfArM)</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Im Safe aufzubewahren, 3 Jahre nach Ausstellung</a:t>
            </a:r>
          </a:p>
          <a:p>
            <a:pPr>
              <a:buFont typeface="Arial" panose="020B0604020202020204" pitchFamily="34" charset="0"/>
              <a:buChar char="•"/>
            </a:pPr>
            <a:endParaRPr lang="de-DE" sz="1200" dirty="0">
              <a:latin typeface="Arial" panose="020B0604020202020204" pitchFamily="34" charset="0"/>
              <a:cs typeface="Arial" panose="020B0604020202020204" pitchFamily="34" charset="0"/>
            </a:endParaRPr>
          </a:p>
          <a:p>
            <a:pPr>
              <a:buFont typeface="Arial" panose="020B0604020202020204" pitchFamily="34" charset="0"/>
              <a:buChar char="•"/>
            </a:pP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03470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764" y="156100"/>
            <a:ext cx="7498080" cy="1143000"/>
          </a:xfrm>
        </p:spPr>
        <p:txBody>
          <a:bodyPr/>
          <a:lstStyle/>
          <a:p>
            <a:r>
              <a:rPr lang="de-DE" dirty="0"/>
              <a:t>Patienten bei chirurgischen Behandlungen begleiten</a:t>
            </a:r>
          </a:p>
        </p:txBody>
      </p:sp>
      <p:sp>
        <p:nvSpPr>
          <p:cNvPr id="3" name="Inhaltsplatzhalter 2"/>
          <p:cNvSpPr>
            <a:spLocks noGrp="1"/>
          </p:cNvSpPr>
          <p:nvPr>
            <p:ph idx="1"/>
          </p:nvPr>
        </p:nvSpPr>
        <p:spPr/>
        <p:txBody>
          <a:bodyPr>
            <a:normAutofit/>
          </a:bodyPr>
          <a:lstStyle/>
          <a:p>
            <a:pPr marL="0" indent="0">
              <a:buNone/>
            </a:pPr>
            <a:r>
              <a:rPr lang="de-DE" sz="1600" dirty="0"/>
              <a:t>Arbeitsunfähigkeitsbescheinigung</a:t>
            </a:r>
          </a:p>
          <a:p>
            <a:pPr marL="0" indent="0">
              <a:buNone/>
            </a:pPr>
            <a:endParaRPr lang="de-DE" sz="1600" dirty="0"/>
          </a:p>
          <a:p>
            <a:pPr>
              <a:buFont typeface="Arial" panose="020B0604020202020204" pitchFamily="34" charset="0"/>
              <a:buChar char="•"/>
            </a:pPr>
            <a:r>
              <a:rPr lang="de-DE" sz="1200" b="0" i="0" dirty="0">
                <a:effectLst/>
                <a:latin typeface="Arial" panose="020B0604020202020204" pitchFamily="34" charset="0"/>
              </a:rPr>
              <a:t>1. Januar 2021: (</a:t>
            </a:r>
            <a:r>
              <a:rPr lang="de-DE" sz="1200" b="0" i="0" dirty="0" err="1">
                <a:effectLst/>
                <a:latin typeface="Arial" panose="020B0604020202020204" pitchFamily="34" charset="0"/>
              </a:rPr>
              <a:t>eAU</a:t>
            </a:r>
            <a:r>
              <a:rPr lang="de-DE" sz="1200" b="0" i="0" dirty="0">
                <a:effectLst/>
                <a:latin typeface="Arial" panose="020B0604020202020204" pitchFamily="34" charset="0"/>
              </a:rPr>
              <a:t>)</a:t>
            </a:r>
          </a:p>
          <a:p>
            <a:pPr>
              <a:buFont typeface="Arial" panose="020B0604020202020204" pitchFamily="34" charset="0"/>
              <a:buChar char="•"/>
            </a:pPr>
            <a:r>
              <a:rPr lang="de-DE" sz="1200" dirty="0">
                <a:latin typeface="Arial" panose="020B0604020202020204" pitchFamily="34" charset="0"/>
              </a:rPr>
              <a:t>E</a:t>
            </a:r>
            <a:r>
              <a:rPr lang="de-DE" sz="1200" b="0" i="0" dirty="0">
                <a:effectLst/>
                <a:latin typeface="Arial" panose="020B0604020202020204" pitchFamily="34" charset="0"/>
              </a:rPr>
              <a:t>inheitliches und verbindliches elektronisches Verfahren zur Übermittlung von Arbeitsunfähigkeitsdaten </a:t>
            </a:r>
          </a:p>
          <a:p>
            <a:pPr>
              <a:buFont typeface="Arial" panose="020B0604020202020204" pitchFamily="34" charset="0"/>
              <a:buChar char="•"/>
            </a:pPr>
            <a:r>
              <a:rPr lang="de-DE" sz="1200" dirty="0">
                <a:latin typeface="Arial" panose="020B0604020202020204" pitchFamily="34" charset="0"/>
              </a:rPr>
              <a:t>D</a:t>
            </a:r>
            <a:r>
              <a:rPr lang="de-DE" sz="1200" b="0" i="0" dirty="0">
                <a:effectLst/>
                <a:latin typeface="Arial" panose="020B0604020202020204" pitchFamily="34" charset="0"/>
              </a:rPr>
              <a:t>urch die Ärzte an die Krankenkassen</a:t>
            </a:r>
            <a:endParaRPr lang="de-DE" sz="1200" dirty="0">
              <a:latin typeface="Arial" panose="020B0604020202020204" pitchFamily="34" charset="0"/>
              <a:cs typeface="Arial" panose="020B0604020202020204" pitchFamily="34" charset="0"/>
            </a:endParaRPr>
          </a:p>
          <a:p>
            <a:pPr>
              <a:buFont typeface="Arial" panose="020B0604020202020204" pitchFamily="34" charset="0"/>
              <a:buChar char="•"/>
            </a:pPr>
            <a:r>
              <a:rPr lang="de-DE" sz="1200" b="0" i="0" dirty="0">
                <a:effectLst/>
                <a:latin typeface="Arial" panose="020B0604020202020204" pitchFamily="34" charset="0"/>
              </a:rPr>
              <a:t>Ab dem 1. Juli 2022 versenden die Krankenkassen die AU in elektronischer Form an die Arbeitgeber</a:t>
            </a:r>
          </a:p>
          <a:p>
            <a:pPr>
              <a:buFont typeface="Arial" panose="020B0604020202020204" pitchFamily="34" charset="0"/>
              <a:buChar char="•"/>
            </a:pPr>
            <a:endParaRPr lang="de-DE" sz="1200" dirty="0">
              <a:latin typeface="Arial" panose="020B0604020202020204" pitchFamily="34" charset="0"/>
              <a:cs typeface="Arial" panose="020B0604020202020204" pitchFamily="34" charset="0"/>
            </a:endParaRPr>
          </a:p>
          <a:p>
            <a:pPr>
              <a:buFont typeface="Wingdings" panose="05000000000000000000" pitchFamily="2" charset="2"/>
              <a:buChar char="Ø"/>
            </a:pPr>
            <a:r>
              <a:rPr lang="de-DE" sz="1200" b="0" i="0" dirty="0">
                <a:effectLst/>
                <a:latin typeface="Arial" panose="020B0604020202020204" pitchFamily="34" charset="0"/>
              </a:rPr>
              <a:t>Informationen, die auf allen Seiten enthalten sind:</a:t>
            </a:r>
          </a:p>
          <a:p>
            <a:pPr algn="l">
              <a:buFont typeface="Arial" panose="020B0604020202020204" pitchFamily="34" charset="0"/>
              <a:buChar char="•"/>
            </a:pPr>
            <a:r>
              <a:rPr lang="de-DE" sz="1200" b="0" i="0" dirty="0">
                <a:effectLst/>
                <a:latin typeface="Arial" panose="020B0604020202020204" pitchFamily="34" charset="0"/>
              </a:rPr>
              <a:t>Krankenkasse bzw. Kostenträger,</a:t>
            </a:r>
          </a:p>
          <a:p>
            <a:pPr algn="l">
              <a:buFont typeface="Arial" panose="020B0604020202020204" pitchFamily="34" charset="0"/>
              <a:buChar char="•"/>
            </a:pPr>
            <a:r>
              <a:rPr lang="de-DE" sz="1200" b="0" i="0" dirty="0">
                <a:effectLst/>
                <a:latin typeface="Arial" panose="020B0604020202020204" pitchFamily="34" charset="0"/>
              </a:rPr>
              <a:t>Name, Adresse, Geburtsdatum und Versicherten-Nummer des Erkrankten,</a:t>
            </a:r>
          </a:p>
          <a:p>
            <a:pPr algn="l">
              <a:buFont typeface="Arial" panose="020B0604020202020204" pitchFamily="34" charset="0"/>
              <a:buChar char="•"/>
            </a:pPr>
            <a:r>
              <a:rPr lang="de-DE" sz="1200" b="0" i="0" dirty="0">
                <a:effectLst/>
                <a:latin typeface="Arial" panose="020B0604020202020204" pitchFamily="34" charset="0"/>
              </a:rPr>
              <a:t>Name des attestierenden Arztes</a:t>
            </a:r>
          </a:p>
          <a:p>
            <a:pPr algn="l">
              <a:buFont typeface="Arial" panose="020B0604020202020204" pitchFamily="34" charset="0"/>
              <a:buChar char="•"/>
            </a:pPr>
            <a:r>
              <a:rPr lang="de-DE" sz="1200" b="0" i="0" dirty="0">
                <a:effectLst/>
                <a:latin typeface="Arial" panose="020B0604020202020204" pitchFamily="34" charset="0"/>
              </a:rPr>
              <a:t>Datumsangaben der Ausstellung der Bescheinigung, der Feststellung sowie des Beginns und des voraussichtlichen Endes der Arbeitsunfähigkeit sowie Erst- oder Folgebescheinigung</a:t>
            </a:r>
            <a:endParaRPr lang="de-DE" sz="1200" dirty="0">
              <a:latin typeface="Arial" panose="020B0604020202020204" pitchFamily="34" charset="0"/>
            </a:endParaRPr>
          </a:p>
          <a:p>
            <a:pPr algn="l">
              <a:buFont typeface="Wingdings" panose="05000000000000000000" pitchFamily="2" charset="2"/>
              <a:buChar char="Ø"/>
            </a:pPr>
            <a:r>
              <a:rPr lang="de-DE" sz="1200" b="0" i="0" dirty="0">
                <a:effectLst/>
                <a:latin typeface="Arial" panose="020B0604020202020204" pitchFamily="34" charset="0"/>
              </a:rPr>
              <a:t>Wird </a:t>
            </a:r>
            <a:r>
              <a:rPr lang="de-DE" sz="1200" b="0" i="0" u="sng" dirty="0">
                <a:effectLst/>
                <a:latin typeface="Arial" panose="020B0604020202020204" pitchFamily="34" charset="0"/>
              </a:rPr>
              <a:t>nicht</a:t>
            </a:r>
            <a:r>
              <a:rPr lang="de-DE" sz="1200" b="0" i="0" dirty="0">
                <a:effectLst/>
                <a:latin typeface="Arial" panose="020B0604020202020204" pitchFamily="34" charset="0"/>
              </a:rPr>
              <a:t> an den Arbeitgeber übermittelt:</a:t>
            </a:r>
          </a:p>
          <a:p>
            <a:pPr algn="l">
              <a:buFont typeface="Arial" panose="020B0604020202020204" pitchFamily="34" charset="0"/>
              <a:buChar char="•"/>
            </a:pPr>
            <a:r>
              <a:rPr lang="de-DE" sz="1200" b="0" i="0" dirty="0">
                <a:effectLst/>
                <a:latin typeface="Arial" panose="020B0604020202020204" pitchFamily="34" charset="0"/>
              </a:rPr>
              <a:t>Bezeichnung der Erkrankung, nach ICD-10 GM verschlüsselt:</a:t>
            </a:r>
          </a:p>
          <a:p>
            <a:pPr algn="l">
              <a:buFont typeface="Arial" panose="020B0604020202020204" pitchFamily="34" charset="0"/>
              <a:buChar char="•"/>
            </a:pPr>
            <a:r>
              <a:rPr lang="de-DE" sz="1200" b="0" i="0" dirty="0">
                <a:effectLst/>
                <a:latin typeface="Arial" panose="020B0604020202020204" pitchFamily="34" charset="0"/>
                <a:cs typeface="Arial" panose="020B0604020202020204" pitchFamily="34" charset="0"/>
              </a:rPr>
              <a:t>Mit der gesetzlichen Einführung der elektronischen Arbeitsunfähigkeitsbescheinigung (</a:t>
            </a:r>
            <a:r>
              <a:rPr lang="de-DE" sz="1200" b="0" i="0" dirty="0" err="1">
                <a:effectLst/>
                <a:latin typeface="Arial" panose="020B0604020202020204" pitchFamily="34" charset="0"/>
                <a:cs typeface="Arial" panose="020B0604020202020204" pitchFamily="34" charset="0"/>
              </a:rPr>
              <a:t>eAU</a:t>
            </a:r>
            <a:r>
              <a:rPr lang="de-DE" sz="1200" b="0" i="0" dirty="0">
                <a:effectLst/>
                <a:latin typeface="Arial" panose="020B0604020202020204" pitchFamily="34" charset="0"/>
                <a:cs typeface="Arial" panose="020B0604020202020204" pitchFamily="34" charset="0"/>
              </a:rPr>
              <a:t>) für gesetzlich krankenversicherte Personen auch für Zahnärzte vorzunehmen (ICD-10)</a:t>
            </a:r>
          </a:p>
        </p:txBody>
      </p:sp>
    </p:spTree>
    <p:extLst>
      <p:ext uri="{BB962C8B-B14F-4D97-AF65-F5344CB8AC3E}">
        <p14:creationId xmlns:p14="http://schemas.microsoft.com/office/powerpoint/2010/main" val="1970819987"/>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r">
          <a:defRPr sz="1600" baseline="30000" dirty="0" smtClean="0">
            <a:latin typeface="Arial"/>
            <a:cs typeface="Arial"/>
          </a:defRPr>
        </a:defP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3015</Words>
  <Application>Microsoft Office PowerPoint</Application>
  <PresentationFormat>Bildschirmpräsentation (4:3)</PresentationFormat>
  <Paragraphs>607</Paragraphs>
  <Slides>48</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48</vt:i4>
      </vt:variant>
    </vt:vector>
  </HeadingPairs>
  <TitlesOfParts>
    <vt:vector size="54" baseType="lpstr">
      <vt:lpstr>arial</vt:lpstr>
      <vt:lpstr>arial</vt:lpstr>
      <vt:lpstr>Calibri</vt:lpstr>
      <vt:lpstr>Wingdings</vt:lpstr>
      <vt:lpstr>Office-Design</vt:lpstr>
      <vt:lpstr>1_Office-Design</vt:lpstr>
      <vt:lpstr>Patienten bei chirurgischen Behandlungen begleiten</vt:lpstr>
      <vt:lpstr>Urheberrecht</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lpstr>Patienten bei chirurgischen Behandlungen begleiten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Arne</dc:creator>
  <cp:lastModifiedBy>Voges, Christopher</cp:lastModifiedBy>
  <cp:revision>124</cp:revision>
  <dcterms:created xsi:type="dcterms:W3CDTF">2012-08-28T12:25:04Z</dcterms:created>
  <dcterms:modified xsi:type="dcterms:W3CDTF">2026-09-21T06:03:36Z</dcterms:modified>
</cp:coreProperties>
</file>