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70"/>
  </p:notesMasterIdLst>
  <p:handoutMasterIdLst>
    <p:handoutMasterId r:id="rId71"/>
  </p:handoutMasterIdLst>
  <p:sldIdLst>
    <p:sldId id="260" r:id="rId3"/>
    <p:sldId id="337" r:id="rId4"/>
    <p:sldId id="270" r:id="rId5"/>
    <p:sldId id="271" r:id="rId6"/>
    <p:sldId id="272" r:id="rId7"/>
    <p:sldId id="275" r:id="rId8"/>
    <p:sldId id="274" r:id="rId9"/>
    <p:sldId id="282" r:id="rId10"/>
    <p:sldId id="276" r:id="rId11"/>
    <p:sldId id="284" r:id="rId12"/>
    <p:sldId id="283" r:id="rId13"/>
    <p:sldId id="277" r:id="rId14"/>
    <p:sldId id="281" r:id="rId15"/>
    <p:sldId id="279" r:id="rId16"/>
    <p:sldId id="303" r:id="rId17"/>
    <p:sldId id="304" r:id="rId18"/>
    <p:sldId id="302" r:id="rId19"/>
    <p:sldId id="301" r:id="rId20"/>
    <p:sldId id="306" r:id="rId21"/>
    <p:sldId id="307" r:id="rId22"/>
    <p:sldId id="308" r:id="rId23"/>
    <p:sldId id="309" r:id="rId24"/>
    <p:sldId id="305" r:id="rId25"/>
    <p:sldId id="300" r:id="rId26"/>
    <p:sldId id="273" r:id="rId27"/>
    <p:sldId id="278" r:id="rId28"/>
    <p:sldId id="280" r:id="rId29"/>
    <p:sldId id="269" r:id="rId30"/>
    <p:sldId id="285" r:id="rId31"/>
    <p:sldId id="311" r:id="rId32"/>
    <p:sldId id="312" r:id="rId33"/>
    <p:sldId id="313" r:id="rId34"/>
    <p:sldId id="310" r:id="rId35"/>
    <p:sldId id="291" r:id="rId36"/>
    <p:sldId id="292" r:id="rId37"/>
    <p:sldId id="293" r:id="rId38"/>
    <p:sldId id="294" r:id="rId39"/>
    <p:sldId id="295" r:id="rId40"/>
    <p:sldId id="296" r:id="rId41"/>
    <p:sldId id="297" r:id="rId42"/>
    <p:sldId id="298" r:id="rId43"/>
    <p:sldId id="299" r:id="rId44"/>
    <p:sldId id="332" r:id="rId45"/>
    <p:sldId id="334" r:id="rId46"/>
    <p:sldId id="335" r:id="rId47"/>
    <p:sldId id="336" r:id="rId48"/>
    <p:sldId id="333" r:id="rId49"/>
    <p:sldId id="286" r:id="rId50"/>
    <p:sldId id="317" r:id="rId51"/>
    <p:sldId id="318" r:id="rId52"/>
    <p:sldId id="319" r:id="rId53"/>
    <p:sldId id="314" r:id="rId54"/>
    <p:sldId id="315" r:id="rId55"/>
    <p:sldId id="316" r:id="rId56"/>
    <p:sldId id="320" r:id="rId57"/>
    <p:sldId id="321" r:id="rId58"/>
    <p:sldId id="322" r:id="rId59"/>
    <p:sldId id="323" r:id="rId60"/>
    <p:sldId id="324" r:id="rId61"/>
    <p:sldId id="325" r:id="rId62"/>
    <p:sldId id="289" r:id="rId63"/>
    <p:sldId id="288" r:id="rId64"/>
    <p:sldId id="290" r:id="rId65"/>
    <p:sldId id="328" r:id="rId66"/>
    <p:sldId id="329" r:id="rId67"/>
    <p:sldId id="330" r:id="rId68"/>
    <p:sldId id="331" r:id="rId69"/>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70" userDrawn="1">
          <p15:clr>
            <a:srgbClr val="A4A3A4"/>
          </p15:clr>
        </p15:guide>
        <p15:guide id="2" pos="297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20B"/>
    <a:srgbClr val="3535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57" autoAdjust="0"/>
    <p:restoredTop sz="94551" autoAdjust="0"/>
  </p:normalViewPr>
  <p:slideViewPr>
    <p:cSldViewPr snapToObjects="1">
      <p:cViewPr varScale="1">
        <p:scale>
          <a:sx n="121" d="100"/>
          <a:sy n="121" d="100"/>
        </p:scale>
        <p:origin x="624" y="96"/>
      </p:cViewPr>
      <p:guideLst>
        <p:guide orient="horz" pos="1570"/>
        <p:guide pos="297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B1D8A4-50E5-D442-B6C5-74EB957EC415}" type="datetimeFigureOut">
              <a:rPr lang="de-DE" smtClean="0"/>
              <a:t>21.09.2026</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E022-FF79-904A-9A24-012999B08067}" type="slidenum">
              <a:rPr lang="de-DE" smtClean="0"/>
              <a:t>‹Nr.›</a:t>
            </a:fld>
            <a:endParaRPr lang="de-DE"/>
          </a:p>
        </p:txBody>
      </p:sp>
    </p:spTree>
    <p:extLst>
      <p:ext uri="{BB962C8B-B14F-4D97-AF65-F5344CB8AC3E}">
        <p14:creationId xmlns:p14="http://schemas.microsoft.com/office/powerpoint/2010/main" val="4165227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6AB57B-2DAA-A84E-8DA5-4F6D36F84A5C}" type="datetimeFigureOut">
              <a:rPr lang="de-DE" smtClean="0"/>
              <a:t>21.09.2026</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6E9D6F-5462-5249-BFB5-2573B2CB4A52}" type="slidenum">
              <a:rPr lang="de-DE" smtClean="0"/>
              <a:t>‹Nr.›</a:t>
            </a:fld>
            <a:endParaRPr lang="de-DE"/>
          </a:p>
        </p:txBody>
      </p:sp>
    </p:spTree>
    <p:extLst>
      <p:ext uri="{BB962C8B-B14F-4D97-AF65-F5344CB8AC3E}">
        <p14:creationId xmlns:p14="http://schemas.microsoft.com/office/powerpoint/2010/main" val="32016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7" name="Bild 6" descr="Vorlage-2.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661348"/>
            <a:ext cx="9158400" cy="5204836"/>
          </a:xfrm>
          <a:prstGeom prst="rect">
            <a:avLst/>
          </a:prstGeom>
        </p:spPr>
      </p:pic>
      <p:sp>
        <p:nvSpPr>
          <p:cNvPr id="3" name="Untertitel 2"/>
          <p:cNvSpPr>
            <a:spLocks noGrp="1"/>
          </p:cNvSpPr>
          <p:nvPr>
            <p:ph type="subTitle" idx="1"/>
          </p:nvPr>
        </p:nvSpPr>
        <p:spPr>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sp>
        <p:nvSpPr>
          <p:cNvPr id="11" name="Titelplatzhalter 1"/>
          <p:cNvSpPr>
            <a:spLocks noGrp="1"/>
          </p:cNvSpPr>
          <p:nvPr>
            <p:ph type="title"/>
          </p:nvPr>
        </p:nvSpPr>
        <p:spPr>
          <a:xfrm>
            <a:off x="850900" y="156104"/>
            <a:ext cx="6608233" cy="1143000"/>
          </a:xfrm>
          <a:prstGeom prst="rect">
            <a:avLst/>
          </a:prstGeom>
        </p:spPr>
        <p:txBody>
          <a:bodyPr vert="horz" lIns="91440" tIns="45720" rIns="91440" bIns="45720" rtlCol="0" anchor="ctr">
            <a:normAutofit/>
          </a:bodyPr>
          <a:lstStyle/>
          <a:p>
            <a:r>
              <a:rPr lang="de-DE" dirty="0"/>
              <a:t>Mastertitelformat bearbeiten</a:t>
            </a:r>
          </a:p>
        </p:txBody>
      </p:sp>
    </p:spTree>
    <p:extLst>
      <p:ext uri="{BB962C8B-B14F-4D97-AF65-F5344CB8AC3E}">
        <p14:creationId xmlns:p14="http://schemas.microsoft.com/office/powerpoint/2010/main" val="3210886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03336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normAutofit/>
          </a:bodyPr>
          <a:lstStyle>
            <a:lvl1pPr algn="l">
              <a:defRPr sz="3600" b="0" cap="all"/>
            </a:lvl1pPr>
          </a:lstStyle>
          <a:p>
            <a:r>
              <a:rPr lang="de-DE" dirty="0"/>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Tree>
    <p:extLst>
      <p:ext uri="{BB962C8B-B14F-4D97-AF65-F5344CB8AC3E}">
        <p14:creationId xmlns:p14="http://schemas.microsoft.com/office/powerpoint/2010/main" val="284758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915555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p:cNvSpPr>
            <a:spLocks noGrp="1"/>
          </p:cNvSpPr>
          <p:nvPr>
            <p:ph sz="half" idx="2"/>
          </p:nvPr>
        </p:nvSpPr>
        <p:spPr>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Inhaltsplatzhalter 5"/>
          <p:cNvSpPr>
            <a:spLocks noGrp="1"/>
          </p:cNvSpPr>
          <p:nvPr>
            <p:ph sz="quarter" idx="4"/>
          </p:nvPr>
        </p:nvSpPr>
        <p:spPr>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019585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Mastertitelformat bearbeiten</a:t>
            </a:r>
          </a:p>
        </p:txBody>
      </p:sp>
    </p:spTree>
    <p:extLst>
      <p:ext uri="{BB962C8B-B14F-4D97-AF65-F5344CB8AC3E}">
        <p14:creationId xmlns:p14="http://schemas.microsoft.com/office/powerpoint/2010/main" val="3946286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749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566737" y="1896533"/>
            <a:ext cx="3008313" cy="1162050"/>
          </a:xfrm>
        </p:spPr>
        <p:txBody>
          <a:bodyPr anchor="b"/>
          <a:lstStyle>
            <a:lvl1pPr algn="l">
              <a:defRPr sz="2000" b="0"/>
            </a:lvl1pPr>
          </a:lstStyle>
          <a:p>
            <a:r>
              <a:rPr lang="de-DE" dirty="0"/>
              <a:t>Mastertitelformat bearbeiten</a:t>
            </a:r>
          </a:p>
        </p:txBody>
      </p:sp>
      <p:sp>
        <p:nvSpPr>
          <p:cNvPr id="3" name="Inhaltsplatzhalter 2"/>
          <p:cNvSpPr>
            <a:spLocks noGrp="1"/>
          </p:cNvSpPr>
          <p:nvPr>
            <p:ph idx="1"/>
          </p:nvPr>
        </p:nvSpPr>
        <p:spPr>
          <a:xfrm>
            <a:off x="3575050" y="1896533"/>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Mastertextformat bearbeiten</a:t>
            </a:r>
          </a:p>
        </p:txBody>
      </p:sp>
    </p:spTree>
    <p:extLst>
      <p:ext uri="{BB962C8B-B14F-4D97-AF65-F5344CB8AC3E}">
        <p14:creationId xmlns:p14="http://schemas.microsoft.com/office/powerpoint/2010/main" val="2429868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0"/>
            </a:lvl1pPr>
          </a:lstStyle>
          <a:p>
            <a:r>
              <a:rPr lang="de-DE" dirty="0"/>
              <a:t>Mastertitelformat bearbeiten</a:t>
            </a:r>
          </a:p>
        </p:txBody>
      </p:sp>
      <p:sp>
        <p:nvSpPr>
          <p:cNvPr id="3" name="Bildplatzhalter 2"/>
          <p:cNvSpPr>
            <a:spLocks noGrp="1"/>
          </p:cNvSpPr>
          <p:nvPr>
            <p:ph type="pic" idx="1"/>
          </p:nvPr>
        </p:nvSpPr>
        <p:spPr>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161425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a:xfrm>
            <a:off x="850900" y="1828800"/>
            <a:ext cx="7835900" cy="42973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05392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803400"/>
            <a:ext cx="2057400" cy="4322763"/>
          </a:xfrm>
        </p:spPr>
        <p:txBody>
          <a:bodyPr vert="eaVert"/>
          <a:lstStyle/>
          <a:p>
            <a:r>
              <a:rPr lang="de-DE" dirty="0"/>
              <a:t>Mastertitelformat bearbeiten</a:t>
            </a:r>
          </a:p>
        </p:txBody>
      </p:sp>
      <p:sp>
        <p:nvSpPr>
          <p:cNvPr id="3" name="Vertikaler Textplatzhalter 2"/>
          <p:cNvSpPr>
            <a:spLocks noGrp="1"/>
          </p:cNvSpPr>
          <p:nvPr>
            <p:ph type="body" orient="vert" idx="1"/>
          </p:nvPr>
        </p:nvSpPr>
        <p:spPr>
          <a:xfrm>
            <a:off x="457200" y="1803400"/>
            <a:ext cx="6019800" cy="43227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06589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folie">
    <p:spTree>
      <p:nvGrpSpPr>
        <p:cNvPr id="1" name=""/>
        <p:cNvGrpSpPr/>
        <p:nvPr/>
      </p:nvGrpSpPr>
      <p:grpSpPr bwMode="auto">
        <a:xfrm>
          <a:off x="0" y="0"/>
          <a:ext cx="0" cy="0"/>
          <a:chOff x="0" y="0"/>
          <a:chExt cx="0" cy="0"/>
        </a:xfrm>
      </p:grpSpPr>
      <p:pic>
        <p:nvPicPr>
          <p:cNvPr id="4" name="Bild 6" descr="Vorlage-2.png"/>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bwMode="auto">
          <a:xfrm>
            <a:off x="0" y="1661348"/>
            <a:ext cx="9158400" cy="5204836"/>
          </a:xfrm>
          <a:prstGeom prst="rect">
            <a:avLst/>
          </a:prstGeom>
        </p:spPr>
      </p:pic>
      <p:sp>
        <p:nvSpPr>
          <p:cNvPr id="5" name="Untertitel 2"/>
          <p:cNvSpPr>
            <a:spLocks noGrp="1"/>
          </p:cNvSpPr>
          <p:nvPr>
            <p:ph type="subTitle" idx="1"/>
          </p:nvPr>
        </p:nvSpPr>
        <p:spPr bwMode="auto">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p>
        </p:txBody>
      </p:sp>
      <p:sp>
        <p:nvSpPr>
          <p:cNvPr id="6" name="Titelplatzhalter 1"/>
          <p:cNvSpPr>
            <a:spLocks noGrp="1"/>
          </p:cNvSpPr>
          <p:nvPr>
            <p:ph type="title"/>
          </p:nvPr>
        </p:nvSpPr>
        <p:spPr bwMode="auto">
          <a:xfrm>
            <a:off x="850900" y="156104"/>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Tree>
    <p:extLst>
      <p:ext uri="{BB962C8B-B14F-4D97-AF65-F5344CB8AC3E}">
        <p14:creationId xmlns:p14="http://schemas.microsoft.com/office/powerpoint/2010/main" val="2494791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idx="1"/>
          </p:nvPr>
        </p:nvSpPr>
        <p:spPr bwMode="auto"/>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367965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22313" y="4406900"/>
            <a:ext cx="7772400" cy="1362075"/>
          </a:xfrm>
        </p:spPr>
        <p:txBody>
          <a:bodyPr anchor="t">
            <a:normAutofit/>
          </a:bodyPr>
          <a:lstStyle>
            <a:lvl1pPr algn="l">
              <a:defRPr sz="3600" b="0" cap="all"/>
            </a:lvl1pPr>
          </a:lstStyle>
          <a:p>
            <a:pPr>
              <a:defRPr/>
            </a:pPr>
            <a:r>
              <a:rPr lang="de-DE"/>
              <a:t>Mastertitelformat bearbeiten</a:t>
            </a:r>
          </a:p>
        </p:txBody>
      </p:sp>
      <p:sp>
        <p:nvSpPr>
          <p:cNvPr id="5" name="Textplatzhalter 2"/>
          <p:cNvSpPr>
            <a:spLocks noGrp="1"/>
          </p:cNvSpPr>
          <p:nvPr>
            <p:ph type="body" idx="1"/>
          </p:nvPr>
        </p:nvSpPr>
        <p:spPr bwMode="auto">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Mastertextformat bearbeiten</a:t>
            </a:r>
            <a:endParaRPr/>
          </a:p>
        </p:txBody>
      </p:sp>
    </p:spTree>
    <p:extLst>
      <p:ext uri="{BB962C8B-B14F-4D97-AF65-F5344CB8AC3E}">
        <p14:creationId xmlns:p14="http://schemas.microsoft.com/office/powerpoint/2010/main" val="2865142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sz="half" idx="1"/>
          </p:nvPr>
        </p:nvSpPr>
        <p:spPr bwMode="auto">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Inhaltsplatzhalter 3"/>
          <p:cNvSpPr>
            <a:spLocks noGrp="1"/>
          </p:cNvSpPr>
          <p:nvPr>
            <p:ph sz="half" idx="2"/>
          </p:nvPr>
        </p:nvSpPr>
        <p:spPr bwMode="auto">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1385988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Mastertitelformat bearbeiten</a:t>
            </a:r>
          </a:p>
        </p:txBody>
      </p:sp>
      <p:sp>
        <p:nvSpPr>
          <p:cNvPr id="5" name="Textplatzhalter 2"/>
          <p:cNvSpPr>
            <a:spLocks noGrp="1"/>
          </p:cNvSpPr>
          <p:nvPr>
            <p:ph type="body" idx="1"/>
          </p:nvPr>
        </p:nvSpPr>
        <p:spPr bwMode="auto">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6" name="Inhaltsplatzhalter 3"/>
          <p:cNvSpPr>
            <a:spLocks noGrp="1"/>
          </p:cNvSpPr>
          <p:nvPr>
            <p:ph sz="half" idx="2"/>
          </p:nvPr>
        </p:nvSpPr>
        <p:spPr bwMode="auto">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7" name="Textplatzhalter 4"/>
          <p:cNvSpPr>
            <a:spLocks noGrp="1"/>
          </p:cNvSpPr>
          <p:nvPr>
            <p:ph type="body" sz="quarter" idx="3"/>
          </p:nvPr>
        </p:nvSpPr>
        <p:spPr bwMode="auto">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8" name="Inhaltsplatzhalter 5"/>
          <p:cNvSpPr>
            <a:spLocks noGrp="1"/>
          </p:cNvSpPr>
          <p:nvPr>
            <p:ph sz="quarter" idx="4"/>
          </p:nvPr>
        </p:nvSpPr>
        <p:spPr bwMode="auto">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019809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Tree>
    <p:extLst>
      <p:ext uri="{BB962C8B-B14F-4D97-AF65-F5344CB8AC3E}">
        <p14:creationId xmlns:p14="http://schemas.microsoft.com/office/powerpoint/2010/main" val="9913549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24930040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66737" y="1896532"/>
            <a:ext cx="3008313" cy="1162050"/>
          </a:xfrm>
        </p:spPr>
        <p:txBody>
          <a:bodyPr anchor="b"/>
          <a:lstStyle>
            <a:lvl1pPr algn="l">
              <a:defRPr sz="2000" b="0"/>
            </a:lvl1pPr>
          </a:lstStyle>
          <a:p>
            <a:pPr>
              <a:defRPr/>
            </a:pPr>
            <a:r>
              <a:rPr lang="de-DE"/>
              <a:t>Mastertitelformat bearbeiten</a:t>
            </a:r>
          </a:p>
        </p:txBody>
      </p:sp>
      <p:sp>
        <p:nvSpPr>
          <p:cNvPr id="5" name="Inhaltsplatzhalter 2"/>
          <p:cNvSpPr>
            <a:spLocks noGrp="1"/>
          </p:cNvSpPr>
          <p:nvPr>
            <p:ph idx="1"/>
          </p:nvPr>
        </p:nvSpPr>
        <p:spPr bwMode="auto">
          <a:xfrm>
            <a:off x="3575050" y="1896532"/>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platzhalter 3"/>
          <p:cNvSpPr>
            <a:spLocks noGrp="1"/>
          </p:cNvSpPr>
          <p:nvPr>
            <p:ph type="body" sz="half" idx="2"/>
          </p:nvPr>
        </p:nvSpPr>
        <p:spPr bwMode="auto">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10617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792288" y="4800600"/>
            <a:ext cx="5486400" cy="566738"/>
          </a:xfrm>
        </p:spPr>
        <p:txBody>
          <a:bodyPr anchor="b"/>
          <a:lstStyle>
            <a:lvl1pPr algn="l">
              <a:defRPr sz="2000" b="0"/>
            </a:lvl1pPr>
          </a:lstStyle>
          <a:p>
            <a:pPr>
              <a:defRPr/>
            </a:pPr>
            <a:r>
              <a:rPr lang="de-DE"/>
              <a:t>Mastertitelformat bearbeiten</a:t>
            </a:r>
          </a:p>
        </p:txBody>
      </p:sp>
      <p:sp>
        <p:nvSpPr>
          <p:cNvPr id="5" name="Bildplatzhalter 2"/>
          <p:cNvSpPr>
            <a:spLocks noGrp="1"/>
          </p:cNvSpPr>
          <p:nvPr>
            <p:ph type="pic" idx="1"/>
          </p:nvPr>
        </p:nvSpPr>
        <p:spPr bwMode="auto">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8063368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Vertikaler Textplatzhalter 2"/>
          <p:cNvSpPr>
            <a:spLocks noGrp="1"/>
          </p:cNvSpPr>
          <p:nvPr>
            <p:ph type="body" orient="vert" idx="1"/>
          </p:nvPr>
        </p:nvSpPr>
        <p:spPr bwMode="auto">
          <a:xfrm>
            <a:off x="850900" y="1828800"/>
            <a:ext cx="7835900" cy="42973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95984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6629400" y="1803400"/>
            <a:ext cx="2057400" cy="4322763"/>
          </a:xfrm>
        </p:spPr>
        <p:txBody>
          <a:bodyPr vert="eaVert"/>
          <a:lstStyle/>
          <a:p>
            <a:pPr>
              <a:defRPr/>
            </a:pPr>
            <a:r>
              <a:rPr lang="de-DE"/>
              <a:t>Mastertitelformat bearbeiten</a:t>
            </a:r>
          </a:p>
        </p:txBody>
      </p:sp>
      <p:sp>
        <p:nvSpPr>
          <p:cNvPr id="5" name="Vertikaler Textplatzhalter 2"/>
          <p:cNvSpPr>
            <a:spLocks noGrp="1"/>
          </p:cNvSpPr>
          <p:nvPr>
            <p:ph type="body" orient="vert" idx="1"/>
          </p:nvPr>
        </p:nvSpPr>
        <p:spPr bwMode="auto">
          <a:xfrm>
            <a:off x="457200" y="1803400"/>
            <a:ext cx="6019800" cy="43227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207258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50900" y="156100"/>
            <a:ext cx="6608233" cy="1143000"/>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p:cNvSpPr>
            <a:spLocks noGrp="1"/>
          </p:cNvSpPr>
          <p:nvPr>
            <p:ph type="body" idx="1"/>
          </p:nvPr>
        </p:nvSpPr>
        <p:spPr>
          <a:xfrm>
            <a:off x="850900" y="2099733"/>
            <a:ext cx="7835900" cy="402643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feld 6"/>
          <p:cNvSpPr txBox="1"/>
          <p:nvPr userDrawn="1"/>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9" name="Textfeld 8"/>
          <p:cNvSpPr txBox="1"/>
          <p:nvPr userDrawn="1"/>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‹Nr.›</a:t>
            </a:fld>
            <a:endParaRPr lang="de-DE" sz="1600" baseline="30000" dirty="0">
              <a:latin typeface="Arial"/>
              <a:cs typeface="Arial"/>
            </a:endParaRPr>
          </a:p>
        </p:txBody>
      </p:sp>
    </p:spTree>
    <p:extLst>
      <p:ext uri="{BB962C8B-B14F-4D97-AF65-F5344CB8AC3E}">
        <p14:creationId xmlns:p14="http://schemas.microsoft.com/office/powerpoint/2010/main" val="1741145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400" kern="1200">
          <a:solidFill>
            <a:srgbClr val="D6020B"/>
          </a:solidFill>
          <a:latin typeface="Arial"/>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cstate="screen">
            <a:extLst>
              <a:ext uri="{28A0092B-C50C-407E-A947-70E740481C1C}">
                <a14:useLocalDpi xmlns:a14="http://schemas.microsoft.com/office/drawing/2010/main"/>
              </a:ext>
            </a:extLst>
          </a:blip>
          <a:stretch/>
        </a:blip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850900" y="156100"/>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
        <p:nvSpPr>
          <p:cNvPr id="5" name="Textplatzhalter 2"/>
          <p:cNvSpPr>
            <a:spLocks noGrp="1"/>
          </p:cNvSpPr>
          <p:nvPr>
            <p:ph type="body" idx="1"/>
          </p:nvPr>
        </p:nvSpPr>
        <p:spPr bwMode="auto">
          <a:xfrm>
            <a:off x="850900" y="2099733"/>
            <a:ext cx="7835900" cy="4026430"/>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feld 6"/>
          <p:cNvSpPr txBox="1"/>
          <p:nvPr userDrawn="1"/>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8"/>
          <p:cNvSpPr txBox="1"/>
          <p:nvPr userDrawn="1"/>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‹Nr.›</a:t>
            </a:fld>
            <a:endParaRPr lang="de-DE" sz="1600" baseline="30000">
              <a:latin typeface="Arial"/>
              <a:cs typeface="Arial"/>
            </a:endParaRPr>
          </a:p>
        </p:txBody>
      </p:sp>
    </p:spTree>
    <p:extLst>
      <p:ext uri="{BB962C8B-B14F-4D97-AF65-F5344CB8AC3E}">
        <p14:creationId xmlns:p14="http://schemas.microsoft.com/office/powerpoint/2010/main" val="7977078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a:spcBef>
          <a:spcPts val="0"/>
        </a:spcBef>
        <a:buNone/>
        <a:defRPr sz="2400">
          <a:solidFill>
            <a:srgbClr val="D6020B"/>
          </a:solidFill>
          <a:latin typeface="Arial"/>
          <a:ea typeface="+mj-ea"/>
          <a:cs typeface="+mj-cs"/>
        </a:defRPr>
      </a:lvl1pPr>
    </p:titleStyle>
    <p:bodyStyle>
      <a:lvl1pPr marL="342900" indent="-342900" algn="l" defTabSz="457200">
        <a:spcBef>
          <a:spcPts val="0"/>
        </a:spcBef>
        <a:buFont typeface="Arial"/>
        <a:buChar char="•"/>
        <a:defRPr sz="2400">
          <a:solidFill>
            <a:schemeClr val="tx1"/>
          </a:solidFill>
          <a:latin typeface="Arial"/>
          <a:ea typeface="+mn-ea"/>
          <a:cs typeface="+mn-cs"/>
        </a:defRPr>
      </a:lvl1pPr>
      <a:lvl2pPr marL="742950" indent="-285750" algn="l" defTabSz="457200">
        <a:spcBef>
          <a:spcPts val="0"/>
        </a:spcBef>
        <a:buFont typeface="Arial"/>
        <a:buChar char="–"/>
        <a:defRPr sz="2400">
          <a:solidFill>
            <a:schemeClr val="tx1"/>
          </a:solidFill>
          <a:latin typeface="Arial"/>
          <a:ea typeface="+mn-ea"/>
          <a:cs typeface="+mn-cs"/>
        </a:defRPr>
      </a:lvl2pPr>
      <a:lvl3pPr marL="1143000" indent="-228600" algn="l" defTabSz="457200">
        <a:spcBef>
          <a:spcPts val="0"/>
        </a:spcBef>
        <a:buFont typeface="Arial"/>
        <a:buChar char="•"/>
        <a:defRPr sz="2400">
          <a:solidFill>
            <a:schemeClr val="tx1"/>
          </a:solidFill>
          <a:latin typeface="Arial"/>
          <a:ea typeface="+mn-ea"/>
          <a:cs typeface="+mn-cs"/>
        </a:defRPr>
      </a:lvl3pPr>
      <a:lvl4pPr marL="1600200" indent="-228600" algn="l" defTabSz="457200">
        <a:spcBef>
          <a:spcPts val="0"/>
        </a:spcBef>
        <a:buFont typeface="Arial"/>
        <a:buChar char="–"/>
        <a:defRPr sz="1600">
          <a:solidFill>
            <a:schemeClr val="tx1"/>
          </a:solidFill>
          <a:latin typeface="Arial"/>
          <a:ea typeface="+mn-ea"/>
          <a:cs typeface="+mn-cs"/>
        </a:defRPr>
      </a:lvl4pPr>
      <a:lvl5pPr marL="2057400" indent="-228600" algn="l" defTabSz="457200">
        <a:spcBef>
          <a:spcPts val="0"/>
        </a:spcBef>
        <a:buFont typeface="Arial"/>
        <a:buChar char="»"/>
        <a:defRPr sz="1600">
          <a:solidFill>
            <a:schemeClr val="tx1"/>
          </a:solidFill>
          <a:latin typeface="Arial"/>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850900" y="4182532"/>
            <a:ext cx="8293100" cy="1926387"/>
          </a:xfrm>
        </p:spPr>
        <p:txBody>
          <a:bodyPr/>
          <a:lstStyle/>
          <a:p>
            <a:r>
              <a:rPr lang="de-DE" dirty="0"/>
              <a:t>Lernfeld 5: Patienten bei </a:t>
            </a:r>
            <a:r>
              <a:rPr lang="de-DE" dirty="0" err="1"/>
              <a:t>endodontischen</a:t>
            </a:r>
            <a:r>
              <a:rPr lang="de-DE" dirty="0"/>
              <a:t> Behandlungen begleiten</a:t>
            </a:r>
            <a:endParaRPr lang="de-DE" sz="1600" dirty="0"/>
          </a:p>
          <a:p>
            <a:endParaRPr lang="de-DE" sz="1400" dirty="0"/>
          </a:p>
          <a:p>
            <a:r>
              <a:rPr lang="de-DE" sz="1400" dirty="0"/>
              <a:t>Dr. Bernhard Alfter</a:t>
            </a:r>
          </a:p>
        </p:txBody>
      </p:sp>
      <p:sp>
        <p:nvSpPr>
          <p:cNvPr id="3" name="Titel 2"/>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4" name="Textfeld 3"/>
          <p:cNvSpPr txBox="1"/>
          <p:nvPr/>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10" name="Textfeld 9"/>
          <p:cNvSpPr txBox="1"/>
          <p:nvPr/>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pPr algn="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1</a:t>
            </a:fld>
            <a:endParaRPr lang="de-DE" sz="1600" baseline="30000" dirty="0">
              <a:latin typeface="Arial"/>
              <a:cs typeface="Arial"/>
            </a:endParaRPr>
          </a:p>
        </p:txBody>
      </p:sp>
    </p:spTree>
    <p:extLst>
      <p:ext uri="{BB962C8B-B14F-4D97-AF65-F5344CB8AC3E}">
        <p14:creationId xmlns:p14="http://schemas.microsoft.com/office/powerpoint/2010/main" val="84878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5F573-3FB4-794C-8A7E-EAA1170AD84F}"/>
              </a:ext>
            </a:extLst>
          </p:cNvPr>
          <p:cNvSpPr>
            <a:spLocks noGrp="1"/>
          </p:cNvSpPr>
          <p:nvPr>
            <p:ph type="title"/>
          </p:nvPr>
        </p:nvSpPr>
        <p:spPr/>
        <p:txBody>
          <a:bodyPr/>
          <a:lstStyle/>
          <a:p>
            <a:r>
              <a:rPr lang="de-DE" dirty="0"/>
              <a:t>Urheberrecht</a:t>
            </a:r>
          </a:p>
        </p:txBody>
      </p:sp>
      <p:sp>
        <p:nvSpPr>
          <p:cNvPr id="3" name="Inhaltsplatzhalter 2">
            <a:extLst>
              <a:ext uri="{FF2B5EF4-FFF2-40B4-BE49-F238E27FC236}">
                <a16:creationId xmlns:a16="http://schemas.microsoft.com/office/drawing/2014/main" id="{00D2D3E6-8B00-1C42-BA09-A224CFA01D16}"/>
              </a:ext>
            </a:extLst>
          </p:cNvPr>
          <p:cNvSpPr>
            <a:spLocks noGrp="1"/>
          </p:cNvSpPr>
          <p:nvPr>
            <p:ph idx="1"/>
          </p:nvPr>
        </p:nvSpPr>
        <p:spPr>
          <a:xfrm>
            <a:off x="654050" y="2132856"/>
            <a:ext cx="7835900" cy="4026430"/>
          </a:xfrm>
        </p:spPr>
        <p:txBody>
          <a:bodyPr>
            <a:normAutofit/>
          </a:bodyPr>
          <a:lstStyle/>
          <a:p>
            <a:pPr marL="0" indent="0">
              <a:buNone/>
            </a:pPr>
            <a:r>
              <a:rPr lang="de-DE" sz="1800" dirty="0">
                <a:effectLst/>
                <a:latin typeface="Arial" panose="020B0604020202020204" pitchFamily="34" charset="0"/>
                <a:ea typeface="Calibri" panose="020F0502020204030204" pitchFamily="34" charset="0"/>
              </a:rPr>
              <a:t>Dieses Lernskript ist urheberrechtlich und leistungsschutzrechtlich geschützt. Die dadurch begründeten Rechte, insbesondere die Verwendung, die Entnahme oder die Vervielfältigung der Inhalte dieses Skriptes und deren Speicherung, bleiben, auch bei nur auszugsweiser Verwertung, vorbehalten. Eine Vervielfältigung der Inhalte - auch von einzelnen Teilen - ist im Einzelfall nur in den Grenzen des deutschen Urheberrechtsgesetzes in der jeweils geltenden Fassung zulässig. Zuwiderhandlungen unterliegen den Strafvorschriften des Urheberrechtsgesetzes.</a:t>
            </a:r>
            <a:endParaRPr lang="de-DE" sz="2000" dirty="0"/>
          </a:p>
        </p:txBody>
      </p:sp>
    </p:spTree>
    <p:extLst>
      <p:ext uri="{BB962C8B-B14F-4D97-AF65-F5344CB8AC3E}">
        <p14:creationId xmlns:p14="http://schemas.microsoft.com/office/powerpoint/2010/main" val="304067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Hartgewebe des menschlichen Körpers aus Knochenzellen, Kollagenfasern und mineralisierter </a:t>
            </a:r>
            <a:r>
              <a:rPr lang="de-DE" sz="1600" dirty="0" err="1"/>
              <a:t>Kittsubstanz</a:t>
            </a:r>
            <a:r>
              <a:rPr lang="de-DE" sz="1600" dirty="0"/>
              <a:t> (Kalzium, Phosphat)</a:t>
            </a:r>
            <a:endParaRPr lang="de-DE" sz="1600" b="1" dirty="0"/>
          </a:p>
          <a:p>
            <a:pPr marL="0" indent="0">
              <a:buNone/>
            </a:pPr>
            <a:endParaRPr lang="de-DE" sz="1600" b="1" dirty="0"/>
          </a:p>
          <a:p>
            <a:pPr marL="0" indent="0">
              <a:buNone/>
            </a:pPr>
            <a:r>
              <a:rPr lang="de-DE" sz="1600" b="1" dirty="0"/>
              <a:t>Ernährung</a:t>
            </a:r>
          </a:p>
          <a:p>
            <a:r>
              <a:rPr lang="de-DE" sz="1600" dirty="0"/>
              <a:t>die Knochenhaut (</a:t>
            </a:r>
            <a:r>
              <a:rPr lang="de-DE" sz="1600" b="1" dirty="0"/>
              <a:t>Periost</a:t>
            </a:r>
            <a:r>
              <a:rPr lang="de-DE" sz="1600" dirty="0"/>
              <a:t>) umgibt alle Knochen</a:t>
            </a:r>
          </a:p>
          <a:p>
            <a:r>
              <a:rPr lang="de-DE" sz="1600" dirty="0"/>
              <a:t>Blutgefäße der Knochenhaut ziehen von außen                                                         in das Knochengewebe </a:t>
            </a:r>
          </a:p>
          <a:p>
            <a:pPr lvl="1"/>
            <a:r>
              <a:rPr lang="de-DE" sz="1600" dirty="0"/>
              <a:t>Versorgung der Knochenzellen mit Sauerstoff/Nährstoffen</a:t>
            </a:r>
          </a:p>
          <a:p>
            <a:pPr lvl="1"/>
            <a:r>
              <a:rPr lang="de-DE" sz="1600" dirty="0"/>
              <a:t>Transport von Mineralstoffen </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Knochen (1) </a:t>
            </a:r>
          </a:p>
        </p:txBody>
      </p:sp>
      <p:pic>
        <p:nvPicPr>
          <p:cNvPr id="7" name="Grafik 6">
            <a:extLst>
              <a:ext uri="{FF2B5EF4-FFF2-40B4-BE49-F238E27FC236}">
                <a16:creationId xmlns:a16="http://schemas.microsoft.com/office/drawing/2014/main" id="{4B1A13C7-17A4-9422-5B93-6D5734CB68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64288" y="2873621"/>
            <a:ext cx="877372" cy="3260587"/>
          </a:xfrm>
          <a:prstGeom prst="rect">
            <a:avLst/>
          </a:prstGeom>
        </p:spPr>
      </p:pic>
    </p:spTree>
    <p:extLst>
      <p:ext uri="{BB962C8B-B14F-4D97-AF65-F5344CB8AC3E}">
        <p14:creationId xmlns:p14="http://schemas.microsoft.com/office/powerpoint/2010/main" val="1717483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b="1" dirty="0"/>
              <a:t>Arten</a:t>
            </a:r>
          </a:p>
          <a:p>
            <a:r>
              <a:rPr lang="de-DE" sz="1600" b="1" dirty="0"/>
              <a:t>Kompakta</a:t>
            </a:r>
          </a:p>
          <a:p>
            <a:pPr lvl="1"/>
            <a:r>
              <a:rPr lang="de-DE" sz="1600" dirty="0"/>
              <a:t>dichter, harter Lamellenknochen (besteht aus kleinen Knochensäulchen)</a:t>
            </a:r>
          </a:p>
          <a:p>
            <a:r>
              <a:rPr lang="de-DE" sz="1600" b="1" dirty="0"/>
              <a:t>Spongiosa</a:t>
            </a:r>
          </a:p>
          <a:p>
            <a:pPr lvl="1"/>
            <a:r>
              <a:rPr lang="de-DE" sz="1600" dirty="0"/>
              <a:t>schwammartig aufgebauter Knochen</a:t>
            </a:r>
          </a:p>
          <a:p>
            <a:pPr lvl="1"/>
            <a:r>
              <a:rPr lang="de-DE" sz="1600" dirty="0"/>
              <a:t>in den Gelenkenden der Röhrenknochen</a:t>
            </a:r>
          </a:p>
          <a:p>
            <a:pPr lvl="1"/>
            <a:r>
              <a:rPr lang="de-DE" sz="1600" dirty="0"/>
              <a:t>als Füllung der kurzen und platten Knochen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Knochen (2) </a:t>
            </a:r>
          </a:p>
        </p:txBody>
      </p:sp>
      <p:pic>
        <p:nvPicPr>
          <p:cNvPr id="7" name="Grafik 6">
            <a:extLst>
              <a:ext uri="{FF2B5EF4-FFF2-40B4-BE49-F238E27FC236}">
                <a16:creationId xmlns:a16="http://schemas.microsoft.com/office/drawing/2014/main" id="{ADA0DC5F-564A-2B24-4880-1A6E6BBD24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00919" y="3616128"/>
            <a:ext cx="2752885" cy="2518080"/>
          </a:xfrm>
          <a:prstGeom prst="rect">
            <a:avLst/>
          </a:prstGeom>
        </p:spPr>
      </p:pic>
    </p:spTree>
    <p:extLst>
      <p:ext uri="{BB962C8B-B14F-4D97-AF65-F5344CB8AC3E}">
        <p14:creationId xmlns:p14="http://schemas.microsoft.com/office/powerpoint/2010/main" val="2979487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D5D6C256-B730-C630-D3FD-6B521463C8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47864" y="2471839"/>
            <a:ext cx="2450052" cy="3621457"/>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Gesichtsschädel</a:t>
            </a:r>
          </a:p>
        </p:txBody>
      </p:sp>
      <p:sp>
        <p:nvSpPr>
          <p:cNvPr id="10" name="Textfeld 9">
            <a:extLst>
              <a:ext uri="{FF2B5EF4-FFF2-40B4-BE49-F238E27FC236}">
                <a16:creationId xmlns:a16="http://schemas.microsoft.com/office/drawing/2014/main" id="{D954AD79-0002-628A-6408-2615073A3B31}"/>
              </a:ext>
            </a:extLst>
          </p:cNvPr>
          <p:cNvSpPr txBox="1"/>
          <p:nvPr/>
        </p:nvSpPr>
        <p:spPr>
          <a:xfrm>
            <a:off x="611188" y="2492375"/>
            <a:ext cx="1466391" cy="584775"/>
          </a:xfrm>
          <a:prstGeom prst="rect">
            <a:avLst/>
          </a:prstGeom>
          <a:noFill/>
        </p:spPr>
        <p:txBody>
          <a:bodyPr wrap="square" rtlCol="0">
            <a:spAutoFit/>
          </a:bodyPr>
          <a:lstStyle/>
          <a:p>
            <a:r>
              <a:rPr lang="de-DE" sz="1600" b="1" dirty="0">
                <a:latin typeface="Arial"/>
                <a:cs typeface="Arial"/>
              </a:rPr>
              <a:t>Stirnbein</a:t>
            </a:r>
          </a:p>
          <a:p>
            <a:r>
              <a:rPr lang="de-DE" sz="1600" dirty="0">
                <a:latin typeface="Arial"/>
                <a:cs typeface="Arial"/>
              </a:rPr>
              <a:t>(Os frontale)</a:t>
            </a:r>
          </a:p>
        </p:txBody>
      </p:sp>
      <p:sp>
        <p:nvSpPr>
          <p:cNvPr id="11" name="Textfeld 10">
            <a:extLst>
              <a:ext uri="{FF2B5EF4-FFF2-40B4-BE49-F238E27FC236}">
                <a16:creationId xmlns:a16="http://schemas.microsoft.com/office/drawing/2014/main" id="{DDECEB14-AC03-C4CC-197A-153FD39C9D91}"/>
              </a:ext>
            </a:extLst>
          </p:cNvPr>
          <p:cNvSpPr txBox="1"/>
          <p:nvPr/>
        </p:nvSpPr>
        <p:spPr>
          <a:xfrm>
            <a:off x="611188" y="5507974"/>
            <a:ext cx="1373458" cy="584775"/>
          </a:xfrm>
          <a:prstGeom prst="rect">
            <a:avLst/>
          </a:prstGeom>
          <a:noFill/>
        </p:spPr>
        <p:txBody>
          <a:bodyPr wrap="square" rtlCol="0">
            <a:spAutoFit/>
          </a:bodyPr>
          <a:lstStyle/>
          <a:p>
            <a:r>
              <a:rPr lang="de-DE" sz="1600" b="1" dirty="0">
                <a:latin typeface="Arial"/>
                <a:cs typeface="Arial"/>
              </a:rPr>
              <a:t>Unterkiefer</a:t>
            </a:r>
          </a:p>
          <a:p>
            <a:r>
              <a:rPr lang="de-DE" sz="1600" dirty="0">
                <a:latin typeface="Arial"/>
                <a:cs typeface="Arial"/>
              </a:rPr>
              <a:t>(Mandibula)</a:t>
            </a:r>
          </a:p>
        </p:txBody>
      </p:sp>
      <p:sp>
        <p:nvSpPr>
          <p:cNvPr id="12" name="Textfeld 11">
            <a:extLst>
              <a:ext uri="{FF2B5EF4-FFF2-40B4-BE49-F238E27FC236}">
                <a16:creationId xmlns:a16="http://schemas.microsoft.com/office/drawing/2014/main" id="{1943C729-9FFF-BCF2-DE0C-6D474F0E2F8D}"/>
              </a:ext>
            </a:extLst>
          </p:cNvPr>
          <p:cNvSpPr txBox="1"/>
          <p:nvPr/>
        </p:nvSpPr>
        <p:spPr>
          <a:xfrm>
            <a:off x="611188" y="4797152"/>
            <a:ext cx="1234496" cy="584775"/>
          </a:xfrm>
          <a:prstGeom prst="rect">
            <a:avLst/>
          </a:prstGeom>
          <a:noFill/>
        </p:spPr>
        <p:txBody>
          <a:bodyPr wrap="square" rtlCol="0">
            <a:spAutoFit/>
          </a:bodyPr>
          <a:lstStyle/>
          <a:p>
            <a:r>
              <a:rPr lang="de-DE" sz="1600" b="1" dirty="0">
                <a:latin typeface="Arial"/>
                <a:cs typeface="Arial"/>
              </a:rPr>
              <a:t>Oberkiefer</a:t>
            </a:r>
          </a:p>
          <a:p>
            <a:r>
              <a:rPr lang="de-DE" sz="1600" dirty="0">
                <a:latin typeface="Arial"/>
                <a:cs typeface="Arial"/>
              </a:rPr>
              <a:t>(Maxilla)</a:t>
            </a:r>
          </a:p>
        </p:txBody>
      </p:sp>
      <p:sp>
        <p:nvSpPr>
          <p:cNvPr id="15" name="Textfeld 14">
            <a:extLst>
              <a:ext uri="{FF2B5EF4-FFF2-40B4-BE49-F238E27FC236}">
                <a16:creationId xmlns:a16="http://schemas.microsoft.com/office/drawing/2014/main" id="{40C07042-21DE-1812-24D9-E0C3521C9EC1}"/>
              </a:ext>
            </a:extLst>
          </p:cNvPr>
          <p:cNvSpPr txBox="1"/>
          <p:nvPr/>
        </p:nvSpPr>
        <p:spPr>
          <a:xfrm>
            <a:off x="6953336" y="4068361"/>
            <a:ext cx="1862913" cy="584775"/>
          </a:xfrm>
          <a:prstGeom prst="rect">
            <a:avLst/>
          </a:prstGeom>
          <a:noFill/>
        </p:spPr>
        <p:txBody>
          <a:bodyPr wrap="square" rtlCol="0">
            <a:spAutoFit/>
          </a:bodyPr>
          <a:lstStyle/>
          <a:p>
            <a:r>
              <a:rPr lang="de-DE" sz="1600" b="1" dirty="0">
                <a:latin typeface="Arial"/>
                <a:cs typeface="Arial"/>
              </a:rPr>
              <a:t>Tränenbein</a:t>
            </a:r>
          </a:p>
          <a:p>
            <a:r>
              <a:rPr lang="de-DE" sz="1600" dirty="0">
                <a:latin typeface="Arial"/>
                <a:cs typeface="Arial"/>
              </a:rPr>
              <a:t>(Os </a:t>
            </a:r>
            <a:r>
              <a:rPr lang="de-DE" sz="1600" dirty="0" err="1">
                <a:latin typeface="Arial"/>
                <a:cs typeface="Arial"/>
              </a:rPr>
              <a:t>lacrimale</a:t>
            </a:r>
            <a:r>
              <a:rPr lang="de-DE" sz="1600" dirty="0">
                <a:latin typeface="Arial"/>
                <a:cs typeface="Arial"/>
              </a:rPr>
              <a:t>)</a:t>
            </a:r>
          </a:p>
        </p:txBody>
      </p:sp>
      <p:sp>
        <p:nvSpPr>
          <p:cNvPr id="17" name="Textfeld 16">
            <a:extLst>
              <a:ext uri="{FF2B5EF4-FFF2-40B4-BE49-F238E27FC236}">
                <a16:creationId xmlns:a16="http://schemas.microsoft.com/office/drawing/2014/main" id="{3FF7B11B-76C6-A6AA-FD0D-554B6B392BE9}"/>
              </a:ext>
            </a:extLst>
          </p:cNvPr>
          <p:cNvSpPr txBox="1"/>
          <p:nvPr/>
        </p:nvSpPr>
        <p:spPr>
          <a:xfrm>
            <a:off x="611561" y="3276273"/>
            <a:ext cx="1373085" cy="584775"/>
          </a:xfrm>
          <a:prstGeom prst="rect">
            <a:avLst/>
          </a:prstGeom>
          <a:noFill/>
        </p:spPr>
        <p:txBody>
          <a:bodyPr wrap="square" rtlCol="0">
            <a:spAutoFit/>
          </a:bodyPr>
          <a:lstStyle/>
          <a:p>
            <a:r>
              <a:rPr lang="de-DE" sz="1600" b="1" dirty="0">
                <a:latin typeface="Arial"/>
                <a:cs typeface="Arial"/>
              </a:rPr>
              <a:t>Nasenbein</a:t>
            </a:r>
          </a:p>
          <a:p>
            <a:r>
              <a:rPr lang="de-DE" sz="1600" dirty="0">
                <a:latin typeface="Arial"/>
                <a:cs typeface="Arial"/>
              </a:rPr>
              <a:t>(Os nasale)</a:t>
            </a:r>
          </a:p>
        </p:txBody>
      </p:sp>
      <p:sp>
        <p:nvSpPr>
          <p:cNvPr id="18" name="Textfeld 17">
            <a:extLst>
              <a:ext uri="{FF2B5EF4-FFF2-40B4-BE49-F238E27FC236}">
                <a16:creationId xmlns:a16="http://schemas.microsoft.com/office/drawing/2014/main" id="{18F96B4E-B407-7694-B1FE-074CDE829924}"/>
              </a:ext>
            </a:extLst>
          </p:cNvPr>
          <p:cNvSpPr txBox="1"/>
          <p:nvPr/>
        </p:nvSpPr>
        <p:spPr>
          <a:xfrm>
            <a:off x="6953337" y="5517232"/>
            <a:ext cx="1933530" cy="584775"/>
          </a:xfrm>
          <a:prstGeom prst="rect">
            <a:avLst/>
          </a:prstGeom>
          <a:noFill/>
        </p:spPr>
        <p:txBody>
          <a:bodyPr wrap="square" rtlCol="0">
            <a:spAutoFit/>
          </a:bodyPr>
          <a:lstStyle/>
          <a:p>
            <a:r>
              <a:rPr lang="de-DE" sz="1600" b="1" dirty="0">
                <a:latin typeface="Arial"/>
                <a:cs typeface="Arial"/>
              </a:rPr>
              <a:t>Pflugscharbein</a:t>
            </a:r>
          </a:p>
          <a:p>
            <a:r>
              <a:rPr lang="de-DE" sz="1600" dirty="0">
                <a:latin typeface="Arial"/>
                <a:cs typeface="Arial"/>
              </a:rPr>
              <a:t>(</a:t>
            </a:r>
            <a:r>
              <a:rPr lang="de-DE" sz="1600" dirty="0" err="1">
                <a:latin typeface="Arial"/>
                <a:cs typeface="Arial"/>
              </a:rPr>
              <a:t>Vomer</a:t>
            </a:r>
            <a:r>
              <a:rPr lang="de-DE" sz="1600" dirty="0">
                <a:latin typeface="Arial"/>
                <a:cs typeface="Arial"/>
              </a:rPr>
              <a:t>)</a:t>
            </a:r>
          </a:p>
        </p:txBody>
      </p:sp>
      <p:sp>
        <p:nvSpPr>
          <p:cNvPr id="19" name="Textfeld 18">
            <a:extLst>
              <a:ext uri="{FF2B5EF4-FFF2-40B4-BE49-F238E27FC236}">
                <a16:creationId xmlns:a16="http://schemas.microsoft.com/office/drawing/2014/main" id="{B654DD4A-BD5D-4249-8011-19692BE77603}"/>
              </a:ext>
            </a:extLst>
          </p:cNvPr>
          <p:cNvSpPr txBox="1"/>
          <p:nvPr/>
        </p:nvSpPr>
        <p:spPr>
          <a:xfrm>
            <a:off x="6953337" y="4788441"/>
            <a:ext cx="1836142" cy="584775"/>
          </a:xfrm>
          <a:prstGeom prst="rect">
            <a:avLst/>
          </a:prstGeom>
          <a:noFill/>
        </p:spPr>
        <p:txBody>
          <a:bodyPr wrap="square" rtlCol="0">
            <a:spAutoFit/>
          </a:bodyPr>
          <a:lstStyle/>
          <a:p>
            <a:r>
              <a:rPr lang="de-DE" sz="1600" b="1" dirty="0">
                <a:latin typeface="Arial"/>
                <a:cs typeface="Arial"/>
              </a:rPr>
              <a:t>Jochbein</a:t>
            </a:r>
          </a:p>
          <a:p>
            <a:r>
              <a:rPr lang="de-DE" sz="1600" dirty="0">
                <a:latin typeface="Arial"/>
                <a:cs typeface="Arial"/>
              </a:rPr>
              <a:t>(Os zygomaticum)</a:t>
            </a:r>
          </a:p>
        </p:txBody>
      </p:sp>
      <p:sp>
        <p:nvSpPr>
          <p:cNvPr id="20" name="Textfeld 19">
            <a:extLst>
              <a:ext uri="{FF2B5EF4-FFF2-40B4-BE49-F238E27FC236}">
                <a16:creationId xmlns:a16="http://schemas.microsoft.com/office/drawing/2014/main" id="{FB0B9283-7DD9-678D-C931-7F7083A846D6}"/>
              </a:ext>
            </a:extLst>
          </p:cNvPr>
          <p:cNvSpPr txBox="1"/>
          <p:nvPr/>
        </p:nvSpPr>
        <p:spPr>
          <a:xfrm>
            <a:off x="611187" y="4077072"/>
            <a:ext cx="2454034" cy="584775"/>
          </a:xfrm>
          <a:prstGeom prst="rect">
            <a:avLst/>
          </a:prstGeom>
          <a:noFill/>
        </p:spPr>
        <p:txBody>
          <a:bodyPr wrap="square" rtlCol="0">
            <a:spAutoFit/>
          </a:bodyPr>
          <a:lstStyle/>
          <a:p>
            <a:r>
              <a:rPr lang="de-DE" sz="1600" b="1" dirty="0">
                <a:latin typeface="Arial"/>
                <a:cs typeface="Arial"/>
              </a:rPr>
              <a:t>Untere Nasenmuschel</a:t>
            </a:r>
          </a:p>
          <a:p>
            <a:r>
              <a:rPr lang="de-DE" sz="1600" dirty="0">
                <a:latin typeface="Arial"/>
                <a:cs typeface="Arial"/>
              </a:rPr>
              <a:t>(Concha nasalis inferior)</a:t>
            </a:r>
          </a:p>
        </p:txBody>
      </p:sp>
      <p:sp>
        <p:nvSpPr>
          <p:cNvPr id="23" name="Textfeld 22">
            <a:extLst>
              <a:ext uri="{FF2B5EF4-FFF2-40B4-BE49-F238E27FC236}">
                <a16:creationId xmlns:a16="http://schemas.microsoft.com/office/drawing/2014/main" id="{65878023-2D60-5650-D182-CEA7489BC964}"/>
              </a:ext>
            </a:extLst>
          </p:cNvPr>
          <p:cNvSpPr txBox="1"/>
          <p:nvPr/>
        </p:nvSpPr>
        <p:spPr>
          <a:xfrm>
            <a:off x="6953336" y="3276273"/>
            <a:ext cx="1737487" cy="584775"/>
          </a:xfrm>
          <a:prstGeom prst="rect">
            <a:avLst/>
          </a:prstGeom>
          <a:noFill/>
        </p:spPr>
        <p:txBody>
          <a:bodyPr wrap="square" rtlCol="0">
            <a:spAutoFit/>
          </a:bodyPr>
          <a:lstStyle/>
          <a:p>
            <a:r>
              <a:rPr lang="de-DE" sz="1600" b="1" dirty="0">
                <a:latin typeface="Arial"/>
                <a:cs typeface="Arial"/>
              </a:rPr>
              <a:t>Siebbein</a:t>
            </a:r>
          </a:p>
          <a:p>
            <a:r>
              <a:rPr lang="de-DE" sz="1600" dirty="0">
                <a:latin typeface="Arial"/>
                <a:cs typeface="Arial"/>
              </a:rPr>
              <a:t>(Os </a:t>
            </a:r>
            <a:r>
              <a:rPr lang="de-DE" sz="1600" dirty="0" err="1">
                <a:latin typeface="Arial"/>
                <a:cs typeface="Arial"/>
              </a:rPr>
              <a:t>ethmoidale</a:t>
            </a:r>
            <a:r>
              <a:rPr lang="de-DE" sz="1600" dirty="0">
                <a:latin typeface="Arial"/>
                <a:cs typeface="Arial"/>
              </a:rPr>
              <a:t>)</a:t>
            </a:r>
          </a:p>
        </p:txBody>
      </p:sp>
      <p:cxnSp>
        <p:nvCxnSpPr>
          <p:cNvPr id="26" name="Gerade Verbindung mit Pfeil 25">
            <a:extLst>
              <a:ext uri="{FF2B5EF4-FFF2-40B4-BE49-F238E27FC236}">
                <a16:creationId xmlns:a16="http://schemas.microsoft.com/office/drawing/2014/main" id="{03D88586-3592-F5A2-240B-68003FC8361B}"/>
              </a:ext>
            </a:extLst>
          </p:cNvPr>
          <p:cNvCxnSpPr>
            <a:cxnSpLocks noChangeShapeType="1"/>
          </p:cNvCxnSpPr>
          <p:nvPr/>
        </p:nvCxnSpPr>
        <p:spPr bwMode="auto">
          <a:xfrm flipH="1">
            <a:off x="5215849" y="2652338"/>
            <a:ext cx="1718189" cy="1400182"/>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3" name="Gerade Verbindung mit Pfeil 32">
            <a:extLst>
              <a:ext uri="{FF2B5EF4-FFF2-40B4-BE49-F238E27FC236}">
                <a16:creationId xmlns:a16="http://schemas.microsoft.com/office/drawing/2014/main" id="{F391B872-08C8-82BB-30C9-E7B22CB63991}"/>
              </a:ext>
            </a:extLst>
          </p:cNvPr>
          <p:cNvCxnSpPr>
            <a:cxnSpLocks noChangeShapeType="1"/>
            <a:stCxn id="23" idx="1"/>
          </p:cNvCxnSpPr>
          <p:nvPr/>
        </p:nvCxnSpPr>
        <p:spPr bwMode="auto">
          <a:xfrm flipH="1">
            <a:off x="4895385" y="3568661"/>
            <a:ext cx="2057951" cy="746861"/>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5" name="Gerade Verbindung mit Pfeil 34">
            <a:extLst>
              <a:ext uri="{FF2B5EF4-FFF2-40B4-BE49-F238E27FC236}">
                <a16:creationId xmlns:a16="http://schemas.microsoft.com/office/drawing/2014/main" id="{7E6CFFB9-0D93-3DB7-5269-380B97577340}"/>
              </a:ext>
            </a:extLst>
          </p:cNvPr>
          <p:cNvCxnSpPr>
            <a:cxnSpLocks noChangeShapeType="1"/>
          </p:cNvCxnSpPr>
          <p:nvPr/>
        </p:nvCxnSpPr>
        <p:spPr bwMode="auto">
          <a:xfrm flipH="1" flipV="1">
            <a:off x="4895889" y="4348976"/>
            <a:ext cx="2052375" cy="11773"/>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8" name="Gerade Verbindung mit Pfeil 37">
            <a:extLst>
              <a:ext uri="{FF2B5EF4-FFF2-40B4-BE49-F238E27FC236}">
                <a16:creationId xmlns:a16="http://schemas.microsoft.com/office/drawing/2014/main" id="{71A90DAB-8E5E-B88A-5667-5534E2AAA321}"/>
              </a:ext>
            </a:extLst>
          </p:cNvPr>
          <p:cNvCxnSpPr>
            <a:cxnSpLocks noChangeShapeType="1"/>
            <a:stCxn id="19" idx="1"/>
          </p:cNvCxnSpPr>
          <p:nvPr/>
        </p:nvCxnSpPr>
        <p:spPr bwMode="auto">
          <a:xfrm flipH="1" flipV="1">
            <a:off x="5622489" y="4653136"/>
            <a:ext cx="1330848" cy="427693"/>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1" name="Gerade Verbindung mit Pfeil 40">
            <a:extLst>
              <a:ext uri="{FF2B5EF4-FFF2-40B4-BE49-F238E27FC236}">
                <a16:creationId xmlns:a16="http://schemas.microsoft.com/office/drawing/2014/main" id="{117B3C32-89CE-E03C-3052-2A8D9D36F7BC}"/>
              </a:ext>
            </a:extLst>
          </p:cNvPr>
          <p:cNvCxnSpPr>
            <a:cxnSpLocks noChangeShapeType="1"/>
            <a:stCxn id="18" idx="1"/>
          </p:cNvCxnSpPr>
          <p:nvPr/>
        </p:nvCxnSpPr>
        <p:spPr bwMode="auto">
          <a:xfrm flipH="1" flipV="1">
            <a:off x="4572000" y="4680030"/>
            <a:ext cx="2381337" cy="1129590"/>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7" name="Gerade Verbindung mit Pfeil 46">
            <a:extLst>
              <a:ext uri="{FF2B5EF4-FFF2-40B4-BE49-F238E27FC236}">
                <a16:creationId xmlns:a16="http://schemas.microsoft.com/office/drawing/2014/main" id="{2AE3A338-4934-D40E-F9B2-EBD8C455725E}"/>
              </a:ext>
            </a:extLst>
          </p:cNvPr>
          <p:cNvCxnSpPr>
            <a:cxnSpLocks noChangeShapeType="1"/>
            <a:endCxn id="11" idx="3"/>
          </p:cNvCxnSpPr>
          <p:nvPr/>
        </p:nvCxnSpPr>
        <p:spPr bwMode="auto">
          <a:xfrm flipH="1">
            <a:off x="1984646" y="5800361"/>
            <a:ext cx="2227314" cy="1"/>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1" name="Gerade Verbindung mit Pfeil 50">
            <a:extLst>
              <a:ext uri="{FF2B5EF4-FFF2-40B4-BE49-F238E27FC236}">
                <a16:creationId xmlns:a16="http://schemas.microsoft.com/office/drawing/2014/main" id="{137680E8-E937-9057-E1FB-8091795D6C53}"/>
              </a:ext>
            </a:extLst>
          </p:cNvPr>
          <p:cNvCxnSpPr>
            <a:cxnSpLocks noChangeShapeType="1"/>
            <a:endCxn id="12" idx="3"/>
          </p:cNvCxnSpPr>
          <p:nvPr/>
        </p:nvCxnSpPr>
        <p:spPr bwMode="auto">
          <a:xfrm flipH="1">
            <a:off x="1845684" y="4875720"/>
            <a:ext cx="2294268" cy="213820"/>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3" name="Gerade Verbindung mit Pfeil 52">
            <a:extLst>
              <a:ext uri="{FF2B5EF4-FFF2-40B4-BE49-F238E27FC236}">
                <a16:creationId xmlns:a16="http://schemas.microsoft.com/office/drawing/2014/main" id="{9D2E8A40-51CC-1758-DEC1-E52FC79C0DA3}"/>
              </a:ext>
            </a:extLst>
          </p:cNvPr>
          <p:cNvCxnSpPr>
            <a:cxnSpLocks noChangeShapeType="1"/>
            <a:endCxn id="20" idx="3"/>
          </p:cNvCxnSpPr>
          <p:nvPr/>
        </p:nvCxnSpPr>
        <p:spPr bwMode="auto">
          <a:xfrm flipH="1" flipV="1">
            <a:off x="3065221" y="4369460"/>
            <a:ext cx="1333132" cy="315169"/>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7" name="Gerade Verbindung mit Pfeil 56">
            <a:extLst>
              <a:ext uri="{FF2B5EF4-FFF2-40B4-BE49-F238E27FC236}">
                <a16:creationId xmlns:a16="http://schemas.microsoft.com/office/drawing/2014/main" id="{6ED2AF58-0BBF-4314-4813-79BBFD2BB07E}"/>
              </a:ext>
            </a:extLst>
          </p:cNvPr>
          <p:cNvCxnSpPr>
            <a:cxnSpLocks noChangeShapeType="1"/>
            <a:endCxn id="17" idx="3"/>
          </p:cNvCxnSpPr>
          <p:nvPr/>
        </p:nvCxnSpPr>
        <p:spPr bwMode="auto">
          <a:xfrm flipH="1" flipV="1">
            <a:off x="1984646" y="3568661"/>
            <a:ext cx="2501935" cy="669520"/>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9" name="Gerade Verbindung mit Pfeil 58">
            <a:extLst>
              <a:ext uri="{FF2B5EF4-FFF2-40B4-BE49-F238E27FC236}">
                <a16:creationId xmlns:a16="http://schemas.microsoft.com/office/drawing/2014/main" id="{1B3E7E8C-3AF1-D956-341A-453E5A147223}"/>
              </a:ext>
            </a:extLst>
          </p:cNvPr>
          <p:cNvCxnSpPr>
            <a:cxnSpLocks noChangeShapeType="1"/>
            <a:endCxn id="10" idx="3"/>
          </p:cNvCxnSpPr>
          <p:nvPr/>
        </p:nvCxnSpPr>
        <p:spPr bwMode="auto">
          <a:xfrm flipH="1" flipV="1">
            <a:off x="2077579" y="2784763"/>
            <a:ext cx="2320774" cy="735921"/>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
        <p:nvSpPr>
          <p:cNvPr id="40" name="Textfeld 39">
            <a:extLst>
              <a:ext uri="{FF2B5EF4-FFF2-40B4-BE49-F238E27FC236}">
                <a16:creationId xmlns:a16="http://schemas.microsoft.com/office/drawing/2014/main" id="{3DF6D020-4AFE-DD8B-9770-9F466D1DC17A}"/>
              </a:ext>
            </a:extLst>
          </p:cNvPr>
          <p:cNvSpPr txBox="1"/>
          <p:nvPr/>
        </p:nvSpPr>
        <p:spPr>
          <a:xfrm>
            <a:off x="6934037" y="2492375"/>
            <a:ext cx="1466391" cy="584775"/>
          </a:xfrm>
          <a:prstGeom prst="rect">
            <a:avLst/>
          </a:prstGeom>
          <a:noFill/>
        </p:spPr>
        <p:txBody>
          <a:bodyPr wrap="square" rtlCol="0">
            <a:spAutoFit/>
          </a:bodyPr>
          <a:lstStyle/>
          <a:p>
            <a:r>
              <a:rPr lang="de-DE" sz="1600" b="1" dirty="0">
                <a:latin typeface="Arial"/>
                <a:cs typeface="Arial"/>
              </a:rPr>
              <a:t>Augenhöhle</a:t>
            </a:r>
          </a:p>
          <a:p>
            <a:r>
              <a:rPr lang="de-DE" sz="1600" dirty="0">
                <a:latin typeface="Arial"/>
                <a:cs typeface="Arial"/>
              </a:rPr>
              <a:t>(Orbita)</a:t>
            </a:r>
          </a:p>
        </p:txBody>
      </p:sp>
    </p:spTree>
    <p:extLst>
      <p:ext uri="{BB962C8B-B14F-4D97-AF65-F5344CB8AC3E}">
        <p14:creationId xmlns:p14="http://schemas.microsoft.com/office/powerpoint/2010/main" val="1112832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lnSpcReduction="10000"/>
          </a:bodyPr>
          <a:lstStyle/>
          <a:p>
            <a:pPr marL="0" indent="0">
              <a:buNone/>
            </a:pPr>
            <a:r>
              <a:rPr lang="de-DE" sz="1600" dirty="0"/>
              <a:t>luftgefüllte, mit Schleimhaut ausgekleidete Knochenhöhlen, die mit der Nasehöhle in Verbindung stehen</a:t>
            </a:r>
          </a:p>
          <a:p>
            <a:pPr marL="0" indent="0">
              <a:buNone/>
            </a:pPr>
            <a:endParaRPr lang="de-DE" sz="1600" b="1" dirty="0"/>
          </a:p>
          <a:p>
            <a:pPr marL="0" indent="0">
              <a:buNone/>
            </a:pPr>
            <a:r>
              <a:rPr lang="de-DE" sz="1600" b="1" dirty="0"/>
              <a:t>Einteilung</a:t>
            </a:r>
          </a:p>
          <a:p>
            <a:r>
              <a:rPr lang="de-DE" sz="1600" b="1" dirty="0"/>
              <a:t>Stirnhöhle </a:t>
            </a:r>
            <a:r>
              <a:rPr lang="de-DE" sz="1600" dirty="0"/>
              <a:t>(Sinus frontalis)</a:t>
            </a:r>
          </a:p>
          <a:p>
            <a:r>
              <a:rPr lang="de-DE" sz="1600" b="1" dirty="0"/>
              <a:t>Siebbeinzellen </a:t>
            </a:r>
            <a:r>
              <a:rPr lang="de-DE" sz="1600" dirty="0"/>
              <a:t>(Cellulae </a:t>
            </a:r>
            <a:r>
              <a:rPr lang="de-DE" sz="1600" dirty="0" err="1"/>
              <a:t>ethmoidales</a:t>
            </a:r>
            <a:r>
              <a:rPr lang="de-DE" sz="1600" dirty="0"/>
              <a:t>)</a:t>
            </a:r>
          </a:p>
          <a:p>
            <a:r>
              <a:rPr lang="de-DE" sz="1600" b="1" dirty="0"/>
              <a:t>Kieferhöhle </a:t>
            </a:r>
            <a:r>
              <a:rPr lang="de-DE" sz="1600" dirty="0"/>
              <a:t>(Sinus maxillaris)</a:t>
            </a:r>
          </a:p>
          <a:p>
            <a:r>
              <a:rPr lang="de-DE" sz="1600" b="1" dirty="0"/>
              <a:t>Keilbeinhöhle </a:t>
            </a:r>
            <a:r>
              <a:rPr lang="de-DE" sz="1600" dirty="0"/>
              <a:t>(Sinus </a:t>
            </a:r>
            <a:r>
              <a:rPr lang="de-DE" sz="1600" dirty="0" err="1"/>
              <a:t>sphenoidalis</a:t>
            </a:r>
            <a:r>
              <a:rPr lang="de-DE" sz="1600" dirty="0"/>
              <a:t>)</a:t>
            </a:r>
          </a:p>
          <a:p>
            <a:pPr marL="0" indent="0">
              <a:buNone/>
            </a:pPr>
            <a:endParaRPr lang="de-DE" sz="1600" dirty="0"/>
          </a:p>
          <a:p>
            <a:pPr marL="0" indent="0">
              <a:buNone/>
            </a:pPr>
            <a:r>
              <a:rPr lang="de-DE" sz="1600" b="1" dirty="0"/>
              <a:t>Komplikation</a:t>
            </a:r>
          </a:p>
          <a:p>
            <a:r>
              <a:rPr lang="de-DE" sz="1600" dirty="0"/>
              <a:t>Entzündung der Nasennebenhöhlen (</a:t>
            </a:r>
            <a:r>
              <a:rPr lang="de-DE" sz="1600" b="1" dirty="0"/>
              <a:t>Sinusitis</a:t>
            </a:r>
            <a:r>
              <a:rPr lang="de-DE" sz="1600" dirty="0"/>
              <a:t>)</a:t>
            </a:r>
          </a:p>
          <a:p>
            <a:pPr lvl="1"/>
            <a:r>
              <a:rPr lang="de-DE" sz="1600" dirty="0" err="1"/>
              <a:t>rhinogen</a:t>
            </a:r>
            <a:r>
              <a:rPr lang="de-DE" sz="1600" dirty="0"/>
              <a:t>/dentogen</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Nasennebenhöhlen (1) </a:t>
            </a:r>
          </a:p>
        </p:txBody>
      </p:sp>
      <p:pic>
        <p:nvPicPr>
          <p:cNvPr id="7" name="Grafik 6">
            <a:extLst>
              <a:ext uri="{FF2B5EF4-FFF2-40B4-BE49-F238E27FC236}">
                <a16:creationId xmlns:a16="http://schemas.microsoft.com/office/drawing/2014/main" id="{3A452BB1-8D58-1E86-1469-8859173234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39851" y="2996952"/>
            <a:ext cx="3003457" cy="3003457"/>
          </a:xfrm>
          <a:prstGeom prst="rect">
            <a:avLst/>
          </a:prstGeom>
        </p:spPr>
      </p:pic>
    </p:spTree>
    <p:extLst>
      <p:ext uri="{BB962C8B-B14F-4D97-AF65-F5344CB8AC3E}">
        <p14:creationId xmlns:p14="http://schemas.microsoft.com/office/powerpoint/2010/main" val="4002984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DAF85864-ECE1-AE4E-6B8D-AB99E5FFF5F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15816" y="2420888"/>
            <a:ext cx="3933382" cy="3024857"/>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Nasennebenhöhlen (2)</a:t>
            </a:r>
          </a:p>
        </p:txBody>
      </p:sp>
      <p:sp>
        <p:nvSpPr>
          <p:cNvPr id="8" name="Textfeld 7">
            <a:extLst>
              <a:ext uri="{FF2B5EF4-FFF2-40B4-BE49-F238E27FC236}">
                <a16:creationId xmlns:a16="http://schemas.microsoft.com/office/drawing/2014/main" id="{90ABDA4B-16CC-9223-6BD9-B7B9E23F7F53}"/>
              </a:ext>
            </a:extLst>
          </p:cNvPr>
          <p:cNvSpPr txBox="1"/>
          <p:nvPr/>
        </p:nvSpPr>
        <p:spPr>
          <a:xfrm>
            <a:off x="611189" y="4284385"/>
            <a:ext cx="1739936" cy="584775"/>
          </a:xfrm>
          <a:prstGeom prst="rect">
            <a:avLst/>
          </a:prstGeom>
          <a:noFill/>
        </p:spPr>
        <p:txBody>
          <a:bodyPr wrap="square" rtlCol="0">
            <a:spAutoFit/>
          </a:bodyPr>
          <a:lstStyle/>
          <a:p>
            <a:r>
              <a:rPr lang="de-DE" sz="1600" b="1" dirty="0">
                <a:latin typeface="Arial"/>
                <a:cs typeface="Arial"/>
              </a:rPr>
              <a:t>Kieferhöhle</a:t>
            </a:r>
          </a:p>
          <a:p>
            <a:r>
              <a:rPr lang="de-DE" sz="1600" dirty="0">
                <a:latin typeface="Arial"/>
                <a:cs typeface="Arial"/>
              </a:rPr>
              <a:t>(Sinus maxillaris)</a:t>
            </a:r>
          </a:p>
        </p:txBody>
      </p:sp>
      <p:sp>
        <p:nvSpPr>
          <p:cNvPr id="10" name="Textfeld 9">
            <a:extLst>
              <a:ext uri="{FF2B5EF4-FFF2-40B4-BE49-F238E27FC236}">
                <a16:creationId xmlns:a16="http://schemas.microsoft.com/office/drawing/2014/main" id="{D954AD79-0002-628A-6408-2615073A3B31}"/>
              </a:ext>
            </a:extLst>
          </p:cNvPr>
          <p:cNvSpPr txBox="1"/>
          <p:nvPr/>
        </p:nvSpPr>
        <p:spPr>
          <a:xfrm>
            <a:off x="611187" y="2492375"/>
            <a:ext cx="2266342" cy="584775"/>
          </a:xfrm>
          <a:prstGeom prst="rect">
            <a:avLst/>
          </a:prstGeom>
          <a:noFill/>
        </p:spPr>
        <p:txBody>
          <a:bodyPr wrap="square" rtlCol="0">
            <a:spAutoFit/>
          </a:bodyPr>
          <a:lstStyle/>
          <a:p>
            <a:r>
              <a:rPr lang="de-DE" sz="1600" b="1" dirty="0">
                <a:latin typeface="Arial"/>
                <a:cs typeface="Arial"/>
              </a:rPr>
              <a:t>Siebbeinzellen</a:t>
            </a:r>
          </a:p>
          <a:p>
            <a:r>
              <a:rPr lang="de-DE" sz="1600" dirty="0">
                <a:latin typeface="Arial"/>
                <a:cs typeface="Arial"/>
              </a:rPr>
              <a:t>(Cellulae </a:t>
            </a:r>
            <a:r>
              <a:rPr lang="de-DE" sz="1600" dirty="0" err="1">
                <a:latin typeface="Arial"/>
                <a:cs typeface="Arial"/>
              </a:rPr>
              <a:t>ethmoidales</a:t>
            </a:r>
            <a:r>
              <a:rPr lang="de-DE" sz="1600" dirty="0">
                <a:latin typeface="Arial"/>
                <a:cs typeface="Arial"/>
              </a:rPr>
              <a:t>)</a:t>
            </a:r>
          </a:p>
        </p:txBody>
      </p:sp>
      <p:sp>
        <p:nvSpPr>
          <p:cNvPr id="16" name="Textfeld 15">
            <a:extLst>
              <a:ext uri="{FF2B5EF4-FFF2-40B4-BE49-F238E27FC236}">
                <a16:creationId xmlns:a16="http://schemas.microsoft.com/office/drawing/2014/main" id="{161904AE-27BB-C93A-95E2-675C32BA676F}"/>
              </a:ext>
            </a:extLst>
          </p:cNvPr>
          <p:cNvSpPr txBox="1"/>
          <p:nvPr/>
        </p:nvSpPr>
        <p:spPr>
          <a:xfrm>
            <a:off x="6934037" y="2492375"/>
            <a:ext cx="1598401" cy="584775"/>
          </a:xfrm>
          <a:prstGeom prst="rect">
            <a:avLst/>
          </a:prstGeom>
          <a:noFill/>
        </p:spPr>
        <p:txBody>
          <a:bodyPr wrap="square" rtlCol="0">
            <a:spAutoFit/>
          </a:bodyPr>
          <a:lstStyle/>
          <a:p>
            <a:r>
              <a:rPr lang="de-DE" sz="1600" b="1" dirty="0">
                <a:latin typeface="Arial"/>
                <a:cs typeface="Arial"/>
              </a:rPr>
              <a:t>Stirnhöhle</a:t>
            </a:r>
          </a:p>
          <a:p>
            <a:r>
              <a:rPr lang="de-DE" sz="1600" dirty="0">
                <a:latin typeface="Arial"/>
                <a:cs typeface="Arial"/>
              </a:rPr>
              <a:t>(Sinus frontalis)</a:t>
            </a:r>
          </a:p>
        </p:txBody>
      </p:sp>
      <p:cxnSp>
        <p:nvCxnSpPr>
          <p:cNvPr id="26" name="Gerade Verbindung mit Pfeil 25">
            <a:extLst>
              <a:ext uri="{FF2B5EF4-FFF2-40B4-BE49-F238E27FC236}">
                <a16:creationId xmlns:a16="http://schemas.microsoft.com/office/drawing/2014/main" id="{03D88586-3592-F5A2-240B-68003FC8361B}"/>
              </a:ext>
            </a:extLst>
          </p:cNvPr>
          <p:cNvCxnSpPr>
            <a:cxnSpLocks noChangeShapeType="1"/>
            <a:stCxn id="16" idx="1"/>
          </p:cNvCxnSpPr>
          <p:nvPr/>
        </p:nvCxnSpPr>
        <p:spPr bwMode="auto">
          <a:xfrm flipH="1">
            <a:off x="5350213" y="2784763"/>
            <a:ext cx="1583824" cy="277504"/>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5" name="Gerade Verbindung mit Pfeil 54">
            <a:extLst>
              <a:ext uri="{FF2B5EF4-FFF2-40B4-BE49-F238E27FC236}">
                <a16:creationId xmlns:a16="http://schemas.microsoft.com/office/drawing/2014/main" id="{3592AF42-7650-6803-0452-6DB7B1C7628F}"/>
              </a:ext>
            </a:extLst>
          </p:cNvPr>
          <p:cNvCxnSpPr>
            <a:cxnSpLocks noChangeShapeType="1"/>
            <a:endCxn id="8" idx="3"/>
          </p:cNvCxnSpPr>
          <p:nvPr/>
        </p:nvCxnSpPr>
        <p:spPr bwMode="auto">
          <a:xfrm flipH="1" flipV="1">
            <a:off x="2351125" y="4576773"/>
            <a:ext cx="1586632" cy="96395"/>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7" name="Gerade Verbindung mit Pfeil 56">
            <a:extLst>
              <a:ext uri="{FF2B5EF4-FFF2-40B4-BE49-F238E27FC236}">
                <a16:creationId xmlns:a16="http://schemas.microsoft.com/office/drawing/2014/main" id="{6ED2AF58-0BBF-4314-4813-79BBFD2BB07E}"/>
              </a:ext>
            </a:extLst>
          </p:cNvPr>
          <p:cNvCxnSpPr>
            <a:cxnSpLocks noChangeShapeType="1"/>
          </p:cNvCxnSpPr>
          <p:nvPr/>
        </p:nvCxnSpPr>
        <p:spPr bwMode="auto">
          <a:xfrm flipH="1" flipV="1">
            <a:off x="2893983" y="2784763"/>
            <a:ext cx="1619651" cy="1067390"/>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9" name="Gerade Verbindung mit Pfeil 58">
            <a:extLst>
              <a:ext uri="{FF2B5EF4-FFF2-40B4-BE49-F238E27FC236}">
                <a16:creationId xmlns:a16="http://schemas.microsoft.com/office/drawing/2014/main" id="{1B3E7E8C-3AF1-D956-341A-453E5A147223}"/>
              </a:ext>
            </a:extLst>
          </p:cNvPr>
          <p:cNvCxnSpPr>
            <a:cxnSpLocks noChangeShapeType="1"/>
          </p:cNvCxnSpPr>
          <p:nvPr/>
        </p:nvCxnSpPr>
        <p:spPr bwMode="auto">
          <a:xfrm flipH="1" flipV="1">
            <a:off x="2890408" y="2784763"/>
            <a:ext cx="1638790" cy="795016"/>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Tree>
    <p:extLst>
      <p:ext uri="{BB962C8B-B14F-4D97-AF65-F5344CB8AC3E}">
        <p14:creationId xmlns:p14="http://schemas.microsoft.com/office/powerpoint/2010/main" val="4123285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paarig angelegter Knochen im Zentrum des Mittelgesichts</a:t>
            </a:r>
          </a:p>
          <a:p>
            <a:pPr marL="0" indent="0">
              <a:buNone/>
            </a:pPr>
            <a:endParaRPr lang="de-DE" sz="1600" b="1" dirty="0"/>
          </a:p>
          <a:p>
            <a:pPr marL="0" indent="0">
              <a:buNone/>
            </a:pPr>
            <a:r>
              <a:rPr lang="de-DE" sz="1600" b="1" dirty="0"/>
              <a:t>Anteile</a:t>
            </a:r>
          </a:p>
          <a:p>
            <a:r>
              <a:rPr lang="de-DE" sz="1600" b="1" dirty="0"/>
              <a:t>Oberkieferkörper </a:t>
            </a:r>
            <a:r>
              <a:rPr lang="de-DE" sz="1600" dirty="0"/>
              <a:t>(Corpus </a:t>
            </a:r>
            <a:r>
              <a:rPr lang="de-DE" sz="1600" dirty="0" err="1"/>
              <a:t>maxillae</a:t>
            </a:r>
            <a:r>
              <a:rPr lang="de-DE" sz="1600" dirty="0"/>
              <a:t>)</a:t>
            </a:r>
          </a:p>
          <a:p>
            <a:r>
              <a:rPr lang="de-DE" sz="1600" b="1" dirty="0"/>
              <a:t>Stirnfortsatz </a:t>
            </a:r>
            <a:r>
              <a:rPr lang="de-DE" sz="1600" dirty="0"/>
              <a:t>(Processus frontalis)</a:t>
            </a:r>
          </a:p>
          <a:p>
            <a:r>
              <a:rPr lang="de-DE" sz="1600" b="1" dirty="0"/>
              <a:t>Jochbeinfortsatz </a:t>
            </a:r>
            <a:r>
              <a:rPr lang="de-DE" sz="1600" dirty="0"/>
              <a:t>(Processus zygomaticus)</a:t>
            </a:r>
          </a:p>
          <a:p>
            <a:r>
              <a:rPr lang="de-DE" sz="1600" b="1" dirty="0" err="1"/>
              <a:t>Alveolarfortsatz</a:t>
            </a:r>
            <a:r>
              <a:rPr lang="de-DE" sz="1600" dirty="0"/>
              <a:t> (Processus alveolaris)</a:t>
            </a:r>
          </a:p>
          <a:p>
            <a:r>
              <a:rPr lang="de-DE" sz="1600" b="1" dirty="0"/>
              <a:t>Gaumenfortsatz</a:t>
            </a:r>
            <a:r>
              <a:rPr lang="de-DE" sz="1600" dirty="0"/>
              <a:t> (Processus palatinus)</a:t>
            </a:r>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Oberkiefer (Maxilla) (1) </a:t>
            </a:r>
          </a:p>
        </p:txBody>
      </p:sp>
    </p:spTree>
    <p:extLst>
      <p:ext uri="{BB962C8B-B14F-4D97-AF65-F5344CB8AC3E}">
        <p14:creationId xmlns:p14="http://schemas.microsoft.com/office/powerpoint/2010/main" val="3128675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9AD7E162-68DB-8C99-A9A7-ECA1439C899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96891" y="2454593"/>
            <a:ext cx="2090666" cy="2897391"/>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Oberkiefer (Maxilla) (2)</a:t>
            </a:r>
          </a:p>
        </p:txBody>
      </p:sp>
      <p:sp>
        <p:nvSpPr>
          <p:cNvPr id="10" name="Textfeld 9">
            <a:extLst>
              <a:ext uri="{FF2B5EF4-FFF2-40B4-BE49-F238E27FC236}">
                <a16:creationId xmlns:a16="http://schemas.microsoft.com/office/drawing/2014/main" id="{D954AD79-0002-628A-6408-2615073A3B31}"/>
              </a:ext>
            </a:extLst>
          </p:cNvPr>
          <p:cNvSpPr txBox="1"/>
          <p:nvPr/>
        </p:nvSpPr>
        <p:spPr>
          <a:xfrm>
            <a:off x="611188" y="2492375"/>
            <a:ext cx="1974506" cy="338554"/>
          </a:xfrm>
          <a:prstGeom prst="rect">
            <a:avLst/>
          </a:prstGeom>
          <a:noFill/>
        </p:spPr>
        <p:txBody>
          <a:bodyPr wrap="square" rtlCol="0">
            <a:spAutoFit/>
          </a:bodyPr>
          <a:lstStyle/>
          <a:p>
            <a:r>
              <a:rPr lang="de-DE" sz="1600" b="1" dirty="0">
                <a:latin typeface="Arial"/>
                <a:cs typeface="Arial"/>
              </a:rPr>
              <a:t>Jochbeinfortsatz</a:t>
            </a:r>
          </a:p>
        </p:txBody>
      </p:sp>
      <p:sp>
        <p:nvSpPr>
          <p:cNvPr id="11" name="Textfeld 10">
            <a:extLst>
              <a:ext uri="{FF2B5EF4-FFF2-40B4-BE49-F238E27FC236}">
                <a16:creationId xmlns:a16="http://schemas.microsoft.com/office/drawing/2014/main" id="{DDECEB14-AC03-C4CC-197A-153FD39C9D91}"/>
              </a:ext>
            </a:extLst>
          </p:cNvPr>
          <p:cNvSpPr txBox="1"/>
          <p:nvPr/>
        </p:nvSpPr>
        <p:spPr>
          <a:xfrm>
            <a:off x="611188" y="3996353"/>
            <a:ext cx="1669916" cy="338554"/>
          </a:xfrm>
          <a:prstGeom prst="rect">
            <a:avLst/>
          </a:prstGeom>
          <a:noFill/>
        </p:spPr>
        <p:txBody>
          <a:bodyPr wrap="square" rtlCol="0">
            <a:spAutoFit/>
          </a:bodyPr>
          <a:lstStyle/>
          <a:p>
            <a:r>
              <a:rPr lang="de-DE" sz="1600" b="1" dirty="0">
                <a:latin typeface="Arial"/>
                <a:cs typeface="Arial"/>
              </a:rPr>
              <a:t>Tuber </a:t>
            </a:r>
            <a:r>
              <a:rPr lang="de-DE" sz="1600" b="1" dirty="0" err="1">
                <a:latin typeface="Arial"/>
                <a:cs typeface="Arial"/>
              </a:rPr>
              <a:t>maxillae</a:t>
            </a:r>
            <a:endParaRPr lang="de-DE" sz="1600" b="1" dirty="0">
              <a:latin typeface="Arial"/>
              <a:cs typeface="Arial"/>
            </a:endParaRPr>
          </a:p>
        </p:txBody>
      </p:sp>
      <p:sp>
        <p:nvSpPr>
          <p:cNvPr id="12" name="Textfeld 11">
            <a:extLst>
              <a:ext uri="{FF2B5EF4-FFF2-40B4-BE49-F238E27FC236}">
                <a16:creationId xmlns:a16="http://schemas.microsoft.com/office/drawing/2014/main" id="{1943C729-9FFF-BCF2-DE0C-6D474F0E2F8D}"/>
              </a:ext>
            </a:extLst>
          </p:cNvPr>
          <p:cNvSpPr txBox="1"/>
          <p:nvPr/>
        </p:nvSpPr>
        <p:spPr>
          <a:xfrm>
            <a:off x="611188" y="5220489"/>
            <a:ext cx="1800572" cy="338554"/>
          </a:xfrm>
          <a:prstGeom prst="rect">
            <a:avLst/>
          </a:prstGeom>
          <a:noFill/>
        </p:spPr>
        <p:txBody>
          <a:bodyPr wrap="square" rtlCol="0">
            <a:spAutoFit/>
          </a:bodyPr>
          <a:lstStyle/>
          <a:p>
            <a:r>
              <a:rPr lang="de-DE" sz="1600" b="1" dirty="0" err="1">
                <a:latin typeface="Arial"/>
                <a:cs typeface="Arial"/>
              </a:rPr>
              <a:t>Alveolarfortsatz</a:t>
            </a:r>
            <a:endParaRPr lang="de-DE" sz="1600" b="1" dirty="0">
              <a:latin typeface="Arial"/>
              <a:cs typeface="Arial"/>
            </a:endParaRPr>
          </a:p>
        </p:txBody>
      </p:sp>
      <p:sp>
        <p:nvSpPr>
          <p:cNvPr id="18" name="Textfeld 17">
            <a:extLst>
              <a:ext uri="{FF2B5EF4-FFF2-40B4-BE49-F238E27FC236}">
                <a16:creationId xmlns:a16="http://schemas.microsoft.com/office/drawing/2014/main" id="{18F96B4E-B407-7694-B1FE-074CDE829924}"/>
              </a:ext>
            </a:extLst>
          </p:cNvPr>
          <p:cNvSpPr txBox="1"/>
          <p:nvPr/>
        </p:nvSpPr>
        <p:spPr>
          <a:xfrm>
            <a:off x="6953337" y="5220489"/>
            <a:ext cx="1933530" cy="338554"/>
          </a:xfrm>
          <a:prstGeom prst="rect">
            <a:avLst/>
          </a:prstGeom>
          <a:noFill/>
        </p:spPr>
        <p:txBody>
          <a:bodyPr wrap="square" rtlCol="0">
            <a:spAutoFit/>
          </a:bodyPr>
          <a:lstStyle/>
          <a:p>
            <a:r>
              <a:rPr lang="de-DE" sz="1600" b="1" dirty="0">
                <a:latin typeface="Arial"/>
                <a:cs typeface="Arial"/>
              </a:rPr>
              <a:t>Oberkieferkörper</a:t>
            </a:r>
          </a:p>
        </p:txBody>
      </p:sp>
      <p:sp>
        <p:nvSpPr>
          <p:cNvPr id="23" name="Textfeld 22">
            <a:extLst>
              <a:ext uri="{FF2B5EF4-FFF2-40B4-BE49-F238E27FC236}">
                <a16:creationId xmlns:a16="http://schemas.microsoft.com/office/drawing/2014/main" id="{65878023-2D60-5650-D182-CEA7489BC964}"/>
              </a:ext>
            </a:extLst>
          </p:cNvPr>
          <p:cNvSpPr txBox="1"/>
          <p:nvPr/>
        </p:nvSpPr>
        <p:spPr>
          <a:xfrm>
            <a:off x="6953336" y="4005064"/>
            <a:ext cx="2190664" cy="584775"/>
          </a:xfrm>
          <a:prstGeom prst="rect">
            <a:avLst/>
          </a:prstGeom>
          <a:noFill/>
        </p:spPr>
        <p:txBody>
          <a:bodyPr wrap="square" rtlCol="0">
            <a:spAutoFit/>
          </a:bodyPr>
          <a:lstStyle/>
          <a:p>
            <a:r>
              <a:rPr lang="de-DE" sz="1600" b="1" dirty="0" err="1">
                <a:latin typeface="Arial"/>
                <a:cs typeface="Arial"/>
              </a:rPr>
              <a:t>Foramen</a:t>
            </a:r>
            <a:r>
              <a:rPr lang="de-DE" sz="1600" b="1" dirty="0">
                <a:latin typeface="Arial"/>
                <a:cs typeface="Arial"/>
              </a:rPr>
              <a:t> infraorbitale</a:t>
            </a:r>
          </a:p>
        </p:txBody>
      </p:sp>
      <p:cxnSp>
        <p:nvCxnSpPr>
          <p:cNvPr id="26" name="Gerade Verbindung mit Pfeil 25">
            <a:extLst>
              <a:ext uri="{FF2B5EF4-FFF2-40B4-BE49-F238E27FC236}">
                <a16:creationId xmlns:a16="http://schemas.microsoft.com/office/drawing/2014/main" id="{03D88586-3592-F5A2-240B-68003FC8361B}"/>
              </a:ext>
            </a:extLst>
          </p:cNvPr>
          <p:cNvCxnSpPr>
            <a:cxnSpLocks noChangeShapeType="1"/>
            <a:stCxn id="40" idx="1"/>
          </p:cNvCxnSpPr>
          <p:nvPr/>
        </p:nvCxnSpPr>
        <p:spPr bwMode="auto">
          <a:xfrm flipH="1">
            <a:off x="4517136" y="2661652"/>
            <a:ext cx="2416901" cy="255284"/>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3" name="Gerade Verbindung mit Pfeil 32">
            <a:extLst>
              <a:ext uri="{FF2B5EF4-FFF2-40B4-BE49-F238E27FC236}">
                <a16:creationId xmlns:a16="http://schemas.microsoft.com/office/drawing/2014/main" id="{F391B872-08C8-82BB-30C9-E7B22CB63991}"/>
              </a:ext>
            </a:extLst>
          </p:cNvPr>
          <p:cNvCxnSpPr>
            <a:cxnSpLocks noChangeShapeType="1"/>
            <a:stCxn id="23" idx="1"/>
          </p:cNvCxnSpPr>
          <p:nvPr/>
        </p:nvCxnSpPr>
        <p:spPr bwMode="auto">
          <a:xfrm flipH="1" flipV="1">
            <a:off x="4352544" y="3840480"/>
            <a:ext cx="2600792" cy="456972"/>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1" name="Gerade Verbindung mit Pfeil 40">
            <a:extLst>
              <a:ext uri="{FF2B5EF4-FFF2-40B4-BE49-F238E27FC236}">
                <a16:creationId xmlns:a16="http://schemas.microsoft.com/office/drawing/2014/main" id="{117B3C32-89CE-E03C-3052-2A8D9D36F7BC}"/>
              </a:ext>
            </a:extLst>
          </p:cNvPr>
          <p:cNvCxnSpPr>
            <a:cxnSpLocks noChangeShapeType="1"/>
            <a:stCxn id="18" idx="1"/>
          </p:cNvCxnSpPr>
          <p:nvPr/>
        </p:nvCxnSpPr>
        <p:spPr bwMode="auto">
          <a:xfrm flipH="1" flipV="1">
            <a:off x="4439412" y="4274820"/>
            <a:ext cx="2513925" cy="1114946"/>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7" name="Gerade Verbindung mit Pfeil 46">
            <a:extLst>
              <a:ext uri="{FF2B5EF4-FFF2-40B4-BE49-F238E27FC236}">
                <a16:creationId xmlns:a16="http://schemas.microsoft.com/office/drawing/2014/main" id="{2AE3A338-4934-D40E-F9B2-EBD8C455725E}"/>
              </a:ext>
            </a:extLst>
          </p:cNvPr>
          <p:cNvCxnSpPr>
            <a:cxnSpLocks noChangeShapeType="1"/>
            <a:endCxn id="11" idx="3"/>
          </p:cNvCxnSpPr>
          <p:nvPr/>
        </p:nvCxnSpPr>
        <p:spPr bwMode="auto">
          <a:xfrm flipH="1" flipV="1">
            <a:off x="2281104" y="4165630"/>
            <a:ext cx="1101367" cy="454922"/>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1" name="Gerade Verbindung mit Pfeil 50">
            <a:extLst>
              <a:ext uri="{FF2B5EF4-FFF2-40B4-BE49-F238E27FC236}">
                <a16:creationId xmlns:a16="http://schemas.microsoft.com/office/drawing/2014/main" id="{137680E8-E937-9057-E1FB-8091795D6C53}"/>
              </a:ext>
            </a:extLst>
          </p:cNvPr>
          <p:cNvCxnSpPr>
            <a:cxnSpLocks noChangeShapeType="1"/>
            <a:endCxn id="12" idx="3"/>
          </p:cNvCxnSpPr>
          <p:nvPr/>
        </p:nvCxnSpPr>
        <p:spPr bwMode="auto">
          <a:xfrm flipH="1">
            <a:off x="2411760" y="4640580"/>
            <a:ext cx="1835628" cy="749186"/>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7" name="Gerade Verbindung mit Pfeil 56">
            <a:extLst>
              <a:ext uri="{FF2B5EF4-FFF2-40B4-BE49-F238E27FC236}">
                <a16:creationId xmlns:a16="http://schemas.microsoft.com/office/drawing/2014/main" id="{6ED2AF58-0BBF-4314-4813-79BBFD2BB07E}"/>
              </a:ext>
            </a:extLst>
          </p:cNvPr>
          <p:cNvCxnSpPr>
            <a:cxnSpLocks noChangeShapeType="1"/>
            <a:endCxn id="10" idx="2"/>
          </p:cNvCxnSpPr>
          <p:nvPr/>
        </p:nvCxnSpPr>
        <p:spPr bwMode="auto">
          <a:xfrm flipH="1" flipV="1">
            <a:off x="1598441" y="2830929"/>
            <a:ext cx="2059159" cy="904395"/>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
        <p:nvSpPr>
          <p:cNvPr id="40" name="Textfeld 39">
            <a:extLst>
              <a:ext uri="{FF2B5EF4-FFF2-40B4-BE49-F238E27FC236}">
                <a16:creationId xmlns:a16="http://schemas.microsoft.com/office/drawing/2014/main" id="{3DF6D020-4AFE-DD8B-9770-9F466D1DC17A}"/>
              </a:ext>
            </a:extLst>
          </p:cNvPr>
          <p:cNvSpPr txBox="1"/>
          <p:nvPr/>
        </p:nvSpPr>
        <p:spPr>
          <a:xfrm>
            <a:off x="6934037" y="2492375"/>
            <a:ext cx="1598776" cy="338554"/>
          </a:xfrm>
          <a:prstGeom prst="rect">
            <a:avLst/>
          </a:prstGeom>
          <a:noFill/>
        </p:spPr>
        <p:txBody>
          <a:bodyPr wrap="square" rtlCol="0">
            <a:spAutoFit/>
          </a:bodyPr>
          <a:lstStyle/>
          <a:p>
            <a:r>
              <a:rPr lang="de-DE" sz="1600" b="1" dirty="0">
                <a:latin typeface="Arial"/>
                <a:cs typeface="Arial"/>
              </a:rPr>
              <a:t>Stirnfortsatz</a:t>
            </a:r>
          </a:p>
        </p:txBody>
      </p:sp>
    </p:spTree>
    <p:extLst>
      <p:ext uri="{BB962C8B-B14F-4D97-AF65-F5344CB8AC3E}">
        <p14:creationId xmlns:p14="http://schemas.microsoft.com/office/powerpoint/2010/main" val="4101711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7C49C586-97C9-D508-D1C0-439451AEBF5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46337" y="2564904"/>
            <a:ext cx="3065823" cy="2208432"/>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Oberkiefer (Maxilla) (3)</a:t>
            </a:r>
          </a:p>
        </p:txBody>
      </p:sp>
      <p:sp>
        <p:nvSpPr>
          <p:cNvPr id="10" name="Textfeld 9">
            <a:extLst>
              <a:ext uri="{FF2B5EF4-FFF2-40B4-BE49-F238E27FC236}">
                <a16:creationId xmlns:a16="http://schemas.microsoft.com/office/drawing/2014/main" id="{D954AD79-0002-628A-6408-2615073A3B31}"/>
              </a:ext>
            </a:extLst>
          </p:cNvPr>
          <p:cNvSpPr txBox="1"/>
          <p:nvPr/>
        </p:nvSpPr>
        <p:spPr>
          <a:xfrm>
            <a:off x="611188" y="2492375"/>
            <a:ext cx="1800572" cy="338554"/>
          </a:xfrm>
          <a:prstGeom prst="rect">
            <a:avLst/>
          </a:prstGeom>
          <a:noFill/>
        </p:spPr>
        <p:txBody>
          <a:bodyPr wrap="square" rtlCol="0">
            <a:spAutoFit/>
          </a:bodyPr>
          <a:lstStyle/>
          <a:p>
            <a:r>
              <a:rPr lang="de-DE" sz="1600" b="1" dirty="0">
                <a:latin typeface="Arial"/>
                <a:cs typeface="Arial"/>
              </a:rPr>
              <a:t>Gaumenfortsatz</a:t>
            </a:r>
          </a:p>
        </p:txBody>
      </p:sp>
      <p:sp>
        <p:nvSpPr>
          <p:cNvPr id="15" name="Textfeld 14">
            <a:extLst>
              <a:ext uri="{FF2B5EF4-FFF2-40B4-BE49-F238E27FC236}">
                <a16:creationId xmlns:a16="http://schemas.microsoft.com/office/drawing/2014/main" id="{40C07042-21DE-1812-24D9-E0C3521C9EC1}"/>
              </a:ext>
            </a:extLst>
          </p:cNvPr>
          <p:cNvSpPr txBox="1"/>
          <p:nvPr/>
        </p:nvSpPr>
        <p:spPr>
          <a:xfrm>
            <a:off x="6953336" y="4437112"/>
            <a:ext cx="2064447" cy="584775"/>
          </a:xfrm>
          <a:prstGeom prst="rect">
            <a:avLst/>
          </a:prstGeom>
          <a:noFill/>
        </p:spPr>
        <p:txBody>
          <a:bodyPr wrap="square" rtlCol="0">
            <a:spAutoFit/>
          </a:bodyPr>
          <a:lstStyle/>
          <a:p>
            <a:r>
              <a:rPr lang="de-DE" sz="1600" b="1" dirty="0" err="1">
                <a:latin typeface="Arial"/>
                <a:cs typeface="Arial"/>
              </a:rPr>
              <a:t>Foramen</a:t>
            </a:r>
            <a:r>
              <a:rPr lang="de-DE" sz="1600" b="1" dirty="0">
                <a:latin typeface="Arial"/>
                <a:cs typeface="Arial"/>
              </a:rPr>
              <a:t> </a:t>
            </a:r>
            <a:r>
              <a:rPr lang="de-DE" sz="1600" b="1" dirty="0" err="1">
                <a:latin typeface="Arial"/>
                <a:cs typeface="Arial"/>
              </a:rPr>
              <a:t>palatinum</a:t>
            </a:r>
            <a:r>
              <a:rPr lang="de-DE" sz="1600" b="1" dirty="0">
                <a:latin typeface="Arial"/>
                <a:cs typeface="Arial"/>
              </a:rPr>
              <a:t> majus</a:t>
            </a:r>
          </a:p>
        </p:txBody>
      </p:sp>
      <p:sp>
        <p:nvSpPr>
          <p:cNvPr id="20" name="Textfeld 19">
            <a:extLst>
              <a:ext uri="{FF2B5EF4-FFF2-40B4-BE49-F238E27FC236}">
                <a16:creationId xmlns:a16="http://schemas.microsoft.com/office/drawing/2014/main" id="{FB0B9283-7DD9-678D-C931-7F7083A846D6}"/>
              </a:ext>
            </a:extLst>
          </p:cNvPr>
          <p:cNvSpPr txBox="1"/>
          <p:nvPr/>
        </p:nvSpPr>
        <p:spPr>
          <a:xfrm>
            <a:off x="611187" y="4428401"/>
            <a:ext cx="1512541" cy="338554"/>
          </a:xfrm>
          <a:prstGeom prst="rect">
            <a:avLst/>
          </a:prstGeom>
          <a:noFill/>
        </p:spPr>
        <p:txBody>
          <a:bodyPr wrap="square" rtlCol="0">
            <a:spAutoFit/>
          </a:bodyPr>
          <a:lstStyle/>
          <a:p>
            <a:r>
              <a:rPr lang="de-DE" sz="1600" b="1" dirty="0">
                <a:latin typeface="Arial"/>
                <a:cs typeface="Arial"/>
              </a:rPr>
              <a:t>Gaumenbein</a:t>
            </a:r>
          </a:p>
        </p:txBody>
      </p:sp>
      <p:cxnSp>
        <p:nvCxnSpPr>
          <p:cNvPr id="26" name="Gerade Verbindung mit Pfeil 25">
            <a:extLst>
              <a:ext uri="{FF2B5EF4-FFF2-40B4-BE49-F238E27FC236}">
                <a16:creationId xmlns:a16="http://schemas.microsoft.com/office/drawing/2014/main" id="{03D88586-3592-F5A2-240B-68003FC8361B}"/>
              </a:ext>
            </a:extLst>
          </p:cNvPr>
          <p:cNvCxnSpPr>
            <a:cxnSpLocks noChangeShapeType="1"/>
          </p:cNvCxnSpPr>
          <p:nvPr/>
        </p:nvCxnSpPr>
        <p:spPr bwMode="auto">
          <a:xfrm flipH="1">
            <a:off x="4485132" y="2652338"/>
            <a:ext cx="2448906" cy="548062"/>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5" name="Gerade Verbindung mit Pfeil 34">
            <a:extLst>
              <a:ext uri="{FF2B5EF4-FFF2-40B4-BE49-F238E27FC236}">
                <a16:creationId xmlns:a16="http://schemas.microsoft.com/office/drawing/2014/main" id="{7E6CFFB9-0D93-3DB7-5269-380B97577340}"/>
              </a:ext>
            </a:extLst>
          </p:cNvPr>
          <p:cNvCxnSpPr>
            <a:cxnSpLocks noChangeShapeType="1"/>
            <a:stCxn id="15" idx="1"/>
          </p:cNvCxnSpPr>
          <p:nvPr/>
        </p:nvCxnSpPr>
        <p:spPr bwMode="auto">
          <a:xfrm flipH="1" flipV="1">
            <a:off x="5042916" y="4247388"/>
            <a:ext cx="1910420" cy="482112"/>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3" name="Gerade Verbindung mit Pfeil 52">
            <a:extLst>
              <a:ext uri="{FF2B5EF4-FFF2-40B4-BE49-F238E27FC236}">
                <a16:creationId xmlns:a16="http://schemas.microsoft.com/office/drawing/2014/main" id="{9D2E8A40-51CC-1758-DEC1-E52FC79C0DA3}"/>
              </a:ext>
            </a:extLst>
          </p:cNvPr>
          <p:cNvCxnSpPr>
            <a:cxnSpLocks noChangeShapeType="1"/>
            <a:endCxn id="20" idx="3"/>
          </p:cNvCxnSpPr>
          <p:nvPr/>
        </p:nvCxnSpPr>
        <p:spPr bwMode="auto">
          <a:xfrm flipH="1">
            <a:off x="2123728" y="4110228"/>
            <a:ext cx="2100800" cy="487450"/>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9" name="Gerade Verbindung mit Pfeil 58">
            <a:extLst>
              <a:ext uri="{FF2B5EF4-FFF2-40B4-BE49-F238E27FC236}">
                <a16:creationId xmlns:a16="http://schemas.microsoft.com/office/drawing/2014/main" id="{1B3E7E8C-3AF1-D956-341A-453E5A147223}"/>
              </a:ext>
            </a:extLst>
          </p:cNvPr>
          <p:cNvCxnSpPr>
            <a:cxnSpLocks noChangeShapeType="1"/>
            <a:endCxn id="10" idx="3"/>
          </p:cNvCxnSpPr>
          <p:nvPr/>
        </p:nvCxnSpPr>
        <p:spPr bwMode="auto">
          <a:xfrm flipH="1" flipV="1">
            <a:off x="2411760" y="2661652"/>
            <a:ext cx="1863060" cy="941084"/>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
        <p:nvSpPr>
          <p:cNvPr id="40" name="Textfeld 39">
            <a:extLst>
              <a:ext uri="{FF2B5EF4-FFF2-40B4-BE49-F238E27FC236}">
                <a16:creationId xmlns:a16="http://schemas.microsoft.com/office/drawing/2014/main" id="{3DF6D020-4AFE-DD8B-9770-9F466D1DC17A}"/>
              </a:ext>
            </a:extLst>
          </p:cNvPr>
          <p:cNvSpPr txBox="1"/>
          <p:nvPr/>
        </p:nvSpPr>
        <p:spPr>
          <a:xfrm>
            <a:off x="6934037" y="2492375"/>
            <a:ext cx="2064447" cy="338554"/>
          </a:xfrm>
          <a:prstGeom prst="rect">
            <a:avLst/>
          </a:prstGeom>
          <a:noFill/>
        </p:spPr>
        <p:txBody>
          <a:bodyPr wrap="square" rtlCol="0">
            <a:spAutoFit/>
          </a:bodyPr>
          <a:lstStyle/>
          <a:p>
            <a:r>
              <a:rPr lang="de-DE" sz="1600" b="1" dirty="0" err="1">
                <a:latin typeface="Arial"/>
                <a:cs typeface="Arial"/>
              </a:rPr>
              <a:t>Foramen</a:t>
            </a:r>
            <a:r>
              <a:rPr lang="de-DE" sz="1600" b="1" dirty="0">
                <a:latin typeface="Arial"/>
                <a:cs typeface="Arial"/>
              </a:rPr>
              <a:t> incisivum</a:t>
            </a:r>
          </a:p>
        </p:txBody>
      </p:sp>
    </p:spTree>
    <p:extLst>
      <p:ext uri="{BB962C8B-B14F-4D97-AF65-F5344CB8AC3E}">
        <p14:creationId xmlns:p14="http://schemas.microsoft.com/office/powerpoint/2010/main" val="3714995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bogenförmiger Anteil des Gesichtsschädels, der beweglich mit dem Schläfenbein verbunden ist</a:t>
            </a:r>
          </a:p>
          <a:p>
            <a:pPr marL="0" indent="0">
              <a:buNone/>
            </a:pPr>
            <a:endParaRPr lang="de-DE" sz="1600" b="1" dirty="0"/>
          </a:p>
          <a:p>
            <a:pPr marL="0" indent="0">
              <a:buNone/>
            </a:pPr>
            <a:r>
              <a:rPr lang="de-DE" sz="1600" b="1" dirty="0"/>
              <a:t>Anteile</a:t>
            </a:r>
          </a:p>
          <a:p>
            <a:r>
              <a:rPr lang="de-DE" sz="1600" b="1" dirty="0"/>
              <a:t>Unterkieferkörper </a:t>
            </a:r>
            <a:r>
              <a:rPr lang="de-DE" sz="1600" dirty="0"/>
              <a:t>(Corpus </a:t>
            </a:r>
            <a:r>
              <a:rPr lang="de-DE" sz="1600" dirty="0" err="1"/>
              <a:t>mandibulae</a:t>
            </a:r>
            <a:r>
              <a:rPr lang="de-DE" sz="1600" dirty="0"/>
              <a:t>)</a:t>
            </a:r>
          </a:p>
          <a:p>
            <a:r>
              <a:rPr lang="de-DE" sz="1600" b="1" dirty="0"/>
              <a:t>aufsteigender Ast </a:t>
            </a:r>
            <a:r>
              <a:rPr lang="de-DE" sz="1600" dirty="0"/>
              <a:t>(Ramus </a:t>
            </a:r>
            <a:r>
              <a:rPr lang="de-DE" sz="1600" dirty="0" err="1"/>
              <a:t>mandibulae</a:t>
            </a:r>
            <a:r>
              <a:rPr lang="de-DE" sz="1600" dirty="0"/>
              <a:t>)</a:t>
            </a:r>
          </a:p>
          <a:p>
            <a:r>
              <a:rPr lang="de-DE" sz="1600" b="1" dirty="0"/>
              <a:t>Muskelfortsatz </a:t>
            </a:r>
            <a:r>
              <a:rPr lang="de-DE" sz="1600" dirty="0"/>
              <a:t>(Processus muscularis)</a:t>
            </a:r>
          </a:p>
          <a:p>
            <a:r>
              <a:rPr lang="de-DE" sz="1600" b="1" dirty="0"/>
              <a:t>Gelenkfortsatz </a:t>
            </a:r>
            <a:r>
              <a:rPr lang="de-DE" sz="1600" dirty="0"/>
              <a:t>(Processus articularis)</a:t>
            </a:r>
          </a:p>
          <a:p>
            <a:r>
              <a:rPr lang="de-DE" sz="1600" b="1" dirty="0" err="1"/>
              <a:t>Alveolarfortsatz</a:t>
            </a:r>
            <a:r>
              <a:rPr lang="de-DE" sz="1600" dirty="0"/>
              <a:t> (Processus alveolaris)</a:t>
            </a:r>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Unterkiefer (Mandibula (1) </a:t>
            </a:r>
          </a:p>
        </p:txBody>
      </p:sp>
    </p:spTree>
    <p:extLst>
      <p:ext uri="{BB962C8B-B14F-4D97-AF65-F5344CB8AC3E}">
        <p14:creationId xmlns:p14="http://schemas.microsoft.com/office/powerpoint/2010/main" val="2702830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C4627C7D-8262-C696-B6D8-AD1C160B12D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24369" y="3069109"/>
            <a:ext cx="3043739" cy="2029160"/>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Unterkiefer (Mandibula) (2) </a:t>
            </a:r>
          </a:p>
        </p:txBody>
      </p:sp>
      <p:sp>
        <p:nvSpPr>
          <p:cNvPr id="10" name="Textfeld 9">
            <a:extLst>
              <a:ext uri="{FF2B5EF4-FFF2-40B4-BE49-F238E27FC236}">
                <a16:creationId xmlns:a16="http://schemas.microsoft.com/office/drawing/2014/main" id="{D954AD79-0002-628A-6408-2615073A3B31}"/>
              </a:ext>
            </a:extLst>
          </p:cNvPr>
          <p:cNvSpPr txBox="1"/>
          <p:nvPr/>
        </p:nvSpPr>
        <p:spPr>
          <a:xfrm>
            <a:off x="611188" y="2492375"/>
            <a:ext cx="1656556" cy="338554"/>
          </a:xfrm>
          <a:prstGeom prst="rect">
            <a:avLst/>
          </a:prstGeom>
          <a:noFill/>
        </p:spPr>
        <p:txBody>
          <a:bodyPr wrap="square" rtlCol="0">
            <a:spAutoFit/>
          </a:bodyPr>
          <a:lstStyle/>
          <a:p>
            <a:r>
              <a:rPr lang="de-DE" sz="1600" b="1" dirty="0">
                <a:latin typeface="Arial"/>
                <a:cs typeface="Arial"/>
              </a:rPr>
              <a:t>Muskelfortsatz</a:t>
            </a:r>
          </a:p>
        </p:txBody>
      </p:sp>
      <p:sp>
        <p:nvSpPr>
          <p:cNvPr id="11" name="Textfeld 10">
            <a:extLst>
              <a:ext uri="{FF2B5EF4-FFF2-40B4-BE49-F238E27FC236}">
                <a16:creationId xmlns:a16="http://schemas.microsoft.com/office/drawing/2014/main" id="{DDECEB14-AC03-C4CC-197A-153FD39C9D91}"/>
              </a:ext>
            </a:extLst>
          </p:cNvPr>
          <p:cNvSpPr txBox="1"/>
          <p:nvPr/>
        </p:nvSpPr>
        <p:spPr>
          <a:xfrm>
            <a:off x="611188" y="5507974"/>
            <a:ext cx="1373458" cy="584775"/>
          </a:xfrm>
          <a:prstGeom prst="rect">
            <a:avLst/>
          </a:prstGeom>
          <a:noFill/>
        </p:spPr>
        <p:txBody>
          <a:bodyPr wrap="square" rtlCol="0">
            <a:spAutoFit/>
          </a:bodyPr>
          <a:lstStyle/>
          <a:p>
            <a:r>
              <a:rPr lang="de-DE" sz="1600" b="1" dirty="0">
                <a:latin typeface="Arial"/>
                <a:cs typeface="Arial"/>
              </a:rPr>
              <a:t>Unterkiefer-</a:t>
            </a:r>
          </a:p>
          <a:p>
            <a:r>
              <a:rPr lang="de-DE" sz="1600" b="1" dirty="0" err="1">
                <a:latin typeface="Arial"/>
                <a:cs typeface="Arial"/>
              </a:rPr>
              <a:t>körper</a:t>
            </a:r>
            <a:endParaRPr lang="de-DE" sz="1600" b="1" dirty="0">
              <a:latin typeface="Arial"/>
              <a:cs typeface="Arial"/>
            </a:endParaRPr>
          </a:p>
        </p:txBody>
      </p:sp>
      <p:sp>
        <p:nvSpPr>
          <p:cNvPr id="15" name="Textfeld 14">
            <a:extLst>
              <a:ext uri="{FF2B5EF4-FFF2-40B4-BE49-F238E27FC236}">
                <a16:creationId xmlns:a16="http://schemas.microsoft.com/office/drawing/2014/main" id="{40C07042-21DE-1812-24D9-E0C3521C9EC1}"/>
              </a:ext>
            </a:extLst>
          </p:cNvPr>
          <p:cNvSpPr txBox="1"/>
          <p:nvPr/>
        </p:nvSpPr>
        <p:spPr>
          <a:xfrm>
            <a:off x="6953336" y="4386590"/>
            <a:ext cx="1965882" cy="338554"/>
          </a:xfrm>
          <a:prstGeom prst="rect">
            <a:avLst/>
          </a:prstGeom>
          <a:noFill/>
        </p:spPr>
        <p:txBody>
          <a:bodyPr wrap="square" rtlCol="0">
            <a:spAutoFit/>
          </a:bodyPr>
          <a:lstStyle/>
          <a:p>
            <a:r>
              <a:rPr lang="de-DE" sz="1600" b="1" dirty="0">
                <a:latin typeface="Arial"/>
                <a:cs typeface="Arial"/>
              </a:rPr>
              <a:t>aufsteigender Ast</a:t>
            </a:r>
          </a:p>
        </p:txBody>
      </p:sp>
      <p:sp>
        <p:nvSpPr>
          <p:cNvPr id="17" name="Textfeld 16">
            <a:extLst>
              <a:ext uri="{FF2B5EF4-FFF2-40B4-BE49-F238E27FC236}">
                <a16:creationId xmlns:a16="http://schemas.microsoft.com/office/drawing/2014/main" id="{3FF7B11B-76C6-A6AA-FD0D-554B6B392BE9}"/>
              </a:ext>
            </a:extLst>
          </p:cNvPr>
          <p:cNvSpPr txBox="1"/>
          <p:nvPr/>
        </p:nvSpPr>
        <p:spPr>
          <a:xfrm>
            <a:off x="611561" y="3594502"/>
            <a:ext cx="1728191" cy="338554"/>
          </a:xfrm>
          <a:prstGeom prst="rect">
            <a:avLst/>
          </a:prstGeom>
          <a:noFill/>
        </p:spPr>
        <p:txBody>
          <a:bodyPr wrap="square" rtlCol="0">
            <a:spAutoFit/>
          </a:bodyPr>
          <a:lstStyle/>
          <a:p>
            <a:r>
              <a:rPr lang="de-DE" sz="1600" b="1" dirty="0" err="1">
                <a:latin typeface="Arial"/>
                <a:cs typeface="Arial"/>
              </a:rPr>
              <a:t>Alveolarfortsatz</a:t>
            </a:r>
            <a:endParaRPr lang="de-DE" sz="1600" b="1" dirty="0">
              <a:latin typeface="Arial"/>
              <a:cs typeface="Arial"/>
            </a:endParaRPr>
          </a:p>
        </p:txBody>
      </p:sp>
      <p:sp>
        <p:nvSpPr>
          <p:cNvPr id="18" name="Textfeld 17">
            <a:extLst>
              <a:ext uri="{FF2B5EF4-FFF2-40B4-BE49-F238E27FC236}">
                <a16:creationId xmlns:a16="http://schemas.microsoft.com/office/drawing/2014/main" id="{18F96B4E-B407-7694-B1FE-074CDE829924}"/>
              </a:ext>
            </a:extLst>
          </p:cNvPr>
          <p:cNvSpPr txBox="1"/>
          <p:nvPr/>
        </p:nvSpPr>
        <p:spPr>
          <a:xfrm>
            <a:off x="6953337" y="5517232"/>
            <a:ext cx="1933530" cy="338554"/>
          </a:xfrm>
          <a:prstGeom prst="rect">
            <a:avLst/>
          </a:prstGeom>
          <a:noFill/>
        </p:spPr>
        <p:txBody>
          <a:bodyPr wrap="square" rtlCol="0">
            <a:spAutoFit/>
          </a:bodyPr>
          <a:lstStyle/>
          <a:p>
            <a:r>
              <a:rPr lang="de-DE" sz="1600" b="1" dirty="0">
                <a:latin typeface="Arial"/>
                <a:cs typeface="Arial"/>
              </a:rPr>
              <a:t>Kieferwinkel</a:t>
            </a:r>
          </a:p>
        </p:txBody>
      </p:sp>
      <p:sp>
        <p:nvSpPr>
          <p:cNvPr id="20" name="Textfeld 19">
            <a:extLst>
              <a:ext uri="{FF2B5EF4-FFF2-40B4-BE49-F238E27FC236}">
                <a16:creationId xmlns:a16="http://schemas.microsoft.com/office/drawing/2014/main" id="{FB0B9283-7DD9-678D-C931-7F7083A846D6}"/>
              </a:ext>
            </a:extLst>
          </p:cNvPr>
          <p:cNvSpPr txBox="1"/>
          <p:nvPr/>
        </p:nvSpPr>
        <p:spPr>
          <a:xfrm>
            <a:off x="611187" y="4725144"/>
            <a:ext cx="1872581" cy="338554"/>
          </a:xfrm>
          <a:prstGeom prst="rect">
            <a:avLst/>
          </a:prstGeom>
          <a:noFill/>
        </p:spPr>
        <p:txBody>
          <a:bodyPr wrap="square" rtlCol="0">
            <a:spAutoFit/>
          </a:bodyPr>
          <a:lstStyle/>
          <a:p>
            <a:r>
              <a:rPr lang="de-DE" sz="1600" b="1" dirty="0" err="1">
                <a:latin typeface="Arial"/>
                <a:cs typeface="Arial"/>
              </a:rPr>
              <a:t>Foramen</a:t>
            </a:r>
            <a:r>
              <a:rPr lang="de-DE" sz="1600" b="1" dirty="0">
                <a:latin typeface="Arial"/>
                <a:cs typeface="Arial"/>
              </a:rPr>
              <a:t> mentale</a:t>
            </a:r>
          </a:p>
        </p:txBody>
      </p:sp>
      <p:sp>
        <p:nvSpPr>
          <p:cNvPr id="23" name="Textfeld 22">
            <a:extLst>
              <a:ext uri="{FF2B5EF4-FFF2-40B4-BE49-F238E27FC236}">
                <a16:creationId xmlns:a16="http://schemas.microsoft.com/office/drawing/2014/main" id="{65878023-2D60-5650-D182-CEA7489BC964}"/>
              </a:ext>
            </a:extLst>
          </p:cNvPr>
          <p:cNvSpPr txBox="1"/>
          <p:nvPr/>
        </p:nvSpPr>
        <p:spPr>
          <a:xfrm>
            <a:off x="6953336" y="3594502"/>
            <a:ext cx="1965882" cy="338554"/>
          </a:xfrm>
          <a:prstGeom prst="rect">
            <a:avLst/>
          </a:prstGeom>
          <a:noFill/>
        </p:spPr>
        <p:txBody>
          <a:bodyPr wrap="square" rtlCol="0">
            <a:spAutoFit/>
          </a:bodyPr>
          <a:lstStyle/>
          <a:p>
            <a:r>
              <a:rPr lang="de-DE" sz="1600" b="1" dirty="0">
                <a:latin typeface="Arial"/>
                <a:cs typeface="Arial"/>
              </a:rPr>
              <a:t>Gelenkfortsatz</a:t>
            </a:r>
          </a:p>
        </p:txBody>
      </p:sp>
      <p:cxnSp>
        <p:nvCxnSpPr>
          <p:cNvPr id="26" name="Gerade Verbindung mit Pfeil 25">
            <a:extLst>
              <a:ext uri="{FF2B5EF4-FFF2-40B4-BE49-F238E27FC236}">
                <a16:creationId xmlns:a16="http://schemas.microsoft.com/office/drawing/2014/main" id="{03D88586-3592-F5A2-240B-68003FC8361B}"/>
              </a:ext>
            </a:extLst>
          </p:cNvPr>
          <p:cNvCxnSpPr>
            <a:cxnSpLocks noChangeShapeType="1"/>
            <a:stCxn id="40" idx="1"/>
          </p:cNvCxnSpPr>
          <p:nvPr/>
        </p:nvCxnSpPr>
        <p:spPr bwMode="auto">
          <a:xfrm flipH="1">
            <a:off x="5884985" y="2784763"/>
            <a:ext cx="1049052" cy="366400"/>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3" name="Gerade Verbindung mit Pfeil 32">
            <a:extLst>
              <a:ext uri="{FF2B5EF4-FFF2-40B4-BE49-F238E27FC236}">
                <a16:creationId xmlns:a16="http://schemas.microsoft.com/office/drawing/2014/main" id="{F391B872-08C8-82BB-30C9-E7B22CB63991}"/>
              </a:ext>
            </a:extLst>
          </p:cNvPr>
          <p:cNvCxnSpPr>
            <a:cxnSpLocks noChangeShapeType="1"/>
            <a:stCxn id="23" idx="1"/>
          </p:cNvCxnSpPr>
          <p:nvPr/>
        </p:nvCxnSpPr>
        <p:spPr bwMode="auto">
          <a:xfrm flipH="1" flipV="1">
            <a:off x="5819335" y="3460652"/>
            <a:ext cx="1134001" cy="303127"/>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5" name="Gerade Verbindung mit Pfeil 34">
            <a:extLst>
              <a:ext uri="{FF2B5EF4-FFF2-40B4-BE49-F238E27FC236}">
                <a16:creationId xmlns:a16="http://schemas.microsoft.com/office/drawing/2014/main" id="{7E6CFFB9-0D93-3DB7-5269-380B97577340}"/>
              </a:ext>
            </a:extLst>
          </p:cNvPr>
          <p:cNvCxnSpPr>
            <a:cxnSpLocks noChangeShapeType="1"/>
            <a:stCxn id="15" idx="1"/>
          </p:cNvCxnSpPr>
          <p:nvPr/>
        </p:nvCxnSpPr>
        <p:spPr bwMode="auto">
          <a:xfrm flipH="1" flipV="1">
            <a:off x="5246370" y="4103370"/>
            <a:ext cx="1706966" cy="452497"/>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1" name="Gerade Verbindung mit Pfeil 40">
            <a:extLst>
              <a:ext uri="{FF2B5EF4-FFF2-40B4-BE49-F238E27FC236}">
                <a16:creationId xmlns:a16="http://schemas.microsoft.com/office/drawing/2014/main" id="{117B3C32-89CE-E03C-3052-2A8D9D36F7BC}"/>
              </a:ext>
            </a:extLst>
          </p:cNvPr>
          <p:cNvCxnSpPr>
            <a:cxnSpLocks noChangeShapeType="1"/>
            <a:stCxn id="18" idx="1"/>
          </p:cNvCxnSpPr>
          <p:nvPr/>
        </p:nvCxnSpPr>
        <p:spPr bwMode="auto">
          <a:xfrm flipH="1" flipV="1">
            <a:off x="5148064" y="4756070"/>
            <a:ext cx="1805273" cy="930439"/>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7" name="Gerade Verbindung mit Pfeil 46">
            <a:extLst>
              <a:ext uri="{FF2B5EF4-FFF2-40B4-BE49-F238E27FC236}">
                <a16:creationId xmlns:a16="http://schemas.microsoft.com/office/drawing/2014/main" id="{2AE3A338-4934-D40E-F9B2-EBD8C455725E}"/>
              </a:ext>
            </a:extLst>
          </p:cNvPr>
          <p:cNvCxnSpPr>
            <a:cxnSpLocks noChangeShapeType="1"/>
            <a:endCxn id="11" idx="3"/>
          </p:cNvCxnSpPr>
          <p:nvPr/>
        </p:nvCxnSpPr>
        <p:spPr bwMode="auto">
          <a:xfrm flipH="1">
            <a:off x="1984646" y="4738977"/>
            <a:ext cx="2173886" cy="1061385"/>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3" name="Gerade Verbindung mit Pfeil 52">
            <a:extLst>
              <a:ext uri="{FF2B5EF4-FFF2-40B4-BE49-F238E27FC236}">
                <a16:creationId xmlns:a16="http://schemas.microsoft.com/office/drawing/2014/main" id="{9D2E8A40-51CC-1758-DEC1-E52FC79C0DA3}"/>
              </a:ext>
            </a:extLst>
          </p:cNvPr>
          <p:cNvCxnSpPr>
            <a:cxnSpLocks noChangeShapeType="1"/>
            <a:endCxn id="20" idx="3"/>
          </p:cNvCxnSpPr>
          <p:nvPr/>
        </p:nvCxnSpPr>
        <p:spPr bwMode="auto">
          <a:xfrm flipH="1">
            <a:off x="2483768" y="4642338"/>
            <a:ext cx="1201967" cy="252083"/>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7" name="Gerade Verbindung mit Pfeil 56">
            <a:extLst>
              <a:ext uri="{FF2B5EF4-FFF2-40B4-BE49-F238E27FC236}">
                <a16:creationId xmlns:a16="http://schemas.microsoft.com/office/drawing/2014/main" id="{6ED2AF58-0BBF-4314-4813-79BBFD2BB07E}"/>
              </a:ext>
            </a:extLst>
          </p:cNvPr>
          <p:cNvCxnSpPr>
            <a:cxnSpLocks noChangeShapeType="1"/>
            <a:endCxn id="17" idx="3"/>
          </p:cNvCxnSpPr>
          <p:nvPr/>
        </p:nvCxnSpPr>
        <p:spPr bwMode="auto">
          <a:xfrm flipH="1" flipV="1">
            <a:off x="2339752" y="3763779"/>
            <a:ext cx="940658" cy="591051"/>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9" name="Gerade Verbindung mit Pfeil 58">
            <a:extLst>
              <a:ext uri="{FF2B5EF4-FFF2-40B4-BE49-F238E27FC236}">
                <a16:creationId xmlns:a16="http://schemas.microsoft.com/office/drawing/2014/main" id="{1B3E7E8C-3AF1-D956-341A-453E5A147223}"/>
              </a:ext>
            </a:extLst>
          </p:cNvPr>
          <p:cNvCxnSpPr>
            <a:cxnSpLocks noChangeShapeType="1"/>
            <a:endCxn id="10" idx="3"/>
          </p:cNvCxnSpPr>
          <p:nvPr/>
        </p:nvCxnSpPr>
        <p:spPr bwMode="auto">
          <a:xfrm flipH="1" flipV="1">
            <a:off x="2267744" y="2661652"/>
            <a:ext cx="2594988" cy="709905"/>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
        <p:nvSpPr>
          <p:cNvPr id="40" name="Textfeld 39">
            <a:extLst>
              <a:ext uri="{FF2B5EF4-FFF2-40B4-BE49-F238E27FC236}">
                <a16:creationId xmlns:a16="http://schemas.microsoft.com/office/drawing/2014/main" id="{3DF6D020-4AFE-DD8B-9770-9F466D1DC17A}"/>
              </a:ext>
            </a:extLst>
          </p:cNvPr>
          <p:cNvSpPr txBox="1"/>
          <p:nvPr/>
        </p:nvSpPr>
        <p:spPr>
          <a:xfrm>
            <a:off x="6934037" y="2492375"/>
            <a:ext cx="1882212" cy="584775"/>
          </a:xfrm>
          <a:prstGeom prst="rect">
            <a:avLst/>
          </a:prstGeom>
          <a:noFill/>
        </p:spPr>
        <p:txBody>
          <a:bodyPr wrap="square" rtlCol="0">
            <a:spAutoFit/>
          </a:bodyPr>
          <a:lstStyle/>
          <a:p>
            <a:r>
              <a:rPr lang="de-DE" sz="1600" b="1" dirty="0">
                <a:latin typeface="Arial"/>
                <a:cs typeface="Arial"/>
              </a:rPr>
              <a:t>Gelenkkopf, </a:t>
            </a:r>
            <a:r>
              <a:rPr lang="de-DE" sz="1600" b="1" dirty="0" err="1">
                <a:latin typeface="Arial"/>
                <a:cs typeface="Arial"/>
              </a:rPr>
              <a:t>Kondylus</a:t>
            </a:r>
            <a:endParaRPr lang="de-DE" sz="1600" b="1" dirty="0">
              <a:latin typeface="Arial"/>
              <a:cs typeface="Arial"/>
            </a:endParaRPr>
          </a:p>
        </p:txBody>
      </p:sp>
    </p:spTree>
    <p:extLst>
      <p:ext uri="{BB962C8B-B14F-4D97-AF65-F5344CB8AC3E}">
        <p14:creationId xmlns:p14="http://schemas.microsoft.com/office/powerpoint/2010/main" val="1686796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314CBCB-979E-5331-8834-04009710E8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83263" y="2893031"/>
            <a:ext cx="3104439" cy="2255959"/>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Unterkiefer (Mandibula) (3) </a:t>
            </a:r>
          </a:p>
        </p:txBody>
      </p:sp>
      <p:cxnSp>
        <p:nvCxnSpPr>
          <p:cNvPr id="26" name="Gerade Verbindung mit Pfeil 25">
            <a:extLst>
              <a:ext uri="{FF2B5EF4-FFF2-40B4-BE49-F238E27FC236}">
                <a16:creationId xmlns:a16="http://schemas.microsoft.com/office/drawing/2014/main" id="{03D88586-3592-F5A2-240B-68003FC8361B}"/>
              </a:ext>
            </a:extLst>
          </p:cNvPr>
          <p:cNvCxnSpPr>
            <a:cxnSpLocks noChangeShapeType="1"/>
          </p:cNvCxnSpPr>
          <p:nvPr/>
        </p:nvCxnSpPr>
        <p:spPr bwMode="auto">
          <a:xfrm flipH="1">
            <a:off x="5149516" y="2652338"/>
            <a:ext cx="1784522" cy="1328396"/>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
        <p:nvSpPr>
          <p:cNvPr id="40" name="Textfeld 39">
            <a:extLst>
              <a:ext uri="{FF2B5EF4-FFF2-40B4-BE49-F238E27FC236}">
                <a16:creationId xmlns:a16="http://schemas.microsoft.com/office/drawing/2014/main" id="{3DF6D020-4AFE-DD8B-9770-9F466D1DC17A}"/>
              </a:ext>
            </a:extLst>
          </p:cNvPr>
          <p:cNvSpPr txBox="1"/>
          <p:nvPr/>
        </p:nvSpPr>
        <p:spPr>
          <a:xfrm>
            <a:off x="6934036" y="2492375"/>
            <a:ext cx="2390492" cy="338554"/>
          </a:xfrm>
          <a:prstGeom prst="rect">
            <a:avLst/>
          </a:prstGeom>
          <a:noFill/>
        </p:spPr>
        <p:txBody>
          <a:bodyPr wrap="square" rtlCol="0">
            <a:spAutoFit/>
          </a:bodyPr>
          <a:lstStyle/>
          <a:p>
            <a:r>
              <a:rPr lang="de-DE" sz="1600" b="1" dirty="0" err="1">
                <a:latin typeface="Arial"/>
                <a:cs typeface="Arial"/>
              </a:rPr>
              <a:t>Foramen</a:t>
            </a:r>
            <a:r>
              <a:rPr lang="de-DE" sz="1600" b="1" dirty="0">
                <a:latin typeface="Arial"/>
                <a:cs typeface="Arial"/>
              </a:rPr>
              <a:t> </a:t>
            </a:r>
            <a:r>
              <a:rPr lang="de-DE" sz="1600" b="1" dirty="0" err="1">
                <a:latin typeface="Arial"/>
                <a:cs typeface="Arial"/>
              </a:rPr>
              <a:t>mandibulae</a:t>
            </a:r>
            <a:endParaRPr lang="de-DE" sz="1600" b="1" dirty="0">
              <a:latin typeface="Arial"/>
              <a:cs typeface="Arial"/>
            </a:endParaRPr>
          </a:p>
        </p:txBody>
      </p:sp>
    </p:spTree>
    <p:extLst>
      <p:ext uri="{BB962C8B-B14F-4D97-AF65-F5344CB8AC3E}">
        <p14:creationId xmlns:p14="http://schemas.microsoft.com/office/powerpoint/2010/main" val="2961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bewegliche Verbindung des Unterkiefers </a:t>
            </a:r>
          </a:p>
          <a:p>
            <a:pPr marL="0" indent="0">
              <a:buNone/>
            </a:pPr>
            <a:r>
              <a:rPr lang="de-DE" sz="1600" dirty="0"/>
              <a:t>mit dem Schläfenbein</a:t>
            </a:r>
            <a:endParaRPr lang="de-DE" sz="1600" b="1" dirty="0"/>
          </a:p>
          <a:p>
            <a:pPr marL="0" indent="0">
              <a:buNone/>
            </a:pPr>
            <a:endParaRPr lang="de-DE" sz="1600" b="1" dirty="0"/>
          </a:p>
          <a:p>
            <a:pPr marL="0" indent="0">
              <a:buNone/>
            </a:pPr>
            <a:r>
              <a:rPr lang="de-DE" sz="1600" b="1" dirty="0"/>
              <a:t>Lage</a:t>
            </a:r>
          </a:p>
          <a:p>
            <a:r>
              <a:rPr lang="de-DE" sz="1600" dirty="0"/>
              <a:t>beidseits vor dem knöchernen Gehörgang</a:t>
            </a:r>
          </a:p>
          <a:p>
            <a:endParaRPr lang="de-DE" sz="1600" b="1" dirty="0"/>
          </a:p>
          <a:p>
            <a:pPr marL="0" indent="0">
              <a:buNone/>
            </a:pPr>
            <a:r>
              <a:rPr lang="de-DE" sz="1600" b="1" dirty="0"/>
              <a:t>Gelenkform</a:t>
            </a:r>
          </a:p>
          <a:p>
            <a:r>
              <a:rPr lang="de-DE" sz="1600" b="1" dirty="0"/>
              <a:t>Dreh-Gleit-Gelenk</a:t>
            </a:r>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Kiefergelenk (1) *</a:t>
            </a:r>
          </a:p>
        </p:txBody>
      </p:sp>
      <p:pic>
        <p:nvPicPr>
          <p:cNvPr id="7" name="Grafik 6">
            <a:extLst>
              <a:ext uri="{FF2B5EF4-FFF2-40B4-BE49-F238E27FC236}">
                <a16:creationId xmlns:a16="http://schemas.microsoft.com/office/drawing/2014/main" id="{3BC406B0-2A5A-EF8B-D0C3-532B3118E5D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24128" y="2486346"/>
            <a:ext cx="2635954" cy="2635954"/>
          </a:xfrm>
          <a:prstGeom prst="rect">
            <a:avLst/>
          </a:prstGeom>
        </p:spPr>
      </p:pic>
    </p:spTree>
    <p:extLst>
      <p:ext uri="{BB962C8B-B14F-4D97-AF65-F5344CB8AC3E}">
        <p14:creationId xmlns:p14="http://schemas.microsoft.com/office/powerpoint/2010/main" val="3225601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b="1" dirty="0"/>
              <a:t>Aufbau</a:t>
            </a:r>
          </a:p>
          <a:p>
            <a:r>
              <a:rPr lang="de-DE" sz="1600" b="1" dirty="0"/>
              <a:t>Gelenkgrube</a:t>
            </a:r>
            <a:r>
              <a:rPr lang="de-DE" sz="1600" dirty="0"/>
              <a:t> (Fossa mandibularis)</a:t>
            </a:r>
          </a:p>
          <a:p>
            <a:r>
              <a:rPr lang="de-DE" sz="1600" b="1" dirty="0"/>
              <a:t>Gelenkhöcker</a:t>
            </a:r>
            <a:r>
              <a:rPr lang="de-DE" sz="1600" dirty="0"/>
              <a:t> (Tuberculum </a:t>
            </a:r>
            <a:r>
              <a:rPr lang="de-DE" sz="1600" dirty="0" err="1"/>
              <a:t>articulare</a:t>
            </a:r>
            <a:r>
              <a:rPr lang="de-DE" sz="1600" dirty="0"/>
              <a:t>)</a:t>
            </a:r>
          </a:p>
          <a:p>
            <a:r>
              <a:rPr lang="de-DE" sz="1600" b="1" dirty="0"/>
              <a:t>Gelenkscheibe</a:t>
            </a:r>
            <a:r>
              <a:rPr lang="de-DE" sz="1600" dirty="0"/>
              <a:t> (Discus articularis)</a:t>
            </a:r>
          </a:p>
          <a:p>
            <a:r>
              <a:rPr lang="de-DE" sz="1600" b="1" dirty="0"/>
              <a:t>Gelenkkopf</a:t>
            </a:r>
            <a:r>
              <a:rPr lang="de-DE" sz="1600" dirty="0"/>
              <a:t> (Caput </a:t>
            </a:r>
            <a:r>
              <a:rPr lang="de-DE" sz="1600" dirty="0" err="1"/>
              <a:t>mandibulae</a:t>
            </a:r>
            <a:r>
              <a:rPr lang="de-DE" sz="1600" dirty="0"/>
              <a:t>/</a:t>
            </a:r>
            <a:r>
              <a:rPr lang="de-DE" sz="1600" dirty="0" err="1"/>
              <a:t>Kondylus</a:t>
            </a:r>
            <a:r>
              <a:rPr lang="de-DE" sz="1600" dirty="0"/>
              <a:t>)</a:t>
            </a:r>
          </a:p>
          <a:p>
            <a:r>
              <a:rPr lang="de-DE" sz="1600" b="1" dirty="0"/>
              <a:t>Gelenkkapsel</a:t>
            </a:r>
            <a:r>
              <a:rPr lang="de-DE" sz="1600" dirty="0"/>
              <a:t> (Capsula articularis)</a:t>
            </a:r>
          </a:p>
          <a:p>
            <a:pPr lvl="1"/>
            <a:r>
              <a:rPr lang="de-DE" sz="1600" dirty="0"/>
              <a:t>umgibt schützend das Gelenk</a:t>
            </a:r>
          </a:p>
          <a:p>
            <a:pPr lvl="1"/>
            <a:r>
              <a:rPr lang="de-DE" sz="1600" dirty="0"/>
              <a:t>bildet die Gelenkschmiere (Synovia)</a:t>
            </a:r>
          </a:p>
          <a:p>
            <a:endParaRPr lang="de-DE" sz="1600" b="1" dirty="0"/>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Kiefergelenk (2) *</a:t>
            </a:r>
          </a:p>
        </p:txBody>
      </p:sp>
      <p:pic>
        <p:nvPicPr>
          <p:cNvPr id="7" name="Grafik 6">
            <a:extLst>
              <a:ext uri="{FF2B5EF4-FFF2-40B4-BE49-F238E27FC236}">
                <a16:creationId xmlns:a16="http://schemas.microsoft.com/office/drawing/2014/main" id="{B060FE43-BD1E-C705-2069-B6709C0688E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24128" y="2486346"/>
            <a:ext cx="2635954" cy="2635954"/>
          </a:xfrm>
          <a:prstGeom prst="rect">
            <a:avLst/>
          </a:prstGeom>
        </p:spPr>
      </p:pic>
    </p:spTree>
    <p:extLst>
      <p:ext uri="{BB962C8B-B14F-4D97-AF65-F5344CB8AC3E}">
        <p14:creationId xmlns:p14="http://schemas.microsoft.com/office/powerpoint/2010/main" val="2102742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01DB214-05A2-76A7-148A-143CD1202D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06565" y="2492375"/>
            <a:ext cx="3292273" cy="3292273"/>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Kiefergelenk (3) *</a:t>
            </a:r>
          </a:p>
        </p:txBody>
      </p:sp>
      <p:sp>
        <p:nvSpPr>
          <p:cNvPr id="15" name="Textfeld 14">
            <a:extLst>
              <a:ext uri="{FF2B5EF4-FFF2-40B4-BE49-F238E27FC236}">
                <a16:creationId xmlns:a16="http://schemas.microsoft.com/office/drawing/2014/main" id="{40C07042-21DE-1812-24D9-E0C3521C9EC1}"/>
              </a:ext>
            </a:extLst>
          </p:cNvPr>
          <p:cNvSpPr txBox="1"/>
          <p:nvPr/>
        </p:nvSpPr>
        <p:spPr>
          <a:xfrm>
            <a:off x="6953336" y="4242574"/>
            <a:ext cx="1965882" cy="338554"/>
          </a:xfrm>
          <a:prstGeom prst="rect">
            <a:avLst/>
          </a:prstGeom>
          <a:noFill/>
        </p:spPr>
        <p:txBody>
          <a:bodyPr wrap="square" rtlCol="0">
            <a:spAutoFit/>
          </a:bodyPr>
          <a:lstStyle/>
          <a:p>
            <a:r>
              <a:rPr lang="de-DE" sz="1600" b="1" dirty="0">
                <a:latin typeface="Arial"/>
                <a:cs typeface="Arial"/>
              </a:rPr>
              <a:t>Gelenkkopf</a:t>
            </a:r>
          </a:p>
        </p:txBody>
      </p:sp>
      <p:sp>
        <p:nvSpPr>
          <p:cNvPr id="17" name="Textfeld 16">
            <a:extLst>
              <a:ext uri="{FF2B5EF4-FFF2-40B4-BE49-F238E27FC236}">
                <a16:creationId xmlns:a16="http://schemas.microsoft.com/office/drawing/2014/main" id="{3FF7B11B-76C6-A6AA-FD0D-554B6B392BE9}"/>
              </a:ext>
            </a:extLst>
          </p:cNvPr>
          <p:cNvSpPr txBox="1"/>
          <p:nvPr/>
        </p:nvSpPr>
        <p:spPr>
          <a:xfrm>
            <a:off x="611561" y="4242574"/>
            <a:ext cx="1579103" cy="338554"/>
          </a:xfrm>
          <a:prstGeom prst="rect">
            <a:avLst/>
          </a:prstGeom>
          <a:noFill/>
        </p:spPr>
        <p:txBody>
          <a:bodyPr wrap="square" rtlCol="0">
            <a:spAutoFit/>
          </a:bodyPr>
          <a:lstStyle/>
          <a:p>
            <a:r>
              <a:rPr lang="de-DE" sz="1600" b="1" dirty="0">
                <a:latin typeface="Arial"/>
                <a:cs typeface="Arial"/>
              </a:rPr>
              <a:t>Gelenkhöcker</a:t>
            </a:r>
          </a:p>
        </p:txBody>
      </p:sp>
      <p:sp>
        <p:nvSpPr>
          <p:cNvPr id="23" name="Textfeld 22">
            <a:extLst>
              <a:ext uri="{FF2B5EF4-FFF2-40B4-BE49-F238E27FC236}">
                <a16:creationId xmlns:a16="http://schemas.microsoft.com/office/drawing/2014/main" id="{65878023-2D60-5650-D182-CEA7489BC964}"/>
              </a:ext>
            </a:extLst>
          </p:cNvPr>
          <p:cNvSpPr txBox="1"/>
          <p:nvPr/>
        </p:nvSpPr>
        <p:spPr>
          <a:xfrm>
            <a:off x="6953336" y="3378478"/>
            <a:ext cx="1965882" cy="338554"/>
          </a:xfrm>
          <a:prstGeom prst="rect">
            <a:avLst/>
          </a:prstGeom>
          <a:noFill/>
        </p:spPr>
        <p:txBody>
          <a:bodyPr wrap="square" rtlCol="0">
            <a:spAutoFit/>
          </a:bodyPr>
          <a:lstStyle/>
          <a:p>
            <a:r>
              <a:rPr lang="de-DE" sz="1600" b="1" dirty="0">
                <a:latin typeface="Arial"/>
                <a:cs typeface="Arial"/>
              </a:rPr>
              <a:t>Gelenkscheibe</a:t>
            </a:r>
          </a:p>
        </p:txBody>
      </p:sp>
      <p:cxnSp>
        <p:nvCxnSpPr>
          <p:cNvPr id="26" name="Gerade Verbindung mit Pfeil 25">
            <a:extLst>
              <a:ext uri="{FF2B5EF4-FFF2-40B4-BE49-F238E27FC236}">
                <a16:creationId xmlns:a16="http://schemas.microsoft.com/office/drawing/2014/main" id="{03D88586-3592-F5A2-240B-68003FC8361B}"/>
              </a:ext>
            </a:extLst>
          </p:cNvPr>
          <p:cNvCxnSpPr>
            <a:cxnSpLocks noChangeShapeType="1"/>
            <a:stCxn id="40" idx="1"/>
          </p:cNvCxnSpPr>
          <p:nvPr/>
        </p:nvCxnSpPr>
        <p:spPr bwMode="auto">
          <a:xfrm flipH="1">
            <a:off x="5319656" y="2661652"/>
            <a:ext cx="1614381" cy="818447"/>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3" name="Gerade Verbindung mit Pfeil 32">
            <a:extLst>
              <a:ext uri="{FF2B5EF4-FFF2-40B4-BE49-F238E27FC236}">
                <a16:creationId xmlns:a16="http://schemas.microsoft.com/office/drawing/2014/main" id="{F391B872-08C8-82BB-30C9-E7B22CB63991}"/>
              </a:ext>
            </a:extLst>
          </p:cNvPr>
          <p:cNvCxnSpPr>
            <a:cxnSpLocks noChangeShapeType="1"/>
            <a:stCxn id="23" idx="1"/>
          </p:cNvCxnSpPr>
          <p:nvPr/>
        </p:nvCxnSpPr>
        <p:spPr bwMode="auto">
          <a:xfrm flipH="1">
            <a:off x="5308899" y="3547755"/>
            <a:ext cx="1644437" cy="163633"/>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5" name="Gerade Verbindung mit Pfeil 34">
            <a:extLst>
              <a:ext uri="{FF2B5EF4-FFF2-40B4-BE49-F238E27FC236}">
                <a16:creationId xmlns:a16="http://schemas.microsoft.com/office/drawing/2014/main" id="{7E6CFFB9-0D93-3DB7-5269-380B97577340}"/>
              </a:ext>
            </a:extLst>
          </p:cNvPr>
          <p:cNvCxnSpPr>
            <a:cxnSpLocks noChangeShapeType="1"/>
            <a:stCxn id="15" idx="1"/>
          </p:cNvCxnSpPr>
          <p:nvPr/>
        </p:nvCxnSpPr>
        <p:spPr bwMode="auto">
          <a:xfrm flipH="1" flipV="1">
            <a:off x="5222838" y="3958814"/>
            <a:ext cx="1730498" cy="453037"/>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7" name="Gerade Verbindung mit Pfeil 56">
            <a:extLst>
              <a:ext uri="{FF2B5EF4-FFF2-40B4-BE49-F238E27FC236}">
                <a16:creationId xmlns:a16="http://schemas.microsoft.com/office/drawing/2014/main" id="{6ED2AF58-0BBF-4314-4813-79BBFD2BB07E}"/>
              </a:ext>
            </a:extLst>
          </p:cNvPr>
          <p:cNvCxnSpPr>
            <a:cxnSpLocks noChangeShapeType="1"/>
            <a:endCxn id="17" idx="3"/>
          </p:cNvCxnSpPr>
          <p:nvPr/>
        </p:nvCxnSpPr>
        <p:spPr bwMode="auto">
          <a:xfrm flipH="1">
            <a:off x="2190664" y="3786692"/>
            <a:ext cx="2682550" cy="625159"/>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
        <p:nvSpPr>
          <p:cNvPr id="40" name="Textfeld 39">
            <a:extLst>
              <a:ext uri="{FF2B5EF4-FFF2-40B4-BE49-F238E27FC236}">
                <a16:creationId xmlns:a16="http://schemas.microsoft.com/office/drawing/2014/main" id="{3DF6D020-4AFE-DD8B-9770-9F466D1DC17A}"/>
              </a:ext>
            </a:extLst>
          </p:cNvPr>
          <p:cNvSpPr txBox="1"/>
          <p:nvPr/>
        </p:nvSpPr>
        <p:spPr>
          <a:xfrm>
            <a:off x="6934037" y="2492375"/>
            <a:ext cx="1882212" cy="338554"/>
          </a:xfrm>
          <a:prstGeom prst="rect">
            <a:avLst/>
          </a:prstGeom>
          <a:noFill/>
        </p:spPr>
        <p:txBody>
          <a:bodyPr wrap="square" rtlCol="0">
            <a:spAutoFit/>
          </a:bodyPr>
          <a:lstStyle/>
          <a:p>
            <a:r>
              <a:rPr lang="de-DE" sz="1600" b="1" dirty="0">
                <a:latin typeface="Arial"/>
                <a:cs typeface="Arial"/>
              </a:rPr>
              <a:t>Gelenkgrube</a:t>
            </a:r>
          </a:p>
        </p:txBody>
      </p:sp>
    </p:spTree>
    <p:extLst>
      <p:ext uri="{BB962C8B-B14F-4D97-AF65-F5344CB8AC3E}">
        <p14:creationId xmlns:p14="http://schemas.microsoft.com/office/powerpoint/2010/main" val="4034092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Muskeln, die mit den Schädelknochen verbunden sind oder unterhalb der Haut liegen</a:t>
            </a:r>
            <a:endParaRPr lang="de-DE" sz="1600" b="1" dirty="0"/>
          </a:p>
          <a:p>
            <a:pPr marL="0" indent="0">
              <a:buNone/>
            </a:pPr>
            <a:endParaRPr lang="de-DE" sz="1600" b="1" dirty="0"/>
          </a:p>
          <a:p>
            <a:pPr marL="0" indent="0">
              <a:buNone/>
            </a:pPr>
            <a:r>
              <a:rPr lang="de-DE" sz="1600" b="1" dirty="0"/>
              <a:t>Einteilung</a:t>
            </a:r>
          </a:p>
          <a:p>
            <a:r>
              <a:rPr lang="de-DE" sz="1600" b="1" dirty="0"/>
              <a:t>mimische Muskulatur</a:t>
            </a:r>
          </a:p>
          <a:p>
            <a:r>
              <a:rPr lang="de-DE" sz="1600" b="1" dirty="0"/>
              <a:t>Kaumuskulatur</a:t>
            </a:r>
          </a:p>
          <a:p>
            <a:pPr lvl="1"/>
            <a:r>
              <a:rPr lang="de-DE" sz="1600" dirty="0"/>
              <a:t>Mundöffner</a:t>
            </a:r>
          </a:p>
          <a:p>
            <a:pPr lvl="1"/>
            <a:r>
              <a:rPr lang="de-DE" sz="1600" dirty="0"/>
              <a:t>Mundschließer</a:t>
            </a:r>
          </a:p>
          <a:p>
            <a:pPr lvl="1"/>
            <a:r>
              <a:rPr lang="de-DE" sz="1600" dirty="0"/>
              <a:t>Mundbodenmuskulatur</a:t>
            </a:r>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Kopfmuskulatur *</a:t>
            </a:r>
          </a:p>
        </p:txBody>
      </p:sp>
    </p:spTree>
    <p:extLst>
      <p:ext uri="{BB962C8B-B14F-4D97-AF65-F5344CB8AC3E}">
        <p14:creationId xmlns:p14="http://schemas.microsoft.com/office/powerpoint/2010/main" val="3752000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lnSpcReduction="10000"/>
          </a:bodyPr>
          <a:lstStyle/>
          <a:p>
            <a:pPr marL="0" indent="0">
              <a:buNone/>
            </a:pPr>
            <a:r>
              <a:rPr lang="de-DE" sz="1600" b="1" dirty="0"/>
              <a:t>Anteile</a:t>
            </a:r>
          </a:p>
          <a:p>
            <a:r>
              <a:rPr lang="de-DE" sz="1600" b="1" dirty="0"/>
              <a:t>M. </a:t>
            </a:r>
            <a:r>
              <a:rPr lang="de-DE" sz="1600" b="1" dirty="0" err="1"/>
              <a:t>masseter</a:t>
            </a:r>
            <a:endParaRPr lang="de-DE" sz="1600" b="1" dirty="0"/>
          </a:p>
          <a:p>
            <a:pPr lvl="1"/>
            <a:r>
              <a:rPr lang="de-DE" sz="1600" dirty="0"/>
              <a:t>Kieferschluss</a:t>
            </a:r>
          </a:p>
          <a:p>
            <a:r>
              <a:rPr lang="de-DE" sz="1600" b="1" dirty="0"/>
              <a:t>M. temporalis</a:t>
            </a:r>
          </a:p>
          <a:p>
            <a:pPr lvl="1"/>
            <a:r>
              <a:rPr lang="de-DE" sz="1600" dirty="0"/>
              <a:t>Kieferschluss</a:t>
            </a:r>
          </a:p>
          <a:p>
            <a:pPr lvl="1"/>
            <a:r>
              <a:rPr lang="de-DE" sz="1600" dirty="0"/>
              <a:t>Rückbewegung des Unterkiefers</a:t>
            </a:r>
          </a:p>
          <a:p>
            <a:r>
              <a:rPr lang="de-DE" sz="1600" b="1" dirty="0"/>
              <a:t>M. </a:t>
            </a:r>
            <a:r>
              <a:rPr lang="de-DE" sz="1600" b="1" dirty="0" err="1"/>
              <a:t>pterygoideus</a:t>
            </a:r>
            <a:r>
              <a:rPr lang="de-DE" sz="1600" b="1" dirty="0"/>
              <a:t> </a:t>
            </a:r>
            <a:r>
              <a:rPr lang="de-DE" sz="1600" b="1" dirty="0" err="1"/>
              <a:t>medialis</a:t>
            </a:r>
            <a:endParaRPr lang="de-DE" sz="1600" b="1" dirty="0"/>
          </a:p>
          <a:p>
            <a:pPr lvl="1"/>
            <a:r>
              <a:rPr lang="de-DE" sz="1600" dirty="0"/>
              <a:t>Kieferschluss</a:t>
            </a:r>
          </a:p>
          <a:p>
            <a:pPr lvl="1"/>
            <a:r>
              <a:rPr lang="de-DE" sz="1600" dirty="0"/>
              <a:t>leichter Vorschub des Unterkiefers</a:t>
            </a:r>
            <a:endParaRPr lang="de-DE" sz="1600" b="1" dirty="0"/>
          </a:p>
          <a:p>
            <a:r>
              <a:rPr lang="de-DE" sz="1600" b="1" dirty="0"/>
              <a:t>M. </a:t>
            </a:r>
            <a:r>
              <a:rPr lang="de-DE" sz="1600" b="1" dirty="0" err="1"/>
              <a:t>pterygoideus</a:t>
            </a:r>
            <a:r>
              <a:rPr lang="de-DE" sz="1600" b="1" dirty="0"/>
              <a:t> </a:t>
            </a:r>
            <a:r>
              <a:rPr lang="de-DE" sz="1600" b="1" dirty="0" err="1"/>
              <a:t>lateralis</a:t>
            </a:r>
            <a:endParaRPr lang="de-DE" sz="1600" b="1" dirty="0"/>
          </a:p>
          <a:p>
            <a:pPr lvl="1"/>
            <a:r>
              <a:rPr lang="de-DE" sz="1600" dirty="0"/>
              <a:t>Vorschub des Unterkiefers</a:t>
            </a:r>
          </a:p>
          <a:p>
            <a:pPr lvl="1"/>
            <a:r>
              <a:rPr lang="de-DE" sz="1600" dirty="0"/>
              <a:t>Seitwärtsbewegung des Unterkiefers</a:t>
            </a:r>
          </a:p>
          <a:p>
            <a:pPr lvl="1"/>
            <a:endParaRPr lang="de-DE" sz="1600" dirty="0"/>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Kaumuskeln *</a:t>
            </a:r>
          </a:p>
        </p:txBody>
      </p:sp>
    </p:spTree>
    <p:extLst>
      <p:ext uri="{BB962C8B-B14F-4D97-AF65-F5344CB8AC3E}">
        <p14:creationId xmlns:p14="http://schemas.microsoft.com/office/powerpoint/2010/main" val="2310666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lvl="1"/>
            <a:endParaRPr lang="de-DE" sz="1600" dirty="0"/>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M. </a:t>
            </a:r>
            <a:r>
              <a:rPr lang="de-DE" b="1" dirty="0" err="1">
                <a:latin typeface="Arial"/>
                <a:cs typeface="Arial"/>
              </a:rPr>
              <a:t>masseter</a:t>
            </a:r>
            <a:r>
              <a:rPr lang="de-DE" b="1" dirty="0">
                <a:latin typeface="Arial"/>
                <a:cs typeface="Arial"/>
              </a:rPr>
              <a:t> *</a:t>
            </a:r>
          </a:p>
        </p:txBody>
      </p:sp>
      <p:sp>
        <p:nvSpPr>
          <p:cNvPr id="23" name="Textfeld 22">
            <a:extLst>
              <a:ext uri="{FF2B5EF4-FFF2-40B4-BE49-F238E27FC236}">
                <a16:creationId xmlns:a16="http://schemas.microsoft.com/office/drawing/2014/main" id="{B814F62E-06F2-9FC6-92BF-E84566FE1100}"/>
              </a:ext>
            </a:extLst>
          </p:cNvPr>
          <p:cNvSpPr txBox="1"/>
          <p:nvPr/>
        </p:nvSpPr>
        <p:spPr>
          <a:xfrm>
            <a:off x="611561" y="5013176"/>
            <a:ext cx="2232247" cy="584775"/>
          </a:xfrm>
          <a:prstGeom prst="rect">
            <a:avLst/>
          </a:prstGeom>
          <a:noFill/>
        </p:spPr>
        <p:txBody>
          <a:bodyPr wrap="square" rtlCol="0">
            <a:spAutoFit/>
          </a:bodyPr>
          <a:lstStyle/>
          <a:p>
            <a:r>
              <a:rPr lang="de-DE" sz="1600" b="1" dirty="0">
                <a:latin typeface="Arial"/>
                <a:cs typeface="Arial"/>
              </a:rPr>
              <a:t>Funktion</a:t>
            </a:r>
          </a:p>
          <a:p>
            <a:pPr marL="285750" indent="-285750">
              <a:buFont typeface="Arial" panose="020B0604020202020204" pitchFamily="34" charset="0"/>
              <a:buChar char="•"/>
            </a:pPr>
            <a:r>
              <a:rPr lang="de-DE" sz="1600" dirty="0">
                <a:latin typeface="Arial"/>
                <a:cs typeface="Arial"/>
              </a:rPr>
              <a:t>Kieferschluss</a:t>
            </a:r>
          </a:p>
        </p:txBody>
      </p:sp>
      <p:pic>
        <p:nvPicPr>
          <p:cNvPr id="4" name="Grafik 3">
            <a:extLst>
              <a:ext uri="{FF2B5EF4-FFF2-40B4-BE49-F238E27FC236}">
                <a16:creationId xmlns:a16="http://schemas.microsoft.com/office/drawing/2014/main" id="{9D07DC45-C75E-EEBE-9704-6CDC3FF946C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47864" y="2462143"/>
            <a:ext cx="2761698" cy="3061579"/>
          </a:xfrm>
          <a:prstGeom prst="rect">
            <a:avLst/>
          </a:prstGeom>
        </p:spPr>
      </p:pic>
      <p:sp>
        <p:nvSpPr>
          <p:cNvPr id="10" name="Pfeil nach oben 9">
            <a:extLst>
              <a:ext uri="{FF2B5EF4-FFF2-40B4-BE49-F238E27FC236}">
                <a16:creationId xmlns:a16="http://schemas.microsoft.com/office/drawing/2014/main" id="{FECD8A77-A142-DAA3-87A8-1522D234CADA}"/>
              </a:ext>
            </a:extLst>
          </p:cNvPr>
          <p:cNvSpPr>
            <a:spLocks noChangeArrowheads="1"/>
          </p:cNvSpPr>
          <p:nvPr/>
        </p:nvSpPr>
        <p:spPr bwMode="auto">
          <a:xfrm rot="1441557">
            <a:off x="4889844" y="4461807"/>
            <a:ext cx="263525" cy="668337"/>
          </a:xfrm>
          <a:prstGeom prst="upArrow">
            <a:avLst>
              <a:gd name="adj1" fmla="val 50000"/>
              <a:gd name="adj2" fmla="val 49760"/>
            </a:avLst>
          </a:prstGeom>
          <a:solidFill>
            <a:srgbClr val="FFFF00">
              <a:alpha val="45882"/>
            </a:srgbClr>
          </a:solidFill>
          <a:ln w="9525">
            <a:solidFill>
              <a:schemeClr val="tx1"/>
            </a:solidFill>
            <a:round/>
            <a:headEnd/>
            <a:tailEnd/>
          </a:ln>
        </p:spPr>
        <p:txBody>
          <a:bodyPr wrap="none" lIns="104251" tIns="52125" rIns="104251" bIns="52125" anchor="ctr">
            <a:prstTxWarp prst="textNoShape">
              <a:avLst/>
            </a:prstTxWarp>
          </a:bodyPr>
          <a:lstStyle/>
          <a:p>
            <a:pPr defTabSz="1042988" eaLnBrk="1" hangingPunct="1"/>
            <a:endParaRPr lang="de-DE"/>
          </a:p>
        </p:txBody>
      </p:sp>
    </p:spTree>
    <p:extLst>
      <p:ext uri="{BB962C8B-B14F-4D97-AF65-F5344CB8AC3E}">
        <p14:creationId xmlns:p14="http://schemas.microsoft.com/office/powerpoint/2010/main" val="2825186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C7B8E1B-FD17-9DD1-E752-DAD4071E1C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47864" y="2466273"/>
            <a:ext cx="2761698" cy="3061579"/>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lvl="1"/>
            <a:endParaRPr lang="de-DE" sz="1600" dirty="0"/>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M. temporalis *</a:t>
            </a:r>
          </a:p>
        </p:txBody>
      </p:sp>
      <p:sp>
        <p:nvSpPr>
          <p:cNvPr id="14" name="Pfeil nach oben 13">
            <a:extLst>
              <a:ext uri="{FF2B5EF4-FFF2-40B4-BE49-F238E27FC236}">
                <a16:creationId xmlns:a16="http://schemas.microsoft.com/office/drawing/2014/main" id="{981F8590-C3C7-18F0-4F64-C2197C36D038}"/>
              </a:ext>
            </a:extLst>
          </p:cNvPr>
          <p:cNvSpPr>
            <a:spLocks noChangeArrowheads="1"/>
          </p:cNvSpPr>
          <p:nvPr/>
        </p:nvSpPr>
        <p:spPr bwMode="auto">
          <a:xfrm rot="-3750202">
            <a:off x="4217756" y="3399276"/>
            <a:ext cx="261937" cy="669925"/>
          </a:xfrm>
          <a:prstGeom prst="upArrow">
            <a:avLst>
              <a:gd name="adj1" fmla="val 50000"/>
              <a:gd name="adj2" fmla="val 50181"/>
            </a:avLst>
          </a:prstGeom>
          <a:solidFill>
            <a:srgbClr val="FFFF00">
              <a:alpha val="45882"/>
            </a:srgbClr>
          </a:solidFill>
          <a:ln w="9525">
            <a:solidFill>
              <a:schemeClr val="tx1"/>
            </a:solidFill>
            <a:round/>
            <a:headEnd/>
            <a:tailEnd/>
          </a:ln>
        </p:spPr>
        <p:txBody>
          <a:bodyPr wrap="none" lIns="104251" tIns="52125" rIns="104251" bIns="52125" anchor="ctr">
            <a:prstTxWarp prst="textNoShape">
              <a:avLst/>
            </a:prstTxWarp>
          </a:bodyPr>
          <a:lstStyle/>
          <a:p>
            <a:pPr defTabSz="1042988" eaLnBrk="1" hangingPunct="1"/>
            <a:endParaRPr lang="de-DE"/>
          </a:p>
        </p:txBody>
      </p:sp>
      <p:sp>
        <p:nvSpPr>
          <p:cNvPr id="15" name="Pfeil nach oben 14">
            <a:extLst>
              <a:ext uri="{FF2B5EF4-FFF2-40B4-BE49-F238E27FC236}">
                <a16:creationId xmlns:a16="http://schemas.microsoft.com/office/drawing/2014/main" id="{F195D1C4-2B84-8DD4-11D5-D1FE298FF3AE}"/>
              </a:ext>
            </a:extLst>
          </p:cNvPr>
          <p:cNvSpPr>
            <a:spLocks noChangeArrowheads="1"/>
          </p:cNvSpPr>
          <p:nvPr/>
        </p:nvSpPr>
        <p:spPr bwMode="auto">
          <a:xfrm>
            <a:off x="4896465" y="3356992"/>
            <a:ext cx="261938" cy="668337"/>
          </a:xfrm>
          <a:prstGeom prst="upArrow">
            <a:avLst>
              <a:gd name="adj1" fmla="val 50000"/>
              <a:gd name="adj2" fmla="val 50062"/>
            </a:avLst>
          </a:prstGeom>
          <a:solidFill>
            <a:srgbClr val="FFFF00">
              <a:alpha val="45882"/>
            </a:srgbClr>
          </a:solidFill>
          <a:ln w="9525">
            <a:solidFill>
              <a:schemeClr val="tx1"/>
            </a:solidFill>
            <a:round/>
            <a:headEnd/>
            <a:tailEnd/>
          </a:ln>
        </p:spPr>
        <p:txBody>
          <a:bodyPr wrap="none" lIns="104251" tIns="52125" rIns="104251" bIns="52125" anchor="ctr">
            <a:prstTxWarp prst="textNoShape">
              <a:avLst/>
            </a:prstTxWarp>
          </a:bodyPr>
          <a:lstStyle/>
          <a:p>
            <a:pPr defTabSz="1042988" eaLnBrk="1" hangingPunct="1"/>
            <a:endParaRPr lang="de-DE"/>
          </a:p>
        </p:txBody>
      </p:sp>
      <p:sp>
        <p:nvSpPr>
          <p:cNvPr id="26" name="Textfeld 25">
            <a:extLst>
              <a:ext uri="{FF2B5EF4-FFF2-40B4-BE49-F238E27FC236}">
                <a16:creationId xmlns:a16="http://schemas.microsoft.com/office/drawing/2014/main" id="{CC480CF5-C991-A4E0-8C62-DCB1781544FA}"/>
              </a:ext>
            </a:extLst>
          </p:cNvPr>
          <p:cNvSpPr txBox="1"/>
          <p:nvPr/>
        </p:nvSpPr>
        <p:spPr>
          <a:xfrm>
            <a:off x="611561" y="5013176"/>
            <a:ext cx="3456383" cy="830997"/>
          </a:xfrm>
          <a:prstGeom prst="rect">
            <a:avLst/>
          </a:prstGeom>
          <a:noFill/>
        </p:spPr>
        <p:txBody>
          <a:bodyPr wrap="square" rtlCol="0">
            <a:spAutoFit/>
          </a:bodyPr>
          <a:lstStyle/>
          <a:p>
            <a:r>
              <a:rPr lang="de-DE" sz="1600" b="1" dirty="0">
                <a:latin typeface="Arial"/>
                <a:cs typeface="Arial"/>
              </a:rPr>
              <a:t>Funktion</a:t>
            </a:r>
          </a:p>
          <a:p>
            <a:pPr marL="285750" indent="-285750">
              <a:buFont typeface="Arial" panose="020B0604020202020204" pitchFamily="34" charset="0"/>
              <a:buChar char="•"/>
            </a:pPr>
            <a:r>
              <a:rPr lang="de-DE" sz="1600" dirty="0">
                <a:latin typeface="Arial"/>
                <a:cs typeface="Arial"/>
              </a:rPr>
              <a:t>Kieferschluss</a:t>
            </a:r>
          </a:p>
          <a:p>
            <a:pPr marL="285750" indent="-285750">
              <a:buFont typeface="Arial" panose="020B0604020202020204" pitchFamily="34" charset="0"/>
              <a:buChar char="•"/>
            </a:pPr>
            <a:r>
              <a:rPr lang="de-DE" sz="1600" dirty="0">
                <a:latin typeface="Arial"/>
                <a:cs typeface="Arial"/>
              </a:rPr>
              <a:t>Rückbewegung des </a:t>
            </a:r>
            <a:r>
              <a:rPr lang="de-DE" sz="1600" dirty="0">
                <a:latin typeface="Arial" panose="020B0604020202020204" pitchFamily="34" charset="0"/>
                <a:cs typeface="Arial" panose="020B0604020202020204" pitchFamily="34" charset="0"/>
              </a:rPr>
              <a:t>Unterkiefers</a:t>
            </a:r>
          </a:p>
        </p:txBody>
      </p:sp>
    </p:spTree>
    <p:extLst>
      <p:ext uri="{BB962C8B-B14F-4D97-AF65-F5344CB8AC3E}">
        <p14:creationId xmlns:p14="http://schemas.microsoft.com/office/powerpoint/2010/main" val="3310821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493E447A-2EBB-881D-0CA0-07180B696BA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47864" y="2466272"/>
            <a:ext cx="2761698" cy="3061579"/>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lvl="1"/>
            <a:endParaRPr lang="de-DE" sz="1600" dirty="0"/>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M. </a:t>
            </a:r>
            <a:r>
              <a:rPr lang="de-DE" b="1" dirty="0" err="1">
                <a:latin typeface="Arial"/>
                <a:cs typeface="Arial"/>
              </a:rPr>
              <a:t>pterygoideus</a:t>
            </a:r>
            <a:r>
              <a:rPr lang="de-DE" b="1" dirty="0">
                <a:latin typeface="Arial"/>
                <a:cs typeface="Arial"/>
              </a:rPr>
              <a:t> </a:t>
            </a:r>
            <a:r>
              <a:rPr lang="de-DE" b="1" dirty="0" err="1">
                <a:latin typeface="Arial"/>
                <a:cs typeface="Arial"/>
              </a:rPr>
              <a:t>medialis</a:t>
            </a:r>
            <a:r>
              <a:rPr lang="de-DE" b="1" dirty="0">
                <a:latin typeface="Arial"/>
                <a:cs typeface="Arial"/>
              </a:rPr>
              <a:t> *</a:t>
            </a:r>
          </a:p>
        </p:txBody>
      </p:sp>
      <p:sp>
        <p:nvSpPr>
          <p:cNvPr id="20" name="Textfeld 19">
            <a:extLst>
              <a:ext uri="{FF2B5EF4-FFF2-40B4-BE49-F238E27FC236}">
                <a16:creationId xmlns:a16="http://schemas.microsoft.com/office/drawing/2014/main" id="{3C73B22F-63E9-4F34-7B13-858B0EDD5D5D}"/>
              </a:ext>
            </a:extLst>
          </p:cNvPr>
          <p:cNvSpPr txBox="1"/>
          <p:nvPr/>
        </p:nvSpPr>
        <p:spPr>
          <a:xfrm>
            <a:off x="611561" y="5013176"/>
            <a:ext cx="3600399" cy="830997"/>
          </a:xfrm>
          <a:prstGeom prst="rect">
            <a:avLst/>
          </a:prstGeom>
          <a:noFill/>
        </p:spPr>
        <p:txBody>
          <a:bodyPr wrap="square" rtlCol="0">
            <a:spAutoFit/>
          </a:bodyPr>
          <a:lstStyle/>
          <a:p>
            <a:r>
              <a:rPr lang="de-DE" sz="1600" b="1" dirty="0">
                <a:latin typeface="Arial"/>
                <a:cs typeface="Arial"/>
              </a:rPr>
              <a:t>Funktion</a:t>
            </a:r>
          </a:p>
          <a:p>
            <a:pPr marL="285750" indent="-285750">
              <a:buFont typeface="Arial" panose="020B0604020202020204" pitchFamily="34" charset="0"/>
              <a:buChar char="•"/>
            </a:pPr>
            <a:r>
              <a:rPr lang="de-DE" sz="1600" dirty="0">
                <a:latin typeface="Arial"/>
                <a:cs typeface="Arial"/>
              </a:rPr>
              <a:t>Kieferschluss</a:t>
            </a:r>
          </a:p>
          <a:p>
            <a:pPr marL="285750" indent="-285750">
              <a:buFont typeface="Arial" panose="020B0604020202020204" pitchFamily="34" charset="0"/>
              <a:buChar char="•"/>
            </a:pPr>
            <a:r>
              <a:rPr lang="de-DE" sz="1600" dirty="0">
                <a:latin typeface="Arial"/>
                <a:cs typeface="Arial"/>
              </a:rPr>
              <a:t>leichter Vorschub des </a:t>
            </a:r>
            <a:r>
              <a:rPr lang="de-DE" sz="1600" dirty="0">
                <a:latin typeface="Arial" panose="020B0604020202020204" pitchFamily="34" charset="0"/>
                <a:cs typeface="Arial" panose="020B0604020202020204" pitchFamily="34" charset="0"/>
              </a:rPr>
              <a:t>Unterkiefers</a:t>
            </a:r>
          </a:p>
        </p:txBody>
      </p:sp>
      <p:sp>
        <p:nvSpPr>
          <p:cNvPr id="9" name="Pfeil nach oben 8">
            <a:extLst>
              <a:ext uri="{FF2B5EF4-FFF2-40B4-BE49-F238E27FC236}">
                <a16:creationId xmlns:a16="http://schemas.microsoft.com/office/drawing/2014/main" id="{0DA5F111-BCD4-D196-F02F-62B251FE7327}"/>
              </a:ext>
            </a:extLst>
          </p:cNvPr>
          <p:cNvSpPr>
            <a:spLocks noChangeArrowheads="1"/>
          </p:cNvSpPr>
          <p:nvPr/>
        </p:nvSpPr>
        <p:spPr bwMode="auto">
          <a:xfrm rot="1483208">
            <a:off x="5021154" y="4465712"/>
            <a:ext cx="144777" cy="272953"/>
          </a:xfrm>
          <a:prstGeom prst="upArrow">
            <a:avLst>
              <a:gd name="adj1" fmla="val 63222"/>
              <a:gd name="adj2" fmla="val 49967"/>
            </a:avLst>
          </a:prstGeom>
          <a:solidFill>
            <a:srgbClr val="FFFF00">
              <a:alpha val="45882"/>
            </a:srgbClr>
          </a:solidFill>
          <a:ln w="9525">
            <a:solidFill>
              <a:schemeClr val="tx1"/>
            </a:solidFill>
            <a:round/>
            <a:headEnd/>
            <a:tailEnd/>
          </a:ln>
        </p:spPr>
        <p:txBody>
          <a:bodyPr wrap="none" lIns="104251" tIns="52125" rIns="104251" bIns="52125" anchor="ctr">
            <a:prstTxWarp prst="textNoShape">
              <a:avLst/>
            </a:prstTxWarp>
          </a:bodyPr>
          <a:lstStyle/>
          <a:p>
            <a:pPr defTabSz="1042988" eaLnBrk="1" hangingPunct="1"/>
            <a:endParaRPr lang="de-DE"/>
          </a:p>
        </p:txBody>
      </p:sp>
    </p:spTree>
    <p:extLst>
      <p:ext uri="{BB962C8B-B14F-4D97-AF65-F5344CB8AC3E}">
        <p14:creationId xmlns:p14="http://schemas.microsoft.com/office/powerpoint/2010/main" val="803632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EA8A5363-0871-7011-9E0E-93B456A8D37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47864" y="2466272"/>
            <a:ext cx="2761698" cy="3061579"/>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lvl="1"/>
            <a:endParaRPr lang="de-DE" sz="1600" dirty="0"/>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M. </a:t>
            </a:r>
            <a:r>
              <a:rPr lang="de-DE" b="1" dirty="0" err="1">
                <a:latin typeface="Arial"/>
                <a:cs typeface="Arial"/>
              </a:rPr>
              <a:t>pterygoideus</a:t>
            </a:r>
            <a:r>
              <a:rPr lang="de-DE" b="1" dirty="0">
                <a:latin typeface="Arial"/>
                <a:cs typeface="Arial"/>
              </a:rPr>
              <a:t> </a:t>
            </a:r>
            <a:r>
              <a:rPr lang="de-DE" b="1" dirty="0" err="1">
                <a:latin typeface="Arial"/>
                <a:cs typeface="Arial"/>
              </a:rPr>
              <a:t>lateralis</a:t>
            </a:r>
            <a:r>
              <a:rPr lang="de-DE" b="1" dirty="0">
                <a:latin typeface="Arial"/>
                <a:cs typeface="Arial"/>
              </a:rPr>
              <a:t> *</a:t>
            </a:r>
          </a:p>
        </p:txBody>
      </p:sp>
      <p:sp>
        <p:nvSpPr>
          <p:cNvPr id="7" name="Pfeil nach oben 6">
            <a:extLst>
              <a:ext uri="{FF2B5EF4-FFF2-40B4-BE49-F238E27FC236}">
                <a16:creationId xmlns:a16="http://schemas.microsoft.com/office/drawing/2014/main" id="{C70A0B83-811A-6A45-998D-7C56A9E9FC29}"/>
              </a:ext>
            </a:extLst>
          </p:cNvPr>
          <p:cNvSpPr>
            <a:spLocks noChangeArrowheads="1"/>
          </p:cNvSpPr>
          <p:nvPr/>
        </p:nvSpPr>
        <p:spPr bwMode="auto">
          <a:xfrm rot="5181907">
            <a:off x="4916235" y="4118041"/>
            <a:ext cx="142875" cy="311150"/>
          </a:xfrm>
          <a:prstGeom prst="upArrow">
            <a:avLst>
              <a:gd name="adj1" fmla="val 63222"/>
              <a:gd name="adj2" fmla="val 49413"/>
            </a:avLst>
          </a:prstGeom>
          <a:solidFill>
            <a:srgbClr val="FFFF00">
              <a:alpha val="45882"/>
            </a:srgbClr>
          </a:solidFill>
          <a:ln w="9525">
            <a:solidFill>
              <a:schemeClr val="tx1"/>
            </a:solidFill>
            <a:round/>
            <a:headEnd/>
            <a:tailEnd/>
          </a:ln>
        </p:spPr>
        <p:txBody>
          <a:bodyPr wrap="none" lIns="104251" tIns="52125" rIns="104251" bIns="52125" anchor="ctr">
            <a:prstTxWarp prst="textNoShape">
              <a:avLst/>
            </a:prstTxWarp>
          </a:bodyPr>
          <a:lstStyle/>
          <a:p>
            <a:pPr defTabSz="1042988" eaLnBrk="1" hangingPunct="1"/>
            <a:endParaRPr lang="de-DE"/>
          </a:p>
        </p:txBody>
      </p:sp>
      <p:sp>
        <p:nvSpPr>
          <p:cNvPr id="9" name="Pfeil nach oben 8">
            <a:extLst>
              <a:ext uri="{FF2B5EF4-FFF2-40B4-BE49-F238E27FC236}">
                <a16:creationId xmlns:a16="http://schemas.microsoft.com/office/drawing/2014/main" id="{A2744E93-7063-B7D0-422B-3F3F1967B783}"/>
              </a:ext>
            </a:extLst>
          </p:cNvPr>
          <p:cNvSpPr>
            <a:spLocks noChangeArrowheads="1"/>
          </p:cNvSpPr>
          <p:nvPr/>
        </p:nvSpPr>
        <p:spPr bwMode="auto">
          <a:xfrm rot="4831825">
            <a:off x="4996692" y="3975750"/>
            <a:ext cx="84138" cy="206375"/>
          </a:xfrm>
          <a:prstGeom prst="upArrow">
            <a:avLst>
              <a:gd name="adj1" fmla="val 63222"/>
              <a:gd name="adj2" fmla="val 50101"/>
            </a:avLst>
          </a:prstGeom>
          <a:solidFill>
            <a:srgbClr val="FFFF00">
              <a:alpha val="45882"/>
            </a:srgbClr>
          </a:solidFill>
          <a:ln w="9525">
            <a:solidFill>
              <a:schemeClr val="tx1"/>
            </a:solidFill>
            <a:round/>
            <a:headEnd/>
            <a:tailEnd/>
          </a:ln>
        </p:spPr>
        <p:txBody>
          <a:bodyPr wrap="none" lIns="104251" tIns="52125" rIns="104251" bIns="52125" anchor="ctr">
            <a:prstTxWarp prst="textNoShape">
              <a:avLst/>
            </a:prstTxWarp>
          </a:bodyPr>
          <a:lstStyle/>
          <a:p>
            <a:pPr defTabSz="1042988" eaLnBrk="1" hangingPunct="1"/>
            <a:endParaRPr lang="de-DE"/>
          </a:p>
        </p:txBody>
      </p:sp>
      <p:sp>
        <p:nvSpPr>
          <p:cNvPr id="10" name="Textfeld 9">
            <a:extLst>
              <a:ext uri="{FF2B5EF4-FFF2-40B4-BE49-F238E27FC236}">
                <a16:creationId xmlns:a16="http://schemas.microsoft.com/office/drawing/2014/main" id="{7D53BBFF-34C9-DD87-7E21-5DC4AB3ABD93}"/>
              </a:ext>
            </a:extLst>
          </p:cNvPr>
          <p:cNvSpPr txBox="1"/>
          <p:nvPr/>
        </p:nvSpPr>
        <p:spPr>
          <a:xfrm>
            <a:off x="611561" y="5013176"/>
            <a:ext cx="4032447" cy="830997"/>
          </a:xfrm>
          <a:prstGeom prst="rect">
            <a:avLst/>
          </a:prstGeom>
          <a:noFill/>
        </p:spPr>
        <p:txBody>
          <a:bodyPr wrap="square" rtlCol="0">
            <a:spAutoFit/>
          </a:bodyPr>
          <a:lstStyle/>
          <a:p>
            <a:r>
              <a:rPr lang="de-DE" sz="1600" b="1" dirty="0">
                <a:latin typeface="Arial"/>
                <a:cs typeface="Arial"/>
              </a:rPr>
              <a:t>Funktion</a:t>
            </a:r>
          </a:p>
          <a:p>
            <a:pPr marL="285750" indent="-285750">
              <a:buFont typeface="Arial" panose="020B0604020202020204" pitchFamily="34" charset="0"/>
              <a:buChar char="•"/>
            </a:pPr>
            <a:r>
              <a:rPr lang="de-DE" sz="1600" dirty="0">
                <a:latin typeface="Arial"/>
                <a:cs typeface="Arial"/>
              </a:rPr>
              <a:t>Vorschub des </a:t>
            </a:r>
            <a:r>
              <a:rPr lang="de-DE" sz="1600" dirty="0">
                <a:latin typeface="Arial" panose="020B0604020202020204" pitchFamily="34" charset="0"/>
                <a:cs typeface="Arial" panose="020B0604020202020204" pitchFamily="34" charset="0"/>
              </a:rPr>
              <a:t>Unterkiefers</a:t>
            </a:r>
          </a:p>
          <a:p>
            <a:pPr marL="285750" indent="-285750">
              <a:buFont typeface="Arial" panose="020B0604020202020204" pitchFamily="34" charset="0"/>
              <a:buChar char="•"/>
            </a:pPr>
            <a:r>
              <a:rPr lang="de-DE" sz="1600" dirty="0">
                <a:latin typeface="Arial"/>
                <a:cs typeface="Arial"/>
              </a:rPr>
              <a:t>Seitwärtsbewegung des </a:t>
            </a:r>
            <a:r>
              <a:rPr lang="de-DE" sz="1600" dirty="0">
                <a:latin typeface="Arial" panose="020B0604020202020204" pitchFamily="34" charset="0"/>
                <a:cs typeface="Arial" panose="020B0604020202020204" pitchFamily="34" charset="0"/>
              </a:rPr>
              <a:t>Unterkiefers</a:t>
            </a:r>
          </a:p>
        </p:txBody>
      </p:sp>
    </p:spTree>
    <p:extLst>
      <p:ext uri="{BB962C8B-B14F-4D97-AF65-F5344CB8AC3E}">
        <p14:creationId xmlns:p14="http://schemas.microsoft.com/office/powerpoint/2010/main" val="2611189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536C21C-491B-41C7-00B2-366C8FDD6E3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12208" y="2342359"/>
            <a:ext cx="4143375" cy="3107532"/>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lvl="1"/>
            <a:endParaRPr lang="de-DE" sz="1600" dirty="0"/>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M. </a:t>
            </a:r>
            <a:r>
              <a:rPr lang="de-DE" b="1" dirty="0" err="1">
                <a:latin typeface="Arial"/>
                <a:cs typeface="Arial"/>
              </a:rPr>
              <a:t>mylohyoideus</a:t>
            </a:r>
            <a:r>
              <a:rPr lang="de-DE" b="1" dirty="0">
                <a:latin typeface="Arial"/>
                <a:cs typeface="Arial"/>
              </a:rPr>
              <a:t> *</a:t>
            </a:r>
          </a:p>
        </p:txBody>
      </p:sp>
      <p:cxnSp>
        <p:nvCxnSpPr>
          <p:cNvPr id="9" name="Gerade Verbindung mit Pfeil 8">
            <a:extLst>
              <a:ext uri="{FF2B5EF4-FFF2-40B4-BE49-F238E27FC236}">
                <a16:creationId xmlns:a16="http://schemas.microsoft.com/office/drawing/2014/main" id="{3FDFF0D4-FAC6-5E15-289C-B2402433D49F}"/>
              </a:ext>
            </a:extLst>
          </p:cNvPr>
          <p:cNvCxnSpPr>
            <a:cxnSpLocks noChangeShapeType="1"/>
            <a:endCxn id="16" idx="1"/>
          </p:cNvCxnSpPr>
          <p:nvPr/>
        </p:nvCxnSpPr>
        <p:spPr bwMode="auto">
          <a:xfrm flipV="1">
            <a:off x="4084320" y="4411851"/>
            <a:ext cx="2869015" cy="116606"/>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13" name="Gerade Verbindung mit Pfeil 12">
            <a:extLst>
              <a:ext uri="{FF2B5EF4-FFF2-40B4-BE49-F238E27FC236}">
                <a16:creationId xmlns:a16="http://schemas.microsoft.com/office/drawing/2014/main" id="{0352F25B-3679-F200-E66A-6D0D846D2431}"/>
              </a:ext>
            </a:extLst>
          </p:cNvPr>
          <p:cNvCxnSpPr>
            <a:cxnSpLocks noChangeShapeType="1"/>
            <a:endCxn id="16" idx="1"/>
          </p:cNvCxnSpPr>
          <p:nvPr/>
        </p:nvCxnSpPr>
        <p:spPr bwMode="auto">
          <a:xfrm flipV="1">
            <a:off x="4075611" y="4411851"/>
            <a:ext cx="2877724" cy="673955"/>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
        <p:nvSpPr>
          <p:cNvPr id="16" name="Textfeld 15">
            <a:extLst>
              <a:ext uri="{FF2B5EF4-FFF2-40B4-BE49-F238E27FC236}">
                <a16:creationId xmlns:a16="http://schemas.microsoft.com/office/drawing/2014/main" id="{5A42229B-6918-D633-A91B-4B67AC82F079}"/>
              </a:ext>
            </a:extLst>
          </p:cNvPr>
          <p:cNvSpPr txBox="1"/>
          <p:nvPr/>
        </p:nvSpPr>
        <p:spPr>
          <a:xfrm>
            <a:off x="6953335" y="4242574"/>
            <a:ext cx="2188173" cy="338554"/>
          </a:xfrm>
          <a:prstGeom prst="rect">
            <a:avLst/>
          </a:prstGeom>
          <a:noFill/>
        </p:spPr>
        <p:txBody>
          <a:bodyPr wrap="square" rtlCol="0">
            <a:spAutoFit/>
          </a:bodyPr>
          <a:lstStyle/>
          <a:p>
            <a:r>
              <a:rPr lang="de-DE" sz="1600" b="1" dirty="0">
                <a:latin typeface="Arial"/>
                <a:cs typeface="Arial"/>
              </a:rPr>
              <a:t>Mundbodenmuskel</a:t>
            </a:r>
          </a:p>
        </p:txBody>
      </p:sp>
      <p:sp>
        <p:nvSpPr>
          <p:cNvPr id="22" name="Textfeld 21">
            <a:extLst>
              <a:ext uri="{FF2B5EF4-FFF2-40B4-BE49-F238E27FC236}">
                <a16:creationId xmlns:a16="http://schemas.microsoft.com/office/drawing/2014/main" id="{E615787D-A92D-8AD2-7D6E-F61631093B30}"/>
              </a:ext>
            </a:extLst>
          </p:cNvPr>
          <p:cNvSpPr txBox="1"/>
          <p:nvPr/>
        </p:nvSpPr>
        <p:spPr>
          <a:xfrm>
            <a:off x="611561" y="5013176"/>
            <a:ext cx="3096343" cy="830997"/>
          </a:xfrm>
          <a:prstGeom prst="rect">
            <a:avLst/>
          </a:prstGeom>
          <a:noFill/>
        </p:spPr>
        <p:txBody>
          <a:bodyPr wrap="square" rtlCol="0">
            <a:spAutoFit/>
          </a:bodyPr>
          <a:lstStyle/>
          <a:p>
            <a:r>
              <a:rPr lang="de-DE" sz="1600" b="1" dirty="0">
                <a:latin typeface="Arial"/>
                <a:cs typeface="Arial"/>
              </a:rPr>
              <a:t>Funktion</a:t>
            </a:r>
          </a:p>
          <a:p>
            <a:pPr marL="285750" indent="-285750">
              <a:buFont typeface="Arial" panose="020B0604020202020204" pitchFamily="34" charset="0"/>
              <a:buChar char="•"/>
            </a:pPr>
            <a:r>
              <a:rPr lang="de-DE" sz="1600" dirty="0">
                <a:latin typeface="Arial"/>
                <a:cs typeface="Arial"/>
              </a:rPr>
              <a:t>Mundöffnung</a:t>
            </a:r>
          </a:p>
          <a:p>
            <a:pPr marL="285750" indent="-285750">
              <a:buFont typeface="Arial" panose="020B0604020202020204" pitchFamily="34" charset="0"/>
              <a:buChar char="•"/>
            </a:pPr>
            <a:r>
              <a:rPr lang="de-DE" sz="1600" dirty="0">
                <a:latin typeface="Arial"/>
                <a:cs typeface="Arial"/>
              </a:rPr>
              <a:t>Anhebung des Zungenbeins</a:t>
            </a:r>
          </a:p>
        </p:txBody>
      </p:sp>
    </p:spTree>
    <p:extLst>
      <p:ext uri="{BB962C8B-B14F-4D97-AF65-F5344CB8AC3E}">
        <p14:creationId xmlns:p14="http://schemas.microsoft.com/office/powerpoint/2010/main" val="2904000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fünfter Hirnnerv mit motorischen und sensiblen Anteilen</a:t>
            </a:r>
          </a:p>
          <a:p>
            <a:pPr marL="0" indent="0">
              <a:buNone/>
            </a:pPr>
            <a:endParaRPr lang="de-DE" sz="1600" b="1" dirty="0"/>
          </a:p>
          <a:p>
            <a:pPr marL="0" indent="0">
              <a:buNone/>
            </a:pPr>
            <a:r>
              <a:rPr lang="de-DE" sz="1600" b="1" dirty="0"/>
              <a:t>Anteile</a:t>
            </a:r>
          </a:p>
          <a:p>
            <a:r>
              <a:rPr lang="de-DE" sz="1600" b="1" dirty="0"/>
              <a:t>N. ophthalmicus</a:t>
            </a:r>
          </a:p>
          <a:p>
            <a:pPr lvl="1"/>
            <a:r>
              <a:rPr lang="de-DE" sz="1600" dirty="0" err="1"/>
              <a:t>Augenast</a:t>
            </a:r>
            <a:endParaRPr lang="de-DE" sz="1600" dirty="0"/>
          </a:p>
          <a:p>
            <a:r>
              <a:rPr lang="de-DE" sz="1600" b="1" dirty="0"/>
              <a:t>N. maxillaris</a:t>
            </a:r>
          </a:p>
          <a:p>
            <a:pPr lvl="1"/>
            <a:r>
              <a:rPr lang="de-DE" sz="1600" dirty="0"/>
              <a:t>Oberkieferast</a:t>
            </a:r>
          </a:p>
          <a:p>
            <a:r>
              <a:rPr lang="de-DE" sz="1600" b="1" dirty="0"/>
              <a:t>N. mandibularis</a:t>
            </a:r>
          </a:p>
          <a:p>
            <a:pPr lvl="1"/>
            <a:r>
              <a:rPr lang="de-DE" sz="1600" dirty="0"/>
              <a:t>Unterkieferast</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Nervus</a:t>
            </a:r>
            <a:r>
              <a:rPr lang="de-DE" b="1" dirty="0">
                <a:latin typeface="Arial"/>
                <a:cs typeface="Arial"/>
              </a:rPr>
              <a:t> </a:t>
            </a:r>
            <a:r>
              <a:rPr lang="de-DE" b="1" dirty="0" err="1">
                <a:latin typeface="Arial"/>
                <a:cs typeface="Arial"/>
              </a:rPr>
              <a:t>trigeminus</a:t>
            </a:r>
            <a:r>
              <a:rPr lang="de-DE" b="1" dirty="0">
                <a:latin typeface="Arial"/>
                <a:cs typeface="Arial"/>
              </a:rPr>
              <a:t> (1)</a:t>
            </a:r>
          </a:p>
        </p:txBody>
      </p:sp>
      <p:pic>
        <p:nvPicPr>
          <p:cNvPr id="7" name="Grafik 6">
            <a:extLst>
              <a:ext uri="{FF2B5EF4-FFF2-40B4-BE49-F238E27FC236}">
                <a16:creationId xmlns:a16="http://schemas.microsoft.com/office/drawing/2014/main" id="{52E8D760-04EC-62D8-405E-60DA1C30EAC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1398" y="2367387"/>
            <a:ext cx="3173090" cy="3581893"/>
          </a:xfrm>
          <a:prstGeom prst="rect">
            <a:avLst/>
          </a:prstGeom>
        </p:spPr>
      </p:pic>
    </p:spTree>
    <p:extLst>
      <p:ext uri="{BB962C8B-B14F-4D97-AF65-F5344CB8AC3E}">
        <p14:creationId xmlns:p14="http://schemas.microsoft.com/office/powerpoint/2010/main" val="2197351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A9A06CD5-FC37-C250-B099-3DFF73B54AB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15816" y="2259325"/>
            <a:ext cx="3378083" cy="3813296"/>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Nervus</a:t>
            </a:r>
            <a:r>
              <a:rPr lang="de-DE" b="1" dirty="0">
                <a:latin typeface="Arial"/>
                <a:cs typeface="Arial"/>
              </a:rPr>
              <a:t> </a:t>
            </a:r>
            <a:r>
              <a:rPr lang="de-DE" b="1" dirty="0" err="1">
                <a:latin typeface="Arial"/>
                <a:cs typeface="Arial"/>
              </a:rPr>
              <a:t>trigeminus</a:t>
            </a:r>
            <a:r>
              <a:rPr lang="de-DE" b="1" dirty="0">
                <a:latin typeface="Arial"/>
                <a:cs typeface="Arial"/>
              </a:rPr>
              <a:t> (2)</a:t>
            </a:r>
          </a:p>
        </p:txBody>
      </p:sp>
      <p:sp>
        <p:nvSpPr>
          <p:cNvPr id="8" name="Textfeld 7">
            <a:extLst>
              <a:ext uri="{FF2B5EF4-FFF2-40B4-BE49-F238E27FC236}">
                <a16:creationId xmlns:a16="http://schemas.microsoft.com/office/drawing/2014/main" id="{90ABDA4B-16CC-9223-6BD9-B7B9E23F7F53}"/>
              </a:ext>
            </a:extLst>
          </p:cNvPr>
          <p:cNvSpPr txBox="1"/>
          <p:nvPr/>
        </p:nvSpPr>
        <p:spPr>
          <a:xfrm>
            <a:off x="611189" y="3204265"/>
            <a:ext cx="1932109" cy="584775"/>
          </a:xfrm>
          <a:prstGeom prst="rect">
            <a:avLst/>
          </a:prstGeom>
          <a:noFill/>
        </p:spPr>
        <p:txBody>
          <a:bodyPr wrap="square" rtlCol="0">
            <a:spAutoFit/>
          </a:bodyPr>
          <a:lstStyle/>
          <a:p>
            <a:r>
              <a:rPr lang="de-DE" sz="1600" b="1" dirty="0">
                <a:solidFill>
                  <a:srgbClr val="FF0000"/>
                </a:solidFill>
                <a:latin typeface="Arial"/>
                <a:cs typeface="Arial"/>
              </a:rPr>
              <a:t>N. maxillaris</a:t>
            </a:r>
          </a:p>
          <a:p>
            <a:r>
              <a:rPr lang="de-DE" sz="1600" dirty="0">
                <a:latin typeface="Arial"/>
                <a:cs typeface="Arial"/>
              </a:rPr>
              <a:t>(V</a:t>
            </a:r>
            <a:r>
              <a:rPr lang="de-DE" sz="1600" baseline="-25000" dirty="0">
                <a:latin typeface="Arial"/>
                <a:cs typeface="Arial"/>
              </a:rPr>
              <a:t>2</a:t>
            </a:r>
            <a:r>
              <a:rPr lang="de-DE" sz="1600" dirty="0">
                <a:latin typeface="Arial"/>
                <a:cs typeface="Arial"/>
              </a:rPr>
              <a:t>, Oberkieferast)</a:t>
            </a:r>
          </a:p>
        </p:txBody>
      </p:sp>
      <p:sp>
        <p:nvSpPr>
          <p:cNvPr id="9" name="Textfeld 8">
            <a:extLst>
              <a:ext uri="{FF2B5EF4-FFF2-40B4-BE49-F238E27FC236}">
                <a16:creationId xmlns:a16="http://schemas.microsoft.com/office/drawing/2014/main" id="{0F2A0E35-76D4-1EF1-6349-8A2BCF636D81}"/>
              </a:ext>
            </a:extLst>
          </p:cNvPr>
          <p:cNvSpPr txBox="1"/>
          <p:nvPr/>
        </p:nvSpPr>
        <p:spPr>
          <a:xfrm>
            <a:off x="611188" y="4170566"/>
            <a:ext cx="1739937" cy="338554"/>
          </a:xfrm>
          <a:prstGeom prst="rect">
            <a:avLst/>
          </a:prstGeom>
          <a:noFill/>
        </p:spPr>
        <p:txBody>
          <a:bodyPr wrap="square" rtlCol="0">
            <a:spAutoFit/>
          </a:bodyPr>
          <a:lstStyle/>
          <a:p>
            <a:r>
              <a:rPr lang="de-DE" sz="1600" b="1" dirty="0">
                <a:latin typeface="Arial"/>
                <a:cs typeface="Arial"/>
              </a:rPr>
              <a:t>N. infraorbitalis</a:t>
            </a:r>
          </a:p>
        </p:txBody>
      </p:sp>
      <p:sp>
        <p:nvSpPr>
          <p:cNvPr id="10" name="Textfeld 9">
            <a:extLst>
              <a:ext uri="{FF2B5EF4-FFF2-40B4-BE49-F238E27FC236}">
                <a16:creationId xmlns:a16="http://schemas.microsoft.com/office/drawing/2014/main" id="{D954AD79-0002-628A-6408-2615073A3B31}"/>
              </a:ext>
            </a:extLst>
          </p:cNvPr>
          <p:cNvSpPr txBox="1"/>
          <p:nvPr/>
        </p:nvSpPr>
        <p:spPr>
          <a:xfrm>
            <a:off x="611188" y="2492896"/>
            <a:ext cx="1872580" cy="584775"/>
          </a:xfrm>
          <a:prstGeom prst="rect">
            <a:avLst/>
          </a:prstGeom>
          <a:noFill/>
        </p:spPr>
        <p:txBody>
          <a:bodyPr wrap="square" rtlCol="0">
            <a:spAutoFit/>
          </a:bodyPr>
          <a:lstStyle/>
          <a:p>
            <a:r>
              <a:rPr lang="de-DE" sz="1600" b="1" dirty="0">
                <a:solidFill>
                  <a:srgbClr val="FF0000"/>
                </a:solidFill>
                <a:latin typeface="Arial"/>
                <a:cs typeface="Arial"/>
              </a:rPr>
              <a:t>N. ophthalmicus</a:t>
            </a:r>
          </a:p>
          <a:p>
            <a:r>
              <a:rPr lang="de-DE" sz="1600" dirty="0">
                <a:latin typeface="Arial"/>
                <a:cs typeface="Arial"/>
              </a:rPr>
              <a:t>(V</a:t>
            </a:r>
            <a:r>
              <a:rPr lang="de-DE" sz="1600" baseline="-25000" dirty="0">
                <a:latin typeface="Arial"/>
                <a:cs typeface="Arial"/>
              </a:rPr>
              <a:t>1</a:t>
            </a:r>
            <a:r>
              <a:rPr lang="de-DE" sz="1600" dirty="0">
                <a:latin typeface="Arial"/>
                <a:cs typeface="Arial"/>
              </a:rPr>
              <a:t>, </a:t>
            </a:r>
            <a:r>
              <a:rPr lang="de-DE" sz="1600" dirty="0" err="1">
                <a:latin typeface="Arial"/>
                <a:cs typeface="Arial"/>
              </a:rPr>
              <a:t>Augenast</a:t>
            </a:r>
            <a:r>
              <a:rPr lang="de-DE" sz="1600" dirty="0">
                <a:latin typeface="Arial"/>
                <a:cs typeface="Arial"/>
              </a:rPr>
              <a:t>)</a:t>
            </a:r>
          </a:p>
        </p:txBody>
      </p:sp>
      <p:sp>
        <p:nvSpPr>
          <p:cNvPr id="12" name="Textfeld 11">
            <a:extLst>
              <a:ext uri="{FF2B5EF4-FFF2-40B4-BE49-F238E27FC236}">
                <a16:creationId xmlns:a16="http://schemas.microsoft.com/office/drawing/2014/main" id="{1943C729-9FFF-BCF2-DE0C-6D474F0E2F8D}"/>
              </a:ext>
            </a:extLst>
          </p:cNvPr>
          <p:cNvSpPr txBox="1"/>
          <p:nvPr/>
        </p:nvSpPr>
        <p:spPr>
          <a:xfrm>
            <a:off x="611188" y="4860449"/>
            <a:ext cx="1735714" cy="584775"/>
          </a:xfrm>
          <a:prstGeom prst="rect">
            <a:avLst/>
          </a:prstGeom>
          <a:noFill/>
        </p:spPr>
        <p:txBody>
          <a:bodyPr wrap="square" rtlCol="0">
            <a:spAutoFit/>
          </a:bodyPr>
          <a:lstStyle/>
          <a:p>
            <a:r>
              <a:rPr lang="de-DE" sz="1600" b="1" dirty="0" err="1">
                <a:latin typeface="Arial"/>
                <a:cs typeface="Arial"/>
              </a:rPr>
              <a:t>Nn</a:t>
            </a:r>
            <a:r>
              <a:rPr lang="de-DE" sz="1600" b="1" dirty="0">
                <a:latin typeface="Arial"/>
                <a:cs typeface="Arial"/>
              </a:rPr>
              <a:t>. alveolares superiores</a:t>
            </a:r>
          </a:p>
        </p:txBody>
      </p:sp>
      <p:sp>
        <p:nvSpPr>
          <p:cNvPr id="13" name="Textfeld 12">
            <a:extLst>
              <a:ext uri="{FF2B5EF4-FFF2-40B4-BE49-F238E27FC236}">
                <a16:creationId xmlns:a16="http://schemas.microsoft.com/office/drawing/2014/main" id="{086E6148-5883-6049-A02B-76DBA778E296}"/>
              </a:ext>
            </a:extLst>
          </p:cNvPr>
          <p:cNvSpPr txBox="1"/>
          <p:nvPr/>
        </p:nvSpPr>
        <p:spPr>
          <a:xfrm>
            <a:off x="6934038" y="4500409"/>
            <a:ext cx="1985180" cy="584775"/>
          </a:xfrm>
          <a:prstGeom prst="rect">
            <a:avLst/>
          </a:prstGeom>
          <a:noFill/>
        </p:spPr>
        <p:txBody>
          <a:bodyPr wrap="square" rtlCol="0">
            <a:spAutoFit/>
          </a:bodyPr>
          <a:lstStyle/>
          <a:p>
            <a:r>
              <a:rPr lang="de-DE" sz="1600" b="1" dirty="0">
                <a:solidFill>
                  <a:srgbClr val="FF0000"/>
                </a:solidFill>
                <a:latin typeface="Arial"/>
                <a:cs typeface="Arial"/>
              </a:rPr>
              <a:t>N. mandibularis</a:t>
            </a:r>
            <a:endParaRPr lang="de-DE" sz="1600" dirty="0">
              <a:solidFill>
                <a:srgbClr val="FF0000"/>
              </a:solidFill>
              <a:latin typeface="Arial"/>
              <a:cs typeface="Arial"/>
            </a:endParaRPr>
          </a:p>
          <a:p>
            <a:r>
              <a:rPr lang="de-DE" sz="1600" dirty="0">
                <a:latin typeface="Arial"/>
                <a:cs typeface="Arial"/>
              </a:rPr>
              <a:t>(V</a:t>
            </a:r>
            <a:r>
              <a:rPr lang="de-DE" sz="1600" baseline="-25000" dirty="0">
                <a:latin typeface="Arial"/>
                <a:cs typeface="Arial"/>
              </a:rPr>
              <a:t>3</a:t>
            </a:r>
            <a:r>
              <a:rPr lang="de-DE" sz="1600" dirty="0">
                <a:latin typeface="Arial"/>
                <a:cs typeface="Arial"/>
              </a:rPr>
              <a:t>, Unterkieferast)</a:t>
            </a:r>
          </a:p>
        </p:txBody>
      </p:sp>
      <p:sp>
        <p:nvSpPr>
          <p:cNvPr id="15" name="Textfeld 14">
            <a:extLst>
              <a:ext uri="{FF2B5EF4-FFF2-40B4-BE49-F238E27FC236}">
                <a16:creationId xmlns:a16="http://schemas.microsoft.com/office/drawing/2014/main" id="{40C07042-21DE-1812-24D9-E0C3521C9EC1}"/>
              </a:ext>
            </a:extLst>
          </p:cNvPr>
          <p:cNvSpPr txBox="1"/>
          <p:nvPr/>
        </p:nvSpPr>
        <p:spPr>
          <a:xfrm>
            <a:off x="6957560" y="5229200"/>
            <a:ext cx="1514724" cy="338554"/>
          </a:xfrm>
          <a:prstGeom prst="rect">
            <a:avLst/>
          </a:prstGeom>
          <a:noFill/>
        </p:spPr>
        <p:txBody>
          <a:bodyPr wrap="square" rtlCol="0">
            <a:spAutoFit/>
          </a:bodyPr>
          <a:lstStyle/>
          <a:p>
            <a:r>
              <a:rPr lang="de-DE" sz="1600" b="1" dirty="0">
                <a:latin typeface="Arial"/>
                <a:cs typeface="Arial"/>
              </a:rPr>
              <a:t>N. </a:t>
            </a:r>
            <a:r>
              <a:rPr lang="de-DE" sz="1600" b="1" dirty="0" err="1">
                <a:latin typeface="Arial"/>
                <a:cs typeface="Arial"/>
              </a:rPr>
              <a:t>lingualis</a:t>
            </a:r>
            <a:endParaRPr lang="de-DE" sz="1600" b="1" dirty="0">
              <a:latin typeface="Arial"/>
              <a:cs typeface="Arial"/>
            </a:endParaRPr>
          </a:p>
        </p:txBody>
      </p:sp>
      <p:sp>
        <p:nvSpPr>
          <p:cNvPr id="16" name="Textfeld 15">
            <a:extLst>
              <a:ext uri="{FF2B5EF4-FFF2-40B4-BE49-F238E27FC236}">
                <a16:creationId xmlns:a16="http://schemas.microsoft.com/office/drawing/2014/main" id="{161904AE-27BB-C93A-95E2-675C32BA676F}"/>
              </a:ext>
            </a:extLst>
          </p:cNvPr>
          <p:cNvSpPr txBox="1"/>
          <p:nvPr/>
        </p:nvSpPr>
        <p:spPr>
          <a:xfrm>
            <a:off x="6934037" y="2492375"/>
            <a:ext cx="1909193" cy="584775"/>
          </a:xfrm>
          <a:prstGeom prst="rect">
            <a:avLst/>
          </a:prstGeom>
          <a:noFill/>
        </p:spPr>
        <p:txBody>
          <a:bodyPr wrap="square" rtlCol="0">
            <a:spAutoFit/>
          </a:bodyPr>
          <a:lstStyle/>
          <a:p>
            <a:r>
              <a:rPr lang="de-DE" sz="1600" b="1" dirty="0">
                <a:latin typeface="Arial"/>
                <a:cs typeface="Arial"/>
              </a:rPr>
              <a:t>N. </a:t>
            </a:r>
            <a:r>
              <a:rPr lang="de-DE" sz="1600" b="1" dirty="0" err="1">
                <a:latin typeface="Arial"/>
                <a:cs typeface="Arial"/>
              </a:rPr>
              <a:t>trigeminus</a:t>
            </a:r>
            <a:endParaRPr lang="de-DE" sz="1600" b="1" dirty="0">
              <a:latin typeface="Arial"/>
              <a:cs typeface="Arial"/>
            </a:endParaRPr>
          </a:p>
          <a:p>
            <a:r>
              <a:rPr lang="de-DE" sz="1600" dirty="0">
                <a:latin typeface="Arial"/>
                <a:cs typeface="Arial"/>
              </a:rPr>
              <a:t>(V. Hirnnerv)</a:t>
            </a:r>
          </a:p>
        </p:txBody>
      </p:sp>
      <p:sp>
        <p:nvSpPr>
          <p:cNvPr id="18" name="Textfeld 17">
            <a:extLst>
              <a:ext uri="{FF2B5EF4-FFF2-40B4-BE49-F238E27FC236}">
                <a16:creationId xmlns:a16="http://schemas.microsoft.com/office/drawing/2014/main" id="{18F96B4E-B407-7694-B1FE-074CDE829924}"/>
              </a:ext>
            </a:extLst>
          </p:cNvPr>
          <p:cNvSpPr txBox="1"/>
          <p:nvPr/>
        </p:nvSpPr>
        <p:spPr>
          <a:xfrm>
            <a:off x="6953337" y="5733256"/>
            <a:ext cx="2186440" cy="584775"/>
          </a:xfrm>
          <a:prstGeom prst="rect">
            <a:avLst/>
          </a:prstGeom>
          <a:noFill/>
        </p:spPr>
        <p:txBody>
          <a:bodyPr wrap="square" rtlCol="0">
            <a:spAutoFit/>
          </a:bodyPr>
          <a:lstStyle/>
          <a:p>
            <a:r>
              <a:rPr lang="de-DE" sz="1600" b="1" dirty="0">
                <a:latin typeface="Arial"/>
                <a:cs typeface="Arial"/>
              </a:rPr>
              <a:t>N. alveolaris inferior</a:t>
            </a:r>
          </a:p>
          <a:p>
            <a:endParaRPr lang="de-DE" sz="1600" dirty="0">
              <a:latin typeface="Arial"/>
              <a:cs typeface="Arial"/>
            </a:endParaRPr>
          </a:p>
        </p:txBody>
      </p:sp>
      <p:sp>
        <p:nvSpPr>
          <p:cNvPr id="23" name="Textfeld 22">
            <a:extLst>
              <a:ext uri="{FF2B5EF4-FFF2-40B4-BE49-F238E27FC236}">
                <a16:creationId xmlns:a16="http://schemas.microsoft.com/office/drawing/2014/main" id="{65878023-2D60-5650-D182-CEA7489BC964}"/>
              </a:ext>
            </a:extLst>
          </p:cNvPr>
          <p:cNvSpPr txBox="1"/>
          <p:nvPr/>
        </p:nvSpPr>
        <p:spPr>
          <a:xfrm>
            <a:off x="6953336" y="4098558"/>
            <a:ext cx="2296810" cy="338554"/>
          </a:xfrm>
          <a:prstGeom prst="rect">
            <a:avLst/>
          </a:prstGeom>
          <a:noFill/>
        </p:spPr>
        <p:txBody>
          <a:bodyPr wrap="square" rtlCol="0">
            <a:spAutoFit/>
          </a:bodyPr>
          <a:lstStyle/>
          <a:p>
            <a:r>
              <a:rPr lang="de-DE" sz="1600" b="1" dirty="0">
                <a:latin typeface="Arial"/>
                <a:cs typeface="Arial"/>
              </a:rPr>
              <a:t>Ganglion trigeminale</a:t>
            </a:r>
          </a:p>
        </p:txBody>
      </p:sp>
      <p:cxnSp>
        <p:nvCxnSpPr>
          <p:cNvPr id="30" name="Gerade Verbindung mit Pfeil 29">
            <a:extLst>
              <a:ext uri="{FF2B5EF4-FFF2-40B4-BE49-F238E27FC236}">
                <a16:creationId xmlns:a16="http://schemas.microsoft.com/office/drawing/2014/main" id="{43895509-B96A-173C-49E0-317DD3C9609D}"/>
              </a:ext>
            </a:extLst>
          </p:cNvPr>
          <p:cNvCxnSpPr>
            <a:cxnSpLocks noChangeShapeType="1"/>
            <a:stCxn id="23" idx="1"/>
          </p:cNvCxnSpPr>
          <p:nvPr/>
        </p:nvCxnSpPr>
        <p:spPr bwMode="auto">
          <a:xfrm flipH="1" flipV="1">
            <a:off x="5158596" y="3899140"/>
            <a:ext cx="1794740" cy="368695"/>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3" name="Gerade Verbindung mit Pfeil 32">
            <a:extLst>
              <a:ext uri="{FF2B5EF4-FFF2-40B4-BE49-F238E27FC236}">
                <a16:creationId xmlns:a16="http://schemas.microsoft.com/office/drawing/2014/main" id="{F391B872-08C8-82BB-30C9-E7B22CB63991}"/>
              </a:ext>
            </a:extLst>
          </p:cNvPr>
          <p:cNvCxnSpPr>
            <a:cxnSpLocks noChangeShapeType="1"/>
            <a:stCxn id="13" idx="1"/>
          </p:cNvCxnSpPr>
          <p:nvPr/>
        </p:nvCxnSpPr>
        <p:spPr bwMode="auto">
          <a:xfrm flipH="1" flipV="1">
            <a:off x="4963064" y="4048664"/>
            <a:ext cx="1970974" cy="744133"/>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35" name="Gerade Verbindung mit Pfeil 34">
            <a:extLst>
              <a:ext uri="{FF2B5EF4-FFF2-40B4-BE49-F238E27FC236}">
                <a16:creationId xmlns:a16="http://schemas.microsoft.com/office/drawing/2014/main" id="{7E6CFFB9-0D93-3DB7-5269-380B97577340}"/>
              </a:ext>
            </a:extLst>
          </p:cNvPr>
          <p:cNvCxnSpPr>
            <a:cxnSpLocks noChangeShapeType="1"/>
            <a:stCxn id="15" idx="1"/>
          </p:cNvCxnSpPr>
          <p:nvPr/>
        </p:nvCxnSpPr>
        <p:spPr bwMode="auto">
          <a:xfrm flipH="1" flipV="1">
            <a:off x="4790536" y="4295955"/>
            <a:ext cx="2167024" cy="1102522"/>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4" name="Gerade Verbindung mit Pfeil 43">
            <a:extLst>
              <a:ext uri="{FF2B5EF4-FFF2-40B4-BE49-F238E27FC236}">
                <a16:creationId xmlns:a16="http://schemas.microsoft.com/office/drawing/2014/main" id="{3DE0C3B9-632F-155E-4028-B4B8138D91BC}"/>
              </a:ext>
            </a:extLst>
          </p:cNvPr>
          <p:cNvCxnSpPr>
            <a:cxnSpLocks noChangeShapeType="1"/>
          </p:cNvCxnSpPr>
          <p:nvPr/>
        </p:nvCxnSpPr>
        <p:spPr bwMode="auto">
          <a:xfrm flipH="1" flipV="1">
            <a:off x="4675584" y="5164931"/>
            <a:ext cx="2272680" cy="734886"/>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7" name="Gerade Verbindung mit Pfeil 46">
            <a:extLst>
              <a:ext uri="{FF2B5EF4-FFF2-40B4-BE49-F238E27FC236}">
                <a16:creationId xmlns:a16="http://schemas.microsoft.com/office/drawing/2014/main" id="{2AE3A338-4934-D40E-F9B2-EBD8C455725E}"/>
              </a:ext>
            </a:extLst>
          </p:cNvPr>
          <p:cNvCxnSpPr>
            <a:cxnSpLocks noChangeShapeType="1"/>
            <a:endCxn id="9" idx="3"/>
          </p:cNvCxnSpPr>
          <p:nvPr/>
        </p:nvCxnSpPr>
        <p:spPr bwMode="auto">
          <a:xfrm flipH="1">
            <a:off x="2351125" y="4076886"/>
            <a:ext cx="1145897" cy="262957"/>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9" name="Gerade Verbindung mit Pfeil 48">
            <a:extLst>
              <a:ext uri="{FF2B5EF4-FFF2-40B4-BE49-F238E27FC236}">
                <a16:creationId xmlns:a16="http://schemas.microsoft.com/office/drawing/2014/main" id="{045C9DDD-02F1-7263-0AFA-77CFABDDC4E5}"/>
              </a:ext>
            </a:extLst>
          </p:cNvPr>
          <p:cNvCxnSpPr>
            <a:cxnSpLocks noChangeShapeType="1"/>
            <a:endCxn id="12" idx="3"/>
          </p:cNvCxnSpPr>
          <p:nvPr/>
        </p:nvCxnSpPr>
        <p:spPr bwMode="auto">
          <a:xfrm flipH="1">
            <a:off x="2346902" y="4478330"/>
            <a:ext cx="1676458" cy="674507"/>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1" name="Gerade Verbindung mit Pfeil 50">
            <a:extLst>
              <a:ext uri="{FF2B5EF4-FFF2-40B4-BE49-F238E27FC236}">
                <a16:creationId xmlns:a16="http://schemas.microsoft.com/office/drawing/2014/main" id="{137680E8-E937-9057-E1FB-8091795D6C53}"/>
              </a:ext>
            </a:extLst>
          </p:cNvPr>
          <p:cNvCxnSpPr>
            <a:cxnSpLocks noChangeShapeType="1"/>
            <a:endCxn id="12" idx="3"/>
          </p:cNvCxnSpPr>
          <p:nvPr/>
        </p:nvCxnSpPr>
        <p:spPr bwMode="auto">
          <a:xfrm flipH="1">
            <a:off x="2346902" y="4464948"/>
            <a:ext cx="1413289" cy="687889"/>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7" name="Gerade Verbindung mit Pfeil 56">
            <a:extLst>
              <a:ext uri="{FF2B5EF4-FFF2-40B4-BE49-F238E27FC236}">
                <a16:creationId xmlns:a16="http://schemas.microsoft.com/office/drawing/2014/main" id="{6ED2AF58-0BBF-4314-4813-79BBFD2BB07E}"/>
              </a:ext>
            </a:extLst>
          </p:cNvPr>
          <p:cNvCxnSpPr>
            <a:cxnSpLocks noChangeShapeType="1"/>
            <a:endCxn id="8" idx="3"/>
          </p:cNvCxnSpPr>
          <p:nvPr/>
        </p:nvCxnSpPr>
        <p:spPr bwMode="auto">
          <a:xfrm flipH="1" flipV="1">
            <a:off x="2543298" y="3496653"/>
            <a:ext cx="2180359" cy="397353"/>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9" name="Gerade Verbindung mit Pfeil 58">
            <a:extLst>
              <a:ext uri="{FF2B5EF4-FFF2-40B4-BE49-F238E27FC236}">
                <a16:creationId xmlns:a16="http://schemas.microsoft.com/office/drawing/2014/main" id="{1B3E7E8C-3AF1-D956-341A-453E5A147223}"/>
              </a:ext>
            </a:extLst>
          </p:cNvPr>
          <p:cNvCxnSpPr>
            <a:cxnSpLocks noChangeShapeType="1"/>
            <a:endCxn id="10" idx="3"/>
          </p:cNvCxnSpPr>
          <p:nvPr/>
        </p:nvCxnSpPr>
        <p:spPr bwMode="auto">
          <a:xfrm flipH="1" flipV="1">
            <a:off x="2483768" y="2785284"/>
            <a:ext cx="2458452" cy="983828"/>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78" name="Gerade Verbindung mit Pfeil 77">
            <a:extLst>
              <a:ext uri="{FF2B5EF4-FFF2-40B4-BE49-F238E27FC236}">
                <a16:creationId xmlns:a16="http://schemas.microsoft.com/office/drawing/2014/main" id="{91DEEAB4-9BAA-83C1-00F6-AFF207F63B7B}"/>
              </a:ext>
            </a:extLst>
          </p:cNvPr>
          <p:cNvCxnSpPr>
            <a:cxnSpLocks noChangeShapeType="1"/>
            <a:stCxn id="16" idx="1"/>
          </p:cNvCxnSpPr>
          <p:nvPr/>
        </p:nvCxnSpPr>
        <p:spPr bwMode="auto">
          <a:xfrm flipH="1">
            <a:off x="5374888" y="2784763"/>
            <a:ext cx="1559149" cy="1011112"/>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Tree>
    <p:extLst>
      <p:ext uri="{BB962C8B-B14F-4D97-AF65-F5344CB8AC3E}">
        <p14:creationId xmlns:p14="http://schemas.microsoft.com/office/powerpoint/2010/main" val="835028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409B30E-3E1A-16F6-54EF-76650394B2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37364" y="2810028"/>
            <a:ext cx="2448840" cy="2321391"/>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Nervus</a:t>
            </a:r>
            <a:r>
              <a:rPr lang="de-DE" b="1" dirty="0">
                <a:latin typeface="Arial"/>
                <a:cs typeface="Arial"/>
              </a:rPr>
              <a:t> </a:t>
            </a:r>
            <a:r>
              <a:rPr lang="de-DE" b="1" dirty="0" err="1">
                <a:latin typeface="Arial"/>
                <a:cs typeface="Arial"/>
              </a:rPr>
              <a:t>trigeminus</a:t>
            </a:r>
            <a:r>
              <a:rPr lang="de-DE" b="1" dirty="0">
                <a:latin typeface="Arial"/>
                <a:cs typeface="Arial"/>
              </a:rPr>
              <a:t> (3)</a:t>
            </a:r>
          </a:p>
        </p:txBody>
      </p:sp>
      <p:sp>
        <p:nvSpPr>
          <p:cNvPr id="9" name="Textfeld 8">
            <a:extLst>
              <a:ext uri="{FF2B5EF4-FFF2-40B4-BE49-F238E27FC236}">
                <a16:creationId xmlns:a16="http://schemas.microsoft.com/office/drawing/2014/main" id="{0F2A0E35-76D4-1EF1-6349-8A2BCF636D81}"/>
              </a:ext>
            </a:extLst>
          </p:cNvPr>
          <p:cNvSpPr txBox="1"/>
          <p:nvPr/>
        </p:nvSpPr>
        <p:spPr>
          <a:xfrm>
            <a:off x="611189" y="4170566"/>
            <a:ext cx="1354820" cy="338554"/>
          </a:xfrm>
          <a:prstGeom prst="rect">
            <a:avLst/>
          </a:prstGeom>
          <a:noFill/>
        </p:spPr>
        <p:txBody>
          <a:bodyPr wrap="square" rtlCol="0">
            <a:spAutoFit/>
          </a:bodyPr>
          <a:lstStyle/>
          <a:p>
            <a:r>
              <a:rPr lang="de-DE" sz="1600" b="1" dirty="0">
                <a:latin typeface="Arial"/>
                <a:cs typeface="Arial"/>
              </a:rPr>
              <a:t>N. palatinus</a:t>
            </a:r>
          </a:p>
        </p:txBody>
      </p:sp>
      <p:sp>
        <p:nvSpPr>
          <p:cNvPr id="10" name="Textfeld 9">
            <a:extLst>
              <a:ext uri="{FF2B5EF4-FFF2-40B4-BE49-F238E27FC236}">
                <a16:creationId xmlns:a16="http://schemas.microsoft.com/office/drawing/2014/main" id="{D954AD79-0002-628A-6408-2615073A3B31}"/>
              </a:ext>
            </a:extLst>
          </p:cNvPr>
          <p:cNvSpPr txBox="1"/>
          <p:nvPr/>
        </p:nvSpPr>
        <p:spPr>
          <a:xfrm>
            <a:off x="611188" y="2492896"/>
            <a:ext cx="1872580" cy="338554"/>
          </a:xfrm>
          <a:prstGeom prst="rect">
            <a:avLst/>
          </a:prstGeom>
          <a:noFill/>
        </p:spPr>
        <p:txBody>
          <a:bodyPr wrap="square" rtlCol="0">
            <a:spAutoFit/>
          </a:bodyPr>
          <a:lstStyle/>
          <a:p>
            <a:r>
              <a:rPr lang="de-DE" sz="1600" b="1" dirty="0">
                <a:latin typeface="Arial"/>
                <a:cs typeface="Arial"/>
              </a:rPr>
              <a:t>N. </a:t>
            </a:r>
            <a:r>
              <a:rPr lang="de-DE" sz="1600" b="1" dirty="0" err="1">
                <a:latin typeface="Arial"/>
                <a:cs typeface="Arial"/>
              </a:rPr>
              <a:t>incisivus</a:t>
            </a:r>
            <a:endParaRPr lang="de-DE" sz="1600" b="1" dirty="0">
              <a:latin typeface="Arial"/>
              <a:cs typeface="Arial"/>
            </a:endParaRPr>
          </a:p>
        </p:txBody>
      </p:sp>
      <p:sp>
        <p:nvSpPr>
          <p:cNvPr id="16" name="Textfeld 15">
            <a:extLst>
              <a:ext uri="{FF2B5EF4-FFF2-40B4-BE49-F238E27FC236}">
                <a16:creationId xmlns:a16="http://schemas.microsoft.com/office/drawing/2014/main" id="{161904AE-27BB-C93A-95E2-675C32BA676F}"/>
              </a:ext>
            </a:extLst>
          </p:cNvPr>
          <p:cNvSpPr txBox="1"/>
          <p:nvPr/>
        </p:nvSpPr>
        <p:spPr>
          <a:xfrm>
            <a:off x="6934037" y="2492375"/>
            <a:ext cx="2090392" cy="338554"/>
          </a:xfrm>
          <a:prstGeom prst="rect">
            <a:avLst/>
          </a:prstGeom>
          <a:noFill/>
        </p:spPr>
        <p:txBody>
          <a:bodyPr wrap="square" rtlCol="0">
            <a:spAutoFit/>
          </a:bodyPr>
          <a:lstStyle/>
          <a:p>
            <a:r>
              <a:rPr lang="de-DE" sz="1600" dirty="0" err="1">
                <a:latin typeface="Arial"/>
                <a:cs typeface="Arial"/>
              </a:rPr>
              <a:t>Foramen</a:t>
            </a:r>
            <a:r>
              <a:rPr lang="de-DE" sz="1600" dirty="0">
                <a:latin typeface="Arial"/>
                <a:cs typeface="Arial"/>
              </a:rPr>
              <a:t> incisivum</a:t>
            </a:r>
          </a:p>
        </p:txBody>
      </p:sp>
      <p:sp>
        <p:nvSpPr>
          <p:cNvPr id="18" name="Textfeld 17">
            <a:extLst>
              <a:ext uri="{FF2B5EF4-FFF2-40B4-BE49-F238E27FC236}">
                <a16:creationId xmlns:a16="http://schemas.microsoft.com/office/drawing/2014/main" id="{18F96B4E-B407-7694-B1FE-074CDE829924}"/>
              </a:ext>
            </a:extLst>
          </p:cNvPr>
          <p:cNvSpPr txBox="1"/>
          <p:nvPr/>
        </p:nvSpPr>
        <p:spPr>
          <a:xfrm>
            <a:off x="6953337" y="5157192"/>
            <a:ext cx="2186440" cy="584775"/>
          </a:xfrm>
          <a:prstGeom prst="rect">
            <a:avLst/>
          </a:prstGeom>
          <a:noFill/>
        </p:spPr>
        <p:txBody>
          <a:bodyPr wrap="square" rtlCol="0">
            <a:spAutoFit/>
          </a:bodyPr>
          <a:lstStyle/>
          <a:p>
            <a:r>
              <a:rPr lang="de-DE" sz="1600" dirty="0" err="1">
                <a:latin typeface="Arial"/>
                <a:cs typeface="Arial"/>
              </a:rPr>
              <a:t>Foramen</a:t>
            </a:r>
            <a:r>
              <a:rPr lang="de-DE" sz="1600" dirty="0">
                <a:latin typeface="Arial"/>
                <a:cs typeface="Arial"/>
              </a:rPr>
              <a:t> </a:t>
            </a:r>
            <a:r>
              <a:rPr lang="de-DE" sz="1600" dirty="0" err="1">
                <a:latin typeface="Arial"/>
                <a:cs typeface="Arial"/>
              </a:rPr>
              <a:t>palatinum</a:t>
            </a:r>
            <a:r>
              <a:rPr lang="de-DE" sz="1600" dirty="0">
                <a:latin typeface="Arial"/>
                <a:cs typeface="Arial"/>
              </a:rPr>
              <a:t> majus</a:t>
            </a:r>
          </a:p>
        </p:txBody>
      </p:sp>
      <p:cxnSp>
        <p:nvCxnSpPr>
          <p:cNvPr id="44" name="Gerade Verbindung mit Pfeil 43">
            <a:extLst>
              <a:ext uri="{FF2B5EF4-FFF2-40B4-BE49-F238E27FC236}">
                <a16:creationId xmlns:a16="http://schemas.microsoft.com/office/drawing/2014/main" id="{3DE0C3B9-632F-155E-4028-B4B8138D91BC}"/>
              </a:ext>
            </a:extLst>
          </p:cNvPr>
          <p:cNvCxnSpPr>
            <a:cxnSpLocks noChangeShapeType="1"/>
            <a:stCxn id="18" idx="1"/>
          </p:cNvCxnSpPr>
          <p:nvPr/>
        </p:nvCxnSpPr>
        <p:spPr bwMode="auto">
          <a:xfrm flipH="1" flipV="1">
            <a:off x="5024120" y="4536440"/>
            <a:ext cx="1929217" cy="913140"/>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7" name="Gerade Verbindung mit Pfeil 46">
            <a:extLst>
              <a:ext uri="{FF2B5EF4-FFF2-40B4-BE49-F238E27FC236}">
                <a16:creationId xmlns:a16="http://schemas.microsoft.com/office/drawing/2014/main" id="{2AE3A338-4934-D40E-F9B2-EBD8C455725E}"/>
              </a:ext>
            </a:extLst>
          </p:cNvPr>
          <p:cNvCxnSpPr>
            <a:cxnSpLocks noChangeShapeType="1"/>
            <a:endCxn id="9" idx="3"/>
          </p:cNvCxnSpPr>
          <p:nvPr/>
        </p:nvCxnSpPr>
        <p:spPr bwMode="auto">
          <a:xfrm flipH="1" flipV="1">
            <a:off x="1966009" y="4339843"/>
            <a:ext cx="1955751" cy="34037"/>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9" name="Gerade Verbindung mit Pfeil 58">
            <a:extLst>
              <a:ext uri="{FF2B5EF4-FFF2-40B4-BE49-F238E27FC236}">
                <a16:creationId xmlns:a16="http://schemas.microsoft.com/office/drawing/2014/main" id="{1B3E7E8C-3AF1-D956-341A-453E5A147223}"/>
              </a:ext>
            </a:extLst>
          </p:cNvPr>
          <p:cNvCxnSpPr>
            <a:cxnSpLocks noChangeShapeType="1"/>
            <a:endCxn id="10" idx="3"/>
          </p:cNvCxnSpPr>
          <p:nvPr/>
        </p:nvCxnSpPr>
        <p:spPr bwMode="auto">
          <a:xfrm flipH="1" flipV="1">
            <a:off x="2483768" y="2662173"/>
            <a:ext cx="1961232" cy="787147"/>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78" name="Gerade Verbindung mit Pfeil 77">
            <a:extLst>
              <a:ext uri="{FF2B5EF4-FFF2-40B4-BE49-F238E27FC236}">
                <a16:creationId xmlns:a16="http://schemas.microsoft.com/office/drawing/2014/main" id="{91DEEAB4-9BAA-83C1-00F6-AFF207F63B7B}"/>
              </a:ext>
            </a:extLst>
          </p:cNvPr>
          <p:cNvCxnSpPr>
            <a:cxnSpLocks noChangeShapeType="1"/>
            <a:stCxn id="16" idx="1"/>
          </p:cNvCxnSpPr>
          <p:nvPr/>
        </p:nvCxnSpPr>
        <p:spPr bwMode="auto">
          <a:xfrm flipH="1">
            <a:off x="4510585" y="2661652"/>
            <a:ext cx="2423452" cy="815115"/>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Tree>
    <p:extLst>
      <p:ext uri="{BB962C8B-B14F-4D97-AF65-F5344CB8AC3E}">
        <p14:creationId xmlns:p14="http://schemas.microsoft.com/office/powerpoint/2010/main" val="1840999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2BD5FB4B-FAAE-F2B1-90FB-97D51C82165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76657" y="2492375"/>
            <a:ext cx="3635527" cy="3403648"/>
          </a:xfrm>
          <a:prstGeom prst="rect">
            <a:avLst/>
          </a:prstGeom>
        </p:spPr>
      </p:pic>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Nervus</a:t>
            </a:r>
            <a:r>
              <a:rPr lang="de-DE" b="1" dirty="0">
                <a:latin typeface="Arial"/>
                <a:cs typeface="Arial"/>
              </a:rPr>
              <a:t> </a:t>
            </a:r>
            <a:r>
              <a:rPr lang="de-DE" b="1" dirty="0" err="1">
                <a:latin typeface="Arial"/>
                <a:cs typeface="Arial"/>
              </a:rPr>
              <a:t>trigeminus</a:t>
            </a:r>
            <a:r>
              <a:rPr lang="de-DE" b="1" dirty="0">
                <a:latin typeface="Arial"/>
                <a:cs typeface="Arial"/>
              </a:rPr>
              <a:t> (4) </a:t>
            </a:r>
          </a:p>
        </p:txBody>
      </p:sp>
      <p:sp>
        <p:nvSpPr>
          <p:cNvPr id="10" name="Textfeld 9">
            <a:extLst>
              <a:ext uri="{FF2B5EF4-FFF2-40B4-BE49-F238E27FC236}">
                <a16:creationId xmlns:a16="http://schemas.microsoft.com/office/drawing/2014/main" id="{D954AD79-0002-628A-6408-2615073A3B31}"/>
              </a:ext>
            </a:extLst>
          </p:cNvPr>
          <p:cNvSpPr txBox="1"/>
          <p:nvPr/>
        </p:nvSpPr>
        <p:spPr>
          <a:xfrm>
            <a:off x="611188" y="2492896"/>
            <a:ext cx="1368524" cy="338554"/>
          </a:xfrm>
          <a:prstGeom prst="rect">
            <a:avLst/>
          </a:prstGeom>
          <a:noFill/>
        </p:spPr>
        <p:txBody>
          <a:bodyPr wrap="square" rtlCol="0">
            <a:spAutoFit/>
          </a:bodyPr>
          <a:lstStyle/>
          <a:p>
            <a:r>
              <a:rPr lang="de-DE" sz="1600" b="1" dirty="0">
                <a:latin typeface="Arial"/>
                <a:cs typeface="Arial"/>
              </a:rPr>
              <a:t>N. buccalis</a:t>
            </a:r>
          </a:p>
        </p:txBody>
      </p:sp>
      <p:sp>
        <p:nvSpPr>
          <p:cNvPr id="12" name="Textfeld 11">
            <a:extLst>
              <a:ext uri="{FF2B5EF4-FFF2-40B4-BE49-F238E27FC236}">
                <a16:creationId xmlns:a16="http://schemas.microsoft.com/office/drawing/2014/main" id="{1943C729-9FFF-BCF2-DE0C-6D474F0E2F8D}"/>
              </a:ext>
            </a:extLst>
          </p:cNvPr>
          <p:cNvSpPr txBox="1"/>
          <p:nvPr/>
        </p:nvSpPr>
        <p:spPr>
          <a:xfrm>
            <a:off x="611188" y="4860449"/>
            <a:ext cx="1368524" cy="338554"/>
          </a:xfrm>
          <a:prstGeom prst="rect">
            <a:avLst/>
          </a:prstGeom>
          <a:noFill/>
        </p:spPr>
        <p:txBody>
          <a:bodyPr wrap="square" rtlCol="0">
            <a:spAutoFit/>
          </a:bodyPr>
          <a:lstStyle/>
          <a:p>
            <a:r>
              <a:rPr lang="de-DE" sz="1600" b="1" dirty="0">
                <a:latin typeface="Arial"/>
                <a:cs typeface="Arial"/>
              </a:rPr>
              <a:t>N. mentalis</a:t>
            </a:r>
          </a:p>
        </p:txBody>
      </p:sp>
      <p:sp>
        <p:nvSpPr>
          <p:cNvPr id="15" name="Textfeld 14">
            <a:extLst>
              <a:ext uri="{FF2B5EF4-FFF2-40B4-BE49-F238E27FC236}">
                <a16:creationId xmlns:a16="http://schemas.microsoft.com/office/drawing/2014/main" id="{40C07042-21DE-1812-24D9-E0C3521C9EC1}"/>
              </a:ext>
            </a:extLst>
          </p:cNvPr>
          <p:cNvSpPr txBox="1"/>
          <p:nvPr/>
        </p:nvSpPr>
        <p:spPr>
          <a:xfrm>
            <a:off x="6957560" y="4890646"/>
            <a:ext cx="1961658" cy="338554"/>
          </a:xfrm>
          <a:prstGeom prst="rect">
            <a:avLst/>
          </a:prstGeom>
          <a:noFill/>
        </p:spPr>
        <p:txBody>
          <a:bodyPr wrap="square" rtlCol="0">
            <a:spAutoFit/>
          </a:bodyPr>
          <a:lstStyle/>
          <a:p>
            <a:r>
              <a:rPr lang="de-DE" sz="1600" dirty="0" err="1">
                <a:latin typeface="Arial"/>
                <a:cs typeface="Arial"/>
              </a:rPr>
              <a:t>Foramen</a:t>
            </a:r>
            <a:r>
              <a:rPr lang="de-DE" sz="1600" dirty="0">
                <a:latin typeface="Arial"/>
                <a:cs typeface="Arial"/>
              </a:rPr>
              <a:t> mentale</a:t>
            </a:r>
          </a:p>
        </p:txBody>
      </p:sp>
      <p:sp>
        <p:nvSpPr>
          <p:cNvPr id="16" name="Textfeld 15">
            <a:extLst>
              <a:ext uri="{FF2B5EF4-FFF2-40B4-BE49-F238E27FC236}">
                <a16:creationId xmlns:a16="http://schemas.microsoft.com/office/drawing/2014/main" id="{161904AE-27BB-C93A-95E2-675C32BA676F}"/>
              </a:ext>
            </a:extLst>
          </p:cNvPr>
          <p:cNvSpPr txBox="1"/>
          <p:nvPr/>
        </p:nvSpPr>
        <p:spPr>
          <a:xfrm>
            <a:off x="6934036" y="2492375"/>
            <a:ext cx="2316109" cy="338554"/>
          </a:xfrm>
          <a:prstGeom prst="rect">
            <a:avLst/>
          </a:prstGeom>
          <a:noFill/>
        </p:spPr>
        <p:txBody>
          <a:bodyPr wrap="square" rtlCol="0">
            <a:spAutoFit/>
          </a:bodyPr>
          <a:lstStyle/>
          <a:p>
            <a:r>
              <a:rPr lang="de-DE" sz="1600" dirty="0" err="1">
                <a:latin typeface="Arial"/>
                <a:cs typeface="Arial"/>
              </a:rPr>
              <a:t>Foramen</a:t>
            </a:r>
            <a:r>
              <a:rPr lang="de-DE" sz="1600" dirty="0">
                <a:latin typeface="Arial"/>
                <a:cs typeface="Arial"/>
              </a:rPr>
              <a:t> </a:t>
            </a:r>
            <a:r>
              <a:rPr lang="de-DE" sz="1600" dirty="0" err="1">
                <a:latin typeface="Arial"/>
                <a:cs typeface="Arial"/>
              </a:rPr>
              <a:t>mandibulae</a:t>
            </a:r>
            <a:endParaRPr lang="de-DE" sz="1600" dirty="0">
              <a:latin typeface="Arial"/>
              <a:cs typeface="Arial"/>
            </a:endParaRPr>
          </a:p>
        </p:txBody>
      </p:sp>
      <p:cxnSp>
        <p:nvCxnSpPr>
          <p:cNvPr id="35" name="Gerade Verbindung mit Pfeil 34">
            <a:extLst>
              <a:ext uri="{FF2B5EF4-FFF2-40B4-BE49-F238E27FC236}">
                <a16:creationId xmlns:a16="http://schemas.microsoft.com/office/drawing/2014/main" id="{7E6CFFB9-0D93-3DB7-5269-380B97577340}"/>
              </a:ext>
            </a:extLst>
          </p:cNvPr>
          <p:cNvCxnSpPr>
            <a:cxnSpLocks noChangeShapeType="1"/>
            <a:stCxn id="15" idx="1"/>
          </p:cNvCxnSpPr>
          <p:nvPr/>
        </p:nvCxnSpPr>
        <p:spPr bwMode="auto">
          <a:xfrm flipH="1">
            <a:off x="4634791" y="5059923"/>
            <a:ext cx="2322769" cy="418628"/>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49" name="Gerade Verbindung mit Pfeil 48">
            <a:extLst>
              <a:ext uri="{FF2B5EF4-FFF2-40B4-BE49-F238E27FC236}">
                <a16:creationId xmlns:a16="http://schemas.microsoft.com/office/drawing/2014/main" id="{045C9DDD-02F1-7263-0AFA-77CFABDDC4E5}"/>
              </a:ext>
            </a:extLst>
          </p:cNvPr>
          <p:cNvCxnSpPr>
            <a:cxnSpLocks noChangeShapeType="1"/>
            <a:endCxn id="12" idx="3"/>
          </p:cNvCxnSpPr>
          <p:nvPr/>
        </p:nvCxnSpPr>
        <p:spPr bwMode="auto">
          <a:xfrm flipH="1" flipV="1">
            <a:off x="1979712" y="5029726"/>
            <a:ext cx="2582763" cy="367774"/>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59" name="Gerade Verbindung mit Pfeil 58">
            <a:extLst>
              <a:ext uri="{FF2B5EF4-FFF2-40B4-BE49-F238E27FC236}">
                <a16:creationId xmlns:a16="http://schemas.microsoft.com/office/drawing/2014/main" id="{1B3E7E8C-3AF1-D956-341A-453E5A147223}"/>
              </a:ext>
            </a:extLst>
          </p:cNvPr>
          <p:cNvCxnSpPr>
            <a:cxnSpLocks noChangeShapeType="1"/>
            <a:endCxn id="10" idx="3"/>
          </p:cNvCxnSpPr>
          <p:nvPr/>
        </p:nvCxnSpPr>
        <p:spPr bwMode="auto">
          <a:xfrm flipH="1" flipV="1">
            <a:off x="1979712" y="2662173"/>
            <a:ext cx="2486327" cy="312570"/>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cxnSp>
        <p:nvCxnSpPr>
          <p:cNvPr id="78" name="Gerade Verbindung mit Pfeil 77">
            <a:extLst>
              <a:ext uri="{FF2B5EF4-FFF2-40B4-BE49-F238E27FC236}">
                <a16:creationId xmlns:a16="http://schemas.microsoft.com/office/drawing/2014/main" id="{91DEEAB4-9BAA-83C1-00F6-AFF207F63B7B}"/>
              </a:ext>
            </a:extLst>
          </p:cNvPr>
          <p:cNvCxnSpPr>
            <a:cxnSpLocks noChangeShapeType="1"/>
            <a:stCxn id="16" idx="1"/>
          </p:cNvCxnSpPr>
          <p:nvPr/>
        </p:nvCxnSpPr>
        <p:spPr bwMode="auto">
          <a:xfrm flipH="1">
            <a:off x="4874184" y="2661652"/>
            <a:ext cx="2059852" cy="866441"/>
          </a:xfrm>
          <a:prstGeom prst="straightConnector1">
            <a:avLst/>
          </a:prstGeom>
          <a:noFill/>
          <a:ln w="19050">
            <a:solidFill>
              <a:schemeClr val="tx1"/>
            </a:solidFill>
            <a:round/>
            <a:headEnd type="none" w="med" len="med"/>
            <a:tailEnd type="none" w="med" len="med"/>
          </a:ln>
          <a:effectLst>
            <a:outerShdw blurRad="40000" dist="20000" dir="5400000" rotWithShape="0">
              <a:srgbClr val="000000">
                <a:alpha val="37999"/>
              </a:srgbClr>
            </a:outerShdw>
          </a:effectLst>
        </p:spPr>
      </p:cxnSp>
    </p:spTree>
    <p:extLst>
      <p:ext uri="{BB962C8B-B14F-4D97-AF65-F5344CB8AC3E}">
        <p14:creationId xmlns:p14="http://schemas.microsoft.com/office/powerpoint/2010/main" val="3318763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lnSpcReduction="10000"/>
          </a:bodyPr>
          <a:lstStyle/>
          <a:p>
            <a:pPr marL="0" indent="0">
              <a:buNone/>
            </a:pPr>
            <a:r>
              <a:rPr lang="de-DE" sz="1600" dirty="0"/>
              <a:t>örtliche Betäubung der sensiblen Nervenfasern im Behandlungsgebiet</a:t>
            </a:r>
          </a:p>
          <a:p>
            <a:pPr marL="0" indent="0">
              <a:buNone/>
            </a:pPr>
            <a:endParaRPr lang="de-DE" sz="1600" b="1" dirty="0"/>
          </a:p>
          <a:p>
            <a:pPr marL="0" indent="0">
              <a:buNone/>
            </a:pPr>
            <a:r>
              <a:rPr lang="de-DE" sz="1600" b="1" dirty="0"/>
              <a:t>Formen</a:t>
            </a:r>
          </a:p>
          <a:p>
            <a:r>
              <a:rPr lang="de-DE" sz="1600" b="1" dirty="0"/>
              <a:t>Infiltrationsanästhesie</a:t>
            </a:r>
          </a:p>
          <a:p>
            <a:pPr lvl="1"/>
            <a:r>
              <a:rPr lang="de-DE" sz="1600" dirty="0"/>
              <a:t>Betäubung der Endverzweigungen von Nerven (Terminalanästhesie)</a:t>
            </a:r>
          </a:p>
          <a:p>
            <a:r>
              <a:rPr lang="de-DE" sz="1600" b="1" dirty="0"/>
              <a:t>Leitungsanästhesie</a:t>
            </a:r>
          </a:p>
          <a:p>
            <a:pPr lvl="1"/>
            <a:r>
              <a:rPr lang="de-DE" sz="1600" dirty="0"/>
              <a:t>Betäubung eines Nervenstamms</a:t>
            </a:r>
          </a:p>
          <a:p>
            <a:r>
              <a:rPr lang="de-DE" sz="1600" b="1" dirty="0" err="1"/>
              <a:t>Intraligamentäre</a:t>
            </a:r>
            <a:r>
              <a:rPr lang="de-DE" sz="1600" b="1" dirty="0"/>
              <a:t> Anästhesie</a:t>
            </a:r>
          </a:p>
          <a:p>
            <a:pPr lvl="1"/>
            <a:r>
              <a:rPr lang="de-DE" sz="1600" dirty="0"/>
              <a:t>Betäubung eines Zahnes durch Injektion in den PA-Spalt </a:t>
            </a:r>
          </a:p>
          <a:p>
            <a:r>
              <a:rPr lang="de-DE" sz="1600" b="1" dirty="0"/>
              <a:t>Oberflächenanästhesie</a:t>
            </a:r>
          </a:p>
          <a:p>
            <a:pPr lvl="1"/>
            <a:r>
              <a:rPr lang="de-DE" sz="1600" dirty="0"/>
              <a:t>Betäubung eines Schleimhautbezirks durch Auftragen oder Aufsprühen eines Anästhetikums</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Lokalanästhesie </a:t>
            </a:r>
          </a:p>
        </p:txBody>
      </p:sp>
    </p:spTree>
    <p:extLst>
      <p:ext uri="{BB962C8B-B14F-4D97-AF65-F5344CB8AC3E}">
        <p14:creationId xmlns:p14="http://schemas.microsoft.com/office/powerpoint/2010/main" val="2613236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Betäubung der Endverzweigungen von Nerven (Terminalanästhesie)</a:t>
            </a:r>
          </a:p>
          <a:p>
            <a:pPr marL="0" indent="0">
              <a:buNone/>
            </a:pPr>
            <a:endParaRPr lang="de-DE" sz="1600" b="1"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Infiltrationsanästhesie</a:t>
            </a:r>
          </a:p>
        </p:txBody>
      </p:sp>
      <p:pic>
        <p:nvPicPr>
          <p:cNvPr id="7" name="Grafik 6">
            <a:extLst>
              <a:ext uri="{FF2B5EF4-FFF2-40B4-BE49-F238E27FC236}">
                <a16:creationId xmlns:a16="http://schemas.microsoft.com/office/drawing/2014/main" id="{0B4F1A41-DC80-1E80-A14F-6CA10755FEB2}"/>
              </a:ext>
            </a:extLst>
          </p:cNvPr>
          <p:cNvPicPr>
            <a:picLocks noChangeAspect="1"/>
          </p:cNvPicPr>
          <p:nvPr/>
        </p:nvPicPr>
        <p:blipFill>
          <a:blip r:embed="rId2"/>
          <a:stretch>
            <a:fillRect/>
          </a:stretch>
        </p:blipFill>
        <p:spPr>
          <a:xfrm>
            <a:off x="3276600" y="3140968"/>
            <a:ext cx="2927105" cy="2659995"/>
          </a:xfrm>
          <a:prstGeom prst="rect">
            <a:avLst/>
          </a:prstGeom>
        </p:spPr>
      </p:pic>
    </p:spTree>
    <p:extLst>
      <p:ext uri="{BB962C8B-B14F-4D97-AF65-F5344CB8AC3E}">
        <p14:creationId xmlns:p14="http://schemas.microsoft.com/office/powerpoint/2010/main" val="2428579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Betäubung eines Nervenstamms</a:t>
            </a:r>
          </a:p>
          <a:p>
            <a:pPr marL="0" indent="0">
              <a:buNone/>
            </a:pPr>
            <a:endParaRPr lang="de-DE" sz="1600" b="1"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Leitungsanästhesie</a:t>
            </a:r>
          </a:p>
        </p:txBody>
      </p:sp>
      <p:pic>
        <p:nvPicPr>
          <p:cNvPr id="4" name="Grafik 3">
            <a:extLst>
              <a:ext uri="{FF2B5EF4-FFF2-40B4-BE49-F238E27FC236}">
                <a16:creationId xmlns:a16="http://schemas.microsoft.com/office/drawing/2014/main" id="{AD321B92-4F7C-8D5E-E80A-973A618ABE6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76600" y="3140968"/>
            <a:ext cx="2927105" cy="2634698"/>
          </a:xfrm>
          <a:prstGeom prst="rect">
            <a:avLst/>
          </a:prstGeom>
        </p:spPr>
      </p:pic>
    </p:spTree>
    <p:extLst>
      <p:ext uri="{BB962C8B-B14F-4D97-AF65-F5344CB8AC3E}">
        <p14:creationId xmlns:p14="http://schemas.microsoft.com/office/powerpoint/2010/main" val="781793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Betäubung eines Zahnes durch Injektion in den PA-Spalt</a:t>
            </a:r>
          </a:p>
          <a:p>
            <a:pPr marL="0" indent="0">
              <a:buNone/>
            </a:pPr>
            <a:endParaRPr lang="de-DE" sz="1600" b="1"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Intraligamentäre</a:t>
            </a:r>
            <a:r>
              <a:rPr lang="de-DE" b="1" dirty="0">
                <a:latin typeface="Arial"/>
                <a:cs typeface="Arial"/>
              </a:rPr>
              <a:t> Anästhesie</a:t>
            </a:r>
          </a:p>
        </p:txBody>
      </p:sp>
      <p:pic>
        <p:nvPicPr>
          <p:cNvPr id="7" name="Grafik 6">
            <a:extLst>
              <a:ext uri="{FF2B5EF4-FFF2-40B4-BE49-F238E27FC236}">
                <a16:creationId xmlns:a16="http://schemas.microsoft.com/office/drawing/2014/main" id="{6695E88C-DE51-8CC1-D76E-B9C0B6C1AC7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82892" y="3140968"/>
            <a:ext cx="2920814" cy="2634698"/>
          </a:xfrm>
          <a:prstGeom prst="rect">
            <a:avLst/>
          </a:prstGeom>
        </p:spPr>
      </p:pic>
    </p:spTree>
    <p:extLst>
      <p:ext uri="{BB962C8B-B14F-4D97-AF65-F5344CB8AC3E}">
        <p14:creationId xmlns:p14="http://schemas.microsoft.com/office/powerpoint/2010/main" val="6041266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Betäubung eines Schleimhautbezirks durch Auftragen oder Aufsprühen eines Anästhetikums</a:t>
            </a:r>
          </a:p>
          <a:p>
            <a:pPr marL="0" indent="0">
              <a:buNone/>
            </a:pPr>
            <a:endParaRPr lang="de-DE" sz="1600" b="1"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Oberflächenanästhesie</a:t>
            </a:r>
          </a:p>
        </p:txBody>
      </p:sp>
      <p:pic>
        <p:nvPicPr>
          <p:cNvPr id="4" name="Grafik 3">
            <a:extLst>
              <a:ext uri="{FF2B5EF4-FFF2-40B4-BE49-F238E27FC236}">
                <a16:creationId xmlns:a16="http://schemas.microsoft.com/office/drawing/2014/main" id="{0830CD59-B000-6244-15D9-D6E8459471E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86847" y="3140968"/>
            <a:ext cx="2895155" cy="2634698"/>
          </a:xfrm>
          <a:prstGeom prst="rect">
            <a:avLst/>
          </a:prstGeom>
        </p:spPr>
      </p:pic>
    </p:spTree>
    <p:extLst>
      <p:ext uri="{BB962C8B-B14F-4D97-AF65-F5344CB8AC3E}">
        <p14:creationId xmlns:p14="http://schemas.microsoft.com/office/powerpoint/2010/main" val="3824601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Abwehrreaktion auf einen schädigenden Reiz</a:t>
            </a:r>
          </a:p>
          <a:p>
            <a:pPr marL="0" indent="0">
              <a:buNone/>
            </a:pPr>
            <a:endParaRPr lang="de-DE" sz="1600" b="1" dirty="0"/>
          </a:p>
          <a:p>
            <a:pPr marL="0" indent="0">
              <a:buNone/>
            </a:pPr>
            <a:r>
              <a:rPr lang="de-DE" sz="1600" b="1" dirty="0"/>
              <a:t>Ablauf</a:t>
            </a:r>
          </a:p>
          <a:p>
            <a:r>
              <a:rPr lang="de-DE" sz="1600" dirty="0"/>
              <a:t>Schädigung von Körperzellen </a:t>
            </a:r>
          </a:p>
          <a:p>
            <a:pPr lvl="1"/>
            <a:r>
              <a:rPr lang="de-DE" sz="1600" dirty="0"/>
              <a:t>z.B. durch Bakterien</a:t>
            </a:r>
          </a:p>
          <a:p>
            <a:r>
              <a:rPr lang="de-DE" sz="1600" dirty="0"/>
              <a:t>vermehrte Durchblutung (</a:t>
            </a:r>
            <a:r>
              <a:rPr lang="de-DE" sz="1600" b="1" dirty="0"/>
              <a:t>Hyperämie</a:t>
            </a:r>
            <a:r>
              <a:rPr lang="de-DE" sz="1600" dirty="0"/>
              <a:t>)</a:t>
            </a:r>
          </a:p>
          <a:p>
            <a:pPr lvl="1"/>
            <a:r>
              <a:rPr lang="de-DE" sz="1600" dirty="0"/>
              <a:t>Weitstellung der Arterien und Arteriolen</a:t>
            </a:r>
          </a:p>
          <a:p>
            <a:r>
              <a:rPr lang="de-DE" sz="1600" dirty="0"/>
              <a:t>Abwehrzellen gelangen aus dem Blut in das geschädigte Gewebe</a:t>
            </a:r>
          </a:p>
          <a:p>
            <a:pPr lvl="1"/>
            <a:r>
              <a:rPr lang="de-DE" sz="1600" dirty="0"/>
              <a:t>kleine und große Fresszellen (neutrophile Granulozyten und Monozyten) </a:t>
            </a:r>
          </a:p>
          <a:p>
            <a:r>
              <a:rPr lang="de-DE" sz="1600" dirty="0"/>
              <a:t>die Abwehrzellen nehmen die Keime und Zelltrümmer auf und beseitigen diese</a:t>
            </a:r>
          </a:p>
          <a:p>
            <a:pPr lvl="1"/>
            <a:r>
              <a:rPr lang="de-DE" sz="1600" dirty="0"/>
              <a:t>u.U. Bildung von Eiter (</a:t>
            </a:r>
            <a:r>
              <a:rPr lang="de-DE" sz="1600" b="1" dirty="0" err="1"/>
              <a:t>Pus</a:t>
            </a:r>
            <a:r>
              <a:rPr lang="de-DE" sz="1600" dirty="0"/>
              <a:t>)</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Entzündung (1)</a:t>
            </a:r>
          </a:p>
        </p:txBody>
      </p:sp>
    </p:spTree>
    <p:extLst>
      <p:ext uri="{BB962C8B-B14F-4D97-AF65-F5344CB8AC3E}">
        <p14:creationId xmlns:p14="http://schemas.microsoft.com/office/powerpoint/2010/main" val="42859035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b="1" dirty="0"/>
              <a:t>Symptome</a:t>
            </a:r>
          </a:p>
          <a:p>
            <a:r>
              <a:rPr lang="de-DE" sz="1600" dirty="0"/>
              <a:t>Schmerzen (</a:t>
            </a:r>
            <a:r>
              <a:rPr lang="de-DE" sz="1600" b="1" dirty="0" err="1"/>
              <a:t>dolor</a:t>
            </a:r>
            <a:r>
              <a:rPr lang="de-DE" sz="1600" dirty="0"/>
              <a:t>)</a:t>
            </a:r>
          </a:p>
          <a:p>
            <a:r>
              <a:rPr lang="de-DE" sz="1600" dirty="0"/>
              <a:t>Schwellung (</a:t>
            </a:r>
            <a:r>
              <a:rPr lang="de-DE" sz="1600" b="1" dirty="0" err="1"/>
              <a:t>tumor</a:t>
            </a:r>
            <a:r>
              <a:rPr lang="de-DE" sz="1600" dirty="0"/>
              <a:t>)</a:t>
            </a:r>
          </a:p>
          <a:p>
            <a:r>
              <a:rPr lang="de-DE" sz="1600" dirty="0"/>
              <a:t>Rötung (</a:t>
            </a:r>
            <a:r>
              <a:rPr lang="de-DE" sz="1600" b="1" dirty="0" err="1"/>
              <a:t>rubor</a:t>
            </a:r>
            <a:r>
              <a:rPr lang="de-DE" sz="1600" dirty="0"/>
              <a:t>)</a:t>
            </a:r>
          </a:p>
          <a:p>
            <a:r>
              <a:rPr lang="de-DE" sz="1600" dirty="0"/>
              <a:t>Überwärmung (</a:t>
            </a:r>
            <a:r>
              <a:rPr lang="de-DE" sz="1600" b="1" dirty="0" err="1"/>
              <a:t>calor</a:t>
            </a:r>
            <a:r>
              <a:rPr lang="de-DE" sz="1600" dirty="0"/>
              <a:t>)</a:t>
            </a:r>
          </a:p>
          <a:p>
            <a:r>
              <a:rPr lang="de-DE" sz="1600" dirty="0"/>
              <a:t>eingeschränkte Funktion (</a:t>
            </a:r>
            <a:r>
              <a:rPr lang="de-DE" sz="1600" b="1" dirty="0" err="1"/>
              <a:t>functio</a:t>
            </a:r>
            <a:r>
              <a:rPr lang="de-DE" sz="1600" b="1" dirty="0"/>
              <a:t> </a:t>
            </a:r>
            <a:r>
              <a:rPr lang="de-DE" sz="1600" b="1" dirty="0" err="1"/>
              <a:t>laesa</a:t>
            </a:r>
            <a:r>
              <a:rPr lang="de-DE" sz="1600" dirty="0"/>
              <a:t>)</a:t>
            </a:r>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Entzündung (2)</a:t>
            </a:r>
          </a:p>
        </p:txBody>
      </p:sp>
    </p:spTree>
    <p:extLst>
      <p:ext uri="{BB962C8B-B14F-4D97-AF65-F5344CB8AC3E}">
        <p14:creationId xmlns:p14="http://schemas.microsoft.com/office/powerpoint/2010/main" val="2848940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b="1" dirty="0"/>
              <a:t>Formen</a:t>
            </a:r>
          </a:p>
          <a:p>
            <a:r>
              <a:rPr lang="de-DE" sz="1600" b="1" dirty="0"/>
              <a:t>akute Entzündung</a:t>
            </a:r>
          </a:p>
          <a:p>
            <a:pPr lvl="1"/>
            <a:r>
              <a:rPr lang="de-DE" sz="1600" dirty="0"/>
              <a:t>bei starkem Reiz bzw. schlechter Immunität</a:t>
            </a:r>
          </a:p>
          <a:p>
            <a:pPr lvl="1"/>
            <a:r>
              <a:rPr lang="de-DE" sz="1600" dirty="0"/>
              <a:t>tritt plötzlich auf</a:t>
            </a:r>
          </a:p>
          <a:p>
            <a:pPr lvl="1"/>
            <a:r>
              <a:rPr lang="de-DE" sz="1600" dirty="0"/>
              <a:t>verläuft schnell</a:t>
            </a:r>
          </a:p>
          <a:p>
            <a:pPr lvl="1"/>
            <a:r>
              <a:rPr lang="de-DE" sz="1600" dirty="0"/>
              <a:t>verursacht Schmerzen</a:t>
            </a:r>
          </a:p>
          <a:p>
            <a:pPr marL="457200" lvl="1" indent="0">
              <a:buNone/>
            </a:pPr>
            <a:endParaRPr lang="de-DE" sz="1600" dirty="0"/>
          </a:p>
          <a:p>
            <a:r>
              <a:rPr lang="de-DE" sz="1600" b="1" dirty="0"/>
              <a:t>chronische Entzündung</a:t>
            </a:r>
          </a:p>
          <a:p>
            <a:pPr lvl="1"/>
            <a:r>
              <a:rPr lang="de-DE" sz="1600" dirty="0"/>
              <a:t>bei schwachem Reiz bzw. guter Immunität</a:t>
            </a:r>
          </a:p>
          <a:p>
            <a:pPr lvl="1"/>
            <a:r>
              <a:rPr lang="de-DE" sz="1600" dirty="0"/>
              <a:t>verläuft langsam</a:t>
            </a:r>
          </a:p>
          <a:p>
            <a:pPr lvl="1"/>
            <a:r>
              <a:rPr lang="de-DE" sz="1600" dirty="0"/>
              <a:t>verursacht keine oder nur schwache Schmerzen</a:t>
            </a:r>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Entzündung (3)</a:t>
            </a:r>
          </a:p>
        </p:txBody>
      </p:sp>
    </p:spTree>
    <p:extLst>
      <p:ext uri="{BB962C8B-B14F-4D97-AF65-F5344CB8AC3E}">
        <p14:creationId xmlns:p14="http://schemas.microsoft.com/office/powerpoint/2010/main" val="1133934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b="1" dirty="0"/>
              <a:t>Formen eitriger Entzündungen</a:t>
            </a:r>
          </a:p>
          <a:p>
            <a:r>
              <a:rPr lang="de-DE" sz="1600" b="1" dirty="0"/>
              <a:t>Abszess</a:t>
            </a:r>
          </a:p>
          <a:p>
            <a:pPr lvl="1"/>
            <a:r>
              <a:rPr lang="de-DE" sz="1600" dirty="0"/>
              <a:t>abgekapselte Eiteransammlung im Gewebe</a:t>
            </a:r>
          </a:p>
          <a:p>
            <a:r>
              <a:rPr lang="de-DE" sz="1600" b="1" dirty="0"/>
              <a:t>Empyem</a:t>
            </a:r>
          </a:p>
          <a:p>
            <a:pPr lvl="1"/>
            <a:r>
              <a:rPr lang="de-DE" sz="1600" dirty="0"/>
              <a:t>Eiteransammlung in einer Körperhöhle</a:t>
            </a:r>
          </a:p>
          <a:p>
            <a:r>
              <a:rPr lang="de-DE" sz="1600" b="1" dirty="0"/>
              <a:t>Phlegmone</a:t>
            </a:r>
          </a:p>
          <a:p>
            <a:pPr lvl="1"/>
            <a:r>
              <a:rPr lang="de-DE" sz="1600" dirty="0"/>
              <a:t>flächenhafte Eiteransammlung im Gewebe</a:t>
            </a:r>
          </a:p>
          <a:p>
            <a:r>
              <a:rPr lang="de-DE" sz="1600" b="1" dirty="0"/>
              <a:t>Furunkel</a:t>
            </a:r>
          </a:p>
          <a:p>
            <a:pPr lvl="1"/>
            <a:r>
              <a:rPr lang="de-DE" sz="1600" dirty="0"/>
              <a:t>eitrige Haarbalgentzündung</a:t>
            </a:r>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Entzündung (4)</a:t>
            </a:r>
          </a:p>
        </p:txBody>
      </p:sp>
    </p:spTree>
    <p:extLst>
      <p:ext uri="{BB962C8B-B14F-4D97-AF65-F5344CB8AC3E}">
        <p14:creationId xmlns:p14="http://schemas.microsoft.com/office/powerpoint/2010/main" val="6343751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r>
              <a:rPr lang="de-DE" sz="1600" dirty="0"/>
              <a:t>Tiefe </a:t>
            </a:r>
            <a:r>
              <a:rPr lang="de-DE" sz="1600" dirty="0" err="1"/>
              <a:t>Dentinkaries</a:t>
            </a:r>
            <a:r>
              <a:rPr lang="de-DE" sz="1600" dirty="0"/>
              <a:t> (</a:t>
            </a:r>
            <a:r>
              <a:rPr lang="de-DE" sz="1600" b="1" dirty="0"/>
              <a:t>Caries profunda</a:t>
            </a:r>
            <a:r>
              <a:rPr lang="de-DE" sz="1600" dirty="0"/>
              <a:t>)</a:t>
            </a:r>
          </a:p>
          <a:p>
            <a:endParaRPr lang="de-DE" sz="1600" dirty="0"/>
          </a:p>
          <a:p>
            <a:endParaRPr lang="de-DE" sz="1600" dirty="0"/>
          </a:p>
          <a:p>
            <a:r>
              <a:rPr lang="de-DE" sz="1600" dirty="0"/>
              <a:t>Entzündung der Pulpa (</a:t>
            </a:r>
            <a:r>
              <a:rPr lang="de-DE" sz="1600" b="1" dirty="0"/>
              <a:t>Pulpitis</a:t>
            </a:r>
            <a:r>
              <a:rPr lang="de-DE" sz="1600" dirty="0"/>
              <a:t>)</a:t>
            </a:r>
          </a:p>
          <a:p>
            <a:endParaRPr lang="de-DE" sz="1600" dirty="0"/>
          </a:p>
          <a:p>
            <a:endParaRPr lang="de-DE" sz="1600" dirty="0"/>
          </a:p>
          <a:p>
            <a:r>
              <a:rPr lang="de-DE" sz="1600" dirty="0"/>
              <a:t>Entzündung des periapikalen Knochens (</a:t>
            </a:r>
            <a:r>
              <a:rPr lang="de-DE" sz="1600" b="1" dirty="0"/>
              <a:t>periapikale Ostitis</a:t>
            </a:r>
            <a:r>
              <a:rPr lang="de-DE" sz="1600" dirty="0"/>
              <a:t>)</a:t>
            </a:r>
          </a:p>
          <a:p>
            <a:endParaRPr lang="de-DE" sz="1600" dirty="0"/>
          </a:p>
          <a:p>
            <a:endParaRPr lang="de-DE" sz="1600" dirty="0"/>
          </a:p>
          <a:p>
            <a:r>
              <a:rPr lang="de-DE" sz="1600" dirty="0"/>
              <a:t>Bildung und Ansammlung von Eiter (</a:t>
            </a:r>
            <a:r>
              <a:rPr lang="de-DE" sz="1600" b="1" dirty="0"/>
              <a:t>Abszess</a:t>
            </a:r>
            <a:r>
              <a:rPr lang="de-DE" sz="1600" dirty="0"/>
              <a:t>)</a:t>
            </a:r>
          </a:p>
          <a:p>
            <a:pPr marL="0" indent="0">
              <a:buNone/>
            </a:pPr>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Folgen von Karies</a:t>
            </a:r>
          </a:p>
        </p:txBody>
      </p:sp>
      <p:sp>
        <p:nvSpPr>
          <p:cNvPr id="3" name="Pfeil nach unten 2">
            <a:extLst>
              <a:ext uri="{FF2B5EF4-FFF2-40B4-BE49-F238E27FC236}">
                <a16:creationId xmlns:a16="http://schemas.microsoft.com/office/drawing/2014/main" id="{0D3D7C47-D8CD-976F-8232-4972D085A047}"/>
              </a:ext>
            </a:extLst>
          </p:cNvPr>
          <p:cNvSpPr/>
          <p:nvPr/>
        </p:nvSpPr>
        <p:spPr>
          <a:xfrm>
            <a:off x="1864914" y="3007484"/>
            <a:ext cx="216024" cy="28803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4" name="Pfeil nach unten 3">
            <a:extLst>
              <a:ext uri="{FF2B5EF4-FFF2-40B4-BE49-F238E27FC236}">
                <a16:creationId xmlns:a16="http://schemas.microsoft.com/office/drawing/2014/main" id="{0586AA8B-3EB8-792F-773B-EF030A8BC068}"/>
              </a:ext>
            </a:extLst>
          </p:cNvPr>
          <p:cNvSpPr/>
          <p:nvPr/>
        </p:nvSpPr>
        <p:spPr>
          <a:xfrm>
            <a:off x="1864914" y="3866314"/>
            <a:ext cx="216024" cy="28803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7" name="Pfeil nach unten 6">
            <a:extLst>
              <a:ext uri="{FF2B5EF4-FFF2-40B4-BE49-F238E27FC236}">
                <a16:creationId xmlns:a16="http://schemas.microsoft.com/office/drawing/2014/main" id="{077C3225-886F-DD47-CD6E-B3504F9CE4DA}"/>
              </a:ext>
            </a:extLst>
          </p:cNvPr>
          <p:cNvSpPr/>
          <p:nvPr/>
        </p:nvSpPr>
        <p:spPr>
          <a:xfrm>
            <a:off x="1864914" y="4725144"/>
            <a:ext cx="216024" cy="28803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807358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alle Maßnahmen, die die gesamte Pulpa oder die Wurzelpulpa vital erhalten</a:t>
            </a:r>
          </a:p>
          <a:p>
            <a:pPr marL="0" indent="0">
              <a:buNone/>
            </a:pPr>
            <a:endParaRPr lang="de-DE" sz="1600" b="1" dirty="0"/>
          </a:p>
          <a:p>
            <a:pPr marL="0" indent="0">
              <a:buNone/>
            </a:pPr>
            <a:r>
              <a:rPr lang="de-DE" sz="1600" b="1" dirty="0"/>
              <a:t>Behandlungsmaßnahmen</a:t>
            </a:r>
          </a:p>
          <a:p>
            <a:r>
              <a:rPr lang="de-DE" sz="1600" dirty="0"/>
              <a:t>indirekte Überkappung</a:t>
            </a:r>
          </a:p>
          <a:p>
            <a:r>
              <a:rPr lang="de-DE" sz="1600" dirty="0"/>
              <a:t>direkte Überkappung</a:t>
            </a:r>
          </a:p>
          <a:p>
            <a:r>
              <a:rPr lang="de-DE" sz="1600" dirty="0" err="1"/>
              <a:t>Pulpotomie</a:t>
            </a:r>
            <a:endParaRPr lang="de-DE" sz="1600" dirty="0"/>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Maßnahmen zur Vitalerhaltung der Pulpa</a:t>
            </a:r>
          </a:p>
        </p:txBody>
      </p:sp>
    </p:spTree>
    <p:extLst>
      <p:ext uri="{BB962C8B-B14F-4D97-AF65-F5344CB8AC3E}">
        <p14:creationId xmlns:p14="http://schemas.microsoft.com/office/powerpoint/2010/main" val="14180948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Maßnahme zur Vitalerhaltung der Pulpa bei Caries profunda</a:t>
            </a:r>
            <a:endParaRPr lang="de-DE" sz="1600" b="1" dirty="0"/>
          </a:p>
          <a:p>
            <a:pPr marL="0" indent="0">
              <a:buNone/>
            </a:pPr>
            <a:endParaRPr lang="de-DE" sz="1600" b="1" dirty="0"/>
          </a:p>
          <a:p>
            <a:pPr marL="0" indent="0">
              <a:buNone/>
            </a:pPr>
            <a:r>
              <a:rPr lang="de-DE" sz="1600" b="1" dirty="0"/>
              <a:t>Vorgehen</a:t>
            </a:r>
          </a:p>
          <a:p>
            <a:r>
              <a:rPr lang="de-DE" sz="1600" dirty="0"/>
              <a:t>Auftrag eines Medikamentes auf die dünne noch vorhandene </a:t>
            </a:r>
            <a:r>
              <a:rPr lang="de-DE" sz="1600" dirty="0" err="1"/>
              <a:t>Dentinschicht</a:t>
            </a:r>
            <a:endParaRPr lang="de-DE" sz="1600" dirty="0"/>
          </a:p>
          <a:p>
            <a:pPr lvl="1"/>
            <a:r>
              <a:rPr lang="de-DE" sz="1600" dirty="0"/>
              <a:t>Kalziumhydroxid = </a:t>
            </a:r>
            <a:r>
              <a:rPr lang="de-DE" sz="1600" b="1" dirty="0"/>
              <a:t>Ca(OH)</a:t>
            </a:r>
            <a:r>
              <a:rPr lang="de-DE" sz="1600" b="1" baseline="-25000" dirty="0"/>
              <a:t>2</a:t>
            </a:r>
            <a:endParaRPr lang="de-DE" sz="1600" dirty="0"/>
          </a:p>
          <a:p>
            <a:pPr lvl="1"/>
            <a:r>
              <a:rPr lang="de-DE" sz="1600" dirty="0"/>
              <a:t>Anregung der </a:t>
            </a:r>
            <a:r>
              <a:rPr lang="de-DE" sz="1600" dirty="0" err="1"/>
              <a:t>Odontoblasten</a:t>
            </a:r>
            <a:r>
              <a:rPr lang="de-DE" sz="1600" dirty="0"/>
              <a:t> zur Bildung von Dentin</a:t>
            </a:r>
          </a:p>
          <a:p>
            <a:r>
              <a:rPr lang="de-DE" sz="1600" dirty="0"/>
              <a:t>Unterfüllung</a:t>
            </a:r>
          </a:p>
          <a:p>
            <a:r>
              <a:rPr lang="de-DE" sz="1600" dirty="0"/>
              <a:t>definitive Füllung</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Indirekte Überkappung</a:t>
            </a:r>
          </a:p>
        </p:txBody>
      </p:sp>
    </p:spTree>
    <p:extLst>
      <p:ext uri="{BB962C8B-B14F-4D97-AF65-F5344CB8AC3E}">
        <p14:creationId xmlns:p14="http://schemas.microsoft.com/office/powerpoint/2010/main" val="15440038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medikamentöse Versorgung einer punkförmig eröffneten Pulpa im gesunden Dentin</a:t>
            </a:r>
          </a:p>
          <a:p>
            <a:pPr marL="0" indent="0">
              <a:buNone/>
            </a:pPr>
            <a:endParaRPr lang="de-DE" sz="1600" b="1" dirty="0"/>
          </a:p>
          <a:p>
            <a:pPr marL="0" indent="0">
              <a:buNone/>
            </a:pPr>
            <a:r>
              <a:rPr lang="de-DE" sz="1600" b="1" dirty="0"/>
              <a:t>Vorgehen</a:t>
            </a:r>
          </a:p>
          <a:p>
            <a:r>
              <a:rPr lang="de-DE" sz="1600" dirty="0"/>
              <a:t>Entfernung des ausgetretenen Bluttropfens</a:t>
            </a:r>
          </a:p>
          <a:p>
            <a:r>
              <a:rPr lang="de-DE" sz="1600" dirty="0"/>
              <a:t>Abdeckung der Perforation mit einem Medikament</a:t>
            </a:r>
          </a:p>
          <a:p>
            <a:pPr lvl="1"/>
            <a:r>
              <a:rPr lang="de-DE" sz="1600" dirty="0"/>
              <a:t>Kalziumhydroxid = </a:t>
            </a:r>
            <a:r>
              <a:rPr lang="de-DE" sz="1600" b="1" dirty="0"/>
              <a:t>Ca(OH)</a:t>
            </a:r>
            <a:r>
              <a:rPr lang="de-DE" sz="1600" b="1" baseline="-25000" dirty="0"/>
              <a:t>2</a:t>
            </a:r>
          </a:p>
          <a:p>
            <a:pPr lvl="1"/>
            <a:r>
              <a:rPr lang="de-DE" sz="1600" dirty="0"/>
              <a:t>Vernarbung des Pulpagewebes an der eröffneten Stelle</a:t>
            </a:r>
          </a:p>
          <a:p>
            <a:r>
              <a:rPr lang="de-DE" sz="1600" dirty="0"/>
              <a:t>Unterfüllung </a:t>
            </a:r>
          </a:p>
          <a:p>
            <a:r>
              <a:rPr lang="de-DE" sz="1600" dirty="0"/>
              <a:t>definitive Füllung</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Direkte Überkappung</a:t>
            </a:r>
          </a:p>
        </p:txBody>
      </p:sp>
    </p:spTree>
    <p:extLst>
      <p:ext uri="{BB962C8B-B14F-4D97-AF65-F5344CB8AC3E}">
        <p14:creationId xmlns:p14="http://schemas.microsoft.com/office/powerpoint/2010/main" val="2602492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pPr marL="0" indent="0">
              <a:buNone/>
            </a:pPr>
            <a:r>
              <a:rPr lang="de-DE" sz="1600" dirty="0"/>
              <a:t>Entfernung der vitalen Kronenpulpa bei Vitalerhaltung der Wurzelpulpa</a:t>
            </a:r>
          </a:p>
          <a:p>
            <a:pPr marL="0" indent="0">
              <a:buNone/>
            </a:pPr>
            <a:endParaRPr lang="de-DE" sz="1600" b="1" dirty="0"/>
          </a:p>
          <a:p>
            <a:pPr marL="0" indent="0">
              <a:buNone/>
            </a:pPr>
            <a:r>
              <a:rPr lang="de-DE" sz="1600" b="1" dirty="0"/>
              <a:t>Vorgehen</a:t>
            </a:r>
          </a:p>
          <a:p>
            <a:r>
              <a:rPr lang="de-DE" sz="1600" dirty="0"/>
              <a:t>Entfernung der vitalen Kronenpulpa</a:t>
            </a:r>
          </a:p>
          <a:p>
            <a:r>
              <a:rPr lang="de-DE" sz="1600" dirty="0"/>
              <a:t>medikamentöse Abdeckung der Wurzelpulpa</a:t>
            </a:r>
          </a:p>
          <a:p>
            <a:pPr lvl="1"/>
            <a:r>
              <a:rPr lang="de-DE" sz="1600" dirty="0"/>
              <a:t>Kalziumhydroxid = </a:t>
            </a:r>
            <a:r>
              <a:rPr lang="de-DE" sz="1600" b="1" dirty="0"/>
              <a:t>Ca(OH)</a:t>
            </a:r>
            <a:r>
              <a:rPr lang="de-DE" sz="1600" b="1" baseline="-25000" dirty="0"/>
              <a:t>2</a:t>
            </a:r>
          </a:p>
          <a:p>
            <a:r>
              <a:rPr lang="de-DE" sz="1600" dirty="0"/>
              <a:t>Unterfüllung</a:t>
            </a:r>
          </a:p>
          <a:p>
            <a:r>
              <a:rPr lang="de-DE" sz="1600" dirty="0"/>
              <a:t>definitive Füllung</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Pulpotomie</a:t>
            </a:r>
            <a:r>
              <a:rPr lang="de-DE" b="1" dirty="0">
                <a:latin typeface="Arial"/>
                <a:cs typeface="Arial"/>
              </a:rPr>
              <a:t> (Vitalamputation)</a:t>
            </a:r>
          </a:p>
        </p:txBody>
      </p:sp>
    </p:spTree>
    <p:extLst>
      <p:ext uri="{BB962C8B-B14F-4D97-AF65-F5344CB8AC3E}">
        <p14:creationId xmlns:p14="http://schemas.microsoft.com/office/powerpoint/2010/main" val="42632372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lnSpcReduction="10000"/>
          </a:bodyPr>
          <a:lstStyle/>
          <a:p>
            <a:pPr marL="0" indent="0">
              <a:buNone/>
            </a:pPr>
            <a:r>
              <a:rPr lang="de-DE" sz="1600" dirty="0"/>
              <a:t>Entzündungsreaktion des Pulpagewebes innerhalb der Pulpahöhle</a:t>
            </a:r>
          </a:p>
          <a:p>
            <a:pPr marL="0" indent="0">
              <a:buNone/>
            </a:pPr>
            <a:endParaRPr lang="de-DE" sz="1600" b="1" dirty="0"/>
          </a:p>
          <a:p>
            <a:pPr marL="0" indent="0">
              <a:buNone/>
            </a:pPr>
            <a:r>
              <a:rPr lang="de-DE" sz="1600" b="1" dirty="0"/>
              <a:t>Ursachen</a:t>
            </a:r>
          </a:p>
          <a:p>
            <a:r>
              <a:rPr lang="de-DE" sz="1600" b="1" dirty="0"/>
              <a:t>Kariesbakterien</a:t>
            </a:r>
            <a:r>
              <a:rPr lang="de-DE" sz="1600" dirty="0"/>
              <a:t> und deren Giftstoffe (Toxine)</a:t>
            </a:r>
          </a:p>
          <a:p>
            <a:r>
              <a:rPr lang="de-DE" sz="1600" b="1" dirty="0"/>
              <a:t>Verletzungen</a:t>
            </a:r>
            <a:r>
              <a:rPr lang="de-DE" sz="1600" dirty="0"/>
              <a:t> der Pulpa</a:t>
            </a:r>
          </a:p>
          <a:p>
            <a:r>
              <a:rPr lang="de-DE" sz="1600" b="1" dirty="0"/>
              <a:t>Überlastung</a:t>
            </a:r>
            <a:r>
              <a:rPr lang="de-DE" sz="1600" dirty="0"/>
              <a:t> eines Zahnes</a:t>
            </a:r>
          </a:p>
          <a:p>
            <a:endParaRPr lang="de-DE" sz="1600" dirty="0"/>
          </a:p>
          <a:p>
            <a:pPr marL="0" indent="0">
              <a:buNone/>
            </a:pPr>
            <a:r>
              <a:rPr lang="de-DE" sz="1600" b="1" dirty="0"/>
              <a:t>Formen</a:t>
            </a:r>
          </a:p>
          <a:p>
            <a:r>
              <a:rPr lang="de-DE" sz="1600" b="1" dirty="0"/>
              <a:t>wässrige</a:t>
            </a:r>
            <a:r>
              <a:rPr lang="de-DE" sz="1600" dirty="0"/>
              <a:t> Pulpaentzündung (Pulpitis </a:t>
            </a:r>
            <a:r>
              <a:rPr lang="de-DE" sz="1600" dirty="0" err="1"/>
              <a:t>serosa</a:t>
            </a:r>
            <a:r>
              <a:rPr lang="de-DE" sz="1600" dirty="0"/>
              <a:t>)</a:t>
            </a:r>
          </a:p>
          <a:p>
            <a:r>
              <a:rPr lang="de-DE" sz="1600" b="1" dirty="0"/>
              <a:t>eitrige</a:t>
            </a:r>
            <a:r>
              <a:rPr lang="de-DE" sz="1600" dirty="0"/>
              <a:t> Pulpaentzündung (Pulpitis </a:t>
            </a:r>
            <a:r>
              <a:rPr lang="de-DE" sz="1600" dirty="0" err="1"/>
              <a:t>purulenta</a:t>
            </a:r>
            <a:r>
              <a:rPr lang="de-DE" sz="1600" dirty="0"/>
              <a:t>)</a:t>
            </a:r>
          </a:p>
          <a:p>
            <a:r>
              <a:rPr lang="de-DE" sz="1600" b="1" dirty="0"/>
              <a:t>Absterben</a:t>
            </a:r>
            <a:r>
              <a:rPr lang="de-DE" sz="1600" dirty="0"/>
              <a:t> der Pulpa (Pulpanekrose)</a:t>
            </a:r>
          </a:p>
          <a:p>
            <a:r>
              <a:rPr lang="de-DE" sz="1600" b="1" dirty="0"/>
              <a:t>fauliger Zerfall </a:t>
            </a:r>
            <a:r>
              <a:rPr lang="de-DE" sz="1600" dirty="0"/>
              <a:t>der Pulpa (Gangrän)</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Entzündung der Pulpa (Pulpitis)</a:t>
            </a:r>
          </a:p>
        </p:txBody>
      </p:sp>
    </p:spTree>
    <p:extLst>
      <p:ext uri="{BB962C8B-B14F-4D97-AF65-F5344CB8AC3E}">
        <p14:creationId xmlns:p14="http://schemas.microsoft.com/office/powerpoint/2010/main" val="22101218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Instrumente und Materialien (1)</a:t>
            </a:r>
          </a:p>
        </p:txBody>
      </p:sp>
      <p:pic>
        <p:nvPicPr>
          <p:cNvPr id="10" name="Grafik 9">
            <a:extLst>
              <a:ext uri="{FF2B5EF4-FFF2-40B4-BE49-F238E27FC236}">
                <a16:creationId xmlns:a16="http://schemas.microsoft.com/office/drawing/2014/main" id="{300BC3E9-6488-C335-E40C-06825F9BEA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71960" y="2492373"/>
            <a:ext cx="2270860" cy="2207115"/>
          </a:xfrm>
          <a:prstGeom prst="rect">
            <a:avLst/>
          </a:prstGeom>
        </p:spPr>
      </p:pic>
      <p:pic>
        <p:nvPicPr>
          <p:cNvPr id="12" name="Grafik 11">
            <a:extLst>
              <a:ext uri="{FF2B5EF4-FFF2-40B4-BE49-F238E27FC236}">
                <a16:creationId xmlns:a16="http://schemas.microsoft.com/office/drawing/2014/main" id="{78D1A717-C4EE-B29B-D138-FA2C0DDEFE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7034" y="2481375"/>
            <a:ext cx="3126744" cy="2207114"/>
          </a:xfrm>
          <a:prstGeom prst="rect">
            <a:avLst/>
          </a:prstGeom>
        </p:spPr>
      </p:pic>
      <p:pic>
        <p:nvPicPr>
          <p:cNvPr id="14" name="Grafik 13">
            <a:extLst>
              <a:ext uri="{FF2B5EF4-FFF2-40B4-BE49-F238E27FC236}">
                <a16:creationId xmlns:a16="http://schemas.microsoft.com/office/drawing/2014/main" id="{C0B25B2E-2C5B-869B-4397-BA0CDCD6CF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6456791" y="2492375"/>
            <a:ext cx="2270860" cy="2207113"/>
          </a:xfrm>
          <a:prstGeom prst="rect">
            <a:avLst/>
          </a:prstGeom>
        </p:spPr>
      </p:pic>
    </p:spTree>
    <p:extLst>
      <p:ext uri="{BB962C8B-B14F-4D97-AF65-F5344CB8AC3E}">
        <p14:creationId xmlns:p14="http://schemas.microsoft.com/office/powerpoint/2010/main" val="3562218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Instrumente und Materialien (2)</a:t>
            </a:r>
          </a:p>
        </p:txBody>
      </p:sp>
      <p:pic>
        <p:nvPicPr>
          <p:cNvPr id="5" name="Grafik 4">
            <a:extLst>
              <a:ext uri="{FF2B5EF4-FFF2-40B4-BE49-F238E27FC236}">
                <a16:creationId xmlns:a16="http://schemas.microsoft.com/office/drawing/2014/main" id="{4E3A0361-A257-E59A-2478-EE0FD9ACBF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55167" y="2475119"/>
            <a:ext cx="4865105" cy="3630713"/>
          </a:xfrm>
          <a:prstGeom prst="rect">
            <a:avLst/>
          </a:prstGeom>
        </p:spPr>
      </p:pic>
    </p:spTree>
    <p:extLst>
      <p:ext uri="{BB962C8B-B14F-4D97-AF65-F5344CB8AC3E}">
        <p14:creationId xmlns:p14="http://schemas.microsoft.com/office/powerpoint/2010/main" val="14977082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Instrumente und Materialien (3)</a:t>
            </a:r>
          </a:p>
        </p:txBody>
      </p:sp>
      <p:pic>
        <p:nvPicPr>
          <p:cNvPr id="8" name="Grafik 7">
            <a:extLst>
              <a:ext uri="{FF2B5EF4-FFF2-40B4-BE49-F238E27FC236}">
                <a16:creationId xmlns:a16="http://schemas.microsoft.com/office/drawing/2014/main" id="{06EEE234-6702-49B4-D57C-111FB36D1E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77027" y="2492896"/>
            <a:ext cx="4846709" cy="3630712"/>
          </a:xfrm>
          <a:prstGeom prst="rect">
            <a:avLst/>
          </a:prstGeom>
        </p:spPr>
      </p:pic>
    </p:spTree>
    <p:extLst>
      <p:ext uri="{BB962C8B-B14F-4D97-AF65-F5344CB8AC3E}">
        <p14:creationId xmlns:p14="http://schemas.microsoft.com/office/powerpoint/2010/main" val="28091241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Instrumente und Materialien (4)</a:t>
            </a:r>
          </a:p>
        </p:txBody>
      </p:sp>
      <p:pic>
        <p:nvPicPr>
          <p:cNvPr id="8" name="Grafik 7">
            <a:extLst>
              <a:ext uri="{FF2B5EF4-FFF2-40B4-BE49-F238E27FC236}">
                <a16:creationId xmlns:a16="http://schemas.microsoft.com/office/drawing/2014/main" id="{76890AD0-CCFF-E11B-3F63-938409241C1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06505" y="2492375"/>
            <a:ext cx="5530990" cy="3630711"/>
          </a:xfrm>
          <a:prstGeom prst="rect">
            <a:avLst/>
          </a:prstGeom>
        </p:spPr>
      </p:pic>
    </p:spTree>
    <p:extLst>
      <p:ext uri="{BB962C8B-B14F-4D97-AF65-F5344CB8AC3E}">
        <p14:creationId xmlns:p14="http://schemas.microsoft.com/office/powerpoint/2010/main" val="28600074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Instrumente und Materialien (5)</a:t>
            </a:r>
          </a:p>
        </p:txBody>
      </p:sp>
      <p:pic>
        <p:nvPicPr>
          <p:cNvPr id="7" name="Grafik 6">
            <a:extLst>
              <a:ext uri="{FF2B5EF4-FFF2-40B4-BE49-F238E27FC236}">
                <a16:creationId xmlns:a16="http://schemas.microsoft.com/office/drawing/2014/main" id="{AF7A0384-EB98-6884-F63C-F5FE882BAC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64216" y="4797152"/>
            <a:ext cx="1594917" cy="1505861"/>
          </a:xfrm>
          <a:prstGeom prst="rect">
            <a:avLst/>
          </a:prstGeom>
        </p:spPr>
      </p:pic>
      <p:pic>
        <p:nvPicPr>
          <p:cNvPr id="15" name="Grafik 14">
            <a:extLst>
              <a:ext uri="{FF2B5EF4-FFF2-40B4-BE49-F238E27FC236}">
                <a16:creationId xmlns:a16="http://schemas.microsoft.com/office/drawing/2014/main" id="{9991839D-15DD-7CC6-0990-6A4D2BADCB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7033" y="2481374"/>
            <a:ext cx="3120955" cy="2203027"/>
          </a:xfrm>
          <a:prstGeom prst="rect">
            <a:avLst/>
          </a:prstGeom>
        </p:spPr>
      </p:pic>
      <p:pic>
        <p:nvPicPr>
          <p:cNvPr id="16" name="Grafik 15">
            <a:extLst>
              <a:ext uri="{FF2B5EF4-FFF2-40B4-BE49-F238E27FC236}">
                <a16:creationId xmlns:a16="http://schemas.microsoft.com/office/drawing/2014/main" id="{02F5446C-6027-4872-8805-4D446195BD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93628" y="2487771"/>
            <a:ext cx="2270860" cy="2190232"/>
          </a:xfrm>
          <a:prstGeom prst="rect">
            <a:avLst/>
          </a:prstGeom>
        </p:spPr>
      </p:pic>
      <p:pic>
        <p:nvPicPr>
          <p:cNvPr id="4" name="Grafik 3">
            <a:extLst>
              <a:ext uri="{FF2B5EF4-FFF2-40B4-BE49-F238E27FC236}">
                <a16:creationId xmlns:a16="http://schemas.microsoft.com/office/drawing/2014/main" id="{75E6BE40-9F1D-4B43-F68A-983A3003413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90481" y="2487771"/>
            <a:ext cx="2670654" cy="2203027"/>
          </a:xfrm>
          <a:prstGeom prst="rect">
            <a:avLst/>
          </a:prstGeom>
        </p:spPr>
      </p:pic>
    </p:spTree>
    <p:extLst>
      <p:ext uri="{BB962C8B-B14F-4D97-AF65-F5344CB8AC3E}">
        <p14:creationId xmlns:p14="http://schemas.microsoft.com/office/powerpoint/2010/main" val="25780542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r>
              <a:rPr lang="de-DE" sz="1600" b="1" dirty="0"/>
              <a:t>Exstirpationsnadel</a:t>
            </a:r>
          </a:p>
          <a:p>
            <a:pPr lvl="1"/>
            <a:r>
              <a:rPr lang="de-DE" sz="1600" dirty="0"/>
              <a:t>Entfernung der Pulpa</a:t>
            </a:r>
          </a:p>
          <a:p>
            <a:r>
              <a:rPr lang="de-DE" sz="1600" b="1" dirty="0" err="1"/>
              <a:t>Millernadel</a:t>
            </a:r>
            <a:endParaRPr lang="de-DE" sz="1600" b="1" dirty="0"/>
          </a:p>
          <a:p>
            <a:pPr lvl="1"/>
            <a:r>
              <a:rPr lang="de-DE" sz="1600" dirty="0"/>
              <a:t>Sonde zum Sondieren von Wurzelkanaleingängen</a:t>
            </a:r>
          </a:p>
          <a:p>
            <a:r>
              <a:rPr lang="de-DE" sz="1600" b="1" dirty="0"/>
              <a:t>Gates-Glidden-Bohrer</a:t>
            </a:r>
          </a:p>
          <a:p>
            <a:pPr lvl="1"/>
            <a:r>
              <a:rPr lang="de-DE" sz="1600" dirty="0"/>
              <a:t>Bohrer zur Erweiterung von Wurzelkanaleingängen und zur Bearbeitung der koronalen geraden Wurzelkanalanteile</a:t>
            </a:r>
          </a:p>
          <a:p>
            <a:r>
              <a:rPr lang="de-DE" sz="1600" b="1" dirty="0"/>
              <a:t>Bohrer (</a:t>
            </a:r>
            <a:r>
              <a:rPr lang="de-DE" sz="1600" b="1" dirty="0" err="1"/>
              <a:t>Reamer</a:t>
            </a:r>
            <a:r>
              <a:rPr lang="de-DE" sz="1600" b="1" dirty="0"/>
              <a:t>)</a:t>
            </a:r>
          </a:p>
          <a:p>
            <a:pPr lvl="1"/>
            <a:r>
              <a:rPr lang="de-DE" sz="1600" dirty="0"/>
              <a:t>Bohrer zur Erweiterung des Wurzelkanals und zur weiteren Aufbereitung in Richtung Wurzelspitze</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Instrumente und Materialien zur Wurzelkanalbehandlung (1)</a:t>
            </a:r>
          </a:p>
        </p:txBody>
      </p:sp>
    </p:spTree>
    <p:extLst>
      <p:ext uri="{BB962C8B-B14F-4D97-AF65-F5344CB8AC3E}">
        <p14:creationId xmlns:p14="http://schemas.microsoft.com/office/powerpoint/2010/main" val="9027187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r>
              <a:rPr lang="de-DE" sz="1600" b="1" dirty="0"/>
              <a:t>Feilen (</a:t>
            </a:r>
            <a:r>
              <a:rPr lang="de-DE" sz="1600" b="1" dirty="0" err="1"/>
              <a:t>Hedströmfeile</a:t>
            </a:r>
            <a:r>
              <a:rPr lang="de-DE" sz="1600" b="1" dirty="0"/>
              <a:t>, Kerrfeile)</a:t>
            </a:r>
          </a:p>
          <a:p>
            <a:pPr lvl="1"/>
            <a:r>
              <a:rPr lang="de-DE" sz="1600" dirty="0"/>
              <a:t>Feilen zur Erweiterung des Wurzelkanals </a:t>
            </a:r>
            <a:endParaRPr lang="de-DE" sz="1600" b="1" dirty="0"/>
          </a:p>
          <a:p>
            <a:r>
              <a:rPr lang="de-DE" sz="1600" b="1" dirty="0"/>
              <a:t>Endo-Messblock</a:t>
            </a:r>
          </a:p>
          <a:p>
            <a:pPr lvl="1"/>
            <a:r>
              <a:rPr lang="de-DE" sz="1600" dirty="0"/>
              <a:t>Messblock zum Einstellen der Aufbereitungslänge (Arbeitslänge) mit Hilfe von Gummistopps</a:t>
            </a:r>
          </a:p>
          <a:p>
            <a:r>
              <a:rPr lang="de-DE" sz="1600" b="1" dirty="0"/>
              <a:t>Spüllösungen </a:t>
            </a:r>
          </a:p>
          <a:p>
            <a:pPr lvl="1"/>
            <a:r>
              <a:rPr lang="de-DE" sz="1600" dirty="0" err="1"/>
              <a:t>NaOCl</a:t>
            </a:r>
            <a:r>
              <a:rPr lang="de-DE" sz="1600" dirty="0"/>
              <a:t> (Natriumhypochlorid): Desinfektion des Wurzelkanals</a:t>
            </a:r>
          </a:p>
          <a:p>
            <a:pPr lvl="1"/>
            <a:r>
              <a:rPr lang="de-DE" sz="1600" dirty="0"/>
              <a:t>CHX (</a:t>
            </a:r>
            <a:r>
              <a:rPr lang="de-DE" sz="1600" dirty="0" err="1"/>
              <a:t>Chlorhexidindigluconat</a:t>
            </a:r>
            <a:r>
              <a:rPr lang="de-DE" sz="1600" dirty="0"/>
              <a:t>): Desinfektion des Wurzelkanals</a:t>
            </a:r>
          </a:p>
          <a:p>
            <a:pPr lvl="1"/>
            <a:r>
              <a:rPr lang="de-DE" sz="1600" dirty="0"/>
              <a:t>H</a:t>
            </a:r>
            <a:r>
              <a:rPr lang="de-DE" sz="1600" baseline="-25000" dirty="0"/>
              <a:t>2</a:t>
            </a:r>
            <a:r>
              <a:rPr lang="de-DE" sz="1600" dirty="0"/>
              <a:t>O</a:t>
            </a:r>
            <a:r>
              <a:rPr lang="de-DE" sz="1600" baseline="-25000" dirty="0"/>
              <a:t>2</a:t>
            </a:r>
            <a:r>
              <a:rPr lang="de-DE" sz="1600" dirty="0"/>
              <a:t> (Wasserstoffperoxid): Desinfektion des Wurzelkanals</a:t>
            </a:r>
          </a:p>
          <a:p>
            <a:pPr lvl="1"/>
            <a:r>
              <a:rPr lang="de-DE" sz="1600" dirty="0"/>
              <a:t>EDTA (Ethylendiamintetraessigsäure): Lockerung der Wurzelkanalwandung</a:t>
            </a:r>
          </a:p>
          <a:p>
            <a:pPr lvl="1"/>
            <a:r>
              <a:rPr lang="de-DE" sz="1600" dirty="0"/>
              <a:t>Alkohol: Desinfektion des Wurzelkanals</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Instrumente und Materialien zur Wurzelkanalbehandlung (2)</a:t>
            </a:r>
          </a:p>
        </p:txBody>
      </p:sp>
    </p:spTree>
    <p:extLst>
      <p:ext uri="{BB962C8B-B14F-4D97-AF65-F5344CB8AC3E}">
        <p14:creationId xmlns:p14="http://schemas.microsoft.com/office/powerpoint/2010/main" val="18829427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mc:AlternateContent xmlns:mc="http://schemas.openxmlformats.org/markup-compatibility/2006" xmlns:a14="http://schemas.microsoft.com/office/drawing/2010/main">
        <mc:Choice Requires="a14">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r>
                  <a:rPr lang="de-DE" sz="1600" b="1" dirty="0"/>
                  <a:t>Papierspitzen</a:t>
                </a:r>
              </a:p>
              <a:p>
                <a:pPr lvl="1"/>
                <a:r>
                  <a:rPr lang="de-DE" sz="1600" dirty="0"/>
                  <a:t>Trocknung des Wurzelkanals </a:t>
                </a:r>
                <a:endParaRPr lang="de-DE" sz="1600" b="1" dirty="0"/>
              </a:p>
              <a:p>
                <a:r>
                  <a:rPr lang="de-DE" sz="1600" b="1" dirty="0"/>
                  <a:t>Medikamentöse Einlagen</a:t>
                </a:r>
              </a:p>
              <a:p>
                <a:pPr lvl="1"/>
                <a:r>
                  <a:rPr lang="de-DE" sz="1600" dirty="0"/>
                  <a:t>Medikamente mit Kortikoiden (z.B. </a:t>
                </a:r>
                <a:r>
                  <a:rPr lang="de-DE" sz="1600" dirty="0" err="1"/>
                  <a:t>Ledermix</a:t>
                </a:r>
                <a14:m>
                  <m:oMath xmlns:m="http://schemas.openxmlformats.org/officeDocument/2006/math">
                    <m:r>
                      <a:rPr lang="de-DE" sz="1600" b="0" i="1" baseline="30000" smtClean="0">
                        <a:latin typeface="Cambria Math" panose="02040503050406030204" pitchFamily="18" charset="0"/>
                        <a:cs typeface="Arial"/>
                      </a:rPr>
                      <m:t>®</m:t>
                    </m:r>
                  </m:oMath>
                </a14:m>
                <a:r>
                  <a:rPr lang="de-DE" sz="1600" dirty="0"/>
                  <a:t>)</a:t>
                </a:r>
              </a:p>
              <a:p>
                <a:pPr lvl="1"/>
                <a:r>
                  <a:rPr lang="de-DE" sz="1600" dirty="0"/>
                  <a:t>Phenolderivate (z.B. CHKM)</a:t>
                </a:r>
              </a:p>
              <a:p>
                <a:pPr lvl="1"/>
                <a:r>
                  <a:rPr lang="de-DE" sz="1600" dirty="0" err="1"/>
                  <a:t>Kalziumhydrxidpräparate</a:t>
                </a:r>
                <a:r>
                  <a:rPr lang="de-DE" sz="1600" dirty="0"/>
                  <a:t> (z.B. </a:t>
                </a:r>
                <a:r>
                  <a:rPr lang="de-DE" sz="1600" dirty="0" err="1"/>
                  <a:t>Calxyl</a:t>
                </a:r>
                <a14:m>
                  <m:oMath xmlns:m="http://schemas.openxmlformats.org/officeDocument/2006/math">
                    <m:r>
                      <a:rPr lang="de-DE" sz="1600" b="0" i="1" baseline="30000" smtClean="0">
                        <a:latin typeface="Cambria Math" panose="02040503050406030204" pitchFamily="18" charset="0"/>
                        <a:cs typeface="Arial"/>
                      </a:rPr>
                      <m:t>®</m:t>
                    </m:r>
                  </m:oMath>
                </a14:m>
                <a:r>
                  <a:rPr lang="de-DE" sz="1600" dirty="0"/>
                  <a:t>)</a:t>
                </a:r>
              </a:p>
              <a:p>
                <a:r>
                  <a:rPr lang="de-DE" sz="1600" b="1" dirty="0" err="1"/>
                  <a:t>Lentulo</a:t>
                </a:r>
                <a14:m>
                  <m:oMath xmlns:m="http://schemas.openxmlformats.org/officeDocument/2006/math">
                    <m:r>
                      <a:rPr lang="de-DE" sz="1600" b="0" i="1" baseline="30000" smtClean="0">
                        <a:latin typeface="Cambria Math" panose="02040503050406030204" pitchFamily="18" charset="0"/>
                        <a:cs typeface="Arial"/>
                      </a:rPr>
                      <m:t>®</m:t>
                    </m:r>
                  </m:oMath>
                </a14:m>
                <a:r>
                  <a:rPr lang="de-DE" sz="1600" b="1" dirty="0"/>
                  <a:t> </a:t>
                </a:r>
              </a:p>
              <a:p>
                <a:pPr lvl="1"/>
                <a:r>
                  <a:rPr lang="de-DE" sz="1600" dirty="0"/>
                  <a:t>Förderspirale zum Einbringen von medikamentösen Pasten oder Wurzelkanalzementen</a:t>
                </a:r>
              </a:p>
              <a:p>
                <a:endParaRPr lang="de-DE" sz="1600" dirty="0"/>
              </a:p>
              <a:p>
                <a:endParaRPr lang="de-DE" sz="1600" dirty="0"/>
              </a:p>
            </p:txBody>
          </p:sp>
        </mc:Choice>
        <mc:Fallback xmlns="">
          <p:sp>
            <p:nvSpPr>
              <p:cNvPr id="5" name="Inhaltsplatzhalter 4">
                <a:extLst>
                  <a:ext uri="{FF2B5EF4-FFF2-40B4-BE49-F238E27FC236}">
                    <a16:creationId xmlns:a16="http://schemas.microsoft.com/office/drawing/2014/main" id="{1EC1C73A-0974-9EF2-B99C-FED4974FB748}"/>
                  </a:ext>
                </a:extLst>
              </p:cNvPr>
              <p:cNvSpPr>
                <a:spLocks noGrp="1" noRot="1" noChangeAspect="1" noMove="1" noResize="1" noEditPoints="1" noAdjustHandles="1" noChangeArrowheads="1" noChangeShapeType="1" noTextEdit="1"/>
              </p:cNvSpPr>
              <p:nvPr>
                <p:ph idx="1"/>
              </p:nvPr>
            </p:nvSpPr>
            <p:spPr>
              <a:xfrm>
                <a:off x="611187" y="2486346"/>
                <a:ext cx="8132121" cy="3400746"/>
              </a:xfrm>
              <a:blipFill>
                <a:blip r:embed="rId2"/>
                <a:stretch>
                  <a:fillRect l="-312" t="-372"/>
                </a:stretch>
              </a:blipFill>
            </p:spPr>
            <p:txBody>
              <a:bodyPr/>
              <a:lstStyle/>
              <a:p>
                <a:r>
                  <a:rPr lang="de-DE">
                    <a:noFill/>
                  </a:rPr>
                  <a:t> </a:t>
                </a:r>
              </a:p>
            </p:txBody>
          </p:sp>
        </mc:Fallback>
      </mc:AlternateContent>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Instrumente und Materialien zur Wurzelkanalbehandlung (3)</a:t>
            </a:r>
          </a:p>
        </p:txBody>
      </p:sp>
    </p:spTree>
    <p:extLst>
      <p:ext uri="{BB962C8B-B14F-4D97-AF65-F5344CB8AC3E}">
        <p14:creationId xmlns:p14="http://schemas.microsoft.com/office/powerpoint/2010/main" val="27883293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r>
              <a:rPr lang="de-DE" sz="1600" b="1" dirty="0"/>
              <a:t>Wurzelkanalzemente (</a:t>
            </a:r>
            <a:r>
              <a:rPr lang="de-DE" sz="1600" b="1" dirty="0" err="1"/>
              <a:t>Sealer</a:t>
            </a:r>
            <a:r>
              <a:rPr lang="de-DE" sz="1600" b="1" dirty="0"/>
              <a:t>)</a:t>
            </a:r>
          </a:p>
          <a:p>
            <a:pPr lvl="1"/>
            <a:r>
              <a:rPr lang="de-DE" sz="1600" dirty="0"/>
              <a:t>Zemente zum Füllen von Wurzelkanälen (in Verbindung mit </a:t>
            </a:r>
            <a:r>
              <a:rPr lang="de-DE" sz="1600" dirty="0" err="1"/>
              <a:t>Guttaperchastiften</a:t>
            </a:r>
            <a:r>
              <a:rPr lang="de-DE" sz="1600" dirty="0"/>
              <a:t>)</a:t>
            </a:r>
            <a:endParaRPr lang="de-DE" sz="1600" b="1" dirty="0"/>
          </a:p>
          <a:p>
            <a:r>
              <a:rPr lang="de-DE" sz="1600" b="1" dirty="0" err="1"/>
              <a:t>Guttaperchastifte</a:t>
            </a:r>
            <a:r>
              <a:rPr lang="de-DE" sz="1600" b="1" dirty="0"/>
              <a:t> </a:t>
            </a:r>
          </a:p>
          <a:p>
            <a:pPr lvl="1"/>
            <a:r>
              <a:rPr lang="de-DE" sz="1600" dirty="0"/>
              <a:t>Stifte aus Naturkautschuk zum Füllen von Wurzelkanälen</a:t>
            </a:r>
          </a:p>
          <a:p>
            <a:r>
              <a:rPr lang="de-DE" sz="1600" b="1" dirty="0" err="1"/>
              <a:t>Spreader</a:t>
            </a:r>
            <a:endParaRPr lang="de-DE" sz="1600" b="1" dirty="0"/>
          </a:p>
          <a:p>
            <a:pPr lvl="1"/>
            <a:r>
              <a:rPr lang="de-DE" sz="1600" dirty="0"/>
              <a:t>Sonde zur lateralen Kondensation von </a:t>
            </a:r>
            <a:r>
              <a:rPr lang="de-DE" sz="1600" dirty="0" err="1"/>
              <a:t>Guttaperchastiften</a:t>
            </a:r>
            <a:r>
              <a:rPr lang="de-DE" sz="1600" dirty="0"/>
              <a:t> bei einer Wurzelkanalfüllung</a:t>
            </a:r>
          </a:p>
          <a:p>
            <a:r>
              <a:rPr lang="de-DE" sz="1600" b="1" dirty="0" err="1"/>
              <a:t>Plugger</a:t>
            </a:r>
            <a:r>
              <a:rPr lang="de-DE" sz="1600" b="1" dirty="0"/>
              <a:t> </a:t>
            </a:r>
          </a:p>
          <a:p>
            <a:pPr lvl="1"/>
            <a:r>
              <a:rPr lang="de-DE" sz="1600" dirty="0"/>
              <a:t>stumpfe Sonde zur vertikalen Kondensation von </a:t>
            </a:r>
            <a:r>
              <a:rPr lang="de-DE" sz="1600" dirty="0" err="1"/>
              <a:t>Guttaperchastiften</a:t>
            </a:r>
            <a:r>
              <a:rPr lang="de-DE" sz="1600" dirty="0"/>
              <a:t> bei einer Wurzelkanalfüllung</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Instrumente und Materialien zur Wurzelkanalbehandlung (4)</a:t>
            </a:r>
          </a:p>
        </p:txBody>
      </p:sp>
    </p:spTree>
    <p:extLst>
      <p:ext uri="{BB962C8B-B14F-4D97-AF65-F5344CB8AC3E}">
        <p14:creationId xmlns:p14="http://schemas.microsoft.com/office/powerpoint/2010/main" val="8962832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606950"/>
          </a:xfrm>
        </p:spPr>
        <p:txBody>
          <a:bodyPr>
            <a:normAutofit lnSpcReduction="10000"/>
          </a:bodyPr>
          <a:lstStyle/>
          <a:p>
            <a:pPr marL="0" indent="0">
              <a:buNone/>
            </a:pPr>
            <a:r>
              <a:rPr lang="de-DE" sz="1600" dirty="0"/>
              <a:t>Entfernung der entzündeten, noch vitalen Pulpa eines Zahnes mit anschließender Aufbereitung und Füllung der Wurzelkanäle</a:t>
            </a:r>
          </a:p>
          <a:p>
            <a:pPr marL="0" indent="0">
              <a:buNone/>
            </a:pPr>
            <a:endParaRPr lang="de-DE" sz="1600" b="1" dirty="0"/>
          </a:p>
          <a:p>
            <a:pPr marL="0" indent="0">
              <a:buNone/>
            </a:pPr>
            <a:r>
              <a:rPr lang="de-DE" sz="1600" b="1" dirty="0"/>
              <a:t>Ablauf</a:t>
            </a:r>
          </a:p>
          <a:p>
            <a:r>
              <a:rPr lang="de-DE" sz="1600" b="1" dirty="0"/>
              <a:t>Trockenlegung </a:t>
            </a:r>
          </a:p>
          <a:p>
            <a:pPr lvl="1"/>
            <a:r>
              <a:rPr lang="de-DE" sz="1600" dirty="0"/>
              <a:t>z.B. mit Kofferdam</a:t>
            </a:r>
          </a:p>
          <a:p>
            <a:r>
              <a:rPr lang="de-DE" sz="1600" b="1" dirty="0"/>
              <a:t>Trepanation der Pulpahöhle</a:t>
            </a:r>
          </a:p>
          <a:p>
            <a:pPr lvl="1"/>
            <a:r>
              <a:rPr lang="de-DE" sz="1600" dirty="0"/>
              <a:t>Winkelstück, Diamant</a:t>
            </a:r>
          </a:p>
          <a:p>
            <a:r>
              <a:rPr lang="de-DE" sz="1600" b="1" dirty="0"/>
              <a:t>Entfernung (Exstirpation) der vitalen Pulpa</a:t>
            </a:r>
          </a:p>
          <a:p>
            <a:pPr lvl="1"/>
            <a:r>
              <a:rPr lang="de-DE" sz="1600" dirty="0"/>
              <a:t>Exstirpationsnadel</a:t>
            </a:r>
            <a:endParaRPr lang="de-DE" sz="1600" b="1" dirty="0"/>
          </a:p>
          <a:p>
            <a:r>
              <a:rPr lang="de-DE" sz="1600" b="1" dirty="0"/>
              <a:t>Längenbestimmung der Wurzelkanäle</a:t>
            </a:r>
          </a:p>
          <a:p>
            <a:pPr lvl="1"/>
            <a:r>
              <a:rPr lang="de-DE" sz="1600" dirty="0"/>
              <a:t>Röntgenmessaufnahme</a:t>
            </a:r>
          </a:p>
          <a:p>
            <a:pPr lvl="1"/>
            <a:r>
              <a:rPr lang="de-DE" sz="1600" dirty="0"/>
              <a:t>elektrometrisch</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Vitalexstirpation (1)</a:t>
            </a:r>
            <a:endParaRPr lang="de-DE" b="1" dirty="0">
              <a:solidFill>
                <a:srgbClr val="FF0000"/>
              </a:solidFill>
              <a:latin typeface="Arial"/>
              <a:cs typeface="Arial"/>
            </a:endParaRPr>
          </a:p>
        </p:txBody>
      </p:sp>
    </p:spTree>
    <p:extLst>
      <p:ext uri="{BB962C8B-B14F-4D97-AF65-F5344CB8AC3E}">
        <p14:creationId xmlns:p14="http://schemas.microsoft.com/office/powerpoint/2010/main" val="30437649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r>
              <a:rPr lang="de-DE" sz="1600" b="1" dirty="0"/>
              <a:t>Aufbereitung der Wurzelkanäle </a:t>
            </a:r>
          </a:p>
          <a:p>
            <a:pPr lvl="1"/>
            <a:r>
              <a:rPr lang="de-DE" sz="1600" dirty="0" err="1"/>
              <a:t>Reamer</a:t>
            </a:r>
            <a:r>
              <a:rPr lang="de-DE" sz="1600" dirty="0"/>
              <a:t>, K-Feilen, </a:t>
            </a:r>
            <a:r>
              <a:rPr lang="de-DE" sz="1600" dirty="0" err="1"/>
              <a:t>Hedströmfeilen</a:t>
            </a:r>
            <a:endParaRPr lang="de-DE" sz="1600" dirty="0"/>
          </a:p>
          <a:p>
            <a:pPr lvl="1"/>
            <a:r>
              <a:rPr lang="de-DE" sz="1600" dirty="0"/>
              <a:t>manuell oder maschinell</a:t>
            </a:r>
          </a:p>
          <a:p>
            <a:pPr lvl="1"/>
            <a:r>
              <a:rPr lang="de-DE" sz="1600" dirty="0"/>
              <a:t>Messblock (zum Messen der Arbeitslänge)</a:t>
            </a:r>
          </a:p>
          <a:p>
            <a:pPr lvl="1"/>
            <a:r>
              <a:rPr lang="de-DE" sz="1600" dirty="0"/>
              <a:t>desinfizierende Spüllösungen: </a:t>
            </a:r>
            <a:r>
              <a:rPr lang="de-DE" sz="1600" dirty="0" err="1"/>
              <a:t>NaOHCl</a:t>
            </a:r>
            <a:r>
              <a:rPr lang="de-DE" sz="1600" dirty="0"/>
              <a:t>, H</a:t>
            </a:r>
            <a:r>
              <a:rPr lang="de-DE" sz="1600" baseline="-25000" dirty="0"/>
              <a:t>2</a:t>
            </a:r>
            <a:r>
              <a:rPr lang="de-DE" sz="1600" dirty="0"/>
              <a:t>O</a:t>
            </a:r>
            <a:r>
              <a:rPr lang="de-DE" sz="1600" baseline="-25000" dirty="0"/>
              <a:t>2</a:t>
            </a:r>
            <a:r>
              <a:rPr lang="de-DE" sz="1600" dirty="0"/>
              <a:t>, CHX, Alkohol, …</a:t>
            </a:r>
          </a:p>
          <a:p>
            <a:pPr lvl="1"/>
            <a:r>
              <a:rPr lang="de-DE" sz="1600" dirty="0"/>
              <a:t>Papierspitzen zum Trocknen der Kanäle</a:t>
            </a:r>
          </a:p>
          <a:p>
            <a:r>
              <a:rPr lang="de-DE" sz="1600" b="1" dirty="0"/>
              <a:t>Füllung der Wurzelkanäle</a:t>
            </a:r>
          </a:p>
          <a:p>
            <a:pPr lvl="1"/>
            <a:r>
              <a:rPr lang="de-DE" sz="1600" dirty="0" err="1"/>
              <a:t>Guttaperchastifte</a:t>
            </a:r>
            <a:endParaRPr lang="de-DE" sz="1600" dirty="0"/>
          </a:p>
          <a:p>
            <a:pPr lvl="1"/>
            <a:r>
              <a:rPr lang="de-DE" sz="1600" dirty="0" err="1"/>
              <a:t>Sealer</a:t>
            </a:r>
            <a:endParaRPr lang="de-DE" sz="1600" dirty="0"/>
          </a:p>
          <a:p>
            <a:pPr lvl="1"/>
            <a:r>
              <a:rPr lang="de-DE" sz="1600" dirty="0" err="1"/>
              <a:t>Lentulo</a:t>
            </a:r>
            <a:endParaRPr lang="de-DE" sz="1600" dirty="0"/>
          </a:p>
          <a:p>
            <a:pPr lvl="1"/>
            <a:r>
              <a:rPr lang="de-DE" sz="1600" dirty="0" err="1"/>
              <a:t>Spreader</a:t>
            </a:r>
            <a:r>
              <a:rPr lang="de-DE" sz="1600" dirty="0"/>
              <a:t>, </a:t>
            </a:r>
            <a:r>
              <a:rPr lang="de-DE" sz="1600" dirty="0" err="1"/>
              <a:t>Plugger</a:t>
            </a:r>
            <a:r>
              <a:rPr lang="de-DE" sz="1600" dirty="0"/>
              <a:t>, Flamme</a:t>
            </a:r>
            <a:endParaRPr lang="de-DE" sz="1600" b="1" dirty="0"/>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Vitalexstirpation (2)</a:t>
            </a:r>
          </a:p>
        </p:txBody>
      </p:sp>
    </p:spTree>
    <p:extLst>
      <p:ext uri="{BB962C8B-B14F-4D97-AF65-F5344CB8AC3E}">
        <p14:creationId xmlns:p14="http://schemas.microsoft.com/office/powerpoint/2010/main" val="1432900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r>
              <a:rPr lang="de-DE" sz="1600" b="1" dirty="0"/>
              <a:t>Röntgenkontrolle der Wurzelkanalfüllung</a:t>
            </a:r>
          </a:p>
          <a:p>
            <a:pPr lvl="1"/>
            <a:r>
              <a:rPr lang="de-DE" sz="1600" dirty="0"/>
              <a:t>vollständig (bis zum Apex)</a:t>
            </a:r>
          </a:p>
          <a:p>
            <a:pPr lvl="1"/>
            <a:r>
              <a:rPr lang="de-DE" sz="1600" dirty="0"/>
              <a:t>bakteriendicht</a:t>
            </a:r>
          </a:p>
          <a:p>
            <a:r>
              <a:rPr lang="de-DE" sz="1600" b="1" dirty="0"/>
              <a:t>provisorische oder definitive Füllung</a:t>
            </a:r>
          </a:p>
          <a:p>
            <a:pPr lvl="1"/>
            <a:endParaRPr lang="de-DE" sz="1600" dirty="0"/>
          </a:p>
          <a:p>
            <a:pPr lvl="1"/>
            <a:endParaRPr lang="de-DE" sz="1600" dirty="0"/>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Vitalexstirpation (3)</a:t>
            </a:r>
          </a:p>
        </p:txBody>
      </p:sp>
    </p:spTree>
    <p:extLst>
      <p:ext uri="{BB962C8B-B14F-4D97-AF65-F5344CB8AC3E}">
        <p14:creationId xmlns:p14="http://schemas.microsoft.com/office/powerpoint/2010/main" val="11394153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606950"/>
          </a:xfrm>
        </p:spPr>
        <p:txBody>
          <a:bodyPr>
            <a:normAutofit lnSpcReduction="10000"/>
          </a:bodyPr>
          <a:lstStyle/>
          <a:p>
            <a:pPr marL="0" indent="0">
              <a:buNone/>
            </a:pPr>
            <a:r>
              <a:rPr lang="de-DE" sz="1600" dirty="0"/>
              <a:t>Entfernung der faulig zerfallen Pulpa (Vitalitätsprobe: negativ) mit anschließender Aufbereitung und Füllung der Wurzelkanäle</a:t>
            </a:r>
          </a:p>
          <a:p>
            <a:pPr marL="0" indent="0">
              <a:buNone/>
            </a:pPr>
            <a:endParaRPr lang="de-DE" sz="1600" b="1" dirty="0"/>
          </a:p>
          <a:p>
            <a:pPr marL="0" indent="0">
              <a:buNone/>
            </a:pPr>
            <a:r>
              <a:rPr lang="de-DE" sz="1600" b="1" dirty="0"/>
              <a:t>Ablauf</a:t>
            </a:r>
          </a:p>
          <a:p>
            <a:pPr marL="0" indent="0">
              <a:buNone/>
            </a:pPr>
            <a:r>
              <a:rPr lang="de-DE" sz="1600" b="1" dirty="0">
                <a:solidFill>
                  <a:schemeClr val="tx1">
                    <a:lumMod val="50000"/>
                    <a:lumOff val="50000"/>
                  </a:schemeClr>
                </a:solidFill>
              </a:rPr>
              <a:t>Erste Sitzung:</a:t>
            </a:r>
          </a:p>
          <a:p>
            <a:r>
              <a:rPr lang="de-DE" sz="1600" b="1" dirty="0"/>
              <a:t>Trockenlegung </a:t>
            </a:r>
          </a:p>
          <a:p>
            <a:pPr lvl="1"/>
            <a:r>
              <a:rPr lang="de-DE" sz="1600" dirty="0"/>
              <a:t>z.B. mit Kofferdam</a:t>
            </a:r>
          </a:p>
          <a:p>
            <a:r>
              <a:rPr lang="de-DE" sz="1600" b="1" dirty="0"/>
              <a:t>Trepanation der Pulpahöhle</a:t>
            </a:r>
          </a:p>
          <a:p>
            <a:pPr lvl="1"/>
            <a:r>
              <a:rPr lang="de-DE" sz="1600" dirty="0"/>
              <a:t>Winkelstück, Diamant</a:t>
            </a:r>
          </a:p>
          <a:p>
            <a:r>
              <a:rPr lang="de-DE" sz="1600" b="1" dirty="0"/>
              <a:t>Entfernung (Exstirpation) der faulig zerfallenen, devitalen Pulpa</a:t>
            </a:r>
          </a:p>
          <a:p>
            <a:pPr lvl="1"/>
            <a:r>
              <a:rPr lang="de-DE" sz="1600" dirty="0"/>
              <a:t>Exstirpationsnadel</a:t>
            </a:r>
            <a:endParaRPr lang="de-DE" sz="1600" b="1" dirty="0"/>
          </a:p>
          <a:p>
            <a:r>
              <a:rPr lang="de-DE" sz="1600" b="1" dirty="0"/>
              <a:t>Spülung und Reinigung der Wurzelkanäle</a:t>
            </a:r>
          </a:p>
          <a:p>
            <a:pPr lvl="1"/>
            <a:r>
              <a:rPr lang="de-DE" sz="1600" dirty="0"/>
              <a:t>mit desinfizierenden Spüllösungen (</a:t>
            </a:r>
            <a:r>
              <a:rPr lang="de-DE" sz="1600" dirty="0" err="1"/>
              <a:t>NaOCl</a:t>
            </a:r>
            <a:r>
              <a:rPr lang="de-DE" sz="1600" dirty="0"/>
              <a:t>, H</a:t>
            </a:r>
            <a:r>
              <a:rPr lang="de-DE" sz="1600" baseline="-25000" dirty="0"/>
              <a:t>2</a:t>
            </a:r>
            <a:r>
              <a:rPr lang="de-DE" sz="1600" dirty="0"/>
              <a:t>O</a:t>
            </a:r>
            <a:r>
              <a:rPr lang="de-DE" sz="1600" baseline="-25000" dirty="0"/>
              <a:t>2</a:t>
            </a:r>
            <a:r>
              <a:rPr lang="de-DE" sz="1600" dirty="0"/>
              <a:t>, CHX, Alkohol, …)</a:t>
            </a:r>
          </a:p>
          <a:p>
            <a:pPr lvl="1"/>
            <a:endParaRPr lang="de-DE" sz="1600" dirty="0"/>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Gangränbehandlung</a:t>
            </a:r>
            <a:r>
              <a:rPr lang="de-DE" b="1" dirty="0">
                <a:latin typeface="Arial"/>
                <a:cs typeface="Arial"/>
              </a:rPr>
              <a:t> (1)</a:t>
            </a:r>
          </a:p>
        </p:txBody>
      </p:sp>
    </p:spTree>
    <p:extLst>
      <p:ext uri="{BB962C8B-B14F-4D97-AF65-F5344CB8AC3E}">
        <p14:creationId xmlns:p14="http://schemas.microsoft.com/office/powerpoint/2010/main" val="20420818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mc:AlternateContent xmlns:mc="http://schemas.openxmlformats.org/markup-compatibility/2006" xmlns:a14="http://schemas.microsoft.com/office/drawing/2010/main">
        <mc:Choice Requires="a14">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606950"/>
              </a:xfrm>
            </p:spPr>
            <p:txBody>
              <a:bodyPr>
                <a:normAutofit/>
              </a:bodyPr>
              <a:lstStyle/>
              <a:p>
                <a:r>
                  <a:rPr lang="de-DE" sz="1600" b="1" dirty="0"/>
                  <a:t>Trocknung der Wurzelkanäle </a:t>
                </a:r>
              </a:p>
              <a:p>
                <a:pPr lvl="1"/>
                <a:r>
                  <a:rPr lang="de-DE" sz="1600" dirty="0"/>
                  <a:t>Papierspitzen</a:t>
                </a:r>
              </a:p>
              <a:p>
                <a:r>
                  <a:rPr lang="de-DE" sz="1600" b="1" dirty="0"/>
                  <a:t>Medikamentöse Einlage</a:t>
                </a:r>
              </a:p>
              <a:p>
                <a:pPr lvl="1"/>
                <a:r>
                  <a:rPr lang="de-DE" sz="1600" dirty="0" err="1"/>
                  <a:t>Lentulo</a:t>
                </a:r>
                <a14:m>
                  <m:oMath xmlns:m="http://schemas.openxmlformats.org/officeDocument/2006/math">
                    <m:r>
                      <a:rPr lang="de-DE" sz="1600" b="0" i="1" baseline="30000" smtClean="0">
                        <a:latin typeface="Cambria Math" panose="02040503050406030204" pitchFamily="18" charset="0"/>
                        <a:cs typeface="Arial"/>
                      </a:rPr>
                      <m:t>®</m:t>
                    </m:r>
                  </m:oMath>
                </a14:m>
                <a:endParaRPr lang="de-DE" sz="1600" dirty="0"/>
              </a:p>
              <a:p>
                <a:pPr lvl="1"/>
                <a:r>
                  <a:rPr lang="de-DE" sz="1600" dirty="0"/>
                  <a:t>Medikamente für die medikamentöse Einlage</a:t>
                </a:r>
              </a:p>
              <a:p>
                <a:r>
                  <a:rPr lang="de-DE" sz="1600" b="1" dirty="0"/>
                  <a:t>Provisorischer, speicheldichter Verschluss</a:t>
                </a:r>
              </a:p>
              <a:p>
                <a:pPr lvl="1"/>
                <a:r>
                  <a:rPr lang="de-DE" sz="1600" dirty="0"/>
                  <a:t>z.B. Cavit</a:t>
                </a:r>
                <a14:m>
                  <m:oMath xmlns:m="http://schemas.openxmlformats.org/officeDocument/2006/math">
                    <m:r>
                      <a:rPr lang="de-DE" sz="1600" b="0" i="1" baseline="30000" smtClean="0">
                        <a:latin typeface="Cambria Math" panose="02040503050406030204" pitchFamily="18" charset="0"/>
                        <a:cs typeface="Arial"/>
                      </a:rPr>
                      <m:t>®</m:t>
                    </m:r>
                  </m:oMath>
                </a14:m>
                <a:endParaRPr lang="de-DE" sz="1600" b="1" dirty="0"/>
              </a:p>
              <a:p>
                <a:endParaRPr lang="de-DE" sz="1600" dirty="0"/>
              </a:p>
            </p:txBody>
          </p:sp>
        </mc:Choice>
        <mc:Fallback xmlns="">
          <p:sp>
            <p:nvSpPr>
              <p:cNvPr id="5" name="Inhaltsplatzhalter 4">
                <a:extLst>
                  <a:ext uri="{FF2B5EF4-FFF2-40B4-BE49-F238E27FC236}">
                    <a16:creationId xmlns:a16="http://schemas.microsoft.com/office/drawing/2014/main" id="{1EC1C73A-0974-9EF2-B99C-FED4974FB748}"/>
                  </a:ext>
                </a:extLst>
              </p:cNvPr>
              <p:cNvSpPr>
                <a:spLocks noGrp="1" noRot="1" noChangeAspect="1" noMove="1" noResize="1" noEditPoints="1" noAdjustHandles="1" noChangeArrowheads="1" noChangeShapeType="1" noTextEdit="1"/>
              </p:cNvSpPr>
              <p:nvPr>
                <p:ph idx="1"/>
              </p:nvPr>
            </p:nvSpPr>
            <p:spPr>
              <a:xfrm>
                <a:off x="611187" y="2486346"/>
                <a:ext cx="8132121" cy="3606950"/>
              </a:xfrm>
              <a:blipFill>
                <a:blip r:embed="rId2"/>
                <a:stretch>
                  <a:fillRect l="-312" t="-350"/>
                </a:stretch>
              </a:blipFill>
            </p:spPr>
            <p:txBody>
              <a:bodyPr/>
              <a:lstStyle/>
              <a:p>
                <a:r>
                  <a:rPr lang="de-DE">
                    <a:noFill/>
                  </a:rPr>
                  <a:t> </a:t>
                </a:r>
              </a:p>
            </p:txBody>
          </p:sp>
        </mc:Fallback>
      </mc:AlternateContent>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Gangränbehandlung</a:t>
            </a:r>
            <a:r>
              <a:rPr lang="de-DE" b="1" dirty="0">
                <a:latin typeface="Arial"/>
                <a:cs typeface="Arial"/>
              </a:rPr>
              <a:t> (2)</a:t>
            </a:r>
          </a:p>
        </p:txBody>
      </p:sp>
    </p:spTree>
    <p:extLst>
      <p:ext uri="{BB962C8B-B14F-4D97-AF65-F5344CB8AC3E}">
        <p14:creationId xmlns:p14="http://schemas.microsoft.com/office/powerpoint/2010/main" val="40812624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606950"/>
          </a:xfrm>
        </p:spPr>
        <p:txBody>
          <a:bodyPr>
            <a:normAutofit/>
          </a:bodyPr>
          <a:lstStyle/>
          <a:p>
            <a:pPr marL="0" indent="0">
              <a:buNone/>
            </a:pPr>
            <a:r>
              <a:rPr lang="de-DE" sz="1600" b="1" dirty="0">
                <a:solidFill>
                  <a:schemeClr val="tx1">
                    <a:lumMod val="50000"/>
                    <a:lumOff val="50000"/>
                  </a:schemeClr>
                </a:solidFill>
              </a:rPr>
              <a:t>Zweite Sitzung:</a:t>
            </a:r>
          </a:p>
          <a:p>
            <a:r>
              <a:rPr lang="de-DE" sz="1600" b="1" dirty="0"/>
              <a:t>Trockenlegung </a:t>
            </a:r>
          </a:p>
          <a:p>
            <a:pPr lvl="1"/>
            <a:r>
              <a:rPr lang="de-DE" sz="1600" dirty="0"/>
              <a:t>z.B. mit Kofferdam</a:t>
            </a:r>
          </a:p>
          <a:p>
            <a:r>
              <a:rPr lang="de-DE" sz="1600" b="1" dirty="0"/>
              <a:t>Längenbestimmung der Wurzelkanäle</a:t>
            </a:r>
          </a:p>
          <a:p>
            <a:pPr lvl="1"/>
            <a:r>
              <a:rPr lang="de-DE" sz="1600" dirty="0"/>
              <a:t>Röntgenmessaufnahme</a:t>
            </a:r>
          </a:p>
          <a:p>
            <a:pPr lvl="1"/>
            <a:r>
              <a:rPr lang="de-DE" sz="1600" dirty="0"/>
              <a:t>elektrometrisch</a:t>
            </a:r>
          </a:p>
          <a:p>
            <a:r>
              <a:rPr lang="de-DE" sz="1600" b="1" dirty="0"/>
              <a:t>Aufbereitung der Wurzelkanäle </a:t>
            </a:r>
          </a:p>
          <a:p>
            <a:pPr lvl="1"/>
            <a:r>
              <a:rPr lang="de-DE" sz="1600" dirty="0" err="1"/>
              <a:t>Reamer</a:t>
            </a:r>
            <a:r>
              <a:rPr lang="de-DE" sz="1600" dirty="0"/>
              <a:t>, K-Feilen, </a:t>
            </a:r>
            <a:r>
              <a:rPr lang="de-DE" sz="1600" dirty="0" err="1"/>
              <a:t>Hedströmfeilen</a:t>
            </a:r>
            <a:endParaRPr lang="de-DE" sz="1600" dirty="0"/>
          </a:p>
          <a:p>
            <a:pPr lvl="1"/>
            <a:r>
              <a:rPr lang="de-DE" sz="1600" dirty="0"/>
              <a:t>manuell oder maschinell</a:t>
            </a:r>
          </a:p>
          <a:p>
            <a:pPr lvl="1"/>
            <a:r>
              <a:rPr lang="de-DE" sz="1600" dirty="0"/>
              <a:t>Messblock (zum Messen der Arbeitslänge)</a:t>
            </a:r>
          </a:p>
          <a:p>
            <a:pPr lvl="1"/>
            <a:r>
              <a:rPr lang="de-DE" sz="1600" dirty="0"/>
              <a:t>desinfizierende Spüllösungen: </a:t>
            </a:r>
            <a:r>
              <a:rPr lang="de-DE" sz="1600" dirty="0" err="1"/>
              <a:t>NaOCl</a:t>
            </a:r>
            <a:r>
              <a:rPr lang="de-DE" sz="1600" dirty="0"/>
              <a:t>, H</a:t>
            </a:r>
            <a:r>
              <a:rPr lang="de-DE" sz="1600" baseline="-25000" dirty="0"/>
              <a:t>2</a:t>
            </a:r>
            <a:r>
              <a:rPr lang="de-DE" sz="1600" dirty="0"/>
              <a:t>O</a:t>
            </a:r>
            <a:r>
              <a:rPr lang="de-DE" sz="1600" baseline="-25000" dirty="0"/>
              <a:t>2</a:t>
            </a:r>
            <a:r>
              <a:rPr lang="de-DE" sz="1600" dirty="0"/>
              <a:t>, CHX, Alkohol, …</a:t>
            </a:r>
          </a:p>
          <a:p>
            <a:pPr lvl="1"/>
            <a:r>
              <a:rPr lang="de-DE" sz="1600" dirty="0"/>
              <a:t>Papierspitzen zum Trocknen der Kanäle</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Gangränbehandlung</a:t>
            </a:r>
            <a:r>
              <a:rPr lang="de-DE" b="1" dirty="0">
                <a:latin typeface="Arial"/>
                <a:cs typeface="Arial"/>
              </a:rPr>
              <a:t> (3)</a:t>
            </a:r>
          </a:p>
        </p:txBody>
      </p:sp>
    </p:spTree>
    <p:extLst>
      <p:ext uri="{BB962C8B-B14F-4D97-AF65-F5344CB8AC3E}">
        <p14:creationId xmlns:p14="http://schemas.microsoft.com/office/powerpoint/2010/main" val="18809955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mc:AlternateContent xmlns:mc="http://schemas.openxmlformats.org/markup-compatibility/2006" xmlns:a14="http://schemas.microsoft.com/office/drawing/2010/main">
        <mc:Choice Requires="a14">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606950"/>
              </a:xfrm>
            </p:spPr>
            <p:txBody>
              <a:bodyPr>
                <a:normAutofit/>
              </a:bodyPr>
              <a:lstStyle/>
              <a:p>
                <a:r>
                  <a:rPr lang="de-DE" sz="1600" b="1" dirty="0"/>
                  <a:t>ggfs. Medikamentöse Einlage </a:t>
                </a:r>
              </a:p>
              <a:p>
                <a:pPr lvl="1"/>
                <a:r>
                  <a:rPr lang="de-DE" sz="1600" dirty="0"/>
                  <a:t>Lentulo</a:t>
                </a:r>
                <a14:m>
                  <m:oMath xmlns:m="http://schemas.openxmlformats.org/officeDocument/2006/math">
                    <m:r>
                      <a:rPr lang="de-DE" sz="1600" b="0" i="1" baseline="30000" smtClean="0">
                        <a:latin typeface="Cambria Math" panose="02040503050406030204" pitchFamily="18" charset="0"/>
                        <a:cs typeface="Arial"/>
                      </a:rPr>
                      <m:t>®</m:t>
                    </m:r>
                  </m:oMath>
                </a14:m>
                <a:endParaRPr lang="de-DE" sz="1600" dirty="0"/>
              </a:p>
              <a:p>
                <a:pPr lvl="1"/>
                <a:r>
                  <a:rPr lang="de-DE" sz="1600" dirty="0"/>
                  <a:t>Medikamente für die medikamentöse Einlage</a:t>
                </a:r>
              </a:p>
              <a:p>
                <a:r>
                  <a:rPr lang="de-DE" sz="1600" b="1" dirty="0"/>
                  <a:t>Provisorischer, speicheldichter Verschluss</a:t>
                </a:r>
              </a:p>
              <a:p>
                <a:pPr lvl="1"/>
                <a:r>
                  <a:rPr lang="de-DE" sz="1600" dirty="0"/>
                  <a:t>z.B. Cavit</a:t>
                </a:r>
                <a14:m>
                  <m:oMath xmlns:m="http://schemas.openxmlformats.org/officeDocument/2006/math">
                    <m:r>
                      <a:rPr lang="de-DE" sz="1600" b="0" i="1" baseline="30000" smtClean="0">
                        <a:latin typeface="Cambria Math" panose="02040503050406030204" pitchFamily="18" charset="0"/>
                        <a:cs typeface="Arial"/>
                      </a:rPr>
                      <m:t>®</m:t>
                    </m:r>
                  </m:oMath>
                </a14:m>
                <a:endParaRPr lang="de-DE" sz="1600" b="1" dirty="0"/>
              </a:p>
              <a:p>
                <a:endParaRPr lang="de-DE" sz="1600" dirty="0"/>
              </a:p>
              <a:p>
                <a:endParaRPr lang="de-DE" sz="1600" dirty="0"/>
              </a:p>
            </p:txBody>
          </p:sp>
        </mc:Choice>
        <mc:Fallback xmlns="">
          <p:sp>
            <p:nvSpPr>
              <p:cNvPr id="5" name="Inhaltsplatzhalter 4">
                <a:extLst>
                  <a:ext uri="{FF2B5EF4-FFF2-40B4-BE49-F238E27FC236}">
                    <a16:creationId xmlns:a16="http://schemas.microsoft.com/office/drawing/2014/main" id="{1EC1C73A-0974-9EF2-B99C-FED4974FB748}"/>
                  </a:ext>
                </a:extLst>
              </p:cNvPr>
              <p:cNvSpPr>
                <a:spLocks noGrp="1" noRot="1" noChangeAspect="1" noMove="1" noResize="1" noEditPoints="1" noAdjustHandles="1" noChangeArrowheads="1" noChangeShapeType="1" noTextEdit="1"/>
              </p:cNvSpPr>
              <p:nvPr>
                <p:ph idx="1"/>
              </p:nvPr>
            </p:nvSpPr>
            <p:spPr>
              <a:xfrm>
                <a:off x="611187" y="2486346"/>
                <a:ext cx="8132121" cy="3606950"/>
              </a:xfrm>
              <a:blipFill>
                <a:blip r:embed="rId2"/>
                <a:stretch>
                  <a:fillRect l="-312" t="-350"/>
                </a:stretch>
              </a:blipFill>
            </p:spPr>
            <p:txBody>
              <a:bodyPr/>
              <a:lstStyle/>
              <a:p>
                <a:r>
                  <a:rPr lang="de-DE">
                    <a:noFill/>
                  </a:rPr>
                  <a:t> </a:t>
                </a:r>
              </a:p>
            </p:txBody>
          </p:sp>
        </mc:Fallback>
      </mc:AlternateContent>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Gangränbehandlung</a:t>
            </a:r>
            <a:r>
              <a:rPr lang="de-DE" b="1" dirty="0">
                <a:latin typeface="Arial"/>
                <a:cs typeface="Arial"/>
              </a:rPr>
              <a:t> (4)</a:t>
            </a:r>
          </a:p>
        </p:txBody>
      </p:sp>
    </p:spTree>
    <p:extLst>
      <p:ext uri="{BB962C8B-B14F-4D97-AF65-F5344CB8AC3E}">
        <p14:creationId xmlns:p14="http://schemas.microsoft.com/office/powerpoint/2010/main" val="1628393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606950"/>
          </a:xfrm>
        </p:spPr>
        <p:txBody>
          <a:bodyPr>
            <a:normAutofit/>
          </a:bodyPr>
          <a:lstStyle/>
          <a:p>
            <a:pPr marL="0" indent="0">
              <a:buNone/>
            </a:pPr>
            <a:r>
              <a:rPr lang="de-DE" sz="1600" b="1" dirty="0">
                <a:solidFill>
                  <a:schemeClr val="tx1">
                    <a:lumMod val="50000"/>
                    <a:lumOff val="50000"/>
                  </a:schemeClr>
                </a:solidFill>
              </a:rPr>
              <a:t>dritte Sitzung:</a:t>
            </a:r>
          </a:p>
          <a:p>
            <a:r>
              <a:rPr lang="de-DE" sz="1600" b="1" dirty="0"/>
              <a:t>Trockenlegung </a:t>
            </a:r>
          </a:p>
          <a:p>
            <a:pPr lvl="1"/>
            <a:r>
              <a:rPr lang="de-DE" sz="1600" dirty="0"/>
              <a:t>z.B. mit Kofferdam</a:t>
            </a:r>
          </a:p>
          <a:p>
            <a:r>
              <a:rPr lang="de-DE" sz="1600" b="1" dirty="0"/>
              <a:t>Spülung der Wurzelkanäle</a:t>
            </a:r>
          </a:p>
          <a:p>
            <a:pPr lvl="1"/>
            <a:r>
              <a:rPr lang="de-DE" sz="1600" dirty="0"/>
              <a:t>desinfizierende Spüllösungen: </a:t>
            </a:r>
            <a:r>
              <a:rPr lang="de-DE" sz="1600" dirty="0" err="1"/>
              <a:t>NaOCl</a:t>
            </a:r>
            <a:r>
              <a:rPr lang="de-DE" sz="1600" dirty="0"/>
              <a:t>, H</a:t>
            </a:r>
            <a:r>
              <a:rPr lang="de-DE" sz="1600" baseline="-25000" dirty="0"/>
              <a:t>2</a:t>
            </a:r>
            <a:r>
              <a:rPr lang="de-DE" sz="1600" dirty="0"/>
              <a:t>O</a:t>
            </a:r>
            <a:r>
              <a:rPr lang="de-DE" sz="1600" baseline="-25000" dirty="0"/>
              <a:t>2</a:t>
            </a:r>
            <a:r>
              <a:rPr lang="de-DE" sz="1600" dirty="0"/>
              <a:t>, CHX, Alkohol, …</a:t>
            </a:r>
          </a:p>
          <a:p>
            <a:r>
              <a:rPr lang="de-DE" sz="1600" b="1" dirty="0"/>
              <a:t>Trocknung der Wurzelkanäle </a:t>
            </a:r>
          </a:p>
          <a:p>
            <a:pPr lvl="1"/>
            <a:r>
              <a:rPr lang="de-DE" sz="1600" dirty="0"/>
              <a:t>Papierspitzen</a:t>
            </a:r>
          </a:p>
          <a:p>
            <a:r>
              <a:rPr lang="de-DE" sz="1600" b="1" dirty="0"/>
              <a:t>ggfs. Füllung der Wurzelkanäle</a:t>
            </a:r>
          </a:p>
          <a:p>
            <a:pPr lvl="1"/>
            <a:r>
              <a:rPr lang="de-DE" sz="1600" dirty="0" err="1"/>
              <a:t>Guttaperchastifte</a:t>
            </a:r>
            <a:endParaRPr lang="de-DE" sz="1600" dirty="0"/>
          </a:p>
          <a:p>
            <a:pPr lvl="1"/>
            <a:r>
              <a:rPr lang="de-DE" sz="1600" dirty="0" err="1"/>
              <a:t>Sealer</a:t>
            </a:r>
            <a:endParaRPr lang="de-DE" sz="1600" dirty="0"/>
          </a:p>
          <a:p>
            <a:pPr lvl="1"/>
            <a:r>
              <a:rPr lang="de-DE" sz="1600" dirty="0" err="1"/>
              <a:t>Lentulo</a:t>
            </a:r>
            <a:endParaRPr lang="de-DE" sz="1600" dirty="0"/>
          </a:p>
          <a:p>
            <a:pPr lvl="1"/>
            <a:r>
              <a:rPr lang="de-DE" sz="1600" dirty="0" err="1"/>
              <a:t>Spreader</a:t>
            </a:r>
            <a:r>
              <a:rPr lang="de-DE" sz="1600" dirty="0"/>
              <a:t>, </a:t>
            </a:r>
            <a:r>
              <a:rPr lang="de-DE" sz="1600" dirty="0" err="1"/>
              <a:t>Plugger</a:t>
            </a:r>
            <a:r>
              <a:rPr lang="de-DE" sz="1600" dirty="0"/>
              <a:t>, Flamme</a:t>
            </a:r>
            <a:endParaRPr lang="de-DE" sz="1600" b="1" dirty="0"/>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Gangränbehandlung</a:t>
            </a:r>
            <a:r>
              <a:rPr lang="de-DE" b="1" dirty="0">
                <a:latin typeface="Arial"/>
                <a:cs typeface="Arial"/>
              </a:rPr>
              <a:t> (5)</a:t>
            </a:r>
          </a:p>
        </p:txBody>
      </p:sp>
    </p:spTree>
    <p:extLst>
      <p:ext uri="{BB962C8B-B14F-4D97-AF65-F5344CB8AC3E}">
        <p14:creationId xmlns:p14="http://schemas.microsoft.com/office/powerpoint/2010/main" val="13143316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606950"/>
          </a:xfrm>
        </p:spPr>
        <p:txBody>
          <a:bodyPr>
            <a:normAutofit/>
          </a:bodyPr>
          <a:lstStyle/>
          <a:p>
            <a:r>
              <a:rPr lang="de-DE" sz="1600" b="1" dirty="0"/>
              <a:t>Röntgenkontrolle der Wurzelkanalfüllung</a:t>
            </a:r>
          </a:p>
          <a:p>
            <a:pPr lvl="1"/>
            <a:r>
              <a:rPr lang="de-DE" sz="1600" dirty="0"/>
              <a:t>vollständig (bis zum Apex)</a:t>
            </a:r>
          </a:p>
          <a:p>
            <a:pPr lvl="1"/>
            <a:r>
              <a:rPr lang="de-DE" sz="1600" dirty="0"/>
              <a:t>bakteriendicht</a:t>
            </a:r>
          </a:p>
          <a:p>
            <a:r>
              <a:rPr lang="de-DE" sz="1600" b="1" dirty="0"/>
              <a:t>provisorische oder definitive Füllung</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err="1">
                <a:latin typeface="Arial"/>
                <a:cs typeface="Arial"/>
              </a:rPr>
              <a:t>Gangränbehandlung</a:t>
            </a:r>
            <a:r>
              <a:rPr lang="de-DE" b="1" dirty="0">
                <a:latin typeface="Arial"/>
                <a:cs typeface="Arial"/>
              </a:rPr>
              <a:t> (6)</a:t>
            </a:r>
          </a:p>
        </p:txBody>
      </p:sp>
    </p:spTree>
    <p:extLst>
      <p:ext uri="{BB962C8B-B14F-4D97-AF65-F5344CB8AC3E}">
        <p14:creationId xmlns:p14="http://schemas.microsoft.com/office/powerpoint/2010/main" val="4484915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894982"/>
          </a:xfrm>
        </p:spPr>
        <p:txBody>
          <a:bodyPr>
            <a:normAutofit lnSpcReduction="10000"/>
          </a:bodyPr>
          <a:lstStyle/>
          <a:p>
            <a:pPr marL="0" indent="0">
              <a:buNone/>
            </a:pPr>
            <a:r>
              <a:rPr lang="de-DE" sz="1600" dirty="0"/>
              <a:t>Wiederherstellung eines zerstörten, </a:t>
            </a:r>
            <a:r>
              <a:rPr lang="de-DE" sz="1600" dirty="0" err="1"/>
              <a:t>endodontisch</a:t>
            </a:r>
            <a:r>
              <a:rPr lang="de-DE" sz="1600" dirty="0"/>
              <a:t> behandelten Zahnes zur Aufnahme einer Krone</a:t>
            </a:r>
          </a:p>
          <a:p>
            <a:pPr marL="0" indent="0">
              <a:buNone/>
            </a:pPr>
            <a:endParaRPr lang="de-DE" sz="1600" b="1" dirty="0"/>
          </a:p>
          <a:p>
            <a:pPr marL="0" indent="0">
              <a:buNone/>
            </a:pPr>
            <a:r>
              <a:rPr lang="de-DE" sz="1600" b="1" dirty="0"/>
              <a:t>Material</a:t>
            </a:r>
          </a:p>
          <a:p>
            <a:r>
              <a:rPr lang="de-DE" sz="1600" b="1" dirty="0"/>
              <a:t>Komposit</a:t>
            </a:r>
          </a:p>
          <a:p>
            <a:r>
              <a:rPr lang="de-DE" sz="1600" b="1" dirty="0"/>
              <a:t>Zemente</a:t>
            </a:r>
          </a:p>
          <a:p>
            <a:pPr lvl="1"/>
            <a:r>
              <a:rPr lang="de-DE" sz="1600" dirty="0"/>
              <a:t>GIZ</a:t>
            </a:r>
          </a:p>
          <a:p>
            <a:pPr lvl="1"/>
            <a:r>
              <a:rPr lang="de-DE" sz="1600" dirty="0"/>
              <a:t>Phosphatzement</a:t>
            </a:r>
          </a:p>
          <a:p>
            <a:pPr marL="0" indent="0">
              <a:buNone/>
            </a:pPr>
            <a:endParaRPr lang="de-DE" sz="1600" b="1" dirty="0"/>
          </a:p>
          <a:p>
            <a:pPr marL="0" indent="0">
              <a:buNone/>
            </a:pPr>
            <a:r>
              <a:rPr lang="de-DE" sz="1600" b="1" dirty="0"/>
              <a:t>Befestigung</a:t>
            </a:r>
          </a:p>
          <a:p>
            <a:r>
              <a:rPr lang="de-DE" sz="1600" b="1" dirty="0"/>
              <a:t>durch </a:t>
            </a:r>
            <a:r>
              <a:rPr lang="de-DE" sz="1600" b="1" dirty="0" err="1"/>
              <a:t>intrakanalären</a:t>
            </a:r>
            <a:r>
              <a:rPr lang="de-DE" sz="1600" b="1" dirty="0"/>
              <a:t> Stift</a:t>
            </a:r>
          </a:p>
          <a:p>
            <a:pPr lvl="1"/>
            <a:r>
              <a:rPr lang="de-DE" sz="1600" dirty="0"/>
              <a:t>z.B. Glasfaserstift</a:t>
            </a:r>
          </a:p>
          <a:p>
            <a:r>
              <a:rPr lang="de-DE" sz="1600" b="1" dirty="0"/>
              <a:t>durch </a:t>
            </a:r>
            <a:r>
              <a:rPr lang="de-DE" sz="1600" b="1" dirty="0" err="1"/>
              <a:t>intrakanaläre</a:t>
            </a:r>
            <a:r>
              <a:rPr lang="de-DE" sz="1600" b="1" dirty="0"/>
              <a:t> Schraube</a:t>
            </a:r>
          </a:p>
          <a:p>
            <a:pPr lvl="1"/>
            <a:r>
              <a:rPr lang="de-DE" sz="1600" dirty="0"/>
              <a:t>z.B. </a:t>
            </a:r>
            <a:r>
              <a:rPr lang="de-DE" sz="1600" dirty="0" err="1"/>
              <a:t>Radixanker</a:t>
            </a:r>
            <a:endParaRPr lang="de-DE" sz="1600" dirty="0"/>
          </a:p>
          <a:p>
            <a:pPr marL="0" indent="0">
              <a:buNone/>
            </a:pPr>
            <a:endParaRPr lang="de-DE" sz="1600" b="1" dirty="0"/>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Aufbaufüllung </a:t>
            </a:r>
          </a:p>
        </p:txBody>
      </p:sp>
    </p:spTree>
    <p:extLst>
      <p:ext uri="{BB962C8B-B14F-4D97-AF65-F5344CB8AC3E}">
        <p14:creationId xmlns:p14="http://schemas.microsoft.com/office/powerpoint/2010/main" val="2192335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534942"/>
          </a:xfrm>
        </p:spPr>
        <p:txBody>
          <a:bodyPr>
            <a:normAutofit/>
          </a:bodyPr>
          <a:lstStyle/>
          <a:p>
            <a:pPr marL="0" indent="0">
              <a:buNone/>
            </a:pPr>
            <a:r>
              <a:rPr lang="de-DE" sz="1600" dirty="0"/>
              <a:t>Verankerung einer Aufbaufüllung durch einen </a:t>
            </a:r>
            <a:r>
              <a:rPr lang="de-DE" sz="1600" dirty="0" err="1"/>
              <a:t>intrakanalären</a:t>
            </a:r>
            <a:r>
              <a:rPr lang="de-DE" sz="1600" dirty="0"/>
              <a:t>, konfektionierten Stift- oder Schraubenaufbau </a:t>
            </a:r>
          </a:p>
          <a:p>
            <a:pPr marL="0" indent="0">
              <a:buNone/>
            </a:pPr>
            <a:endParaRPr lang="de-DE" sz="1600" b="1" dirty="0"/>
          </a:p>
          <a:p>
            <a:pPr marL="0" indent="0">
              <a:buNone/>
            </a:pPr>
            <a:r>
              <a:rPr lang="de-DE" sz="1600" b="1" dirty="0"/>
              <a:t>Formen</a:t>
            </a:r>
          </a:p>
          <a:p>
            <a:r>
              <a:rPr lang="de-DE" sz="1600" b="1" dirty="0"/>
              <a:t>konfektionierter Stift (z.B. Glasfaserstift)</a:t>
            </a:r>
            <a:endParaRPr lang="de-DE" sz="1600" dirty="0"/>
          </a:p>
          <a:p>
            <a:r>
              <a:rPr lang="de-DE" sz="1600" b="1" dirty="0"/>
              <a:t>konfektionierter Schraubenaufbau (z.B. </a:t>
            </a:r>
            <a:r>
              <a:rPr lang="de-DE" sz="1600" b="1" dirty="0" err="1"/>
              <a:t>Radixanker</a:t>
            </a:r>
            <a:r>
              <a:rPr lang="de-DE" sz="1600" b="1" dirty="0"/>
              <a:t>)</a:t>
            </a:r>
          </a:p>
          <a:p>
            <a:pPr marL="0" indent="0">
              <a:buNone/>
            </a:pPr>
            <a:endParaRPr lang="de-DE" sz="1600" b="1" dirty="0"/>
          </a:p>
          <a:p>
            <a:pPr marL="0" indent="0">
              <a:buNone/>
            </a:pPr>
            <a:r>
              <a:rPr lang="de-DE" sz="1600" b="1" dirty="0"/>
              <a:t>Abrechnung</a:t>
            </a:r>
          </a:p>
          <a:p>
            <a:r>
              <a:rPr lang="de-DE" sz="1600" b="1" dirty="0"/>
              <a:t>konfektionierte Stiftverankerung eines </a:t>
            </a:r>
            <a:r>
              <a:rPr lang="de-DE" sz="1600" b="1" dirty="0" err="1"/>
              <a:t>endodontisch</a:t>
            </a:r>
            <a:r>
              <a:rPr lang="de-DE" sz="1600" b="1" dirty="0"/>
              <a:t> behandelten Zahnes</a:t>
            </a:r>
            <a:endParaRPr lang="de-DE" sz="1600" b="1" dirty="0">
              <a:solidFill>
                <a:srgbClr val="FF0000"/>
              </a:solidFill>
            </a:endParaRPr>
          </a:p>
          <a:p>
            <a:r>
              <a:rPr lang="de-DE" sz="1600" b="1" dirty="0"/>
              <a:t>Aufbaufüllung</a:t>
            </a:r>
          </a:p>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Konfektionierte Stiftverankerung</a:t>
            </a:r>
          </a:p>
        </p:txBody>
      </p:sp>
    </p:spTree>
    <p:extLst>
      <p:ext uri="{BB962C8B-B14F-4D97-AF65-F5344CB8AC3E}">
        <p14:creationId xmlns:p14="http://schemas.microsoft.com/office/powerpoint/2010/main" val="25936847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Abrechnung nach BEMA und GOZ/GOÄ (1)</a:t>
            </a:r>
          </a:p>
        </p:txBody>
      </p:sp>
      <p:graphicFrame>
        <p:nvGraphicFramePr>
          <p:cNvPr id="3" name="Tabelle 3">
            <a:extLst>
              <a:ext uri="{FF2B5EF4-FFF2-40B4-BE49-F238E27FC236}">
                <a16:creationId xmlns:a16="http://schemas.microsoft.com/office/drawing/2014/main" id="{5CB38019-9A3E-6671-27A8-F8B6B6CF956D}"/>
              </a:ext>
            </a:extLst>
          </p:cNvPr>
          <p:cNvGraphicFramePr>
            <a:graphicFrameLocks noGrp="1"/>
          </p:cNvGraphicFramePr>
          <p:nvPr>
            <p:extLst>
              <p:ext uri="{D42A27DB-BD31-4B8C-83A1-F6EECF244321}">
                <p14:modId xmlns:p14="http://schemas.microsoft.com/office/powerpoint/2010/main" val="2943513679"/>
              </p:ext>
            </p:extLst>
          </p:nvPr>
        </p:nvGraphicFramePr>
        <p:xfrm>
          <a:off x="611188" y="2486346"/>
          <a:ext cx="7921626" cy="3076857"/>
        </p:xfrm>
        <a:graphic>
          <a:graphicData uri="http://schemas.openxmlformats.org/drawingml/2006/table">
            <a:tbl>
              <a:tblPr firstRow="1" bandRow="1">
                <a:tableStyleId>{5C22544A-7EE6-4342-B048-85BDC9FD1C3A}</a:tableStyleId>
              </a:tblPr>
              <a:tblGrid>
                <a:gridCol w="4138503">
                  <a:extLst>
                    <a:ext uri="{9D8B030D-6E8A-4147-A177-3AD203B41FA5}">
                      <a16:colId xmlns:a16="http://schemas.microsoft.com/office/drawing/2014/main" val="1636780707"/>
                    </a:ext>
                  </a:extLst>
                </a:gridCol>
                <a:gridCol w="1893891">
                  <a:extLst>
                    <a:ext uri="{9D8B030D-6E8A-4147-A177-3AD203B41FA5}">
                      <a16:colId xmlns:a16="http://schemas.microsoft.com/office/drawing/2014/main" val="1866777083"/>
                    </a:ext>
                  </a:extLst>
                </a:gridCol>
                <a:gridCol w="1889232">
                  <a:extLst>
                    <a:ext uri="{9D8B030D-6E8A-4147-A177-3AD203B41FA5}">
                      <a16:colId xmlns:a16="http://schemas.microsoft.com/office/drawing/2014/main" val="2149027346"/>
                    </a:ext>
                  </a:extLst>
                </a:gridCol>
              </a:tblGrid>
              <a:tr h="607977">
                <a:tc>
                  <a:txBody>
                    <a:bodyPr/>
                    <a:lstStyle/>
                    <a:p>
                      <a:r>
                        <a:rPr lang="de-DE" dirty="0"/>
                        <a:t>Leistung</a:t>
                      </a:r>
                    </a:p>
                  </a:txBody>
                  <a:tcPr/>
                </a:tc>
                <a:tc>
                  <a:txBody>
                    <a:bodyPr/>
                    <a:lstStyle/>
                    <a:p>
                      <a:r>
                        <a:rPr lang="de-DE" dirty="0"/>
                        <a:t>BEMA</a:t>
                      </a:r>
                    </a:p>
                  </a:txBody>
                  <a:tcPr/>
                </a:tc>
                <a:tc>
                  <a:txBody>
                    <a:bodyPr/>
                    <a:lstStyle/>
                    <a:p>
                      <a:r>
                        <a:rPr lang="de-DE" dirty="0"/>
                        <a:t>GOZ/GOÄ</a:t>
                      </a:r>
                    </a:p>
                  </a:txBody>
                  <a:tcPr/>
                </a:tc>
                <a:extLst>
                  <a:ext uri="{0D108BD9-81ED-4DB2-BD59-A6C34878D82A}">
                    <a16:rowId xmlns:a16="http://schemas.microsoft.com/office/drawing/2014/main" val="1925312771"/>
                  </a:ext>
                </a:extLst>
              </a:tr>
              <a:tr h="607977">
                <a:tc>
                  <a:txBody>
                    <a:bodyPr/>
                    <a:lstStyle/>
                    <a:p>
                      <a:r>
                        <a:rPr lang="de-DE" dirty="0"/>
                        <a:t>Temporärer speicheldichter Verschluss einer Kavität</a:t>
                      </a:r>
                    </a:p>
                  </a:txBody>
                  <a:tcPr/>
                </a:tc>
                <a:tc>
                  <a:txBody>
                    <a:bodyPr/>
                    <a:lstStyle/>
                    <a:p>
                      <a:r>
                        <a:rPr lang="de-DE" dirty="0"/>
                        <a:t>---</a:t>
                      </a:r>
                    </a:p>
                  </a:txBody>
                  <a:tcPr/>
                </a:tc>
                <a:tc>
                  <a:txBody>
                    <a:bodyPr/>
                    <a:lstStyle/>
                    <a:p>
                      <a:r>
                        <a:rPr lang="de-DE" dirty="0"/>
                        <a:t>2020</a:t>
                      </a:r>
                    </a:p>
                  </a:txBody>
                  <a:tcPr/>
                </a:tc>
                <a:extLst>
                  <a:ext uri="{0D108BD9-81ED-4DB2-BD59-A6C34878D82A}">
                    <a16:rowId xmlns:a16="http://schemas.microsoft.com/office/drawing/2014/main" val="3114522348"/>
                  </a:ext>
                </a:extLst>
              </a:tr>
              <a:tr h="607977">
                <a:tc>
                  <a:txBody>
                    <a:bodyPr/>
                    <a:lstStyle/>
                    <a:p>
                      <a:r>
                        <a:rPr lang="de-DE" dirty="0"/>
                        <a:t>Vorbereitung eines zerstörten Zahnes mit plastischem Aufbaumaterial</a:t>
                      </a:r>
                    </a:p>
                  </a:txBody>
                  <a:tcPr/>
                </a:tc>
                <a:tc>
                  <a:txBody>
                    <a:bodyPr/>
                    <a:lstStyle/>
                    <a:p>
                      <a:r>
                        <a:rPr lang="de-DE" dirty="0"/>
                        <a:t>F1 ZE, F2 ZE</a:t>
                      </a:r>
                    </a:p>
                    <a:p>
                      <a:r>
                        <a:rPr lang="de-DE" dirty="0"/>
                        <a:t>13e ZE, 13f ZE</a:t>
                      </a:r>
                    </a:p>
                  </a:txBody>
                  <a:tcPr/>
                </a:tc>
                <a:tc>
                  <a:txBody>
                    <a:bodyPr/>
                    <a:lstStyle/>
                    <a:p>
                      <a:r>
                        <a:rPr lang="de-DE" dirty="0"/>
                        <a:t>2180</a:t>
                      </a:r>
                    </a:p>
                  </a:txBody>
                  <a:tcPr/>
                </a:tc>
                <a:extLst>
                  <a:ext uri="{0D108BD9-81ED-4DB2-BD59-A6C34878D82A}">
                    <a16:rowId xmlns:a16="http://schemas.microsoft.com/office/drawing/2014/main" val="2043575179"/>
                  </a:ext>
                </a:extLst>
              </a:tr>
              <a:tr h="607977">
                <a:tc>
                  <a:txBody>
                    <a:bodyPr/>
                    <a:lstStyle/>
                    <a:p>
                      <a:r>
                        <a:rPr lang="de-DE" dirty="0"/>
                        <a:t>Vorbereitung eines zerstörten Zahnes durch einen Schraubenaufbau oder Glasfaserstift o.Ä. zur Aufnahme einer Krone</a:t>
                      </a:r>
                    </a:p>
                  </a:txBody>
                  <a:tcPr/>
                </a:tc>
                <a:tc>
                  <a:txBody>
                    <a:bodyPr/>
                    <a:lstStyle/>
                    <a:p>
                      <a:r>
                        <a:rPr lang="de-DE" dirty="0"/>
                        <a:t>18a</a:t>
                      </a:r>
                    </a:p>
                  </a:txBody>
                  <a:tcPr/>
                </a:tc>
                <a:tc>
                  <a:txBody>
                    <a:bodyPr/>
                    <a:lstStyle/>
                    <a:p>
                      <a:r>
                        <a:rPr lang="de-DE" dirty="0"/>
                        <a:t>2195</a:t>
                      </a:r>
                    </a:p>
                  </a:txBody>
                  <a:tcPr/>
                </a:tc>
                <a:extLst>
                  <a:ext uri="{0D108BD9-81ED-4DB2-BD59-A6C34878D82A}">
                    <a16:rowId xmlns:a16="http://schemas.microsoft.com/office/drawing/2014/main" val="329993"/>
                  </a:ext>
                </a:extLst>
              </a:tr>
            </a:tbl>
          </a:graphicData>
        </a:graphic>
      </p:graphicFrame>
    </p:spTree>
    <p:extLst>
      <p:ext uri="{BB962C8B-B14F-4D97-AF65-F5344CB8AC3E}">
        <p14:creationId xmlns:p14="http://schemas.microsoft.com/office/powerpoint/2010/main" val="2653898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Abrechnung nach BEMA und GOZ/GOÄ (2)</a:t>
            </a:r>
          </a:p>
        </p:txBody>
      </p:sp>
      <p:graphicFrame>
        <p:nvGraphicFramePr>
          <p:cNvPr id="3" name="Tabelle 3">
            <a:extLst>
              <a:ext uri="{FF2B5EF4-FFF2-40B4-BE49-F238E27FC236}">
                <a16:creationId xmlns:a16="http://schemas.microsoft.com/office/drawing/2014/main" id="{5CB38019-9A3E-6671-27A8-F8B6B6CF956D}"/>
              </a:ext>
            </a:extLst>
          </p:cNvPr>
          <p:cNvGraphicFramePr>
            <a:graphicFrameLocks noGrp="1"/>
          </p:cNvGraphicFramePr>
          <p:nvPr>
            <p:extLst>
              <p:ext uri="{D42A27DB-BD31-4B8C-83A1-F6EECF244321}">
                <p14:modId xmlns:p14="http://schemas.microsoft.com/office/powerpoint/2010/main" val="2523099985"/>
              </p:ext>
            </p:extLst>
          </p:nvPr>
        </p:nvGraphicFramePr>
        <p:xfrm>
          <a:off x="611188" y="2486346"/>
          <a:ext cx="7921626" cy="3378411"/>
        </p:xfrm>
        <a:graphic>
          <a:graphicData uri="http://schemas.openxmlformats.org/drawingml/2006/table">
            <a:tbl>
              <a:tblPr firstRow="1" bandRow="1">
                <a:tableStyleId>{5C22544A-7EE6-4342-B048-85BDC9FD1C3A}</a:tableStyleId>
              </a:tblPr>
              <a:tblGrid>
                <a:gridCol w="4138503">
                  <a:extLst>
                    <a:ext uri="{9D8B030D-6E8A-4147-A177-3AD203B41FA5}">
                      <a16:colId xmlns:a16="http://schemas.microsoft.com/office/drawing/2014/main" val="1636780707"/>
                    </a:ext>
                  </a:extLst>
                </a:gridCol>
                <a:gridCol w="1893891">
                  <a:extLst>
                    <a:ext uri="{9D8B030D-6E8A-4147-A177-3AD203B41FA5}">
                      <a16:colId xmlns:a16="http://schemas.microsoft.com/office/drawing/2014/main" val="1866777083"/>
                    </a:ext>
                  </a:extLst>
                </a:gridCol>
                <a:gridCol w="1889232">
                  <a:extLst>
                    <a:ext uri="{9D8B030D-6E8A-4147-A177-3AD203B41FA5}">
                      <a16:colId xmlns:a16="http://schemas.microsoft.com/office/drawing/2014/main" val="2149027346"/>
                    </a:ext>
                  </a:extLst>
                </a:gridCol>
              </a:tblGrid>
              <a:tr h="607977">
                <a:tc>
                  <a:txBody>
                    <a:bodyPr/>
                    <a:lstStyle/>
                    <a:p>
                      <a:r>
                        <a:rPr lang="de-DE" dirty="0"/>
                        <a:t>Leistung</a:t>
                      </a:r>
                    </a:p>
                  </a:txBody>
                  <a:tcPr/>
                </a:tc>
                <a:tc>
                  <a:txBody>
                    <a:bodyPr/>
                    <a:lstStyle/>
                    <a:p>
                      <a:r>
                        <a:rPr lang="de-DE" dirty="0"/>
                        <a:t>BEMA</a:t>
                      </a:r>
                    </a:p>
                  </a:txBody>
                  <a:tcPr/>
                </a:tc>
                <a:tc>
                  <a:txBody>
                    <a:bodyPr/>
                    <a:lstStyle/>
                    <a:p>
                      <a:r>
                        <a:rPr lang="de-DE" dirty="0"/>
                        <a:t>GOZ/GOÄ</a:t>
                      </a:r>
                    </a:p>
                  </a:txBody>
                  <a:tcPr/>
                </a:tc>
                <a:extLst>
                  <a:ext uri="{0D108BD9-81ED-4DB2-BD59-A6C34878D82A}">
                    <a16:rowId xmlns:a16="http://schemas.microsoft.com/office/drawing/2014/main" val="1925312771"/>
                  </a:ext>
                </a:extLst>
              </a:tr>
              <a:tr h="607977">
                <a:tc>
                  <a:txBody>
                    <a:bodyPr/>
                    <a:lstStyle/>
                    <a:p>
                      <a:r>
                        <a:rPr lang="de-DE" dirty="0"/>
                        <a:t>Adhäsive Befestigung (plastischer Aufbau, Stift, …)</a:t>
                      </a:r>
                    </a:p>
                  </a:txBody>
                  <a:tcPr/>
                </a:tc>
                <a:tc>
                  <a:txBody>
                    <a:bodyPr/>
                    <a:lstStyle/>
                    <a:p>
                      <a:r>
                        <a:rPr lang="de-DE" dirty="0"/>
                        <a:t>---</a:t>
                      </a:r>
                    </a:p>
                  </a:txBody>
                  <a:tcPr/>
                </a:tc>
                <a:tc>
                  <a:txBody>
                    <a:bodyPr/>
                    <a:lstStyle/>
                    <a:p>
                      <a:r>
                        <a:rPr lang="de-DE" dirty="0"/>
                        <a:t>2197</a:t>
                      </a:r>
                    </a:p>
                  </a:txBody>
                  <a:tcPr/>
                </a:tc>
                <a:extLst>
                  <a:ext uri="{0D108BD9-81ED-4DB2-BD59-A6C34878D82A}">
                    <a16:rowId xmlns:a16="http://schemas.microsoft.com/office/drawing/2014/main" val="100035663"/>
                  </a:ext>
                </a:extLst>
              </a:tr>
              <a:tr h="607977">
                <a:tc>
                  <a:txBody>
                    <a:bodyPr/>
                    <a:lstStyle/>
                    <a:p>
                      <a:r>
                        <a:rPr lang="de-DE" dirty="0"/>
                        <a:t>Indirekte Überkappung</a:t>
                      </a:r>
                    </a:p>
                  </a:txBody>
                  <a:tcPr/>
                </a:tc>
                <a:tc>
                  <a:txBody>
                    <a:bodyPr/>
                    <a:lstStyle/>
                    <a:p>
                      <a:r>
                        <a:rPr lang="de-DE" dirty="0" err="1"/>
                        <a:t>Cp</a:t>
                      </a:r>
                      <a:endParaRPr lang="de-DE" dirty="0"/>
                    </a:p>
                  </a:txBody>
                  <a:tcPr/>
                </a:tc>
                <a:tc>
                  <a:txBody>
                    <a:bodyPr/>
                    <a:lstStyle/>
                    <a:p>
                      <a:r>
                        <a:rPr lang="de-DE" dirty="0"/>
                        <a:t>2330</a:t>
                      </a:r>
                    </a:p>
                  </a:txBody>
                  <a:tcPr/>
                </a:tc>
                <a:extLst>
                  <a:ext uri="{0D108BD9-81ED-4DB2-BD59-A6C34878D82A}">
                    <a16:rowId xmlns:a16="http://schemas.microsoft.com/office/drawing/2014/main" val="3114522348"/>
                  </a:ext>
                </a:extLst>
              </a:tr>
              <a:tr h="607977">
                <a:tc>
                  <a:txBody>
                    <a:bodyPr/>
                    <a:lstStyle/>
                    <a:p>
                      <a:r>
                        <a:rPr lang="de-DE" dirty="0"/>
                        <a:t>Direkte Überkappung</a:t>
                      </a:r>
                    </a:p>
                  </a:txBody>
                  <a:tcPr/>
                </a:tc>
                <a:tc>
                  <a:txBody>
                    <a:bodyPr/>
                    <a:lstStyle/>
                    <a:p>
                      <a:r>
                        <a:rPr lang="de-DE" dirty="0"/>
                        <a:t>P</a:t>
                      </a:r>
                    </a:p>
                  </a:txBody>
                  <a:tcPr/>
                </a:tc>
                <a:tc>
                  <a:txBody>
                    <a:bodyPr/>
                    <a:lstStyle/>
                    <a:p>
                      <a:r>
                        <a:rPr lang="de-DE" dirty="0"/>
                        <a:t>2340</a:t>
                      </a:r>
                    </a:p>
                  </a:txBody>
                  <a:tcPr/>
                </a:tc>
                <a:extLst>
                  <a:ext uri="{0D108BD9-81ED-4DB2-BD59-A6C34878D82A}">
                    <a16:rowId xmlns:a16="http://schemas.microsoft.com/office/drawing/2014/main" val="2043575179"/>
                  </a:ext>
                </a:extLst>
              </a:tr>
              <a:tr h="607977">
                <a:tc>
                  <a:txBody>
                    <a:bodyPr/>
                    <a:lstStyle/>
                    <a:p>
                      <a:r>
                        <a:rPr lang="de-DE" dirty="0"/>
                        <a:t>Amputation und Versorgung der vitalen Pulpa einschließlich Exkavieren                  (= </a:t>
                      </a:r>
                      <a:r>
                        <a:rPr lang="de-DE" dirty="0" err="1"/>
                        <a:t>Pulpotomie</a:t>
                      </a:r>
                      <a:r>
                        <a:rPr lang="de-DE" dirty="0"/>
                        <a:t>)</a:t>
                      </a:r>
                    </a:p>
                  </a:txBody>
                  <a:tcPr/>
                </a:tc>
                <a:tc>
                  <a:txBody>
                    <a:bodyPr/>
                    <a:lstStyle/>
                    <a:p>
                      <a:r>
                        <a:rPr lang="de-DE" dirty="0"/>
                        <a:t>Pulp</a:t>
                      </a:r>
                    </a:p>
                  </a:txBody>
                  <a:tcPr/>
                </a:tc>
                <a:tc>
                  <a:txBody>
                    <a:bodyPr/>
                    <a:lstStyle/>
                    <a:p>
                      <a:r>
                        <a:rPr lang="de-DE" dirty="0"/>
                        <a:t>2350</a:t>
                      </a:r>
                    </a:p>
                  </a:txBody>
                  <a:tcPr/>
                </a:tc>
                <a:extLst>
                  <a:ext uri="{0D108BD9-81ED-4DB2-BD59-A6C34878D82A}">
                    <a16:rowId xmlns:a16="http://schemas.microsoft.com/office/drawing/2014/main" val="329993"/>
                  </a:ext>
                </a:extLst>
              </a:tr>
            </a:tbl>
          </a:graphicData>
        </a:graphic>
      </p:graphicFrame>
    </p:spTree>
    <p:extLst>
      <p:ext uri="{BB962C8B-B14F-4D97-AF65-F5344CB8AC3E}">
        <p14:creationId xmlns:p14="http://schemas.microsoft.com/office/powerpoint/2010/main" val="1514850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Abrechnung nach BEMA und GOZ/GOÄ (3)</a:t>
            </a:r>
          </a:p>
        </p:txBody>
      </p:sp>
      <p:graphicFrame>
        <p:nvGraphicFramePr>
          <p:cNvPr id="3" name="Tabelle 3">
            <a:extLst>
              <a:ext uri="{FF2B5EF4-FFF2-40B4-BE49-F238E27FC236}">
                <a16:creationId xmlns:a16="http://schemas.microsoft.com/office/drawing/2014/main" id="{5CB38019-9A3E-6671-27A8-F8B6B6CF956D}"/>
              </a:ext>
            </a:extLst>
          </p:cNvPr>
          <p:cNvGraphicFramePr>
            <a:graphicFrameLocks noGrp="1"/>
          </p:cNvGraphicFramePr>
          <p:nvPr>
            <p:extLst>
              <p:ext uri="{D42A27DB-BD31-4B8C-83A1-F6EECF244321}">
                <p14:modId xmlns:p14="http://schemas.microsoft.com/office/powerpoint/2010/main" val="1235596531"/>
              </p:ext>
            </p:extLst>
          </p:nvPr>
        </p:nvGraphicFramePr>
        <p:xfrm>
          <a:off x="611188" y="2486346"/>
          <a:ext cx="7921626" cy="3136194"/>
        </p:xfrm>
        <a:graphic>
          <a:graphicData uri="http://schemas.openxmlformats.org/drawingml/2006/table">
            <a:tbl>
              <a:tblPr firstRow="1" bandRow="1">
                <a:tableStyleId>{5C22544A-7EE6-4342-B048-85BDC9FD1C3A}</a:tableStyleId>
              </a:tblPr>
              <a:tblGrid>
                <a:gridCol w="4138503">
                  <a:extLst>
                    <a:ext uri="{9D8B030D-6E8A-4147-A177-3AD203B41FA5}">
                      <a16:colId xmlns:a16="http://schemas.microsoft.com/office/drawing/2014/main" val="1636780707"/>
                    </a:ext>
                  </a:extLst>
                </a:gridCol>
                <a:gridCol w="1893891">
                  <a:extLst>
                    <a:ext uri="{9D8B030D-6E8A-4147-A177-3AD203B41FA5}">
                      <a16:colId xmlns:a16="http://schemas.microsoft.com/office/drawing/2014/main" val="1866777083"/>
                    </a:ext>
                  </a:extLst>
                </a:gridCol>
                <a:gridCol w="1889232">
                  <a:extLst>
                    <a:ext uri="{9D8B030D-6E8A-4147-A177-3AD203B41FA5}">
                      <a16:colId xmlns:a16="http://schemas.microsoft.com/office/drawing/2014/main" val="2149027346"/>
                    </a:ext>
                  </a:extLst>
                </a:gridCol>
              </a:tblGrid>
              <a:tr h="607977">
                <a:tc>
                  <a:txBody>
                    <a:bodyPr/>
                    <a:lstStyle/>
                    <a:p>
                      <a:r>
                        <a:rPr lang="de-DE" dirty="0"/>
                        <a:t>Leistung</a:t>
                      </a:r>
                    </a:p>
                  </a:txBody>
                  <a:tcPr/>
                </a:tc>
                <a:tc>
                  <a:txBody>
                    <a:bodyPr/>
                    <a:lstStyle/>
                    <a:p>
                      <a:r>
                        <a:rPr lang="de-DE" dirty="0"/>
                        <a:t>BEMA</a:t>
                      </a:r>
                    </a:p>
                  </a:txBody>
                  <a:tcPr/>
                </a:tc>
                <a:tc>
                  <a:txBody>
                    <a:bodyPr/>
                    <a:lstStyle/>
                    <a:p>
                      <a:r>
                        <a:rPr lang="de-DE" dirty="0"/>
                        <a:t>GOZ/GOÄ</a:t>
                      </a:r>
                    </a:p>
                  </a:txBody>
                  <a:tcPr/>
                </a:tc>
                <a:extLst>
                  <a:ext uri="{0D108BD9-81ED-4DB2-BD59-A6C34878D82A}">
                    <a16:rowId xmlns:a16="http://schemas.microsoft.com/office/drawing/2014/main" val="1925312771"/>
                  </a:ext>
                </a:extLst>
              </a:tr>
              <a:tr h="607977">
                <a:tc>
                  <a:txBody>
                    <a:bodyPr/>
                    <a:lstStyle/>
                    <a:p>
                      <a:r>
                        <a:rPr lang="de-DE" dirty="0"/>
                        <a:t>Exstirpation der vitalen Pulpa einschließlich Exkavieren, je Kanal</a:t>
                      </a:r>
                    </a:p>
                  </a:txBody>
                  <a:tcPr/>
                </a:tc>
                <a:tc>
                  <a:txBody>
                    <a:bodyPr/>
                    <a:lstStyle/>
                    <a:p>
                      <a:r>
                        <a:rPr lang="de-DE" dirty="0" err="1"/>
                        <a:t>VitE</a:t>
                      </a:r>
                      <a:endParaRPr lang="de-DE" dirty="0"/>
                    </a:p>
                  </a:txBody>
                  <a:tcPr/>
                </a:tc>
                <a:tc>
                  <a:txBody>
                    <a:bodyPr/>
                    <a:lstStyle/>
                    <a:p>
                      <a:r>
                        <a:rPr lang="de-DE" dirty="0"/>
                        <a:t>2360</a:t>
                      </a:r>
                    </a:p>
                  </a:txBody>
                  <a:tcPr/>
                </a:tc>
                <a:extLst>
                  <a:ext uri="{0D108BD9-81ED-4DB2-BD59-A6C34878D82A}">
                    <a16:rowId xmlns:a16="http://schemas.microsoft.com/office/drawing/2014/main" val="3076975859"/>
                  </a:ext>
                </a:extLst>
              </a:tr>
              <a:tr h="607977">
                <a:tc>
                  <a:txBody>
                    <a:bodyPr/>
                    <a:lstStyle/>
                    <a:p>
                      <a:r>
                        <a:rPr lang="de-DE" dirty="0"/>
                        <a:t>Amputation und endgültige Versorgung der </a:t>
                      </a:r>
                      <a:r>
                        <a:rPr lang="de-DE" dirty="0" err="1"/>
                        <a:t>avitalen</a:t>
                      </a:r>
                      <a:r>
                        <a:rPr lang="de-DE" dirty="0"/>
                        <a:t> Milchzahnpulpa</a:t>
                      </a:r>
                    </a:p>
                  </a:txBody>
                  <a:tcPr/>
                </a:tc>
                <a:tc>
                  <a:txBody>
                    <a:bodyPr/>
                    <a:lstStyle/>
                    <a:p>
                      <a:r>
                        <a:rPr lang="de-DE" dirty="0"/>
                        <a:t>---</a:t>
                      </a:r>
                    </a:p>
                  </a:txBody>
                  <a:tcPr/>
                </a:tc>
                <a:tc>
                  <a:txBody>
                    <a:bodyPr/>
                    <a:lstStyle/>
                    <a:p>
                      <a:r>
                        <a:rPr lang="de-DE" dirty="0"/>
                        <a:t>2380</a:t>
                      </a:r>
                    </a:p>
                  </a:txBody>
                  <a:tcPr/>
                </a:tc>
                <a:extLst>
                  <a:ext uri="{0D108BD9-81ED-4DB2-BD59-A6C34878D82A}">
                    <a16:rowId xmlns:a16="http://schemas.microsoft.com/office/drawing/2014/main" val="3114522348"/>
                  </a:ext>
                </a:extLst>
              </a:tr>
              <a:tr h="607977">
                <a:tc>
                  <a:txBody>
                    <a:bodyPr/>
                    <a:lstStyle/>
                    <a:p>
                      <a:r>
                        <a:rPr lang="de-DE" dirty="0"/>
                        <a:t>Trepanation eines Zahnes, als selbstständige Leistung</a:t>
                      </a:r>
                    </a:p>
                  </a:txBody>
                  <a:tcPr/>
                </a:tc>
                <a:tc>
                  <a:txBody>
                    <a:bodyPr/>
                    <a:lstStyle/>
                    <a:p>
                      <a:r>
                        <a:rPr lang="de-DE" dirty="0"/>
                        <a:t>---</a:t>
                      </a:r>
                    </a:p>
                  </a:txBody>
                  <a:tcPr/>
                </a:tc>
                <a:tc>
                  <a:txBody>
                    <a:bodyPr/>
                    <a:lstStyle/>
                    <a:p>
                      <a:r>
                        <a:rPr lang="de-DE" dirty="0"/>
                        <a:t>2390</a:t>
                      </a:r>
                    </a:p>
                  </a:txBody>
                  <a:tcPr/>
                </a:tc>
                <a:extLst>
                  <a:ext uri="{0D108BD9-81ED-4DB2-BD59-A6C34878D82A}">
                    <a16:rowId xmlns:a16="http://schemas.microsoft.com/office/drawing/2014/main" val="2043575179"/>
                  </a:ext>
                </a:extLst>
              </a:tr>
              <a:tr h="607977">
                <a:tc>
                  <a:txBody>
                    <a:bodyPr/>
                    <a:lstStyle/>
                    <a:p>
                      <a:r>
                        <a:rPr lang="de-DE" dirty="0"/>
                        <a:t>Trepanation eines pulpatoten Zahnes</a:t>
                      </a:r>
                    </a:p>
                  </a:txBody>
                  <a:tcPr/>
                </a:tc>
                <a:tc>
                  <a:txBody>
                    <a:bodyPr/>
                    <a:lstStyle/>
                    <a:p>
                      <a:r>
                        <a:rPr lang="de-DE" dirty="0"/>
                        <a:t>Trep1</a:t>
                      </a:r>
                    </a:p>
                  </a:txBody>
                  <a:tcPr/>
                </a:tc>
                <a:tc>
                  <a:txBody>
                    <a:bodyPr/>
                    <a:lstStyle/>
                    <a:p>
                      <a:r>
                        <a:rPr lang="de-DE" dirty="0"/>
                        <a:t>---</a:t>
                      </a:r>
                    </a:p>
                  </a:txBody>
                  <a:tcPr/>
                </a:tc>
                <a:extLst>
                  <a:ext uri="{0D108BD9-81ED-4DB2-BD59-A6C34878D82A}">
                    <a16:rowId xmlns:a16="http://schemas.microsoft.com/office/drawing/2014/main" val="329993"/>
                  </a:ext>
                </a:extLst>
              </a:tr>
            </a:tbl>
          </a:graphicData>
        </a:graphic>
      </p:graphicFrame>
    </p:spTree>
    <p:extLst>
      <p:ext uri="{BB962C8B-B14F-4D97-AF65-F5344CB8AC3E}">
        <p14:creationId xmlns:p14="http://schemas.microsoft.com/office/powerpoint/2010/main" val="16500925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Abrechnung nach BEMA und GOZ/GOÄ (4)</a:t>
            </a:r>
          </a:p>
        </p:txBody>
      </p:sp>
      <p:graphicFrame>
        <p:nvGraphicFramePr>
          <p:cNvPr id="3" name="Tabelle 3">
            <a:extLst>
              <a:ext uri="{FF2B5EF4-FFF2-40B4-BE49-F238E27FC236}">
                <a16:creationId xmlns:a16="http://schemas.microsoft.com/office/drawing/2014/main" id="{5CB38019-9A3E-6671-27A8-F8B6B6CF956D}"/>
              </a:ext>
            </a:extLst>
          </p:cNvPr>
          <p:cNvGraphicFramePr>
            <a:graphicFrameLocks noGrp="1"/>
          </p:cNvGraphicFramePr>
          <p:nvPr>
            <p:extLst>
              <p:ext uri="{D42A27DB-BD31-4B8C-83A1-F6EECF244321}">
                <p14:modId xmlns:p14="http://schemas.microsoft.com/office/powerpoint/2010/main" val="786688074"/>
              </p:ext>
            </p:extLst>
          </p:nvPr>
        </p:nvGraphicFramePr>
        <p:xfrm>
          <a:off x="611188" y="2486346"/>
          <a:ext cx="7921626" cy="2802537"/>
        </p:xfrm>
        <a:graphic>
          <a:graphicData uri="http://schemas.openxmlformats.org/drawingml/2006/table">
            <a:tbl>
              <a:tblPr firstRow="1" bandRow="1">
                <a:tableStyleId>{5C22544A-7EE6-4342-B048-85BDC9FD1C3A}</a:tableStyleId>
              </a:tblPr>
              <a:tblGrid>
                <a:gridCol w="4138503">
                  <a:extLst>
                    <a:ext uri="{9D8B030D-6E8A-4147-A177-3AD203B41FA5}">
                      <a16:colId xmlns:a16="http://schemas.microsoft.com/office/drawing/2014/main" val="1636780707"/>
                    </a:ext>
                  </a:extLst>
                </a:gridCol>
                <a:gridCol w="1893891">
                  <a:extLst>
                    <a:ext uri="{9D8B030D-6E8A-4147-A177-3AD203B41FA5}">
                      <a16:colId xmlns:a16="http://schemas.microsoft.com/office/drawing/2014/main" val="1866777083"/>
                    </a:ext>
                  </a:extLst>
                </a:gridCol>
                <a:gridCol w="1889232">
                  <a:extLst>
                    <a:ext uri="{9D8B030D-6E8A-4147-A177-3AD203B41FA5}">
                      <a16:colId xmlns:a16="http://schemas.microsoft.com/office/drawing/2014/main" val="2149027346"/>
                    </a:ext>
                  </a:extLst>
                </a:gridCol>
              </a:tblGrid>
              <a:tr h="607977">
                <a:tc>
                  <a:txBody>
                    <a:bodyPr/>
                    <a:lstStyle/>
                    <a:p>
                      <a:r>
                        <a:rPr lang="de-DE" dirty="0"/>
                        <a:t>Leistung</a:t>
                      </a:r>
                    </a:p>
                  </a:txBody>
                  <a:tcPr/>
                </a:tc>
                <a:tc>
                  <a:txBody>
                    <a:bodyPr/>
                    <a:lstStyle/>
                    <a:p>
                      <a:r>
                        <a:rPr lang="de-DE" dirty="0"/>
                        <a:t>BEMA</a:t>
                      </a:r>
                    </a:p>
                  </a:txBody>
                  <a:tcPr/>
                </a:tc>
                <a:tc>
                  <a:txBody>
                    <a:bodyPr/>
                    <a:lstStyle/>
                    <a:p>
                      <a:r>
                        <a:rPr lang="de-DE" dirty="0"/>
                        <a:t>GOZ/GOÄ</a:t>
                      </a:r>
                    </a:p>
                  </a:txBody>
                  <a:tcPr/>
                </a:tc>
                <a:extLst>
                  <a:ext uri="{0D108BD9-81ED-4DB2-BD59-A6C34878D82A}">
                    <a16:rowId xmlns:a16="http://schemas.microsoft.com/office/drawing/2014/main" val="1925312771"/>
                  </a:ext>
                </a:extLst>
              </a:tr>
              <a:tr h="607977">
                <a:tc>
                  <a:txBody>
                    <a:bodyPr/>
                    <a:lstStyle/>
                    <a:p>
                      <a:r>
                        <a:rPr lang="de-DE" dirty="0"/>
                        <a:t>Devitalisieren einer Pulpa einschließlich des Verschlusses der Kavität, je Zahn</a:t>
                      </a:r>
                    </a:p>
                  </a:txBody>
                  <a:tcPr/>
                </a:tc>
                <a:tc>
                  <a:txBody>
                    <a:bodyPr/>
                    <a:lstStyle/>
                    <a:p>
                      <a:r>
                        <a:rPr lang="de-DE" dirty="0" err="1"/>
                        <a:t>Dev</a:t>
                      </a:r>
                      <a:endParaRPr lang="de-DE" dirty="0"/>
                    </a:p>
                  </a:txBody>
                  <a:tcPr/>
                </a:tc>
                <a:tc>
                  <a:txBody>
                    <a:bodyPr/>
                    <a:lstStyle/>
                    <a:p>
                      <a:r>
                        <a:rPr lang="de-DE" dirty="0"/>
                        <a:t>---</a:t>
                      </a:r>
                    </a:p>
                  </a:txBody>
                  <a:tcPr/>
                </a:tc>
                <a:extLst>
                  <a:ext uri="{0D108BD9-81ED-4DB2-BD59-A6C34878D82A}">
                    <a16:rowId xmlns:a16="http://schemas.microsoft.com/office/drawing/2014/main" val="2244094326"/>
                  </a:ext>
                </a:extLst>
              </a:tr>
              <a:tr h="607977">
                <a:tc>
                  <a:txBody>
                    <a:bodyPr/>
                    <a:lstStyle/>
                    <a:p>
                      <a:r>
                        <a:rPr lang="de-DE" dirty="0"/>
                        <a:t>Elektrometrische Längenbestimmung eines Wurzelkanals, je Wurzelkanal           (max. 2 mal je Sitzung)</a:t>
                      </a:r>
                    </a:p>
                  </a:txBody>
                  <a:tcPr/>
                </a:tc>
                <a:tc>
                  <a:txBody>
                    <a:bodyPr/>
                    <a:lstStyle/>
                    <a:p>
                      <a:r>
                        <a:rPr lang="de-DE" dirty="0"/>
                        <a:t>---</a:t>
                      </a:r>
                    </a:p>
                  </a:txBody>
                  <a:tcPr/>
                </a:tc>
                <a:tc>
                  <a:txBody>
                    <a:bodyPr/>
                    <a:lstStyle/>
                    <a:p>
                      <a:r>
                        <a:rPr lang="de-DE" dirty="0"/>
                        <a:t>2400</a:t>
                      </a:r>
                    </a:p>
                  </a:txBody>
                  <a:tcPr/>
                </a:tc>
                <a:extLst>
                  <a:ext uri="{0D108BD9-81ED-4DB2-BD59-A6C34878D82A}">
                    <a16:rowId xmlns:a16="http://schemas.microsoft.com/office/drawing/2014/main" val="3114522348"/>
                  </a:ext>
                </a:extLst>
              </a:tr>
              <a:tr h="607977">
                <a:tc>
                  <a:txBody>
                    <a:bodyPr/>
                    <a:lstStyle/>
                    <a:p>
                      <a:r>
                        <a:rPr lang="de-DE" dirty="0"/>
                        <a:t>Aufbereitung eines Wurzelkanals, auch retrograd (ggfs. in mehreren Sitzungen)</a:t>
                      </a:r>
                    </a:p>
                  </a:txBody>
                  <a:tcPr/>
                </a:tc>
                <a:tc>
                  <a:txBody>
                    <a:bodyPr/>
                    <a:lstStyle/>
                    <a:p>
                      <a:r>
                        <a:rPr lang="de-DE" dirty="0"/>
                        <a:t>WK</a:t>
                      </a:r>
                    </a:p>
                  </a:txBody>
                  <a:tcPr/>
                </a:tc>
                <a:tc>
                  <a:txBody>
                    <a:bodyPr/>
                    <a:lstStyle/>
                    <a:p>
                      <a:r>
                        <a:rPr lang="de-DE" dirty="0"/>
                        <a:t>2410</a:t>
                      </a:r>
                    </a:p>
                  </a:txBody>
                  <a:tcPr/>
                </a:tc>
                <a:extLst>
                  <a:ext uri="{0D108BD9-81ED-4DB2-BD59-A6C34878D82A}">
                    <a16:rowId xmlns:a16="http://schemas.microsoft.com/office/drawing/2014/main" val="2043575179"/>
                  </a:ext>
                </a:extLst>
              </a:tr>
            </a:tbl>
          </a:graphicData>
        </a:graphic>
      </p:graphicFrame>
    </p:spTree>
    <p:extLst>
      <p:ext uri="{BB962C8B-B14F-4D97-AF65-F5344CB8AC3E}">
        <p14:creationId xmlns:p14="http://schemas.microsoft.com/office/powerpoint/2010/main" val="23547835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Patienten bei </a:t>
            </a:r>
            <a:r>
              <a:rPr lang="de-DE" dirty="0" err="1"/>
              <a:t>endodontischen</a:t>
            </a:r>
            <a:r>
              <a:rPr lang="de-DE" dirty="0"/>
              <a:t> Behandlungen begleiten</a:t>
            </a:r>
          </a:p>
        </p:txBody>
      </p:sp>
      <p:sp>
        <p:nvSpPr>
          <p:cNvPr id="5" name="Inhaltsplatzhalter 4">
            <a:extLst>
              <a:ext uri="{FF2B5EF4-FFF2-40B4-BE49-F238E27FC236}">
                <a16:creationId xmlns:a16="http://schemas.microsoft.com/office/drawing/2014/main" id="{1EC1C73A-0974-9EF2-B99C-FED4974FB748}"/>
              </a:ext>
            </a:extLst>
          </p:cNvPr>
          <p:cNvSpPr>
            <a:spLocks noGrp="1"/>
          </p:cNvSpPr>
          <p:nvPr>
            <p:ph idx="1"/>
          </p:nvPr>
        </p:nvSpPr>
        <p:spPr>
          <a:xfrm>
            <a:off x="611187" y="2486346"/>
            <a:ext cx="8132121" cy="3400746"/>
          </a:xfrm>
        </p:spPr>
        <p:txBody>
          <a:bodyPr>
            <a:normAutofit/>
          </a:bodyPr>
          <a:lstStyle/>
          <a:p>
            <a:endParaRPr lang="de-DE" sz="1600" dirty="0"/>
          </a:p>
          <a:p>
            <a:endParaRPr lang="de-DE" sz="1600" dirty="0"/>
          </a:p>
        </p:txBody>
      </p:sp>
      <p:sp>
        <p:nvSpPr>
          <p:cNvPr id="6" name="Textfeld 5">
            <a:extLst>
              <a:ext uri="{FF2B5EF4-FFF2-40B4-BE49-F238E27FC236}">
                <a16:creationId xmlns:a16="http://schemas.microsoft.com/office/drawing/2014/main" id="{C3852189-9965-B78C-B3F0-7E829D9F937B}"/>
              </a:ext>
            </a:extLst>
          </p:cNvPr>
          <p:cNvSpPr txBox="1"/>
          <p:nvPr/>
        </p:nvSpPr>
        <p:spPr>
          <a:xfrm>
            <a:off x="611188" y="1869898"/>
            <a:ext cx="8308030" cy="369332"/>
          </a:xfrm>
          <a:prstGeom prst="rect">
            <a:avLst/>
          </a:prstGeom>
          <a:noFill/>
        </p:spPr>
        <p:txBody>
          <a:bodyPr wrap="square" rtlCol="0">
            <a:spAutoFit/>
          </a:bodyPr>
          <a:lstStyle/>
          <a:p>
            <a:r>
              <a:rPr lang="de-DE" b="1" dirty="0">
                <a:latin typeface="Arial"/>
                <a:cs typeface="Arial"/>
              </a:rPr>
              <a:t>Abrechnung nach BEMA und GOZ/GOÄ (5)</a:t>
            </a:r>
          </a:p>
        </p:txBody>
      </p:sp>
      <p:graphicFrame>
        <p:nvGraphicFramePr>
          <p:cNvPr id="3" name="Tabelle 3">
            <a:extLst>
              <a:ext uri="{FF2B5EF4-FFF2-40B4-BE49-F238E27FC236}">
                <a16:creationId xmlns:a16="http://schemas.microsoft.com/office/drawing/2014/main" id="{5CB38019-9A3E-6671-27A8-F8B6B6CF956D}"/>
              </a:ext>
            </a:extLst>
          </p:cNvPr>
          <p:cNvGraphicFramePr>
            <a:graphicFrameLocks noGrp="1"/>
          </p:cNvGraphicFramePr>
          <p:nvPr>
            <p:extLst>
              <p:ext uri="{D42A27DB-BD31-4B8C-83A1-F6EECF244321}">
                <p14:modId xmlns:p14="http://schemas.microsoft.com/office/powerpoint/2010/main" val="3476516645"/>
              </p:ext>
            </p:extLst>
          </p:nvPr>
        </p:nvGraphicFramePr>
        <p:xfrm>
          <a:off x="611188" y="2486346"/>
          <a:ext cx="7921627" cy="2770434"/>
        </p:xfrm>
        <a:graphic>
          <a:graphicData uri="http://schemas.openxmlformats.org/drawingml/2006/table">
            <a:tbl>
              <a:tblPr firstRow="1" bandRow="1">
                <a:tableStyleId>{5C22544A-7EE6-4342-B048-85BDC9FD1C3A}</a:tableStyleId>
              </a:tblPr>
              <a:tblGrid>
                <a:gridCol w="4138503">
                  <a:extLst>
                    <a:ext uri="{9D8B030D-6E8A-4147-A177-3AD203B41FA5}">
                      <a16:colId xmlns:a16="http://schemas.microsoft.com/office/drawing/2014/main" val="1636780707"/>
                    </a:ext>
                  </a:extLst>
                </a:gridCol>
                <a:gridCol w="1891562">
                  <a:extLst>
                    <a:ext uri="{9D8B030D-6E8A-4147-A177-3AD203B41FA5}">
                      <a16:colId xmlns:a16="http://schemas.microsoft.com/office/drawing/2014/main" val="1866777083"/>
                    </a:ext>
                  </a:extLst>
                </a:gridCol>
                <a:gridCol w="1891562">
                  <a:extLst>
                    <a:ext uri="{9D8B030D-6E8A-4147-A177-3AD203B41FA5}">
                      <a16:colId xmlns:a16="http://schemas.microsoft.com/office/drawing/2014/main" val="2149027346"/>
                    </a:ext>
                  </a:extLst>
                </a:gridCol>
              </a:tblGrid>
              <a:tr h="607977">
                <a:tc>
                  <a:txBody>
                    <a:bodyPr/>
                    <a:lstStyle/>
                    <a:p>
                      <a:r>
                        <a:rPr lang="de-DE" dirty="0"/>
                        <a:t>Leistung</a:t>
                      </a:r>
                    </a:p>
                  </a:txBody>
                  <a:tcPr/>
                </a:tc>
                <a:tc>
                  <a:txBody>
                    <a:bodyPr/>
                    <a:lstStyle/>
                    <a:p>
                      <a:r>
                        <a:rPr lang="de-DE" dirty="0"/>
                        <a:t>BEMA</a:t>
                      </a:r>
                    </a:p>
                  </a:txBody>
                  <a:tcPr/>
                </a:tc>
                <a:tc>
                  <a:txBody>
                    <a:bodyPr/>
                    <a:lstStyle/>
                    <a:p>
                      <a:r>
                        <a:rPr lang="de-DE" dirty="0"/>
                        <a:t>GOZ/GOÄ</a:t>
                      </a:r>
                    </a:p>
                  </a:txBody>
                  <a:tcPr/>
                </a:tc>
                <a:extLst>
                  <a:ext uri="{0D108BD9-81ED-4DB2-BD59-A6C34878D82A}">
                    <a16:rowId xmlns:a16="http://schemas.microsoft.com/office/drawing/2014/main" val="1925312771"/>
                  </a:ext>
                </a:extLst>
              </a:tr>
              <a:tr h="607977">
                <a:tc>
                  <a:txBody>
                    <a:bodyPr/>
                    <a:lstStyle/>
                    <a:p>
                      <a:r>
                        <a:rPr lang="de-DE" dirty="0"/>
                        <a:t>Zusätzliche Anwendung elektrophysikalischer-chemischer Methoden, je Kanal</a:t>
                      </a:r>
                    </a:p>
                  </a:txBody>
                  <a:tcPr/>
                </a:tc>
                <a:tc>
                  <a:txBody>
                    <a:bodyPr/>
                    <a:lstStyle/>
                    <a:p>
                      <a:r>
                        <a:rPr lang="de-DE" dirty="0"/>
                        <a:t>---</a:t>
                      </a:r>
                    </a:p>
                  </a:txBody>
                  <a:tcPr/>
                </a:tc>
                <a:tc>
                  <a:txBody>
                    <a:bodyPr/>
                    <a:lstStyle/>
                    <a:p>
                      <a:r>
                        <a:rPr lang="de-DE" dirty="0"/>
                        <a:t>2420</a:t>
                      </a:r>
                    </a:p>
                  </a:txBody>
                  <a:tcPr/>
                </a:tc>
                <a:extLst>
                  <a:ext uri="{0D108BD9-81ED-4DB2-BD59-A6C34878D82A}">
                    <a16:rowId xmlns:a16="http://schemas.microsoft.com/office/drawing/2014/main" val="2525870410"/>
                  </a:ext>
                </a:extLst>
              </a:tr>
              <a:tr h="607977">
                <a:tc>
                  <a:txBody>
                    <a:bodyPr/>
                    <a:lstStyle/>
                    <a:p>
                      <a:r>
                        <a:rPr lang="de-DE" dirty="0"/>
                        <a:t>Medikamentöse Einlage, je Zahn und Sitzung</a:t>
                      </a:r>
                    </a:p>
                  </a:txBody>
                  <a:tcPr/>
                </a:tc>
                <a:tc>
                  <a:txBody>
                    <a:bodyPr/>
                    <a:lstStyle/>
                    <a:p>
                      <a:r>
                        <a:rPr lang="de-DE" dirty="0" err="1"/>
                        <a:t>Med</a:t>
                      </a:r>
                      <a:endParaRPr lang="de-DE" dirty="0"/>
                    </a:p>
                  </a:txBody>
                  <a:tcPr/>
                </a:tc>
                <a:tc>
                  <a:txBody>
                    <a:bodyPr/>
                    <a:lstStyle/>
                    <a:p>
                      <a:r>
                        <a:rPr lang="de-DE" dirty="0"/>
                        <a:t>2430</a:t>
                      </a:r>
                    </a:p>
                  </a:txBody>
                  <a:tcPr/>
                </a:tc>
                <a:extLst>
                  <a:ext uri="{0D108BD9-81ED-4DB2-BD59-A6C34878D82A}">
                    <a16:rowId xmlns:a16="http://schemas.microsoft.com/office/drawing/2014/main" val="3114522348"/>
                  </a:ext>
                </a:extLst>
              </a:tr>
              <a:tr h="607977">
                <a:tc>
                  <a:txBody>
                    <a:bodyPr/>
                    <a:lstStyle/>
                    <a:p>
                      <a:r>
                        <a:rPr lang="de-DE" dirty="0"/>
                        <a:t>Füllung eines Wurzelkanals</a:t>
                      </a:r>
                    </a:p>
                  </a:txBody>
                  <a:tcPr/>
                </a:tc>
                <a:tc>
                  <a:txBody>
                    <a:bodyPr/>
                    <a:lstStyle/>
                    <a:p>
                      <a:r>
                        <a:rPr lang="de-DE" dirty="0"/>
                        <a:t>WF</a:t>
                      </a:r>
                    </a:p>
                  </a:txBody>
                  <a:tcPr/>
                </a:tc>
                <a:tc>
                  <a:txBody>
                    <a:bodyPr/>
                    <a:lstStyle/>
                    <a:p>
                      <a:r>
                        <a:rPr lang="de-DE" dirty="0"/>
                        <a:t>2440</a:t>
                      </a:r>
                    </a:p>
                  </a:txBody>
                  <a:tcPr/>
                </a:tc>
                <a:extLst>
                  <a:ext uri="{0D108BD9-81ED-4DB2-BD59-A6C34878D82A}">
                    <a16:rowId xmlns:a16="http://schemas.microsoft.com/office/drawing/2014/main" val="2043575179"/>
                  </a:ext>
                </a:extLst>
              </a:tr>
            </a:tbl>
          </a:graphicData>
        </a:graphic>
      </p:graphicFrame>
    </p:spTree>
    <p:extLst>
      <p:ext uri="{BB962C8B-B14F-4D97-AF65-F5344CB8AC3E}">
        <p14:creationId xmlns:p14="http://schemas.microsoft.com/office/powerpoint/2010/main" val="2864005178"/>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r">
          <a:defRPr sz="1600" baseline="30000" dirty="0" smtClean="0">
            <a:latin typeface="Arial"/>
            <a:cs typeface="Arial"/>
          </a:defRPr>
        </a:defPPr>
      </a:lstStyle>
    </a:txDef>
  </a:objectDefaults>
  <a:extraClrSchemeLst/>
</a:theme>
</file>

<file path=ppt/theme/theme2.xml><?xml version="1.0" encoding="utf-8"?>
<a:theme xmlns:a="http://schemas.openxmlformats.org/drawingml/2006/main" name="1_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txDef>
      <a:spPr bwMode="auto">
        <a:prstGeom prst="rect">
          <a:avLst/>
        </a:prstGeom>
        <a:noFill/>
      </a:spPr>
      <a:body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2442</Words>
  <Application>Microsoft Office PowerPoint</Application>
  <PresentationFormat>Bildschirmpräsentation (4:3)</PresentationFormat>
  <Paragraphs>630</Paragraphs>
  <Slides>67</Slides>
  <Notes>0</Notes>
  <HiddenSlides>0</HiddenSlides>
  <MMClips>0</MMClips>
  <ScaleCrop>false</ScaleCrop>
  <HeadingPairs>
    <vt:vector size="6" baseType="variant">
      <vt:variant>
        <vt:lpstr>Verwendete Schriftarten</vt:lpstr>
      </vt:variant>
      <vt:variant>
        <vt:i4>3</vt:i4>
      </vt:variant>
      <vt:variant>
        <vt:lpstr>Design</vt:lpstr>
      </vt:variant>
      <vt:variant>
        <vt:i4>2</vt:i4>
      </vt:variant>
      <vt:variant>
        <vt:lpstr>Folientitel</vt:lpstr>
      </vt:variant>
      <vt:variant>
        <vt:i4>67</vt:i4>
      </vt:variant>
    </vt:vector>
  </HeadingPairs>
  <TitlesOfParts>
    <vt:vector size="72" baseType="lpstr">
      <vt:lpstr>Arial</vt:lpstr>
      <vt:lpstr>Calibri</vt:lpstr>
      <vt:lpstr>Cambria Math</vt:lpstr>
      <vt:lpstr>Office-Design</vt:lpstr>
      <vt:lpstr>1_Office-Design</vt:lpstr>
      <vt:lpstr>Patienten bei endodontischen Behandlungen begleiten</vt:lpstr>
      <vt:lpstr>Urheberrecht</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lpstr>Patienten bei endodontischen Behandlungen begleiten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Arne</dc:creator>
  <cp:lastModifiedBy>Voges, Christopher</cp:lastModifiedBy>
  <cp:revision>48</cp:revision>
  <dcterms:created xsi:type="dcterms:W3CDTF">2012-08-28T12:25:04Z</dcterms:created>
  <dcterms:modified xsi:type="dcterms:W3CDTF">2026-09-21T05:39:04Z</dcterms:modified>
</cp:coreProperties>
</file>