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104"/>
  </p:notesMasterIdLst>
  <p:sldIdLst>
    <p:sldId id="256" r:id="rId3"/>
    <p:sldId id="304" r:id="rId4"/>
    <p:sldId id="337" r:id="rId5"/>
    <p:sldId id="315" r:id="rId6"/>
    <p:sldId id="332" r:id="rId7"/>
    <p:sldId id="313" r:id="rId8"/>
    <p:sldId id="314" r:id="rId9"/>
    <p:sldId id="335" r:id="rId10"/>
    <p:sldId id="336" r:id="rId11"/>
    <p:sldId id="333" r:id="rId12"/>
    <p:sldId id="338" r:id="rId13"/>
    <p:sldId id="353" r:id="rId14"/>
    <p:sldId id="339" r:id="rId15"/>
    <p:sldId id="341" r:id="rId16"/>
    <p:sldId id="331" r:id="rId17"/>
    <p:sldId id="316" r:id="rId18"/>
    <p:sldId id="269" r:id="rId19"/>
    <p:sldId id="319" r:id="rId20"/>
    <p:sldId id="328" r:id="rId21"/>
    <p:sldId id="322" r:id="rId22"/>
    <p:sldId id="317" r:id="rId23"/>
    <p:sldId id="327" r:id="rId24"/>
    <p:sldId id="343" r:id="rId25"/>
    <p:sldId id="344" r:id="rId26"/>
    <p:sldId id="342" r:id="rId27"/>
    <p:sldId id="323" r:id="rId28"/>
    <p:sldId id="362" r:id="rId29"/>
    <p:sldId id="318" r:id="rId30"/>
    <p:sldId id="324" r:id="rId31"/>
    <p:sldId id="330" r:id="rId32"/>
    <p:sldId id="345" r:id="rId33"/>
    <p:sldId id="360" r:id="rId34"/>
    <p:sldId id="361" r:id="rId35"/>
    <p:sldId id="363" r:id="rId36"/>
    <p:sldId id="356" r:id="rId37"/>
    <p:sldId id="346" r:id="rId38"/>
    <p:sldId id="347" r:id="rId39"/>
    <p:sldId id="348" r:id="rId40"/>
    <p:sldId id="349" r:id="rId41"/>
    <p:sldId id="350" r:id="rId42"/>
    <p:sldId id="351" r:id="rId43"/>
    <p:sldId id="352" r:id="rId44"/>
    <p:sldId id="354" r:id="rId45"/>
    <p:sldId id="378" r:id="rId46"/>
    <p:sldId id="379" r:id="rId47"/>
    <p:sldId id="258" r:id="rId48"/>
    <p:sldId id="357" r:id="rId49"/>
    <p:sldId id="364" r:id="rId50"/>
    <p:sldId id="358" r:id="rId51"/>
    <p:sldId id="359" r:id="rId52"/>
    <p:sldId id="381" r:id="rId53"/>
    <p:sldId id="365" r:id="rId54"/>
    <p:sldId id="382" r:id="rId55"/>
    <p:sldId id="377" r:id="rId56"/>
    <p:sldId id="380" r:id="rId57"/>
    <p:sldId id="329" r:id="rId58"/>
    <p:sldId id="320" r:id="rId59"/>
    <p:sldId id="321" r:id="rId60"/>
    <p:sldId id="355" r:id="rId61"/>
    <p:sldId id="312" r:id="rId62"/>
    <p:sldId id="366" r:id="rId63"/>
    <p:sldId id="367" r:id="rId64"/>
    <p:sldId id="368" r:id="rId65"/>
    <p:sldId id="369" r:id="rId66"/>
    <p:sldId id="370" r:id="rId67"/>
    <p:sldId id="371" r:id="rId68"/>
    <p:sldId id="372" r:id="rId69"/>
    <p:sldId id="373" r:id="rId70"/>
    <p:sldId id="273" r:id="rId71"/>
    <p:sldId id="292" r:id="rId72"/>
    <p:sldId id="289" r:id="rId73"/>
    <p:sldId id="288" r:id="rId74"/>
    <p:sldId id="374" r:id="rId75"/>
    <p:sldId id="301" r:id="rId76"/>
    <p:sldId id="298" r:id="rId77"/>
    <p:sldId id="299" r:id="rId78"/>
    <p:sldId id="375" r:id="rId79"/>
    <p:sldId id="300" r:id="rId80"/>
    <p:sldId id="376" r:id="rId81"/>
    <p:sldId id="310" r:id="rId82"/>
    <p:sldId id="302" r:id="rId83"/>
    <p:sldId id="293" r:id="rId84"/>
    <p:sldId id="383" r:id="rId85"/>
    <p:sldId id="286" r:id="rId86"/>
    <p:sldId id="287" r:id="rId87"/>
    <p:sldId id="290" r:id="rId88"/>
    <p:sldId id="291" r:id="rId89"/>
    <p:sldId id="279" r:id="rId90"/>
    <p:sldId id="281" r:id="rId91"/>
    <p:sldId id="282" r:id="rId92"/>
    <p:sldId id="284" r:id="rId93"/>
    <p:sldId id="306" r:id="rId94"/>
    <p:sldId id="311" r:id="rId95"/>
    <p:sldId id="307" r:id="rId96"/>
    <p:sldId id="283" r:id="rId97"/>
    <p:sldId id="285" r:id="rId98"/>
    <p:sldId id="278" r:id="rId99"/>
    <p:sldId id="280" r:id="rId100"/>
    <p:sldId id="274" r:id="rId101"/>
    <p:sldId id="263" r:id="rId102"/>
    <p:sldId id="260" r:id="rId103"/>
  </p:sldIdLst>
  <p:sldSz cx="9144000" cy="6858000" type="screen4x3"/>
  <p:notesSz cx="9144000" cy="6858000"/>
  <p:defaultTextStyle>
    <a:defPPr>
      <a:defRPr lang="de-DE"/>
    </a:defPPr>
    <a:lvl1pPr marL="0" algn="l" defTabSz="457200">
      <a:defRPr sz="1800">
        <a:solidFill>
          <a:schemeClr val="tx1"/>
        </a:solidFill>
        <a:latin typeface="+mn-lt"/>
        <a:ea typeface="+mn-ea"/>
        <a:cs typeface="+mn-cs"/>
      </a:defRPr>
    </a:lvl1pPr>
    <a:lvl2pPr marL="457200" algn="l" defTabSz="457200">
      <a:defRPr sz="1800">
        <a:solidFill>
          <a:schemeClr val="tx1"/>
        </a:solidFill>
        <a:latin typeface="+mn-lt"/>
        <a:ea typeface="+mn-ea"/>
        <a:cs typeface="+mn-cs"/>
      </a:defRPr>
    </a:lvl2pPr>
    <a:lvl3pPr marL="914400" algn="l" defTabSz="457200">
      <a:defRPr sz="1800">
        <a:solidFill>
          <a:schemeClr val="tx1"/>
        </a:solidFill>
        <a:latin typeface="+mn-lt"/>
        <a:ea typeface="+mn-ea"/>
        <a:cs typeface="+mn-cs"/>
      </a:defRPr>
    </a:lvl3pPr>
    <a:lvl4pPr marL="1371600" algn="l" defTabSz="457200">
      <a:defRPr sz="1800">
        <a:solidFill>
          <a:schemeClr val="tx1"/>
        </a:solidFill>
        <a:latin typeface="+mn-lt"/>
        <a:ea typeface="+mn-ea"/>
        <a:cs typeface="+mn-cs"/>
      </a:defRPr>
    </a:lvl4pPr>
    <a:lvl5pPr marL="1828800" algn="l" defTabSz="457200">
      <a:defRPr sz="1800">
        <a:solidFill>
          <a:schemeClr val="tx1"/>
        </a:solidFill>
        <a:latin typeface="+mn-lt"/>
        <a:ea typeface="+mn-ea"/>
        <a:cs typeface="+mn-cs"/>
      </a:defRPr>
    </a:lvl5pPr>
    <a:lvl6pPr marL="2286000" algn="l" defTabSz="457200">
      <a:defRPr sz="1800">
        <a:solidFill>
          <a:schemeClr val="tx1"/>
        </a:solidFill>
        <a:latin typeface="+mn-lt"/>
        <a:ea typeface="+mn-ea"/>
        <a:cs typeface="+mn-cs"/>
      </a:defRPr>
    </a:lvl6pPr>
    <a:lvl7pPr marL="2743200" algn="l" defTabSz="457200">
      <a:defRPr sz="1800">
        <a:solidFill>
          <a:schemeClr val="tx1"/>
        </a:solidFill>
        <a:latin typeface="+mn-lt"/>
        <a:ea typeface="+mn-ea"/>
        <a:cs typeface="+mn-cs"/>
      </a:defRPr>
    </a:lvl7pPr>
    <a:lvl8pPr marL="3200400" algn="l" defTabSz="457200">
      <a:defRPr sz="1800">
        <a:solidFill>
          <a:schemeClr val="tx1"/>
        </a:solidFill>
        <a:latin typeface="+mn-lt"/>
        <a:ea typeface="+mn-ea"/>
        <a:cs typeface="+mn-cs"/>
      </a:defRPr>
    </a:lvl8pPr>
    <a:lvl9pPr marL="3657600" algn="l" defTabSz="457200">
      <a:defRPr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r. Daniel Mayer" initials="DDM" lastIdx="1" clrIdx="0">
    <p:extLst>
      <p:ext uri="{19B8F6BF-5375-455C-9EA6-DF929625EA0E}">
        <p15:presenceInfo xmlns:p15="http://schemas.microsoft.com/office/powerpoint/2012/main" userId="8b09e9cceef405fb"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4"/>
    <a:srgbClr val="00079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ittlere Formatvorlage 3 - Akz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10A1B5D5-9B99-4C35-A422-299274C87663}" styleName="Mittlere Formatvorlage 1 - Akz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55" autoAdjust="0"/>
    <p:restoredTop sz="94660"/>
  </p:normalViewPr>
  <p:slideViewPr>
    <p:cSldViewPr>
      <p:cViewPr varScale="1">
        <p:scale>
          <a:sx n="128" d="100"/>
          <a:sy n="128" d="100"/>
        </p:scale>
        <p:origin x="942" y="90"/>
      </p:cViewPr>
      <p:guideLst>
        <p:guide orient="horz" pos="2160"/>
        <p:guide pos="2880"/>
      </p:guideLst>
    </p:cSldViewPr>
  </p:slideViewPr>
  <p:notesTextViewPr>
    <p:cViewPr>
      <p:scale>
        <a:sx n="100" d="100"/>
        <a:sy n="100" d="100"/>
      </p:scale>
      <p:origin x="0" y="0"/>
    </p:cViewPr>
  </p:notesTextViewPr>
  <p:notesViewPr>
    <p:cSldViewPr>
      <p:cViewPr varScale="1">
        <p:scale>
          <a:sx n="64" d="100"/>
          <a:sy n="64" d="100"/>
        </p:scale>
        <p:origin x="1880" y="4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07" Type="http://schemas.openxmlformats.org/officeDocument/2006/relationships/viewProps" Target="viewProps.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102" Type="http://schemas.openxmlformats.org/officeDocument/2006/relationships/slide" Target="slides/slide100.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commentAuthors" Target="commentAuthor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tableStyles" Target="tableStyles.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02FD3679-E63D-4041-B685-CF793FC103E6}" type="datetimeFigureOut">
              <a:rPr lang="de-DE" smtClean="0"/>
              <a:t>21.09.2026</a:t>
            </a:fld>
            <a:endParaRPr lang="de-DE"/>
          </a:p>
        </p:txBody>
      </p:sp>
      <p:sp>
        <p:nvSpPr>
          <p:cNvPr id="4" name="Folienbildplatzhalter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B9FAEE00-28BF-480E-A571-1B42FED16262}" type="slidenum">
              <a:rPr lang="de-DE" smtClean="0"/>
              <a:t>‹Nr.›</a:t>
            </a:fld>
            <a:endParaRPr lang="de-DE"/>
          </a:p>
        </p:txBody>
      </p:sp>
    </p:spTree>
    <p:extLst>
      <p:ext uri="{BB962C8B-B14F-4D97-AF65-F5344CB8AC3E}">
        <p14:creationId xmlns:p14="http://schemas.microsoft.com/office/powerpoint/2010/main" val="35070189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B9FAEE00-28BF-480E-A571-1B42FED16262}" type="slidenum">
              <a:rPr lang="de-DE" smtClean="0"/>
              <a:t>46</a:t>
            </a:fld>
            <a:endParaRPr lang="de-DE"/>
          </a:p>
        </p:txBody>
      </p:sp>
    </p:spTree>
    <p:extLst>
      <p:ext uri="{BB962C8B-B14F-4D97-AF65-F5344CB8AC3E}">
        <p14:creationId xmlns:p14="http://schemas.microsoft.com/office/powerpoint/2010/main" val="24687247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B9FAEE00-28BF-480E-A571-1B42FED16262}" type="slidenum">
              <a:rPr lang="de-DE" smtClean="0"/>
              <a:t>47</a:t>
            </a:fld>
            <a:endParaRPr lang="de-DE"/>
          </a:p>
        </p:txBody>
      </p:sp>
    </p:spTree>
    <p:extLst>
      <p:ext uri="{BB962C8B-B14F-4D97-AF65-F5344CB8AC3E}">
        <p14:creationId xmlns:p14="http://schemas.microsoft.com/office/powerpoint/2010/main" val="15102345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B9FAEE00-28BF-480E-A571-1B42FED16262}" type="slidenum">
              <a:rPr lang="de-DE" smtClean="0"/>
              <a:t>48</a:t>
            </a:fld>
            <a:endParaRPr lang="de-DE"/>
          </a:p>
        </p:txBody>
      </p:sp>
    </p:spTree>
    <p:extLst>
      <p:ext uri="{BB962C8B-B14F-4D97-AF65-F5344CB8AC3E}">
        <p14:creationId xmlns:p14="http://schemas.microsoft.com/office/powerpoint/2010/main" val="26340752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B9FAEE00-28BF-480E-A571-1B42FED16262}" type="slidenum">
              <a:rPr lang="de-DE" smtClean="0"/>
              <a:t>49</a:t>
            </a:fld>
            <a:endParaRPr lang="de-DE"/>
          </a:p>
        </p:txBody>
      </p:sp>
    </p:spTree>
    <p:extLst>
      <p:ext uri="{BB962C8B-B14F-4D97-AF65-F5344CB8AC3E}">
        <p14:creationId xmlns:p14="http://schemas.microsoft.com/office/powerpoint/2010/main" val="9296935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B9FAEE00-28BF-480E-A571-1B42FED16262}" type="slidenum">
              <a:rPr lang="de-DE" smtClean="0"/>
              <a:t>50</a:t>
            </a:fld>
            <a:endParaRPr lang="de-DE"/>
          </a:p>
        </p:txBody>
      </p:sp>
    </p:spTree>
    <p:extLst>
      <p:ext uri="{BB962C8B-B14F-4D97-AF65-F5344CB8AC3E}">
        <p14:creationId xmlns:p14="http://schemas.microsoft.com/office/powerpoint/2010/main" val="2403701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B9FAEE00-28BF-480E-A571-1B42FED16262}" type="slidenum">
              <a:rPr lang="de-DE" smtClean="0"/>
              <a:t>52</a:t>
            </a:fld>
            <a:endParaRPr lang="de-DE"/>
          </a:p>
        </p:txBody>
      </p:sp>
    </p:spTree>
    <p:extLst>
      <p:ext uri="{BB962C8B-B14F-4D97-AF65-F5344CB8AC3E}">
        <p14:creationId xmlns:p14="http://schemas.microsoft.com/office/powerpoint/2010/main" val="8266380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B9FAEE00-28BF-480E-A571-1B42FED16262}" type="slidenum">
              <a:rPr lang="de-DE" smtClean="0"/>
              <a:t>54</a:t>
            </a:fld>
            <a:endParaRPr lang="de-DE"/>
          </a:p>
        </p:txBody>
      </p:sp>
    </p:spTree>
    <p:extLst>
      <p:ext uri="{BB962C8B-B14F-4D97-AF65-F5344CB8AC3E}">
        <p14:creationId xmlns:p14="http://schemas.microsoft.com/office/powerpoint/2010/main" val="13182312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preserve="1" userDrawn="1">
  <p:cSld name="Titelfolie">
    <p:spTree>
      <p:nvGrpSpPr>
        <p:cNvPr id="1" name=""/>
        <p:cNvGrpSpPr/>
        <p:nvPr/>
      </p:nvGrpSpPr>
      <p:grpSpPr bwMode="auto">
        <a:xfrm>
          <a:off x="0" y="0"/>
          <a:ext cx="0" cy="0"/>
          <a:chOff x="0" y="0"/>
          <a:chExt cx="0" cy="0"/>
        </a:xfrm>
      </p:grpSpPr>
      <p:pic>
        <p:nvPicPr>
          <p:cNvPr id="4" name="Bild 6" descr="Vorlage-2.png"/>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bwMode="auto">
          <a:xfrm>
            <a:off x="0" y="1661348"/>
            <a:ext cx="9158400" cy="5204836"/>
          </a:xfrm>
          <a:prstGeom prst="rect">
            <a:avLst/>
          </a:prstGeom>
        </p:spPr>
      </p:pic>
      <p:sp>
        <p:nvSpPr>
          <p:cNvPr id="5" name="Untertitel 2"/>
          <p:cNvSpPr>
            <a:spLocks noGrp="1"/>
          </p:cNvSpPr>
          <p:nvPr>
            <p:ph type="subTitle" idx="1"/>
          </p:nvPr>
        </p:nvSpPr>
        <p:spPr bwMode="auto">
          <a:xfrm>
            <a:off x="850900" y="4182533"/>
            <a:ext cx="8293100" cy="2078568"/>
          </a:xfrm>
        </p:spPr>
        <p:txBody>
          <a:bodyPr>
            <a:normAutofit/>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defRPr/>
            </a:pPr>
            <a:r>
              <a:rPr lang="de-DE"/>
              <a:t>Master-Untertitelformat bearbeiten</a:t>
            </a:r>
          </a:p>
        </p:txBody>
      </p:sp>
      <p:sp>
        <p:nvSpPr>
          <p:cNvPr id="6" name="Titelplatzhalter 1"/>
          <p:cNvSpPr>
            <a:spLocks noGrp="1"/>
          </p:cNvSpPr>
          <p:nvPr>
            <p:ph type="title"/>
          </p:nvPr>
        </p:nvSpPr>
        <p:spPr bwMode="auto">
          <a:xfrm>
            <a:off x="850900" y="156104"/>
            <a:ext cx="6608233" cy="1143000"/>
          </a:xfrm>
          <a:prstGeom prst="rect">
            <a:avLst/>
          </a:prstGeom>
        </p:spPr>
        <p:txBody>
          <a:bodyPr vert="horz" lIns="91440" tIns="45720" rIns="91440" bIns="45720" rtlCol="0" anchor="ctr">
            <a:normAutofit/>
          </a:bodyPr>
          <a:lstStyle/>
          <a:p>
            <a:pPr>
              <a:defRPr/>
            </a:pPr>
            <a:r>
              <a:rPr lang="de-DE"/>
              <a:t>Mastertitelformat bearbeiten</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type="obj" preserve="1" userDrawn="1">
  <p:cSld name="Titel und Inhalt">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Mastertitelformat bearbeiten</a:t>
            </a:r>
          </a:p>
        </p:txBody>
      </p:sp>
      <p:sp>
        <p:nvSpPr>
          <p:cNvPr id="5" name="Inhaltsplatzhalter 2"/>
          <p:cNvSpPr>
            <a:spLocks noGrp="1"/>
          </p:cNvSpPr>
          <p:nvPr>
            <p:ph idx="1"/>
          </p:nvPr>
        </p:nvSpPr>
        <p:spPr bwMode="auto"/>
        <p:txBody>
          <a:bodyPr/>
          <a:lstStyle/>
          <a:p>
            <a:pPr lvl="0">
              <a:defRPr/>
            </a:pPr>
            <a:r>
              <a:rPr lang="de-DE"/>
              <a:t>Mastertextformat bearbeiten</a:t>
            </a:r>
          </a:p>
          <a:p>
            <a:pPr lvl="1">
              <a:defRPr/>
            </a:pPr>
            <a:r>
              <a:rPr lang="de-DE"/>
              <a:t>Zweite Ebene</a:t>
            </a:r>
          </a:p>
          <a:p>
            <a:pPr lvl="2">
              <a:defRPr/>
            </a:pPr>
            <a:r>
              <a:rPr lang="de-DE"/>
              <a:t>Dritte Ebene</a:t>
            </a:r>
          </a:p>
          <a:p>
            <a:pPr lvl="3">
              <a:defRPr/>
            </a:pPr>
            <a:r>
              <a:rPr lang="de-DE"/>
              <a:t>Vierte Ebene</a:t>
            </a:r>
          </a:p>
          <a:p>
            <a:pPr lvl="4">
              <a:defRPr/>
            </a:pPr>
            <a:r>
              <a:rPr lang="de-DE"/>
              <a:t>Fünfte Ebene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PhAnim="0" type="secHead" preserve="1" userDrawn="1">
  <p:cSld name="Abschnitts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722313" y="4406900"/>
            <a:ext cx="7772400" cy="1362075"/>
          </a:xfrm>
        </p:spPr>
        <p:txBody>
          <a:bodyPr anchor="t">
            <a:normAutofit/>
          </a:bodyPr>
          <a:lstStyle>
            <a:lvl1pPr algn="l">
              <a:defRPr sz="3600" b="0" cap="all"/>
            </a:lvl1pPr>
          </a:lstStyle>
          <a:p>
            <a:pPr>
              <a:defRPr/>
            </a:pPr>
            <a:r>
              <a:rPr lang="de-DE"/>
              <a:t>Mastertitelformat bearbeiten</a:t>
            </a:r>
          </a:p>
        </p:txBody>
      </p:sp>
      <p:sp>
        <p:nvSpPr>
          <p:cNvPr id="5" name="Textplatzhalter 2"/>
          <p:cNvSpPr>
            <a:spLocks noGrp="1"/>
          </p:cNvSpPr>
          <p:nvPr>
            <p:ph type="body" idx="1"/>
          </p:nvPr>
        </p:nvSpPr>
        <p:spPr bwMode="auto">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defRPr/>
            </a:pPr>
            <a:r>
              <a:rPr lang="de-DE"/>
              <a:t>Mastertextformat bearbeiten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PhAnim="0" type="twoObj" preserve="1" userDrawn="1">
  <p:cSld name="Zwei Inhalte">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Mastertitelformat bearbeiten</a:t>
            </a:r>
          </a:p>
        </p:txBody>
      </p:sp>
      <p:sp>
        <p:nvSpPr>
          <p:cNvPr id="5" name="Inhaltsplatzhalter 2"/>
          <p:cNvSpPr>
            <a:spLocks noGrp="1"/>
          </p:cNvSpPr>
          <p:nvPr>
            <p:ph sz="half" idx="1"/>
          </p:nvPr>
        </p:nvSpPr>
        <p:spPr bwMode="auto">
          <a:xfrm>
            <a:off x="457200" y="1820333"/>
            <a:ext cx="4038600" cy="430583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defRPr/>
            </a:pPr>
            <a:r>
              <a:rPr lang="de-DE"/>
              <a:t>Mastertextformat bearbeiten</a:t>
            </a:r>
          </a:p>
          <a:p>
            <a:pPr lvl="1">
              <a:defRPr/>
            </a:pPr>
            <a:r>
              <a:rPr lang="de-DE"/>
              <a:t>Zweite Ebene</a:t>
            </a:r>
          </a:p>
          <a:p>
            <a:pPr lvl="2">
              <a:defRPr/>
            </a:pPr>
            <a:r>
              <a:rPr lang="de-DE"/>
              <a:t>Dritte Ebene</a:t>
            </a:r>
          </a:p>
          <a:p>
            <a:pPr lvl="3">
              <a:defRPr/>
            </a:pPr>
            <a:r>
              <a:rPr lang="de-DE"/>
              <a:t>Vierte Ebene</a:t>
            </a:r>
          </a:p>
          <a:p>
            <a:pPr lvl="4">
              <a:defRPr/>
            </a:pPr>
            <a:r>
              <a:rPr lang="de-DE"/>
              <a:t>Fünfte Ebene</a:t>
            </a:r>
          </a:p>
        </p:txBody>
      </p:sp>
      <p:sp>
        <p:nvSpPr>
          <p:cNvPr id="6" name="Inhaltsplatzhalter 3"/>
          <p:cNvSpPr>
            <a:spLocks noGrp="1"/>
          </p:cNvSpPr>
          <p:nvPr>
            <p:ph sz="half" idx="2"/>
          </p:nvPr>
        </p:nvSpPr>
        <p:spPr bwMode="auto">
          <a:xfrm>
            <a:off x="4648200" y="1820333"/>
            <a:ext cx="4038600" cy="430583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defRPr/>
            </a:pPr>
            <a:r>
              <a:rPr lang="de-DE"/>
              <a:t>Mastertextformat bearbeiten</a:t>
            </a:r>
          </a:p>
          <a:p>
            <a:pPr lvl="1">
              <a:defRPr/>
            </a:pPr>
            <a:r>
              <a:rPr lang="de-DE"/>
              <a:t>Zweite Ebene</a:t>
            </a:r>
          </a:p>
          <a:p>
            <a:pPr lvl="2">
              <a:defRPr/>
            </a:pPr>
            <a:r>
              <a:rPr lang="de-DE"/>
              <a:t>Dritte Ebene</a:t>
            </a:r>
          </a:p>
          <a:p>
            <a:pPr lvl="3">
              <a:defRPr/>
            </a:pPr>
            <a:r>
              <a:rPr lang="de-DE"/>
              <a:t>Vierte Ebene</a:t>
            </a:r>
          </a:p>
          <a:p>
            <a:pPr lvl="4">
              <a:defRPr/>
            </a:pPr>
            <a:r>
              <a:rPr lang="de-DE"/>
              <a:t>Fünfte Ebene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PhAnim="0" type="twoTxTwoObj" preserve="1" userDrawn="1">
  <p:cSld name="Vergleich">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lvl1pPr>
              <a:defRPr/>
            </a:lvl1pPr>
          </a:lstStyle>
          <a:p>
            <a:pPr>
              <a:defRPr/>
            </a:pPr>
            <a:r>
              <a:rPr lang="de-DE"/>
              <a:t>Mastertitelformat bearbeiten</a:t>
            </a:r>
          </a:p>
        </p:txBody>
      </p:sp>
      <p:sp>
        <p:nvSpPr>
          <p:cNvPr id="5" name="Textplatzhalter 2"/>
          <p:cNvSpPr>
            <a:spLocks noGrp="1"/>
          </p:cNvSpPr>
          <p:nvPr>
            <p:ph type="body" idx="1"/>
          </p:nvPr>
        </p:nvSpPr>
        <p:spPr bwMode="auto">
          <a:xfrm>
            <a:off x="457200" y="1854994"/>
            <a:ext cx="4040188" cy="63976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de-DE"/>
              <a:t>Mastertextformat bearbeiten</a:t>
            </a:r>
          </a:p>
        </p:txBody>
      </p:sp>
      <p:sp>
        <p:nvSpPr>
          <p:cNvPr id="6" name="Inhaltsplatzhalter 3"/>
          <p:cNvSpPr>
            <a:spLocks noGrp="1"/>
          </p:cNvSpPr>
          <p:nvPr>
            <p:ph sz="half" idx="2"/>
          </p:nvPr>
        </p:nvSpPr>
        <p:spPr bwMode="auto">
          <a:xfrm>
            <a:off x="457200" y="2494755"/>
            <a:ext cx="4040188" cy="363140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defRPr/>
            </a:pPr>
            <a:r>
              <a:rPr lang="de-DE"/>
              <a:t>Mastertextformat bearbeiten</a:t>
            </a:r>
          </a:p>
          <a:p>
            <a:pPr lvl="1">
              <a:defRPr/>
            </a:pPr>
            <a:r>
              <a:rPr lang="de-DE"/>
              <a:t>Zweite Ebene</a:t>
            </a:r>
          </a:p>
          <a:p>
            <a:pPr lvl="2">
              <a:defRPr/>
            </a:pPr>
            <a:r>
              <a:rPr lang="de-DE"/>
              <a:t>Dritte Ebene</a:t>
            </a:r>
          </a:p>
          <a:p>
            <a:pPr lvl="3">
              <a:defRPr/>
            </a:pPr>
            <a:r>
              <a:rPr lang="de-DE"/>
              <a:t>Vierte Ebene</a:t>
            </a:r>
          </a:p>
          <a:p>
            <a:pPr lvl="4">
              <a:defRPr/>
            </a:pPr>
            <a:r>
              <a:rPr lang="de-DE"/>
              <a:t>Fünfte Ebene</a:t>
            </a:r>
          </a:p>
        </p:txBody>
      </p:sp>
      <p:sp>
        <p:nvSpPr>
          <p:cNvPr id="7" name="Textplatzhalter 4"/>
          <p:cNvSpPr>
            <a:spLocks noGrp="1"/>
          </p:cNvSpPr>
          <p:nvPr>
            <p:ph type="body" sz="quarter" idx="3"/>
          </p:nvPr>
        </p:nvSpPr>
        <p:spPr bwMode="auto">
          <a:xfrm>
            <a:off x="4645025" y="1854994"/>
            <a:ext cx="4041775" cy="63976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de-DE"/>
              <a:t>Mastertextformat bearbeiten</a:t>
            </a:r>
          </a:p>
        </p:txBody>
      </p:sp>
      <p:sp>
        <p:nvSpPr>
          <p:cNvPr id="8" name="Inhaltsplatzhalter 5"/>
          <p:cNvSpPr>
            <a:spLocks noGrp="1"/>
          </p:cNvSpPr>
          <p:nvPr>
            <p:ph sz="quarter" idx="4"/>
          </p:nvPr>
        </p:nvSpPr>
        <p:spPr bwMode="auto">
          <a:xfrm>
            <a:off x="4645025" y="2494755"/>
            <a:ext cx="4041775" cy="363140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defRPr/>
            </a:pPr>
            <a:r>
              <a:rPr lang="de-DE"/>
              <a:t>Mastertextformat bearbeiten</a:t>
            </a:r>
          </a:p>
          <a:p>
            <a:pPr lvl="1">
              <a:defRPr/>
            </a:pPr>
            <a:r>
              <a:rPr lang="de-DE"/>
              <a:t>Zweite Ebene</a:t>
            </a:r>
          </a:p>
          <a:p>
            <a:pPr lvl="2">
              <a:defRPr/>
            </a:pPr>
            <a:r>
              <a:rPr lang="de-DE"/>
              <a:t>Dritte Ebene</a:t>
            </a:r>
          </a:p>
          <a:p>
            <a:pPr lvl="3">
              <a:defRPr/>
            </a:pPr>
            <a:r>
              <a:rPr lang="de-DE"/>
              <a:t>Vierte Ebene</a:t>
            </a:r>
          </a:p>
          <a:p>
            <a:pPr lvl="4">
              <a:defRPr/>
            </a:pPr>
            <a:r>
              <a:rPr lang="de-DE"/>
              <a:t>Fünfte Ebene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PhAnim="0" type="titleOnly" preserve="1" userDrawn="1">
  <p:cSld name="Nur Titel">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Mastertitelformat bearbeiten</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PhAnim="0" type="blank" preserve="1" userDrawn="1">
  <p:cSld name="Leer">
    <p:spTree>
      <p:nvGrpSpPr>
        <p:cNvPr id="1" name=""/>
        <p:cNvGrpSpPr/>
        <p:nvPr/>
      </p:nvGrpSpPr>
      <p:grpSpPr bwMode="auto">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PhAnim="0" type="objTx" preserve="1" userDrawn="1">
  <p:cSld name="Inhalt mit Beschriftung">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566737" y="1896532"/>
            <a:ext cx="3008313" cy="1162050"/>
          </a:xfrm>
        </p:spPr>
        <p:txBody>
          <a:bodyPr anchor="b"/>
          <a:lstStyle>
            <a:lvl1pPr algn="l">
              <a:defRPr sz="2000" b="0"/>
            </a:lvl1pPr>
          </a:lstStyle>
          <a:p>
            <a:pPr>
              <a:defRPr/>
            </a:pPr>
            <a:r>
              <a:rPr lang="de-DE"/>
              <a:t>Mastertitelformat bearbeiten</a:t>
            </a:r>
          </a:p>
        </p:txBody>
      </p:sp>
      <p:sp>
        <p:nvSpPr>
          <p:cNvPr id="5" name="Inhaltsplatzhalter 2"/>
          <p:cNvSpPr>
            <a:spLocks noGrp="1"/>
          </p:cNvSpPr>
          <p:nvPr>
            <p:ph idx="1"/>
          </p:nvPr>
        </p:nvSpPr>
        <p:spPr bwMode="auto">
          <a:xfrm>
            <a:off x="3575050" y="1896532"/>
            <a:ext cx="5111750" cy="422963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defRPr/>
            </a:pPr>
            <a:r>
              <a:rPr lang="de-DE"/>
              <a:t>Mastertextformat bearbeiten</a:t>
            </a:r>
          </a:p>
          <a:p>
            <a:pPr lvl="1">
              <a:defRPr/>
            </a:pPr>
            <a:r>
              <a:rPr lang="de-DE"/>
              <a:t>Zweite Ebene</a:t>
            </a:r>
          </a:p>
          <a:p>
            <a:pPr lvl="2">
              <a:defRPr/>
            </a:pPr>
            <a:r>
              <a:rPr lang="de-DE"/>
              <a:t>Dritte Ebene</a:t>
            </a:r>
          </a:p>
          <a:p>
            <a:pPr lvl="3">
              <a:defRPr/>
            </a:pPr>
            <a:r>
              <a:rPr lang="de-DE"/>
              <a:t>Vierte Ebene</a:t>
            </a:r>
          </a:p>
          <a:p>
            <a:pPr lvl="4">
              <a:defRPr/>
            </a:pPr>
            <a:r>
              <a:rPr lang="de-DE"/>
              <a:t>Fünfte Ebene</a:t>
            </a:r>
          </a:p>
        </p:txBody>
      </p:sp>
      <p:sp>
        <p:nvSpPr>
          <p:cNvPr id="6" name="Textplatzhalter 3"/>
          <p:cNvSpPr>
            <a:spLocks noGrp="1"/>
          </p:cNvSpPr>
          <p:nvPr>
            <p:ph type="body" sz="half" idx="2"/>
          </p:nvPr>
        </p:nvSpPr>
        <p:spPr bwMode="auto">
          <a:xfrm>
            <a:off x="566736" y="3058584"/>
            <a:ext cx="3008313" cy="30675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defRPr/>
            </a:pPr>
            <a:r>
              <a:rPr lang="de-DE"/>
              <a:t>Mastertextformat bearbeiten</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PhAnim="0" type="picTx" preserve="1" userDrawn="1">
  <p:cSld name="Bild mit Beschriftung">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1792288" y="4800600"/>
            <a:ext cx="5486400" cy="566738"/>
          </a:xfrm>
        </p:spPr>
        <p:txBody>
          <a:bodyPr anchor="b"/>
          <a:lstStyle>
            <a:lvl1pPr algn="l">
              <a:defRPr sz="2000" b="0"/>
            </a:lvl1pPr>
          </a:lstStyle>
          <a:p>
            <a:pPr>
              <a:defRPr/>
            </a:pPr>
            <a:r>
              <a:rPr lang="de-DE"/>
              <a:t>Mastertitelformat bearbeiten</a:t>
            </a:r>
          </a:p>
        </p:txBody>
      </p:sp>
      <p:sp>
        <p:nvSpPr>
          <p:cNvPr id="5" name="Bildplatzhalter 2"/>
          <p:cNvSpPr>
            <a:spLocks noGrp="1"/>
          </p:cNvSpPr>
          <p:nvPr>
            <p:ph type="pic" idx="1"/>
          </p:nvPr>
        </p:nvSpPr>
        <p:spPr bwMode="auto">
          <a:xfrm>
            <a:off x="1792288" y="1710267"/>
            <a:ext cx="5486400" cy="301730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r>
              <a:rPr lang="de-DE"/>
              <a:t>Bild durch Klicken auf Symbol hinzufügen</a:t>
            </a:r>
          </a:p>
        </p:txBody>
      </p:sp>
      <p:sp>
        <p:nvSpPr>
          <p:cNvPr id="6" name="Textplatzhalter 3"/>
          <p:cNvSpPr>
            <a:spLocks noGrp="1"/>
          </p:cNvSpPr>
          <p:nvPr>
            <p:ph type="body" sz="half" idx="2"/>
          </p:nvPr>
        </p:nvSpPr>
        <p:spPr bwMode="auto">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defRPr/>
            </a:pPr>
            <a:r>
              <a:rPr lang="de-DE"/>
              <a:t>Mastertextformat bearbeiten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PhAnim="0" type="vertTx" preserve="1" userDrawn="1">
  <p:cSld name="Titel und vertikaler Text">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Mastertitelformat bearbeiten</a:t>
            </a:r>
          </a:p>
        </p:txBody>
      </p:sp>
      <p:sp>
        <p:nvSpPr>
          <p:cNvPr id="5" name="Vertikaler Textplatzhalter 2"/>
          <p:cNvSpPr>
            <a:spLocks noGrp="1"/>
          </p:cNvSpPr>
          <p:nvPr>
            <p:ph type="body" orient="vert" idx="1"/>
          </p:nvPr>
        </p:nvSpPr>
        <p:spPr bwMode="auto">
          <a:xfrm>
            <a:off x="850900" y="1828800"/>
            <a:ext cx="7835900" cy="4297363"/>
          </a:xfrm>
        </p:spPr>
        <p:txBody>
          <a:bodyPr vert="eaVert"/>
          <a:lstStyle/>
          <a:p>
            <a:pPr lvl="0">
              <a:defRPr/>
            </a:pPr>
            <a:r>
              <a:rPr lang="de-DE"/>
              <a:t>Mastertextformat bearbeiten</a:t>
            </a:r>
          </a:p>
          <a:p>
            <a:pPr lvl="1">
              <a:defRPr/>
            </a:pPr>
            <a:r>
              <a:rPr lang="de-DE"/>
              <a:t>Zweite Ebene</a:t>
            </a:r>
          </a:p>
          <a:p>
            <a:pPr lvl="2">
              <a:defRPr/>
            </a:pPr>
            <a:r>
              <a:rPr lang="de-DE"/>
              <a:t>Dritte Ebene</a:t>
            </a:r>
          </a:p>
          <a:p>
            <a:pPr lvl="3">
              <a:defRPr/>
            </a:pPr>
            <a:r>
              <a:rPr lang="de-DE"/>
              <a:t>Vierte Ebene</a:t>
            </a:r>
          </a:p>
          <a:p>
            <a:pPr lvl="4">
              <a:defRPr/>
            </a:pPr>
            <a:r>
              <a:rPr lang="de-DE"/>
              <a:t>Fünfte Ebene</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PhAnim="0" type="vertTitleAndTx" preserve="1" userDrawn="1">
  <p:cSld name="Vertikaler Titel und Text">
    <p:spTree>
      <p:nvGrpSpPr>
        <p:cNvPr id="1" name=""/>
        <p:cNvGrpSpPr/>
        <p:nvPr/>
      </p:nvGrpSpPr>
      <p:grpSpPr bwMode="auto">
        <a:xfrm>
          <a:off x="0" y="0"/>
          <a:ext cx="0" cy="0"/>
          <a:chOff x="0" y="0"/>
          <a:chExt cx="0" cy="0"/>
        </a:xfrm>
      </p:grpSpPr>
      <p:sp>
        <p:nvSpPr>
          <p:cNvPr id="4" name="Vertikaler Titel 1"/>
          <p:cNvSpPr>
            <a:spLocks noGrp="1"/>
          </p:cNvSpPr>
          <p:nvPr>
            <p:ph type="title" orient="vert"/>
          </p:nvPr>
        </p:nvSpPr>
        <p:spPr bwMode="auto">
          <a:xfrm>
            <a:off x="6629400" y="1803400"/>
            <a:ext cx="2057400" cy="4322763"/>
          </a:xfrm>
        </p:spPr>
        <p:txBody>
          <a:bodyPr vert="eaVert"/>
          <a:lstStyle/>
          <a:p>
            <a:pPr>
              <a:defRPr/>
            </a:pPr>
            <a:r>
              <a:rPr lang="de-DE"/>
              <a:t>Mastertitelformat bearbeiten</a:t>
            </a:r>
          </a:p>
        </p:txBody>
      </p:sp>
      <p:sp>
        <p:nvSpPr>
          <p:cNvPr id="5" name="Vertikaler Textplatzhalter 2"/>
          <p:cNvSpPr>
            <a:spLocks noGrp="1"/>
          </p:cNvSpPr>
          <p:nvPr>
            <p:ph type="body" orient="vert" idx="1"/>
          </p:nvPr>
        </p:nvSpPr>
        <p:spPr bwMode="auto">
          <a:xfrm>
            <a:off x="457200" y="1803400"/>
            <a:ext cx="6019800" cy="4322763"/>
          </a:xfrm>
        </p:spPr>
        <p:txBody>
          <a:bodyPr vert="eaVert"/>
          <a:lstStyle/>
          <a:p>
            <a:pPr lvl="0">
              <a:defRPr/>
            </a:pPr>
            <a:r>
              <a:rPr lang="de-DE"/>
              <a:t>Mastertextformat bearbeiten</a:t>
            </a:r>
          </a:p>
          <a:p>
            <a:pPr lvl="1">
              <a:defRPr/>
            </a:pPr>
            <a:r>
              <a:rPr lang="de-DE"/>
              <a:t>Zweite Ebene</a:t>
            </a:r>
          </a:p>
          <a:p>
            <a:pPr lvl="2">
              <a:defRPr/>
            </a:pPr>
            <a:r>
              <a:rPr lang="de-DE"/>
              <a:t>Dritte Ebene</a:t>
            </a:r>
          </a:p>
          <a:p>
            <a:pPr lvl="3">
              <a:defRPr/>
            </a:pPr>
            <a:r>
              <a:rPr lang="de-DE"/>
              <a:t>Vierte Ebene</a:t>
            </a:r>
          </a:p>
          <a:p>
            <a:pPr lvl="4">
              <a:defRPr/>
            </a:pPr>
            <a:r>
              <a:rPr lang="de-DE"/>
              <a:t>Fünfte Ebene</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PhAnim="0" preserve="1" userDrawn="1">
  <p:cSld name="Titelfolie">
    <p:spTree>
      <p:nvGrpSpPr>
        <p:cNvPr id="1" name=""/>
        <p:cNvGrpSpPr/>
        <p:nvPr/>
      </p:nvGrpSpPr>
      <p:grpSpPr bwMode="auto">
        <a:xfrm>
          <a:off x="0" y="0"/>
          <a:ext cx="0" cy="0"/>
          <a:chOff x="0" y="0"/>
          <a:chExt cx="0" cy="0"/>
        </a:xfrm>
      </p:grpSpPr>
      <p:pic>
        <p:nvPicPr>
          <p:cNvPr id="4" name="Bild 6" descr="Vorlage-2.png"/>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bwMode="auto">
          <a:xfrm>
            <a:off x="0" y="1661348"/>
            <a:ext cx="9158400" cy="5204836"/>
          </a:xfrm>
          <a:prstGeom prst="rect">
            <a:avLst/>
          </a:prstGeom>
        </p:spPr>
      </p:pic>
      <p:sp>
        <p:nvSpPr>
          <p:cNvPr id="5" name="Untertitel 2"/>
          <p:cNvSpPr>
            <a:spLocks noGrp="1"/>
          </p:cNvSpPr>
          <p:nvPr>
            <p:ph type="subTitle" idx="1"/>
          </p:nvPr>
        </p:nvSpPr>
        <p:spPr bwMode="auto">
          <a:xfrm>
            <a:off x="850900" y="4182533"/>
            <a:ext cx="8293100" cy="2078568"/>
          </a:xfrm>
        </p:spPr>
        <p:txBody>
          <a:bodyPr>
            <a:normAutofit/>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defRPr/>
            </a:pPr>
            <a:r>
              <a:rPr lang="de-DE"/>
              <a:t>Master-Untertitelformat bearbeiten</a:t>
            </a:r>
          </a:p>
        </p:txBody>
      </p:sp>
      <p:sp>
        <p:nvSpPr>
          <p:cNvPr id="6" name="Titelplatzhalter 1"/>
          <p:cNvSpPr>
            <a:spLocks noGrp="1"/>
          </p:cNvSpPr>
          <p:nvPr>
            <p:ph type="title"/>
          </p:nvPr>
        </p:nvSpPr>
        <p:spPr bwMode="auto">
          <a:xfrm>
            <a:off x="850900" y="156104"/>
            <a:ext cx="6608233" cy="1143000"/>
          </a:xfrm>
          <a:prstGeom prst="rect">
            <a:avLst/>
          </a:prstGeom>
        </p:spPr>
        <p:txBody>
          <a:bodyPr vert="horz" lIns="91440" tIns="45720" rIns="91440" bIns="45720" rtlCol="0" anchor="ctr">
            <a:normAutofit/>
          </a:bodyPr>
          <a:lstStyle/>
          <a:p>
            <a:pPr>
              <a:defRPr/>
            </a:pPr>
            <a:r>
              <a:rPr lang="de-DE"/>
              <a:t>Mastertitelformat bearbeiten</a:t>
            </a:r>
          </a:p>
        </p:txBody>
      </p:sp>
    </p:spTree>
    <p:extLst>
      <p:ext uri="{BB962C8B-B14F-4D97-AF65-F5344CB8AC3E}">
        <p14:creationId xmlns:p14="http://schemas.microsoft.com/office/powerpoint/2010/main" val="19558390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PhAnim="0" type="obj" preserve="1" userDrawn="1">
  <p:cSld name="Titel und Inhalt">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Mastertitelformat bearbeiten</a:t>
            </a:r>
          </a:p>
        </p:txBody>
      </p:sp>
      <p:sp>
        <p:nvSpPr>
          <p:cNvPr id="5" name="Inhaltsplatzhalter 2"/>
          <p:cNvSpPr>
            <a:spLocks noGrp="1"/>
          </p:cNvSpPr>
          <p:nvPr>
            <p:ph idx="1"/>
          </p:nvPr>
        </p:nvSpPr>
        <p:spPr bwMode="auto"/>
        <p:txBody>
          <a:body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Tree>
    <p:extLst>
      <p:ext uri="{BB962C8B-B14F-4D97-AF65-F5344CB8AC3E}">
        <p14:creationId xmlns:p14="http://schemas.microsoft.com/office/powerpoint/2010/main" val="22363974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PhAnim="0" type="secHead" preserve="1" userDrawn="1">
  <p:cSld name="Abschnitts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722313" y="4406900"/>
            <a:ext cx="7772400" cy="1362075"/>
          </a:xfrm>
        </p:spPr>
        <p:txBody>
          <a:bodyPr anchor="t">
            <a:normAutofit/>
          </a:bodyPr>
          <a:lstStyle>
            <a:lvl1pPr algn="l">
              <a:defRPr sz="3600" b="0" cap="all"/>
            </a:lvl1pPr>
          </a:lstStyle>
          <a:p>
            <a:pPr>
              <a:defRPr/>
            </a:pPr>
            <a:r>
              <a:rPr lang="de-DE"/>
              <a:t>Mastertitelformat bearbeiten</a:t>
            </a:r>
          </a:p>
        </p:txBody>
      </p:sp>
      <p:sp>
        <p:nvSpPr>
          <p:cNvPr id="5" name="Textplatzhalter 2"/>
          <p:cNvSpPr>
            <a:spLocks noGrp="1"/>
          </p:cNvSpPr>
          <p:nvPr>
            <p:ph type="body" idx="1"/>
          </p:nvPr>
        </p:nvSpPr>
        <p:spPr bwMode="auto">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defRPr/>
            </a:pPr>
            <a:r>
              <a:rPr lang="de-DE"/>
              <a:t>Mastertextformat bearbeiten</a:t>
            </a:r>
            <a:endParaRPr/>
          </a:p>
        </p:txBody>
      </p:sp>
    </p:spTree>
    <p:extLst>
      <p:ext uri="{BB962C8B-B14F-4D97-AF65-F5344CB8AC3E}">
        <p14:creationId xmlns:p14="http://schemas.microsoft.com/office/powerpoint/2010/main" val="33453944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PhAnim="0" type="twoObj" preserve="1" userDrawn="1">
  <p:cSld name="Zwei Inhalte">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Mastertitelformat bearbeiten</a:t>
            </a:r>
          </a:p>
        </p:txBody>
      </p:sp>
      <p:sp>
        <p:nvSpPr>
          <p:cNvPr id="5" name="Inhaltsplatzhalter 2"/>
          <p:cNvSpPr>
            <a:spLocks noGrp="1"/>
          </p:cNvSpPr>
          <p:nvPr>
            <p:ph sz="half" idx="1"/>
          </p:nvPr>
        </p:nvSpPr>
        <p:spPr bwMode="auto">
          <a:xfrm>
            <a:off x="457200" y="1820333"/>
            <a:ext cx="4038600" cy="430583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
        <p:nvSpPr>
          <p:cNvPr id="6" name="Inhaltsplatzhalter 3"/>
          <p:cNvSpPr>
            <a:spLocks noGrp="1"/>
          </p:cNvSpPr>
          <p:nvPr>
            <p:ph sz="half" idx="2"/>
          </p:nvPr>
        </p:nvSpPr>
        <p:spPr bwMode="auto">
          <a:xfrm>
            <a:off x="4648200" y="1820333"/>
            <a:ext cx="4038600" cy="430583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Tree>
    <p:extLst>
      <p:ext uri="{BB962C8B-B14F-4D97-AF65-F5344CB8AC3E}">
        <p14:creationId xmlns:p14="http://schemas.microsoft.com/office/powerpoint/2010/main" val="25862456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PhAnim="0" type="twoTxTwoObj" preserve="1" userDrawn="1">
  <p:cSld name="Vergleich">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lvl1pPr>
              <a:defRPr/>
            </a:lvl1pPr>
          </a:lstStyle>
          <a:p>
            <a:pPr>
              <a:defRPr/>
            </a:pPr>
            <a:r>
              <a:rPr lang="de-DE"/>
              <a:t>Mastertitelformat bearbeiten</a:t>
            </a:r>
          </a:p>
        </p:txBody>
      </p:sp>
      <p:sp>
        <p:nvSpPr>
          <p:cNvPr id="5" name="Textplatzhalter 2"/>
          <p:cNvSpPr>
            <a:spLocks noGrp="1"/>
          </p:cNvSpPr>
          <p:nvPr>
            <p:ph type="body" idx="1"/>
          </p:nvPr>
        </p:nvSpPr>
        <p:spPr bwMode="auto">
          <a:xfrm>
            <a:off x="457200" y="1854994"/>
            <a:ext cx="4040188" cy="63976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de-DE"/>
              <a:t>Mastertextformat bearbeiten</a:t>
            </a:r>
            <a:endParaRPr/>
          </a:p>
        </p:txBody>
      </p:sp>
      <p:sp>
        <p:nvSpPr>
          <p:cNvPr id="6" name="Inhaltsplatzhalter 3"/>
          <p:cNvSpPr>
            <a:spLocks noGrp="1"/>
          </p:cNvSpPr>
          <p:nvPr>
            <p:ph sz="half" idx="2"/>
          </p:nvPr>
        </p:nvSpPr>
        <p:spPr bwMode="auto">
          <a:xfrm>
            <a:off x="457200" y="2494755"/>
            <a:ext cx="4040188" cy="363140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
        <p:nvSpPr>
          <p:cNvPr id="7" name="Textplatzhalter 4"/>
          <p:cNvSpPr>
            <a:spLocks noGrp="1"/>
          </p:cNvSpPr>
          <p:nvPr>
            <p:ph type="body" sz="quarter" idx="3"/>
          </p:nvPr>
        </p:nvSpPr>
        <p:spPr bwMode="auto">
          <a:xfrm>
            <a:off x="4645025" y="1854994"/>
            <a:ext cx="4041775" cy="63976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de-DE"/>
              <a:t>Mastertextformat bearbeiten</a:t>
            </a:r>
            <a:endParaRPr/>
          </a:p>
        </p:txBody>
      </p:sp>
      <p:sp>
        <p:nvSpPr>
          <p:cNvPr id="8" name="Inhaltsplatzhalter 5"/>
          <p:cNvSpPr>
            <a:spLocks noGrp="1"/>
          </p:cNvSpPr>
          <p:nvPr>
            <p:ph sz="quarter" idx="4"/>
          </p:nvPr>
        </p:nvSpPr>
        <p:spPr bwMode="auto">
          <a:xfrm>
            <a:off x="4645025" y="2494755"/>
            <a:ext cx="4041775" cy="363140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Tree>
    <p:extLst>
      <p:ext uri="{BB962C8B-B14F-4D97-AF65-F5344CB8AC3E}">
        <p14:creationId xmlns:p14="http://schemas.microsoft.com/office/powerpoint/2010/main" val="33030638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PhAnim="0" type="titleOnly" preserve="1" userDrawn="1">
  <p:cSld name="Nur Titel">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Mastertitelformat bearbeiten</a:t>
            </a:r>
          </a:p>
        </p:txBody>
      </p:sp>
    </p:spTree>
    <p:extLst>
      <p:ext uri="{BB962C8B-B14F-4D97-AF65-F5344CB8AC3E}">
        <p14:creationId xmlns:p14="http://schemas.microsoft.com/office/powerpoint/2010/main" val="24990548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PhAnim="0" type="blank" preserve="1" userDrawn="1">
  <p:cSld name="Leer">
    <p:spTree>
      <p:nvGrpSpPr>
        <p:cNvPr id="1" name=""/>
        <p:cNvGrpSpPr/>
        <p:nvPr/>
      </p:nvGrpSpPr>
      <p:grpSpPr bwMode="auto">
        <a:xfrm>
          <a:off x="0" y="0"/>
          <a:ext cx="0" cy="0"/>
          <a:chOff x="0" y="0"/>
          <a:chExt cx="0" cy="0"/>
        </a:xfrm>
      </p:grpSpPr>
    </p:spTree>
    <p:extLst>
      <p:ext uri="{BB962C8B-B14F-4D97-AF65-F5344CB8AC3E}">
        <p14:creationId xmlns:p14="http://schemas.microsoft.com/office/powerpoint/2010/main" val="34317976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PhAnim="0" type="objTx" preserve="1" userDrawn="1">
  <p:cSld name="Inhalt mit Beschriftung">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566737" y="1896532"/>
            <a:ext cx="3008313" cy="1162050"/>
          </a:xfrm>
        </p:spPr>
        <p:txBody>
          <a:bodyPr anchor="b"/>
          <a:lstStyle>
            <a:lvl1pPr algn="l">
              <a:defRPr sz="2000" b="0"/>
            </a:lvl1pPr>
          </a:lstStyle>
          <a:p>
            <a:pPr>
              <a:defRPr/>
            </a:pPr>
            <a:r>
              <a:rPr lang="de-DE"/>
              <a:t>Mastertitelformat bearbeiten</a:t>
            </a:r>
          </a:p>
        </p:txBody>
      </p:sp>
      <p:sp>
        <p:nvSpPr>
          <p:cNvPr id="5" name="Inhaltsplatzhalter 2"/>
          <p:cNvSpPr>
            <a:spLocks noGrp="1"/>
          </p:cNvSpPr>
          <p:nvPr>
            <p:ph idx="1"/>
          </p:nvPr>
        </p:nvSpPr>
        <p:spPr bwMode="auto">
          <a:xfrm>
            <a:off x="3575050" y="1896532"/>
            <a:ext cx="5111750" cy="422963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
        <p:nvSpPr>
          <p:cNvPr id="6" name="Textplatzhalter 3"/>
          <p:cNvSpPr>
            <a:spLocks noGrp="1"/>
          </p:cNvSpPr>
          <p:nvPr>
            <p:ph type="body" sz="half" idx="2"/>
          </p:nvPr>
        </p:nvSpPr>
        <p:spPr bwMode="auto">
          <a:xfrm>
            <a:off x="566736" y="3058584"/>
            <a:ext cx="3008313" cy="30675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defRPr/>
            </a:pPr>
            <a:r>
              <a:rPr lang="de-DE"/>
              <a:t>Mastertextformat bearbeiten</a:t>
            </a:r>
            <a:endParaRPr/>
          </a:p>
        </p:txBody>
      </p:sp>
    </p:spTree>
    <p:extLst>
      <p:ext uri="{BB962C8B-B14F-4D97-AF65-F5344CB8AC3E}">
        <p14:creationId xmlns:p14="http://schemas.microsoft.com/office/powerpoint/2010/main" val="42132102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PhAnim="0" type="picTx" preserve="1" userDrawn="1">
  <p:cSld name="Bild mit Beschriftung">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1792288" y="4800600"/>
            <a:ext cx="5486400" cy="566738"/>
          </a:xfrm>
        </p:spPr>
        <p:txBody>
          <a:bodyPr anchor="b"/>
          <a:lstStyle>
            <a:lvl1pPr algn="l">
              <a:defRPr sz="2000" b="0"/>
            </a:lvl1pPr>
          </a:lstStyle>
          <a:p>
            <a:pPr>
              <a:defRPr/>
            </a:pPr>
            <a:r>
              <a:rPr lang="de-DE"/>
              <a:t>Mastertitelformat bearbeiten</a:t>
            </a:r>
          </a:p>
        </p:txBody>
      </p:sp>
      <p:sp>
        <p:nvSpPr>
          <p:cNvPr id="5" name="Bildplatzhalter 2"/>
          <p:cNvSpPr>
            <a:spLocks noGrp="1"/>
          </p:cNvSpPr>
          <p:nvPr>
            <p:ph type="pic" idx="1"/>
          </p:nvPr>
        </p:nvSpPr>
        <p:spPr bwMode="auto">
          <a:xfrm>
            <a:off x="1792288" y="1710267"/>
            <a:ext cx="5486400" cy="301730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endParaRPr lang="de-DE"/>
          </a:p>
        </p:txBody>
      </p:sp>
      <p:sp>
        <p:nvSpPr>
          <p:cNvPr id="6" name="Textplatzhalter 3"/>
          <p:cNvSpPr>
            <a:spLocks noGrp="1"/>
          </p:cNvSpPr>
          <p:nvPr>
            <p:ph type="body" sz="half" idx="2"/>
          </p:nvPr>
        </p:nvSpPr>
        <p:spPr bwMode="auto">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defRPr/>
            </a:pPr>
            <a:r>
              <a:rPr lang="de-DE"/>
              <a:t>Mastertextformat bearbeiten</a:t>
            </a:r>
            <a:endParaRPr/>
          </a:p>
        </p:txBody>
      </p:sp>
    </p:spTree>
    <p:extLst>
      <p:ext uri="{BB962C8B-B14F-4D97-AF65-F5344CB8AC3E}">
        <p14:creationId xmlns:p14="http://schemas.microsoft.com/office/powerpoint/2010/main" val="30201891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PhAnim="0" type="vertTx" preserve="1" userDrawn="1">
  <p:cSld name="Titel und vertikaler Text">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Mastertitelformat bearbeiten</a:t>
            </a:r>
          </a:p>
        </p:txBody>
      </p:sp>
      <p:sp>
        <p:nvSpPr>
          <p:cNvPr id="5" name="Vertikaler Textplatzhalter 2"/>
          <p:cNvSpPr>
            <a:spLocks noGrp="1"/>
          </p:cNvSpPr>
          <p:nvPr>
            <p:ph type="body" orient="vert" idx="1"/>
          </p:nvPr>
        </p:nvSpPr>
        <p:spPr bwMode="auto">
          <a:xfrm>
            <a:off x="850900" y="1828800"/>
            <a:ext cx="7835900" cy="4297363"/>
          </a:xfrm>
        </p:spPr>
        <p:txBody>
          <a:bodyPr vert="eaVert"/>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Tree>
    <p:extLst>
      <p:ext uri="{BB962C8B-B14F-4D97-AF65-F5344CB8AC3E}">
        <p14:creationId xmlns:p14="http://schemas.microsoft.com/office/powerpoint/2010/main" val="12116589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PhAnim="0" type="vertTitleAndTx" preserve="1" userDrawn="1">
  <p:cSld name="Vertikaler Titel und Text">
    <p:spTree>
      <p:nvGrpSpPr>
        <p:cNvPr id="1" name=""/>
        <p:cNvGrpSpPr/>
        <p:nvPr/>
      </p:nvGrpSpPr>
      <p:grpSpPr bwMode="auto">
        <a:xfrm>
          <a:off x="0" y="0"/>
          <a:ext cx="0" cy="0"/>
          <a:chOff x="0" y="0"/>
          <a:chExt cx="0" cy="0"/>
        </a:xfrm>
      </p:grpSpPr>
      <p:sp>
        <p:nvSpPr>
          <p:cNvPr id="4" name="Vertikaler Titel 1"/>
          <p:cNvSpPr>
            <a:spLocks noGrp="1"/>
          </p:cNvSpPr>
          <p:nvPr>
            <p:ph type="title" orient="vert"/>
          </p:nvPr>
        </p:nvSpPr>
        <p:spPr bwMode="auto">
          <a:xfrm>
            <a:off x="6629400" y="1803400"/>
            <a:ext cx="2057400" cy="4322763"/>
          </a:xfrm>
        </p:spPr>
        <p:txBody>
          <a:bodyPr vert="eaVert"/>
          <a:lstStyle/>
          <a:p>
            <a:pPr>
              <a:defRPr/>
            </a:pPr>
            <a:r>
              <a:rPr lang="de-DE"/>
              <a:t>Mastertitelformat bearbeiten</a:t>
            </a:r>
          </a:p>
        </p:txBody>
      </p:sp>
      <p:sp>
        <p:nvSpPr>
          <p:cNvPr id="5" name="Vertikaler Textplatzhalter 2"/>
          <p:cNvSpPr>
            <a:spLocks noGrp="1"/>
          </p:cNvSpPr>
          <p:nvPr>
            <p:ph type="body" orient="vert" idx="1"/>
          </p:nvPr>
        </p:nvSpPr>
        <p:spPr bwMode="auto">
          <a:xfrm>
            <a:off x="457200" y="1803400"/>
            <a:ext cx="6019800" cy="4322763"/>
          </a:xfrm>
        </p:spPr>
        <p:txBody>
          <a:bodyPr vert="eaVert"/>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Tree>
    <p:extLst>
      <p:ext uri="{BB962C8B-B14F-4D97-AF65-F5344CB8AC3E}">
        <p14:creationId xmlns:p14="http://schemas.microsoft.com/office/powerpoint/2010/main" val="38170007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cstate="email">
            <a:extLst>
              <a:ext uri="{28A0092B-C50C-407E-A947-70E740481C1C}">
                <a14:useLocalDpi xmlns:a14="http://schemas.microsoft.com/office/drawing/2010/main"/>
              </a:ext>
            </a:extLst>
          </a:blip>
          <a:stretch/>
        </a:blipFill>
        <a:effectLst/>
      </p:bgPr>
    </p:bg>
    <p:spTree>
      <p:nvGrpSpPr>
        <p:cNvPr id="1" name=""/>
        <p:cNvGrpSpPr/>
        <p:nvPr/>
      </p:nvGrpSpPr>
      <p:grpSpPr bwMode="auto">
        <a:xfrm>
          <a:off x="0" y="0"/>
          <a:ext cx="0" cy="0"/>
          <a:chOff x="0" y="0"/>
          <a:chExt cx="0" cy="0"/>
        </a:xfrm>
      </p:grpSpPr>
      <p:sp>
        <p:nvSpPr>
          <p:cNvPr id="4" name="Titelplatzhalter 1"/>
          <p:cNvSpPr>
            <a:spLocks noGrp="1"/>
          </p:cNvSpPr>
          <p:nvPr>
            <p:ph type="title"/>
          </p:nvPr>
        </p:nvSpPr>
        <p:spPr bwMode="auto">
          <a:xfrm>
            <a:off x="850900" y="156100"/>
            <a:ext cx="6608233" cy="1143000"/>
          </a:xfrm>
          <a:prstGeom prst="rect">
            <a:avLst/>
          </a:prstGeom>
        </p:spPr>
        <p:txBody>
          <a:bodyPr vert="horz" lIns="91440" tIns="45720" rIns="91440" bIns="45720" rtlCol="0" anchor="ctr">
            <a:normAutofit/>
          </a:bodyPr>
          <a:lstStyle/>
          <a:p>
            <a:pPr>
              <a:defRPr/>
            </a:pPr>
            <a:r>
              <a:rPr lang="de-DE"/>
              <a:t>Mastertitelformat bearbeiten</a:t>
            </a:r>
          </a:p>
        </p:txBody>
      </p:sp>
      <p:sp>
        <p:nvSpPr>
          <p:cNvPr id="5" name="Textplatzhalter 2"/>
          <p:cNvSpPr>
            <a:spLocks noGrp="1"/>
          </p:cNvSpPr>
          <p:nvPr>
            <p:ph type="body" idx="1"/>
          </p:nvPr>
        </p:nvSpPr>
        <p:spPr bwMode="auto">
          <a:xfrm>
            <a:off x="850900" y="2099733"/>
            <a:ext cx="7835900" cy="4026430"/>
          </a:xfrm>
          <a:prstGeom prst="rect">
            <a:avLst/>
          </a:prstGeom>
        </p:spPr>
        <p:txBody>
          <a:bodyPr vert="horz" lIns="91440" tIns="45720" rIns="91440" bIns="45720" rtlCol="0">
            <a:normAutofit/>
          </a:body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
        <p:nvSpPr>
          <p:cNvPr id="6" name="Textfeld 6"/>
          <p:cNvSpPr txBox="1"/>
          <p:nvPr userDrawn="1"/>
        </p:nvSpPr>
        <p:spPr bwMode="auto">
          <a:xfrm>
            <a:off x="850900" y="6261100"/>
            <a:ext cx="5024967" cy="666849"/>
          </a:xfrm>
          <a:prstGeom prst="rect">
            <a:avLst/>
          </a:prstGeom>
          <a:noFill/>
        </p:spPr>
        <p:txBody>
          <a:bodyPr wrap="square" rtlCol="0">
            <a:spAutoFit/>
          </a:bodyPr>
          <a:lstStyle/>
          <a:p>
            <a:pPr>
              <a:defRPr/>
            </a:pPr>
            <a:r>
              <a:rPr lang="de-DE" sz="1600" baseline="30000" dirty="0">
                <a:latin typeface="Arial"/>
                <a:cs typeface="Arial"/>
              </a:rPr>
              <a:t>© Landeszahnärztekammer Hessen • Körperschaft des öffentlichen Rechts</a:t>
            </a:r>
            <a:endParaRPr dirty="0"/>
          </a:p>
          <a:p>
            <a:pPr>
              <a:defRPr/>
            </a:pPr>
            <a:r>
              <a:rPr lang="de-DE" sz="1600" baseline="30000" dirty="0" err="1">
                <a:latin typeface="Arial"/>
                <a:cs typeface="Arial"/>
              </a:rPr>
              <a:t>Rhonestraße</a:t>
            </a:r>
            <a:r>
              <a:rPr lang="de-DE" sz="1600" baseline="30000" dirty="0">
                <a:latin typeface="Arial"/>
                <a:cs typeface="Arial"/>
              </a:rPr>
              <a:t> 4 • 60528 Frankfurt am Main • Telefon 069 427275-0 • www.lzkh.de</a:t>
            </a:r>
          </a:p>
        </p:txBody>
      </p:sp>
      <p:sp>
        <p:nvSpPr>
          <p:cNvPr id="7" name="Textfeld 8"/>
          <p:cNvSpPr txBox="1"/>
          <p:nvPr userDrawn="1"/>
        </p:nvSpPr>
        <p:spPr bwMode="auto">
          <a:xfrm>
            <a:off x="6747407" y="6261100"/>
            <a:ext cx="2142067" cy="420628"/>
          </a:xfrm>
          <a:prstGeom prst="rect">
            <a:avLst/>
          </a:prstGeom>
          <a:noFill/>
        </p:spPr>
        <p:txBody>
          <a:bodyPr wrap="square" rtlCol="0">
            <a:spAutoFit/>
          </a:bodyPr>
          <a:lstStyle/>
          <a:p>
            <a:pPr algn="r">
              <a:defRPr/>
            </a:pPr>
            <a:endParaRPr lang="de-DE" sz="1600" baseline="30000">
              <a:latin typeface="Arial"/>
              <a:cs typeface="Arial"/>
            </a:endParaRPr>
          </a:p>
          <a:p>
            <a:pPr algn="r">
              <a:defRPr/>
            </a:pPr>
            <a:fld id="{C0AB6888-F2F2-334A-BD04-A5194D374234}" type="datetime1">
              <a:rPr lang="de-DE" sz="1600" baseline="30000">
                <a:latin typeface="Arial"/>
                <a:cs typeface="Arial"/>
              </a:rPr>
              <a:t>21.09.2026</a:t>
            </a:fld>
            <a:r>
              <a:rPr lang="de-DE" sz="1600" baseline="30000">
                <a:latin typeface="Arial"/>
                <a:cs typeface="Arial"/>
              </a:rPr>
              <a:t> · Seite </a:t>
            </a:r>
            <a:fld id="{DCCB07AD-16FC-6C4E-BF8F-B0BF7B606540}" type="slidenum">
              <a:rPr lang="de-DE" sz="1600" baseline="30000">
                <a:latin typeface="Arial"/>
                <a:cs typeface="Arial"/>
              </a:rPr>
              <a:t>‹Nr.›</a:t>
            </a:fld>
            <a:endParaRPr lang="de-DE" sz="1600" baseline="30000">
              <a:latin typeface="Arial"/>
              <a:cs typeface="Aria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eaLnBrk="1" hangingPunct="1">
        <a:spcBef>
          <a:spcPts val="0"/>
        </a:spcBef>
        <a:buNone/>
        <a:defRPr sz="2400">
          <a:solidFill>
            <a:srgbClr val="D6020B"/>
          </a:solidFill>
          <a:latin typeface="Arial"/>
          <a:ea typeface="+mj-ea"/>
          <a:cs typeface="+mj-cs"/>
        </a:defRPr>
      </a:lvl1pPr>
    </p:titleStyle>
    <p:bodyStyle>
      <a:lvl1pPr marL="342900" indent="-342900" algn="l" defTabSz="457200" eaLnBrk="1" hangingPunct="1">
        <a:spcBef>
          <a:spcPts val="0"/>
        </a:spcBef>
        <a:buFont typeface="Arial"/>
        <a:buChar char="•"/>
        <a:defRPr sz="2400">
          <a:solidFill>
            <a:schemeClr val="tx1"/>
          </a:solidFill>
          <a:latin typeface="Arial"/>
          <a:ea typeface="+mn-ea"/>
          <a:cs typeface="+mn-cs"/>
        </a:defRPr>
      </a:lvl1pPr>
      <a:lvl2pPr marL="742950" indent="-285750" algn="l" defTabSz="457200" eaLnBrk="1" hangingPunct="1">
        <a:spcBef>
          <a:spcPts val="0"/>
        </a:spcBef>
        <a:buFont typeface="Arial"/>
        <a:buChar char="–"/>
        <a:defRPr sz="2400">
          <a:solidFill>
            <a:schemeClr val="tx1"/>
          </a:solidFill>
          <a:latin typeface="Arial"/>
          <a:ea typeface="+mn-ea"/>
          <a:cs typeface="+mn-cs"/>
        </a:defRPr>
      </a:lvl2pPr>
      <a:lvl3pPr marL="1143000" indent="-228600" algn="l" defTabSz="457200" eaLnBrk="1" hangingPunct="1">
        <a:spcBef>
          <a:spcPts val="0"/>
        </a:spcBef>
        <a:buFont typeface="Arial"/>
        <a:buChar char="•"/>
        <a:defRPr sz="2400">
          <a:solidFill>
            <a:schemeClr val="tx1"/>
          </a:solidFill>
          <a:latin typeface="Arial"/>
          <a:ea typeface="+mn-ea"/>
          <a:cs typeface="+mn-cs"/>
        </a:defRPr>
      </a:lvl3pPr>
      <a:lvl4pPr marL="1600200" indent="-228600" algn="l" defTabSz="457200" eaLnBrk="1" hangingPunct="1">
        <a:spcBef>
          <a:spcPts val="0"/>
        </a:spcBef>
        <a:buFont typeface="Arial"/>
        <a:buChar char="–"/>
        <a:defRPr sz="1600">
          <a:solidFill>
            <a:schemeClr val="tx1"/>
          </a:solidFill>
          <a:latin typeface="Arial"/>
          <a:ea typeface="+mn-ea"/>
          <a:cs typeface="+mn-cs"/>
        </a:defRPr>
      </a:lvl4pPr>
      <a:lvl5pPr marL="2057400" indent="-228600" algn="l" defTabSz="457200" eaLnBrk="1" hangingPunct="1">
        <a:spcBef>
          <a:spcPts val="0"/>
        </a:spcBef>
        <a:buFont typeface="Arial"/>
        <a:buChar char="»"/>
        <a:defRPr sz="1600">
          <a:solidFill>
            <a:schemeClr val="tx1"/>
          </a:solidFill>
          <a:latin typeface="Arial"/>
          <a:ea typeface="+mn-ea"/>
          <a:cs typeface="+mn-cs"/>
        </a:defRPr>
      </a:lvl5pPr>
      <a:lvl6pPr marL="2514600" indent="-228600" algn="l" defTabSz="457200" eaLnBrk="1" hangingPunct="1">
        <a:spcBef>
          <a:spcPts val="0"/>
        </a:spcBef>
        <a:buFont typeface="Arial"/>
        <a:buChar char="•"/>
        <a:defRPr sz="2000">
          <a:solidFill>
            <a:schemeClr val="tx1"/>
          </a:solidFill>
          <a:latin typeface="+mn-lt"/>
          <a:ea typeface="+mn-ea"/>
          <a:cs typeface="+mn-cs"/>
        </a:defRPr>
      </a:lvl6pPr>
      <a:lvl7pPr marL="2971800" indent="-228600" algn="l" defTabSz="457200" eaLnBrk="1" hangingPunct="1">
        <a:spcBef>
          <a:spcPts val="0"/>
        </a:spcBef>
        <a:buFont typeface="Arial"/>
        <a:buChar char="•"/>
        <a:defRPr sz="2000">
          <a:solidFill>
            <a:schemeClr val="tx1"/>
          </a:solidFill>
          <a:latin typeface="+mn-lt"/>
          <a:ea typeface="+mn-ea"/>
          <a:cs typeface="+mn-cs"/>
        </a:defRPr>
      </a:lvl7pPr>
      <a:lvl8pPr marL="3429000" indent="-228600" algn="l" defTabSz="457200" eaLnBrk="1" hangingPunct="1">
        <a:spcBef>
          <a:spcPts val="0"/>
        </a:spcBef>
        <a:buFont typeface="Arial"/>
        <a:buChar char="•"/>
        <a:defRPr sz="2000">
          <a:solidFill>
            <a:schemeClr val="tx1"/>
          </a:solidFill>
          <a:latin typeface="+mn-lt"/>
          <a:ea typeface="+mn-ea"/>
          <a:cs typeface="+mn-cs"/>
        </a:defRPr>
      </a:lvl8pPr>
      <a:lvl9pPr marL="3886200" indent="-228600" algn="l" defTabSz="457200" eaLnBrk="1" hangingPunct="1">
        <a:spcBef>
          <a:spcPts val="0"/>
        </a:spcBef>
        <a:buFont typeface="Arial"/>
        <a:buChar char="•"/>
        <a:defRPr sz="2000">
          <a:solidFill>
            <a:schemeClr val="tx1"/>
          </a:solidFill>
          <a:latin typeface="+mn-lt"/>
          <a:ea typeface="+mn-ea"/>
          <a:cs typeface="+mn-cs"/>
        </a:defRPr>
      </a:lvl9pPr>
    </p:bodyStyle>
    <p:otherStyle>
      <a:defPPr>
        <a:defRPr lang="de-DE"/>
      </a:defPPr>
      <a:lvl1pPr marL="0" algn="l" defTabSz="457200" eaLnBrk="1" hangingPunct="1">
        <a:defRPr sz="1800">
          <a:solidFill>
            <a:schemeClr val="tx1"/>
          </a:solidFill>
          <a:latin typeface="+mn-lt"/>
          <a:ea typeface="+mn-ea"/>
          <a:cs typeface="+mn-cs"/>
        </a:defRPr>
      </a:lvl1pPr>
      <a:lvl2pPr marL="457200" algn="l" defTabSz="457200" eaLnBrk="1" hangingPunct="1">
        <a:defRPr sz="1800">
          <a:solidFill>
            <a:schemeClr val="tx1"/>
          </a:solidFill>
          <a:latin typeface="+mn-lt"/>
          <a:ea typeface="+mn-ea"/>
          <a:cs typeface="+mn-cs"/>
        </a:defRPr>
      </a:lvl2pPr>
      <a:lvl3pPr marL="914400" algn="l" defTabSz="457200" eaLnBrk="1" hangingPunct="1">
        <a:defRPr sz="1800">
          <a:solidFill>
            <a:schemeClr val="tx1"/>
          </a:solidFill>
          <a:latin typeface="+mn-lt"/>
          <a:ea typeface="+mn-ea"/>
          <a:cs typeface="+mn-cs"/>
        </a:defRPr>
      </a:lvl3pPr>
      <a:lvl4pPr marL="1371600" algn="l" defTabSz="457200" eaLnBrk="1" hangingPunct="1">
        <a:defRPr sz="1800">
          <a:solidFill>
            <a:schemeClr val="tx1"/>
          </a:solidFill>
          <a:latin typeface="+mn-lt"/>
          <a:ea typeface="+mn-ea"/>
          <a:cs typeface="+mn-cs"/>
        </a:defRPr>
      </a:lvl4pPr>
      <a:lvl5pPr marL="1828800" algn="l" defTabSz="457200" eaLnBrk="1" hangingPunct="1">
        <a:defRPr sz="1800">
          <a:solidFill>
            <a:schemeClr val="tx1"/>
          </a:solidFill>
          <a:latin typeface="+mn-lt"/>
          <a:ea typeface="+mn-ea"/>
          <a:cs typeface="+mn-cs"/>
        </a:defRPr>
      </a:lvl5pPr>
      <a:lvl6pPr marL="2286000" algn="l" defTabSz="457200" eaLnBrk="1" hangingPunct="1">
        <a:defRPr sz="1800">
          <a:solidFill>
            <a:schemeClr val="tx1"/>
          </a:solidFill>
          <a:latin typeface="+mn-lt"/>
          <a:ea typeface="+mn-ea"/>
          <a:cs typeface="+mn-cs"/>
        </a:defRPr>
      </a:lvl6pPr>
      <a:lvl7pPr marL="2743200" algn="l" defTabSz="457200" eaLnBrk="1" hangingPunct="1">
        <a:defRPr sz="1800">
          <a:solidFill>
            <a:schemeClr val="tx1"/>
          </a:solidFill>
          <a:latin typeface="+mn-lt"/>
          <a:ea typeface="+mn-ea"/>
          <a:cs typeface="+mn-cs"/>
        </a:defRPr>
      </a:lvl7pPr>
      <a:lvl8pPr marL="3200400" algn="l" defTabSz="457200" eaLnBrk="1" hangingPunct="1">
        <a:defRPr sz="1800">
          <a:solidFill>
            <a:schemeClr val="tx1"/>
          </a:solidFill>
          <a:latin typeface="+mn-lt"/>
          <a:ea typeface="+mn-ea"/>
          <a:cs typeface="+mn-cs"/>
        </a:defRPr>
      </a:lvl8pPr>
      <a:lvl9pPr marL="3657600" algn="l" defTabSz="457200" eaLnBrk="1" hangingPunct="1">
        <a:defRPr sz="18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13" cstate="email">
            <a:extLst>
              <a:ext uri="{28A0092B-C50C-407E-A947-70E740481C1C}">
                <a14:useLocalDpi xmlns:a14="http://schemas.microsoft.com/office/drawing/2010/main"/>
              </a:ext>
            </a:extLst>
          </a:blip>
          <a:stretch/>
        </a:blipFill>
        <a:effectLst/>
      </p:bgPr>
    </p:bg>
    <p:spTree>
      <p:nvGrpSpPr>
        <p:cNvPr id="1" name=""/>
        <p:cNvGrpSpPr/>
        <p:nvPr/>
      </p:nvGrpSpPr>
      <p:grpSpPr bwMode="auto">
        <a:xfrm>
          <a:off x="0" y="0"/>
          <a:ext cx="0" cy="0"/>
          <a:chOff x="0" y="0"/>
          <a:chExt cx="0" cy="0"/>
        </a:xfrm>
      </p:grpSpPr>
      <p:sp>
        <p:nvSpPr>
          <p:cNvPr id="4" name="Titelplatzhalter 1"/>
          <p:cNvSpPr>
            <a:spLocks noGrp="1"/>
          </p:cNvSpPr>
          <p:nvPr>
            <p:ph type="title"/>
          </p:nvPr>
        </p:nvSpPr>
        <p:spPr bwMode="auto">
          <a:xfrm>
            <a:off x="850900" y="156100"/>
            <a:ext cx="6608233" cy="1143000"/>
          </a:xfrm>
          <a:prstGeom prst="rect">
            <a:avLst/>
          </a:prstGeom>
        </p:spPr>
        <p:txBody>
          <a:bodyPr vert="horz" lIns="91440" tIns="45720" rIns="91440" bIns="45720" rtlCol="0" anchor="ctr">
            <a:normAutofit/>
          </a:bodyPr>
          <a:lstStyle/>
          <a:p>
            <a:pPr>
              <a:defRPr/>
            </a:pPr>
            <a:r>
              <a:rPr lang="de-DE"/>
              <a:t>Mastertitelformat bearbeiten</a:t>
            </a:r>
          </a:p>
        </p:txBody>
      </p:sp>
      <p:sp>
        <p:nvSpPr>
          <p:cNvPr id="5" name="Textplatzhalter 2"/>
          <p:cNvSpPr>
            <a:spLocks noGrp="1"/>
          </p:cNvSpPr>
          <p:nvPr>
            <p:ph type="body" idx="1"/>
          </p:nvPr>
        </p:nvSpPr>
        <p:spPr bwMode="auto">
          <a:xfrm>
            <a:off x="850900" y="2099733"/>
            <a:ext cx="7835900" cy="4026430"/>
          </a:xfrm>
          <a:prstGeom prst="rect">
            <a:avLst/>
          </a:prstGeom>
        </p:spPr>
        <p:txBody>
          <a:bodyPr vert="horz" lIns="91440" tIns="45720" rIns="91440" bIns="45720" rtlCol="0">
            <a:normAutofit/>
          </a:body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
        <p:nvSpPr>
          <p:cNvPr id="6" name="Textfeld 6"/>
          <p:cNvSpPr txBox="1"/>
          <p:nvPr userDrawn="1"/>
        </p:nvSpPr>
        <p:spPr bwMode="auto">
          <a:xfrm>
            <a:off x="850900" y="6261100"/>
            <a:ext cx="5024967" cy="420628"/>
          </a:xfrm>
          <a:prstGeom prst="rect">
            <a:avLst/>
          </a:prstGeom>
          <a:noFill/>
        </p:spPr>
        <p:txBody>
          <a:bodyPr wrap="square" rtlCol="0">
            <a:spAutoFit/>
          </a:bodyPr>
          <a:lstStyle/>
          <a:p>
            <a:pPr>
              <a:defRPr/>
            </a:pPr>
            <a:r>
              <a:rPr lang="de-DE" sz="1600" baseline="30000">
                <a:latin typeface="Arial"/>
                <a:cs typeface="Arial"/>
              </a:rPr>
              <a:t>© Landeszahnärztekammer Hessen • Körperschaft des öffentlichen Rechts</a:t>
            </a:r>
            <a:endParaRPr/>
          </a:p>
          <a:p>
            <a:pPr>
              <a:defRPr/>
            </a:pPr>
            <a:r>
              <a:rPr lang="de-DE" sz="1600" baseline="30000">
                <a:latin typeface="Arial"/>
                <a:cs typeface="Arial"/>
              </a:rPr>
              <a:t>Rhonestraße 4 • 60528 Frankfurt am Main • Telefon 069 427275-0 • www.lzkh.de</a:t>
            </a:r>
          </a:p>
        </p:txBody>
      </p:sp>
      <p:sp>
        <p:nvSpPr>
          <p:cNvPr id="7" name="Textfeld 8"/>
          <p:cNvSpPr txBox="1"/>
          <p:nvPr userDrawn="1"/>
        </p:nvSpPr>
        <p:spPr bwMode="auto">
          <a:xfrm>
            <a:off x="6747407" y="6261100"/>
            <a:ext cx="2142067" cy="420628"/>
          </a:xfrm>
          <a:prstGeom prst="rect">
            <a:avLst/>
          </a:prstGeom>
          <a:noFill/>
        </p:spPr>
        <p:txBody>
          <a:bodyPr wrap="square" rtlCol="0">
            <a:spAutoFit/>
          </a:bodyPr>
          <a:lstStyle/>
          <a:p>
            <a:pPr algn="r">
              <a:defRPr/>
            </a:pPr>
            <a:endParaRPr lang="de-DE" sz="1600" baseline="30000">
              <a:latin typeface="Arial"/>
              <a:cs typeface="Arial"/>
            </a:endParaRPr>
          </a:p>
          <a:p>
            <a:pPr algn="r">
              <a:defRPr/>
            </a:pPr>
            <a:fld id="{C0AB6888-F2F2-334A-BD04-A5194D374234}" type="datetime1">
              <a:rPr lang="de-DE" sz="1600" baseline="30000">
                <a:latin typeface="Arial"/>
                <a:cs typeface="Arial"/>
              </a:rPr>
              <a:t>21.09.2026</a:t>
            </a:fld>
            <a:r>
              <a:rPr lang="de-DE" sz="1600" baseline="30000">
                <a:latin typeface="Arial"/>
                <a:cs typeface="Arial"/>
              </a:rPr>
              <a:t> · Seite </a:t>
            </a:r>
            <a:fld id="{DCCB07AD-16FC-6C4E-BF8F-B0BF7B606540}" type="slidenum">
              <a:rPr lang="de-DE" sz="1600" baseline="30000">
                <a:latin typeface="Arial"/>
                <a:cs typeface="Arial"/>
              </a:rPr>
              <a:t>‹Nr.›</a:t>
            </a:fld>
            <a:endParaRPr lang="de-DE" sz="1600" baseline="30000">
              <a:latin typeface="Arial"/>
              <a:cs typeface="Arial"/>
            </a:endParaRPr>
          </a:p>
        </p:txBody>
      </p:sp>
    </p:spTree>
    <p:extLst>
      <p:ext uri="{BB962C8B-B14F-4D97-AF65-F5344CB8AC3E}">
        <p14:creationId xmlns:p14="http://schemas.microsoft.com/office/powerpoint/2010/main" val="4933880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57200">
        <a:spcBef>
          <a:spcPts val="0"/>
        </a:spcBef>
        <a:buNone/>
        <a:defRPr sz="2400">
          <a:solidFill>
            <a:srgbClr val="D6020B"/>
          </a:solidFill>
          <a:latin typeface="Arial"/>
          <a:ea typeface="+mj-ea"/>
          <a:cs typeface="+mj-cs"/>
        </a:defRPr>
      </a:lvl1pPr>
    </p:titleStyle>
    <p:bodyStyle>
      <a:lvl1pPr marL="342900" indent="-342900" algn="l" defTabSz="457200">
        <a:spcBef>
          <a:spcPts val="0"/>
        </a:spcBef>
        <a:buFont typeface="Arial"/>
        <a:buChar char="•"/>
        <a:defRPr sz="2400">
          <a:solidFill>
            <a:schemeClr val="tx1"/>
          </a:solidFill>
          <a:latin typeface="Arial"/>
          <a:ea typeface="+mn-ea"/>
          <a:cs typeface="+mn-cs"/>
        </a:defRPr>
      </a:lvl1pPr>
      <a:lvl2pPr marL="742950" indent="-285750" algn="l" defTabSz="457200">
        <a:spcBef>
          <a:spcPts val="0"/>
        </a:spcBef>
        <a:buFont typeface="Arial"/>
        <a:buChar char="–"/>
        <a:defRPr sz="2400">
          <a:solidFill>
            <a:schemeClr val="tx1"/>
          </a:solidFill>
          <a:latin typeface="Arial"/>
          <a:ea typeface="+mn-ea"/>
          <a:cs typeface="+mn-cs"/>
        </a:defRPr>
      </a:lvl2pPr>
      <a:lvl3pPr marL="1143000" indent="-228600" algn="l" defTabSz="457200">
        <a:spcBef>
          <a:spcPts val="0"/>
        </a:spcBef>
        <a:buFont typeface="Arial"/>
        <a:buChar char="•"/>
        <a:defRPr sz="2400">
          <a:solidFill>
            <a:schemeClr val="tx1"/>
          </a:solidFill>
          <a:latin typeface="Arial"/>
          <a:ea typeface="+mn-ea"/>
          <a:cs typeface="+mn-cs"/>
        </a:defRPr>
      </a:lvl3pPr>
      <a:lvl4pPr marL="1600200" indent="-228600" algn="l" defTabSz="457200">
        <a:spcBef>
          <a:spcPts val="0"/>
        </a:spcBef>
        <a:buFont typeface="Arial"/>
        <a:buChar char="–"/>
        <a:defRPr sz="1600">
          <a:solidFill>
            <a:schemeClr val="tx1"/>
          </a:solidFill>
          <a:latin typeface="Arial"/>
          <a:ea typeface="+mn-ea"/>
          <a:cs typeface="+mn-cs"/>
        </a:defRPr>
      </a:lvl4pPr>
      <a:lvl5pPr marL="2057400" indent="-228600" algn="l" defTabSz="457200">
        <a:spcBef>
          <a:spcPts val="0"/>
        </a:spcBef>
        <a:buFont typeface="Arial"/>
        <a:buChar char="»"/>
        <a:defRPr sz="1600">
          <a:solidFill>
            <a:schemeClr val="tx1"/>
          </a:solidFill>
          <a:latin typeface="Arial"/>
          <a:ea typeface="+mn-ea"/>
          <a:cs typeface="+mn-cs"/>
        </a:defRPr>
      </a:lvl5pPr>
      <a:lvl6pPr marL="2514600" indent="-228600" algn="l" defTabSz="457200">
        <a:spcBef>
          <a:spcPts val="0"/>
        </a:spcBef>
        <a:buFont typeface="Arial"/>
        <a:buChar char="•"/>
        <a:defRPr sz="2000">
          <a:solidFill>
            <a:schemeClr val="tx1"/>
          </a:solidFill>
          <a:latin typeface="+mn-lt"/>
          <a:ea typeface="+mn-ea"/>
          <a:cs typeface="+mn-cs"/>
        </a:defRPr>
      </a:lvl6pPr>
      <a:lvl7pPr marL="2971800" indent="-228600" algn="l" defTabSz="457200">
        <a:spcBef>
          <a:spcPts val="0"/>
        </a:spcBef>
        <a:buFont typeface="Arial"/>
        <a:buChar char="•"/>
        <a:defRPr sz="2000">
          <a:solidFill>
            <a:schemeClr val="tx1"/>
          </a:solidFill>
          <a:latin typeface="+mn-lt"/>
          <a:ea typeface="+mn-ea"/>
          <a:cs typeface="+mn-cs"/>
        </a:defRPr>
      </a:lvl7pPr>
      <a:lvl8pPr marL="3429000" indent="-228600" algn="l" defTabSz="457200">
        <a:spcBef>
          <a:spcPts val="0"/>
        </a:spcBef>
        <a:buFont typeface="Arial"/>
        <a:buChar char="•"/>
        <a:defRPr sz="2000">
          <a:solidFill>
            <a:schemeClr val="tx1"/>
          </a:solidFill>
          <a:latin typeface="+mn-lt"/>
          <a:ea typeface="+mn-ea"/>
          <a:cs typeface="+mn-cs"/>
        </a:defRPr>
      </a:lvl8pPr>
      <a:lvl9pPr marL="3886200" indent="-228600" algn="l" defTabSz="457200">
        <a:spcBef>
          <a:spcPts val="0"/>
        </a:spcBef>
        <a:buFont typeface="Arial"/>
        <a:buChar char="•"/>
        <a:defRPr sz="2000">
          <a:solidFill>
            <a:schemeClr val="tx1"/>
          </a:solidFill>
          <a:latin typeface="+mn-lt"/>
          <a:ea typeface="+mn-ea"/>
          <a:cs typeface="+mn-cs"/>
        </a:defRPr>
      </a:lvl9pPr>
    </p:bodyStyle>
    <p:otherStyle>
      <a:defPPr>
        <a:defRPr lang="de-DE"/>
      </a:defPPr>
      <a:lvl1pPr marL="0" algn="l" defTabSz="457200">
        <a:defRPr sz="1800">
          <a:solidFill>
            <a:schemeClr val="tx1"/>
          </a:solidFill>
          <a:latin typeface="+mn-lt"/>
          <a:ea typeface="+mn-ea"/>
          <a:cs typeface="+mn-cs"/>
        </a:defRPr>
      </a:lvl1pPr>
      <a:lvl2pPr marL="457200" algn="l" defTabSz="457200">
        <a:defRPr sz="1800">
          <a:solidFill>
            <a:schemeClr val="tx1"/>
          </a:solidFill>
          <a:latin typeface="+mn-lt"/>
          <a:ea typeface="+mn-ea"/>
          <a:cs typeface="+mn-cs"/>
        </a:defRPr>
      </a:lvl2pPr>
      <a:lvl3pPr marL="914400" algn="l" defTabSz="457200">
        <a:defRPr sz="1800">
          <a:solidFill>
            <a:schemeClr val="tx1"/>
          </a:solidFill>
          <a:latin typeface="+mn-lt"/>
          <a:ea typeface="+mn-ea"/>
          <a:cs typeface="+mn-cs"/>
        </a:defRPr>
      </a:lvl3pPr>
      <a:lvl4pPr marL="1371600" algn="l" defTabSz="457200">
        <a:defRPr sz="1800">
          <a:solidFill>
            <a:schemeClr val="tx1"/>
          </a:solidFill>
          <a:latin typeface="+mn-lt"/>
          <a:ea typeface="+mn-ea"/>
          <a:cs typeface="+mn-cs"/>
        </a:defRPr>
      </a:lvl4pPr>
      <a:lvl5pPr marL="1828800" algn="l" defTabSz="457200">
        <a:defRPr sz="1800">
          <a:solidFill>
            <a:schemeClr val="tx1"/>
          </a:solidFill>
          <a:latin typeface="+mn-lt"/>
          <a:ea typeface="+mn-ea"/>
          <a:cs typeface="+mn-cs"/>
        </a:defRPr>
      </a:lvl5pPr>
      <a:lvl6pPr marL="2286000" algn="l" defTabSz="457200">
        <a:defRPr sz="1800">
          <a:solidFill>
            <a:schemeClr val="tx1"/>
          </a:solidFill>
          <a:latin typeface="+mn-lt"/>
          <a:ea typeface="+mn-ea"/>
          <a:cs typeface="+mn-cs"/>
        </a:defRPr>
      </a:lvl6pPr>
      <a:lvl7pPr marL="2743200" algn="l" defTabSz="457200">
        <a:defRPr sz="1800">
          <a:solidFill>
            <a:schemeClr val="tx1"/>
          </a:solidFill>
          <a:latin typeface="+mn-lt"/>
          <a:ea typeface="+mn-ea"/>
          <a:cs typeface="+mn-cs"/>
        </a:defRPr>
      </a:lvl7pPr>
      <a:lvl8pPr marL="3200400" algn="l" defTabSz="457200">
        <a:defRPr sz="1800">
          <a:solidFill>
            <a:schemeClr val="tx1"/>
          </a:solidFill>
          <a:latin typeface="+mn-lt"/>
          <a:ea typeface="+mn-ea"/>
          <a:cs typeface="+mn-cs"/>
        </a:defRPr>
      </a:lvl8pPr>
      <a:lvl9pPr marL="3657600" algn="l" defTabSz="457200">
        <a:defRPr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8" Type="http://schemas.openxmlformats.org/officeDocument/2006/relationships/slide" Target="slide99.xml"/><Relationship Id="rId3" Type="http://schemas.openxmlformats.org/officeDocument/2006/relationships/image" Target="../media/image9.png"/><Relationship Id="rId7" Type="http://schemas.openxmlformats.org/officeDocument/2006/relationships/slide" Target="slide98.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slide" Target="slide97.xml"/><Relationship Id="rId5" Type="http://schemas.openxmlformats.org/officeDocument/2006/relationships/slide" Target="slide96.xml"/><Relationship Id="rId4" Type="http://schemas.microsoft.com/office/2007/relationships/hdphoto" Target="../media/hdphoto1.wdp"/><Relationship Id="rId9" Type="http://schemas.openxmlformats.org/officeDocument/2006/relationships/slide" Target="slide100.xml"/></Relationships>
</file>

<file path=ppt/slides/_rels/slide47.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slide" Target="slide96.xml"/><Relationship Id="rId7" Type="http://schemas.openxmlformats.org/officeDocument/2006/relationships/slide" Target="slide100.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slide" Target="slide99.xml"/><Relationship Id="rId5" Type="http://schemas.openxmlformats.org/officeDocument/2006/relationships/slide" Target="slide98.xml"/><Relationship Id="rId4" Type="http://schemas.openxmlformats.org/officeDocument/2006/relationships/slide" Target="slide97.xml"/></Relationships>
</file>

<file path=ppt/slides/_rels/slide48.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slide" Target="slide96.xml"/><Relationship Id="rId7" Type="http://schemas.openxmlformats.org/officeDocument/2006/relationships/slide" Target="slide100.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slide" Target="slide99.xml"/><Relationship Id="rId5" Type="http://schemas.openxmlformats.org/officeDocument/2006/relationships/slide" Target="slide98.xml"/><Relationship Id="rId4" Type="http://schemas.openxmlformats.org/officeDocument/2006/relationships/slide" Target="slide97.xml"/></Relationships>
</file>

<file path=ppt/slides/_rels/slide49.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slide" Target="slide100.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slide" Target="slide99.xml"/><Relationship Id="rId5" Type="http://schemas.openxmlformats.org/officeDocument/2006/relationships/slide" Target="slide97.xml"/><Relationship Id="rId4" Type="http://schemas.openxmlformats.org/officeDocument/2006/relationships/slide" Target="slide96.xml"/></Relationships>
</file>

<file path=ppt/slides/_rels/slide50.xml.rels><?xml version="1.0" encoding="UTF-8" standalone="yes"?>
<Relationships xmlns="http://schemas.openxmlformats.org/package/2006/relationships"><Relationship Id="rId8" Type="http://schemas.openxmlformats.org/officeDocument/2006/relationships/slide" Target="slide100.xml"/><Relationship Id="rId3" Type="http://schemas.openxmlformats.org/officeDocument/2006/relationships/image" Target="../media/image13.jpeg"/><Relationship Id="rId7" Type="http://schemas.openxmlformats.org/officeDocument/2006/relationships/slide" Target="slide99.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slide" Target="slide98.xml"/><Relationship Id="rId5" Type="http://schemas.openxmlformats.org/officeDocument/2006/relationships/slide" Target="slide97.xml"/><Relationship Id="rId4" Type="http://schemas.openxmlformats.org/officeDocument/2006/relationships/slide" Target="slide9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slide" Target="slide100.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slide" Target="slide98.xml"/><Relationship Id="rId5" Type="http://schemas.openxmlformats.org/officeDocument/2006/relationships/slide" Target="slide97.xml"/><Relationship Id="rId4" Type="http://schemas.openxmlformats.org/officeDocument/2006/relationships/slide" Target="slide9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slide" Target="slide101.xml"/><Relationship Id="rId4" Type="http://schemas.openxmlformats.org/officeDocument/2006/relationships/slide" Target="slide100.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6.tiff"/><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hyperlink" Target="https://www.kzbv.de/musterformulare-goz-leistungen.1623.de.html" TargetMode="External"/><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Untertitel 1"/>
          <p:cNvSpPr>
            <a:spLocks noGrp="1"/>
          </p:cNvSpPr>
          <p:nvPr>
            <p:ph type="subTitle" idx="1"/>
          </p:nvPr>
        </p:nvSpPr>
        <p:spPr bwMode="auto">
          <a:xfrm>
            <a:off x="850900" y="4182531"/>
            <a:ext cx="8293100" cy="1926387"/>
          </a:xfrm>
        </p:spPr>
        <p:txBody>
          <a:bodyPr/>
          <a:lstStyle/>
          <a:p>
            <a:pPr>
              <a:defRPr/>
            </a:pPr>
            <a:r>
              <a:rPr lang="de-DE" dirty="0"/>
              <a:t>Lernfeld 4: Patienten bei der Kariestherapie begleiten</a:t>
            </a:r>
          </a:p>
          <a:p>
            <a:pPr>
              <a:defRPr/>
            </a:pPr>
            <a:endParaRPr lang="de-DE" sz="1600" dirty="0"/>
          </a:p>
          <a:p>
            <a:pPr>
              <a:defRPr/>
            </a:pPr>
            <a:r>
              <a:rPr lang="de-DE" sz="1400" dirty="0"/>
              <a:t>Dr. Nadine Winter; 		</a:t>
            </a:r>
          </a:p>
          <a:p>
            <a:pPr>
              <a:defRPr/>
            </a:pPr>
            <a:endParaRPr lang="de-DE" sz="1400" dirty="0"/>
          </a:p>
          <a:p>
            <a:pPr>
              <a:defRPr/>
            </a:pPr>
            <a:endParaRPr lang="de-DE" sz="1400" dirty="0"/>
          </a:p>
          <a:p>
            <a:pPr>
              <a:defRPr/>
            </a:pPr>
            <a:r>
              <a:rPr lang="de-DE" sz="1400"/>
              <a:t>1</a:t>
            </a:r>
            <a:r>
              <a:rPr lang="de-DE" sz="1400" dirty="0"/>
              <a:t>. Ausbildungsjahr; Zeitrichtwert:60 Stunden</a:t>
            </a:r>
          </a:p>
        </p:txBody>
      </p:sp>
      <p:sp>
        <p:nvSpPr>
          <p:cNvPr id="5" name="Titel 2"/>
          <p:cNvSpPr>
            <a:spLocks noGrp="1"/>
          </p:cNvSpPr>
          <p:nvPr>
            <p:ph type="title"/>
          </p:nvPr>
        </p:nvSpPr>
        <p:spPr bwMode="auto"/>
        <p:txBody>
          <a:bodyPr/>
          <a:lstStyle/>
          <a:p>
            <a:pPr>
              <a:defRPr/>
            </a:pPr>
            <a:r>
              <a:rPr lang="de-DE" dirty="0"/>
              <a:t>Patienten bei der Kariestherapie begleiten</a:t>
            </a:r>
          </a:p>
        </p:txBody>
      </p:sp>
      <p:sp>
        <p:nvSpPr>
          <p:cNvPr id="6" name="Textfeld 3"/>
          <p:cNvSpPr txBox="1"/>
          <p:nvPr/>
        </p:nvSpPr>
        <p:spPr bwMode="auto">
          <a:xfrm>
            <a:off x="850900" y="6261100"/>
            <a:ext cx="5024967" cy="420628"/>
          </a:xfrm>
          <a:prstGeom prst="rect">
            <a:avLst/>
          </a:prstGeom>
          <a:noFill/>
        </p:spPr>
        <p:txBody>
          <a:bodyPr wrap="square" rtlCol="0">
            <a:spAutoFit/>
          </a:bodyPr>
          <a:lstStyle/>
          <a:p>
            <a:pPr>
              <a:defRPr/>
            </a:pPr>
            <a:r>
              <a:rPr lang="de-DE" sz="1600" baseline="30000">
                <a:latin typeface="Arial"/>
                <a:cs typeface="Arial"/>
              </a:rPr>
              <a:t>© Landeszahnärztekammer Hessen • Körperschaft des öffentlichen Rechts</a:t>
            </a:r>
            <a:endParaRPr/>
          </a:p>
          <a:p>
            <a:pPr>
              <a:defRPr/>
            </a:pPr>
            <a:r>
              <a:rPr lang="de-DE" sz="1600" baseline="30000">
                <a:latin typeface="Arial"/>
                <a:cs typeface="Arial"/>
              </a:rPr>
              <a:t>Rhonestraße 4 • 60528 Frankfurt am Main • Telefon 069 427275-0 • www.lzkh.de</a:t>
            </a:r>
          </a:p>
        </p:txBody>
      </p:sp>
      <p:sp>
        <p:nvSpPr>
          <p:cNvPr id="7" name="Textfeld 9"/>
          <p:cNvSpPr txBox="1"/>
          <p:nvPr/>
        </p:nvSpPr>
        <p:spPr bwMode="auto">
          <a:xfrm>
            <a:off x="6747407" y="6261100"/>
            <a:ext cx="2142067" cy="420628"/>
          </a:xfrm>
          <a:prstGeom prst="rect">
            <a:avLst/>
          </a:prstGeom>
          <a:noFill/>
        </p:spPr>
        <p:txBody>
          <a:bodyPr wrap="square" rtlCol="0">
            <a:spAutoFit/>
          </a:bodyPr>
          <a:lstStyle/>
          <a:p>
            <a:pPr algn="r">
              <a:defRPr/>
            </a:pPr>
            <a:endParaRPr lang="de-DE" sz="1600" baseline="30000">
              <a:latin typeface="Arial"/>
              <a:cs typeface="Arial"/>
            </a:endParaRPr>
          </a:p>
          <a:p>
            <a:pPr algn="r">
              <a:defRPr/>
            </a:pPr>
            <a:fld id="{C0AB6888-F2F2-334A-BD04-A5194D374234}" type="datetime1">
              <a:rPr lang="de-DE" sz="1600" baseline="30000">
                <a:latin typeface="Arial"/>
                <a:cs typeface="Arial"/>
              </a:rPr>
              <a:t>21.09.2026</a:t>
            </a:fld>
            <a:r>
              <a:rPr lang="de-DE" sz="1600" baseline="30000">
                <a:latin typeface="Arial"/>
                <a:cs typeface="Arial"/>
              </a:rPr>
              <a:t> · Seite </a:t>
            </a:r>
            <a:fld id="{DCCB07AD-16FC-6C4E-BF8F-B0BF7B606540}" type="slidenum">
              <a:rPr lang="de-DE" sz="1600" baseline="30000">
                <a:latin typeface="Arial"/>
                <a:cs typeface="Arial"/>
              </a:rPr>
              <a:t>1</a:t>
            </a:fld>
            <a:endParaRPr lang="de-DE" sz="1600" baseline="30000">
              <a:latin typeface="Arial"/>
              <a:cs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55F573-3FB4-794C-8A7E-EAA1170AD84F}"/>
              </a:ext>
            </a:extLst>
          </p:cNvPr>
          <p:cNvSpPr>
            <a:spLocks noGrp="1"/>
          </p:cNvSpPr>
          <p:nvPr>
            <p:ph type="title"/>
          </p:nvPr>
        </p:nvSpPr>
        <p:spPr/>
        <p:txBody>
          <a:bodyPr/>
          <a:lstStyle/>
          <a:p>
            <a:r>
              <a:rPr lang="de-DE" dirty="0"/>
              <a:t>Urheberrecht</a:t>
            </a:r>
          </a:p>
        </p:txBody>
      </p:sp>
      <p:sp>
        <p:nvSpPr>
          <p:cNvPr id="3" name="Inhaltsplatzhalter 2">
            <a:extLst>
              <a:ext uri="{FF2B5EF4-FFF2-40B4-BE49-F238E27FC236}">
                <a16:creationId xmlns:a16="http://schemas.microsoft.com/office/drawing/2014/main" id="{00D2D3E6-8B00-1C42-BA09-A224CFA01D16}"/>
              </a:ext>
            </a:extLst>
          </p:cNvPr>
          <p:cNvSpPr>
            <a:spLocks noGrp="1"/>
          </p:cNvSpPr>
          <p:nvPr>
            <p:ph idx="1"/>
          </p:nvPr>
        </p:nvSpPr>
        <p:spPr>
          <a:xfrm>
            <a:off x="654050" y="2132856"/>
            <a:ext cx="7835900" cy="4026430"/>
          </a:xfrm>
        </p:spPr>
        <p:txBody>
          <a:bodyPr>
            <a:normAutofit/>
          </a:bodyPr>
          <a:lstStyle/>
          <a:p>
            <a:pPr marL="0" indent="0">
              <a:buNone/>
            </a:pPr>
            <a:r>
              <a:rPr lang="de-DE" sz="1800" dirty="0">
                <a:effectLst/>
                <a:latin typeface="Arial" panose="020B0604020202020204" pitchFamily="34" charset="0"/>
                <a:ea typeface="Calibri" panose="020F0502020204030204" pitchFamily="34" charset="0"/>
              </a:rPr>
              <a:t>Dieses Lernskript ist urheberrechtlich und leistungsschutzrechtlich geschützt. Die dadurch begründeten Rechte, insbesondere die Verwendung, die Entnahme oder die Vervielfältigung der Inhalte dieses Skriptes und deren Speicherung, bleiben, auch bei nur auszugsweiser Verwertung, vorbehalten. Eine Vervielfältigung der Inhalte - auch von einzelnen Teilen - ist im Einzelfall nur in den Grenzen des deutschen Urheberrechtsgesetzes in der jeweils geltenden Fassung zulässig. Zuwiderhandlungen unterliegen den Strafvorschriften des Urheberrechtsgesetzes.</a:t>
            </a:r>
            <a:endParaRPr lang="de-DE" sz="2000" dirty="0"/>
          </a:p>
        </p:txBody>
      </p:sp>
    </p:spTree>
    <p:extLst>
      <p:ext uri="{BB962C8B-B14F-4D97-AF65-F5344CB8AC3E}">
        <p14:creationId xmlns:p14="http://schemas.microsoft.com/office/powerpoint/2010/main" val="30406779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p:txBody>
          <a:bodyPr>
            <a:normAutofit/>
          </a:bodyPr>
          <a:lstStyle/>
          <a:p>
            <a:pPr marL="0" indent="0">
              <a:buNone/>
            </a:pPr>
            <a:r>
              <a:rPr lang="de-DE" sz="1600" b="1" u="sng" dirty="0"/>
              <a:t>Allgemeine Untersuchungsmethoden:</a:t>
            </a:r>
          </a:p>
          <a:p>
            <a:pPr marL="0" indent="0">
              <a:buNone/>
            </a:pPr>
            <a:endParaRPr lang="de-DE" sz="1600" b="1" dirty="0"/>
          </a:p>
          <a:p>
            <a:pPr>
              <a:buFont typeface="Wingdings" panose="05000000000000000000" pitchFamily="2" charset="2"/>
              <a:buChar char="ü"/>
            </a:pPr>
            <a:r>
              <a:rPr lang="de-DE" sz="1600" b="1" dirty="0"/>
              <a:t>Anamnese</a:t>
            </a:r>
            <a:r>
              <a:rPr lang="de-DE" sz="1600" dirty="0"/>
              <a:t>:  			Erfassung der Krankenvorgeschichte des Patienten 						über Anamnesebogen (Einnahme von									Medikamenten, Allergien, Risikofaktoren)</a:t>
            </a:r>
          </a:p>
          <a:p>
            <a:pPr marL="0" indent="0">
              <a:buNone/>
            </a:pPr>
            <a:endParaRPr lang="de-DE" sz="1600" b="1" dirty="0"/>
          </a:p>
          <a:p>
            <a:pPr>
              <a:buFont typeface="Wingdings" panose="05000000000000000000" pitchFamily="2" charset="2"/>
              <a:buChar char="ü"/>
            </a:pPr>
            <a:r>
              <a:rPr lang="de-DE" sz="1600" b="1" dirty="0"/>
              <a:t>Befunderhebung: 		</a:t>
            </a:r>
            <a:r>
              <a:rPr lang="de-DE" sz="1600" dirty="0"/>
              <a:t>allgemeiner Befund (gesamter Körper betreffend)</a:t>
            </a:r>
          </a:p>
          <a:p>
            <a:pPr marL="0" indent="0">
              <a:buNone/>
            </a:pPr>
            <a:r>
              <a:rPr lang="de-DE" sz="1600" dirty="0"/>
              <a:t>						spezieller Befund (extra – und intraoral + funktionell)</a:t>
            </a:r>
          </a:p>
          <a:p>
            <a:pPr marL="0" indent="0">
              <a:buNone/>
            </a:pPr>
            <a:endParaRPr lang="de-DE" sz="1600" dirty="0"/>
          </a:p>
          <a:p>
            <a:pPr>
              <a:buFont typeface="Wingdings" panose="05000000000000000000" pitchFamily="2" charset="2"/>
              <a:buChar char="ü"/>
            </a:pPr>
            <a:r>
              <a:rPr lang="de-DE" sz="1600" b="1" dirty="0"/>
              <a:t>Untersuchungs-</a:t>
            </a:r>
          </a:p>
          <a:p>
            <a:pPr marL="0" indent="0">
              <a:buNone/>
            </a:pPr>
            <a:r>
              <a:rPr lang="de-DE" sz="1600" b="1" dirty="0"/>
              <a:t>      </a:t>
            </a:r>
            <a:r>
              <a:rPr lang="de-DE" sz="1600" b="1" dirty="0" err="1"/>
              <a:t>methoden</a:t>
            </a:r>
            <a:r>
              <a:rPr lang="de-DE" sz="1600" b="1" dirty="0"/>
              <a:t>:			</a:t>
            </a:r>
            <a:r>
              <a:rPr lang="de-DE" sz="1600" dirty="0"/>
              <a:t>Inspektion = Betrachten</a:t>
            </a:r>
          </a:p>
          <a:p>
            <a:pPr marL="0" indent="0">
              <a:buNone/>
            </a:pPr>
            <a:r>
              <a:rPr lang="de-DE" sz="1600" dirty="0"/>
              <a:t>		  				Palpation = Tasten</a:t>
            </a:r>
          </a:p>
          <a:p>
            <a:pPr marL="0" indent="0">
              <a:buNone/>
            </a:pPr>
            <a:r>
              <a:rPr lang="de-DE" sz="1600" dirty="0"/>
              <a:t>						Perkussion = Beklopfen</a:t>
            </a:r>
          </a:p>
          <a:p>
            <a:pPr marL="0" indent="0">
              <a:buNone/>
            </a:pPr>
            <a:r>
              <a:rPr lang="de-DE" sz="1600" b="1" dirty="0"/>
              <a:t>						</a:t>
            </a:r>
            <a:r>
              <a:rPr lang="de-DE" sz="1600" dirty="0"/>
              <a:t>Auskultation = Abhören</a:t>
            </a:r>
          </a:p>
          <a:p>
            <a:pPr marL="0" indent="0">
              <a:buNone/>
            </a:pPr>
            <a:endParaRPr lang="de-DE" sz="1200" dirty="0"/>
          </a:p>
          <a:p>
            <a:pPr marL="0" indent="0">
              <a:buNone/>
            </a:pPr>
            <a:endParaRPr lang="de-DE" sz="1200" dirty="0"/>
          </a:p>
          <a:p>
            <a:pPr marL="0" indent="0">
              <a:buNone/>
            </a:pPr>
            <a:endParaRPr lang="de-DE" sz="1200" dirty="0"/>
          </a:p>
          <a:p>
            <a:pPr marL="0" indent="0">
              <a:buNone/>
            </a:pPr>
            <a:endParaRPr lang="de-DE" sz="1200" dirty="0"/>
          </a:p>
          <a:p>
            <a:pPr marL="0" indent="0">
              <a:buNone/>
            </a:pPr>
            <a:endParaRPr lang="de-DE" sz="1200" dirty="0"/>
          </a:p>
          <a:p>
            <a:pPr marL="0" indent="0">
              <a:buNone/>
            </a:pPr>
            <a:endParaRPr lang="de-DE" sz="1200" dirty="0"/>
          </a:p>
          <a:p>
            <a:pPr marL="457200" indent="-457200">
              <a:buFont typeface="+mj-lt"/>
              <a:buAutoNum type="alphaLcParenR"/>
            </a:pPr>
            <a:endParaRPr lang="de-DE" dirty="0"/>
          </a:p>
        </p:txBody>
      </p:sp>
    </p:spTree>
    <p:extLst>
      <p:ext uri="{BB962C8B-B14F-4D97-AF65-F5344CB8AC3E}">
        <p14:creationId xmlns:p14="http://schemas.microsoft.com/office/powerpoint/2010/main" val="17346154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p:txBody>
          <a:bodyPr>
            <a:normAutofit/>
          </a:bodyPr>
          <a:lstStyle/>
          <a:p>
            <a:pPr marL="0" indent="0">
              <a:buNone/>
            </a:pPr>
            <a:r>
              <a:rPr lang="de-DE" sz="1600" b="1" u="sng" dirty="0"/>
              <a:t>Allgemeine Untersuchungsmethoden:</a:t>
            </a:r>
          </a:p>
          <a:p>
            <a:pPr marL="0" indent="0">
              <a:buNone/>
            </a:pPr>
            <a:endParaRPr lang="de-DE" sz="1600" dirty="0"/>
          </a:p>
          <a:p>
            <a:pPr>
              <a:buFont typeface="Wingdings" panose="05000000000000000000" pitchFamily="2" charset="2"/>
              <a:buChar char="ü"/>
            </a:pPr>
            <a:r>
              <a:rPr lang="de-DE" sz="1600" b="1" dirty="0"/>
              <a:t>Diagnostik: 			</a:t>
            </a:r>
            <a:r>
              <a:rPr lang="de-DE" sz="1600" dirty="0"/>
              <a:t>alle zur Erkennung einer Erkrankung hinzugezogenen 						Verfahren (Röntgen, Anamnese, Sensibilitätsprüfung)</a:t>
            </a:r>
          </a:p>
          <a:p>
            <a:pPr marL="0" indent="0">
              <a:buNone/>
            </a:pPr>
            <a:endParaRPr lang="de-DE" sz="1600" dirty="0"/>
          </a:p>
          <a:p>
            <a:pPr marL="0" indent="0">
              <a:buNone/>
            </a:pPr>
            <a:endParaRPr lang="de-DE" sz="1600" dirty="0"/>
          </a:p>
          <a:p>
            <a:pPr>
              <a:buFont typeface="Wingdings" panose="05000000000000000000" pitchFamily="2" charset="2"/>
              <a:buChar char="ü"/>
            </a:pPr>
            <a:r>
              <a:rPr lang="de-DE" sz="1600" b="1" dirty="0"/>
              <a:t>Diagnose: 			</a:t>
            </a:r>
            <a:r>
              <a:rPr lang="de-DE" sz="1600" dirty="0"/>
              <a:t>Ergibt sich aus den Ergebnissen der Diagnostik und 						ordnet ein Krankheitsbild zu</a:t>
            </a:r>
          </a:p>
          <a:p>
            <a:pPr marL="0" indent="0">
              <a:buNone/>
            </a:pPr>
            <a:endParaRPr lang="de-DE" sz="1600" dirty="0"/>
          </a:p>
          <a:p>
            <a:pPr marL="0" indent="0">
              <a:buNone/>
            </a:pPr>
            <a:endParaRPr lang="de-DE" sz="1600" dirty="0"/>
          </a:p>
          <a:p>
            <a:pPr>
              <a:buFont typeface="Wingdings" panose="05000000000000000000" pitchFamily="2" charset="2"/>
              <a:buChar char="ü"/>
            </a:pPr>
            <a:r>
              <a:rPr lang="de-DE" sz="1600" b="1" dirty="0"/>
              <a:t>Therapie</a:t>
            </a:r>
            <a:r>
              <a:rPr lang="de-DE" sz="1600" dirty="0"/>
              <a:t>: 				Behandlungskonzept zur Heilung einer Erkrankung 						oder zur Symptomlinderung</a:t>
            </a:r>
          </a:p>
        </p:txBody>
      </p:sp>
    </p:spTree>
    <p:extLst>
      <p:ext uri="{BB962C8B-B14F-4D97-AF65-F5344CB8AC3E}">
        <p14:creationId xmlns:p14="http://schemas.microsoft.com/office/powerpoint/2010/main" val="5080116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p>
        </p:txBody>
      </p:sp>
      <p:sp>
        <p:nvSpPr>
          <p:cNvPr id="17" name="Inhaltsplatzhalter 2">
            <a:extLst>
              <a:ext uri="{FF2B5EF4-FFF2-40B4-BE49-F238E27FC236}">
                <a16:creationId xmlns:a16="http://schemas.microsoft.com/office/drawing/2014/main" id="{A66F8268-8F0A-2040-AECD-A32EA4723E35}"/>
              </a:ext>
            </a:extLst>
          </p:cNvPr>
          <p:cNvSpPr>
            <a:spLocks noGrp="1"/>
          </p:cNvSpPr>
          <p:nvPr>
            <p:ph idx="1"/>
          </p:nvPr>
        </p:nvSpPr>
        <p:spPr/>
        <p:txBody>
          <a:bodyPr/>
          <a:lstStyle/>
          <a:p>
            <a:pPr marL="0" indent="0">
              <a:buNone/>
            </a:pPr>
            <a:r>
              <a:rPr lang="de-DE" sz="1600" b="1" dirty="0"/>
              <a:t>								</a:t>
            </a:r>
          </a:p>
          <a:p>
            <a:pPr marL="0" indent="0">
              <a:buNone/>
            </a:pPr>
            <a:endParaRPr lang="de-DE" sz="1600" b="1" dirty="0"/>
          </a:p>
          <a:p>
            <a:pPr marL="0" indent="0">
              <a:buNone/>
            </a:pPr>
            <a:endParaRPr lang="de-DE" sz="1600" b="1" dirty="0"/>
          </a:p>
          <a:p>
            <a:pPr marL="0" indent="0">
              <a:buNone/>
            </a:pPr>
            <a:endParaRPr lang="de-DE" dirty="0"/>
          </a:p>
          <a:p>
            <a:pPr marL="457200" indent="-457200">
              <a:buFont typeface="+mj-lt"/>
              <a:buAutoNum type="alphaLcParenR"/>
            </a:pPr>
            <a:endParaRPr lang="de-DE" dirty="0"/>
          </a:p>
        </p:txBody>
      </p:sp>
      <p:sp>
        <p:nvSpPr>
          <p:cNvPr id="19" name="Inhaltsplatzhalter 2">
            <a:extLst>
              <a:ext uri="{FF2B5EF4-FFF2-40B4-BE49-F238E27FC236}">
                <a16:creationId xmlns:a16="http://schemas.microsoft.com/office/drawing/2014/main" id="{108526E4-5E5E-7045-B814-869E9A13085F}"/>
              </a:ext>
            </a:extLst>
          </p:cNvPr>
          <p:cNvSpPr txBox="1">
            <a:spLocks/>
          </p:cNvSpPr>
          <p:nvPr/>
        </p:nvSpPr>
        <p:spPr bwMode="auto">
          <a:xfrm>
            <a:off x="1003300" y="2252133"/>
            <a:ext cx="7835900" cy="4026430"/>
          </a:xfrm>
          <a:prstGeom prst="rect">
            <a:avLst/>
          </a:prstGeom>
        </p:spPr>
        <p:txBody>
          <a:bodyPr vert="horz" lIns="91440" tIns="45720" rIns="91440" bIns="45720" rtlCol="0">
            <a:normAutofit/>
          </a:bodyPr>
          <a:lstStyle>
            <a:lvl1pPr marL="342900" indent="-342900" algn="l" defTabSz="457200" eaLnBrk="1" hangingPunct="1">
              <a:spcBef>
                <a:spcPts val="0"/>
              </a:spcBef>
              <a:buFont typeface="Arial"/>
              <a:buChar char="•"/>
              <a:defRPr sz="2400">
                <a:solidFill>
                  <a:schemeClr val="tx1"/>
                </a:solidFill>
                <a:latin typeface="Arial"/>
                <a:ea typeface="+mn-ea"/>
                <a:cs typeface="+mn-cs"/>
              </a:defRPr>
            </a:lvl1pPr>
            <a:lvl2pPr marL="742950" indent="-285750" algn="l" defTabSz="457200" eaLnBrk="1" hangingPunct="1">
              <a:spcBef>
                <a:spcPts val="0"/>
              </a:spcBef>
              <a:buFont typeface="Arial"/>
              <a:buChar char="–"/>
              <a:defRPr sz="2400">
                <a:solidFill>
                  <a:schemeClr val="tx1"/>
                </a:solidFill>
                <a:latin typeface="Arial"/>
                <a:ea typeface="+mn-ea"/>
                <a:cs typeface="+mn-cs"/>
              </a:defRPr>
            </a:lvl2pPr>
            <a:lvl3pPr marL="1143000" indent="-228600" algn="l" defTabSz="457200" eaLnBrk="1" hangingPunct="1">
              <a:spcBef>
                <a:spcPts val="0"/>
              </a:spcBef>
              <a:buFont typeface="Arial"/>
              <a:buChar char="•"/>
              <a:defRPr sz="2400">
                <a:solidFill>
                  <a:schemeClr val="tx1"/>
                </a:solidFill>
                <a:latin typeface="Arial"/>
                <a:ea typeface="+mn-ea"/>
                <a:cs typeface="+mn-cs"/>
              </a:defRPr>
            </a:lvl3pPr>
            <a:lvl4pPr marL="1600200" indent="-228600" algn="l" defTabSz="457200" eaLnBrk="1" hangingPunct="1">
              <a:spcBef>
                <a:spcPts val="0"/>
              </a:spcBef>
              <a:buFont typeface="Arial"/>
              <a:buChar char="–"/>
              <a:defRPr sz="1600">
                <a:solidFill>
                  <a:schemeClr val="tx1"/>
                </a:solidFill>
                <a:latin typeface="Arial"/>
                <a:ea typeface="+mn-ea"/>
                <a:cs typeface="+mn-cs"/>
              </a:defRPr>
            </a:lvl4pPr>
            <a:lvl5pPr marL="2057400" indent="-228600" algn="l" defTabSz="457200" eaLnBrk="1" hangingPunct="1">
              <a:spcBef>
                <a:spcPts val="0"/>
              </a:spcBef>
              <a:buFont typeface="Arial"/>
              <a:buChar char="»"/>
              <a:defRPr sz="1600">
                <a:solidFill>
                  <a:schemeClr val="tx1"/>
                </a:solidFill>
                <a:latin typeface="Arial"/>
                <a:ea typeface="+mn-ea"/>
                <a:cs typeface="+mn-cs"/>
              </a:defRPr>
            </a:lvl5pPr>
            <a:lvl6pPr marL="2514600" indent="-228600" algn="l" defTabSz="457200" eaLnBrk="1" hangingPunct="1">
              <a:spcBef>
                <a:spcPts val="0"/>
              </a:spcBef>
              <a:buFont typeface="Arial"/>
              <a:buChar char="•"/>
              <a:defRPr sz="2000">
                <a:solidFill>
                  <a:schemeClr val="tx1"/>
                </a:solidFill>
                <a:latin typeface="+mn-lt"/>
                <a:ea typeface="+mn-ea"/>
                <a:cs typeface="+mn-cs"/>
              </a:defRPr>
            </a:lvl6pPr>
            <a:lvl7pPr marL="2971800" indent="-228600" algn="l" defTabSz="457200" eaLnBrk="1" hangingPunct="1">
              <a:spcBef>
                <a:spcPts val="0"/>
              </a:spcBef>
              <a:buFont typeface="Arial"/>
              <a:buChar char="•"/>
              <a:defRPr sz="2000">
                <a:solidFill>
                  <a:schemeClr val="tx1"/>
                </a:solidFill>
                <a:latin typeface="+mn-lt"/>
                <a:ea typeface="+mn-ea"/>
                <a:cs typeface="+mn-cs"/>
              </a:defRPr>
            </a:lvl7pPr>
            <a:lvl8pPr marL="3429000" indent="-228600" algn="l" defTabSz="457200" eaLnBrk="1" hangingPunct="1">
              <a:spcBef>
                <a:spcPts val="0"/>
              </a:spcBef>
              <a:buFont typeface="Arial"/>
              <a:buChar char="•"/>
              <a:defRPr sz="2000">
                <a:solidFill>
                  <a:schemeClr val="tx1"/>
                </a:solidFill>
                <a:latin typeface="+mn-lt"/>
                <a:ea typeface="+mn-ea"/>
                <a:cs typeface="+mn-cs"/>
              </a:defRPr>
            </a:lvl8pPr>
            <a:lvl9pPr marL="3886200" indent="-228600" algn="l" defTabSz="457200" eaLnBrk="1" hangingPunct="1">
              <a:spcBef>
                <a:spcPts val="0"/>
              </a:spcBef>
              <a:buFont typeface="Arial"/>
              <a:buChar char="•"/>
              <a:defRPr sz="2000">
                <a:solidFill>
                  <a:schemeClr val="tx1"/>
                </a:solidFill>
                <a:latin typeface="+mn-lt"/>
                <a:ea typeface="+mn-ea"/>
                <a:cs typeface="+mn-cs"/>
              </a:defRPr>
            </a:lvl9pPr>
          </a:lstStyle>
          <a:p>
            <a:pPr marL="0" indent="0">
              <a:buFont typeface="Arial"/>
              <a:buNone/>
            </a:pPr>
            <a:r>
              <a:rPr lang="de-DE" sz="1600" b="1" dirty="0"/>
              <a:t>								</a:t>
            </a:r>
          </a:p>
          <a:p>
            <a:pPr marL="0" indent="0">
              <a:buFont typeface="Arial"/>
              <a:buNone/>
            </a:pPr>
            <a:endParaRPr lang="de-DE" sz="1600" b="1" dirty="0"/>
          </a:p>
          <a:p>
            <a:pPr marL="0" indent="0">
              <a:buFont typeface="Arial"/>
              <a:buNone/>
            </a:pPr>
            <a:endParaRPr lang="de-DE" sz="1600" b="1" dirty="0"/>
          </a:p>
          <a:p>
            <a:pPr marL="0" indent="0">
              <a:buFont typeface="Arial"/>
              <a:buNone/>
            </a:pPr>
            <a:endParaRPr lang="de-DE" dirty="0"/>
          </a:p>
          <a:p>
            <a:pPr marL="457200" indent="-457200">
              <a:buFont typeface="+mj-lt"/>
              <a:buAutoNum type="alphaLcParenR"/>
            </a:pPr>
            <a:endParaRPr lang="de-DE" dirty="0"/>
          </a:p>
        </p:txBody>
      </p:sp>
      <p:pic>
        <p:nvPicPr>
          <p:cNvPr id="13" name="Grafik 12">
            <a:extLst>
              <a:ext uri="{FF2B5EF4-FFF2-40B4-BE49-F238E27FC236}">
                <a16:creationId xmlns:a16="http://schemas.microsoft.com/office/drawing/2014/main" id="{8A9975CB-5966-8E49-BE33-0ADE8D4D908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31004" y="1700808"/>
            <a:ext cx="7812360" cy="4546098"/>
          </a:xfrm>
          <a:prstGeom prst="rect">
            <a:avLst/>
          </a:prstGeom>
        </p:spPr>
      </p:pic>
    </p:spTree>
    <p:extLst>
      <p:ext uri="{BB962C8B-B14F-4D97-AF65-F5344CB8AC3E}">
        <p14:creationId xmlns:p14="http://schemas.microsoft.com/office/powerpoint/2010/main" val="19452129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p:txBody>
          <a:bodyPr/>
          <a:lstStyle/>
          <a:p>
            <a:pPr marL="0" indent="0">
              <a:buNone/>
            </a:pPr>
            <a:r>
              <a:rPr lang="de-DE" sz="1600" b="1" u="sng" dirty="0"/>
              <a:t>Zahnhartsubstanzen</a:t>
            </a:r>
          </a:p>
          <a:p>
            <a:pPr marL="0" indent="0">
              <a:buNone/>
            </a:pPr>
            <a:endParaRPr lang="de-DE" sz="1600" dirty="0"/>
          </a:p>
          <a:p>
            <a:pPr marL="0" indent="0">
              <a:buNone/>
            </a:pPr>
            <a:r>
              <a:rPr lang="de-DE" sz="1600" b="1" u="sng" dirty="0"/>
              <a:t>anorganischer / mineralischer Anteil</a:t>
            </a:r>
            <a:r>
              <a:rPr lang="de-DE" sz="1600" dirty="0"/>
              <a:t>			</a:t>
            </a:r>
            <a:r>
              <a:rPr lang="de-DE" sz="1600" b="1" u="sng" dirty="0"/>
              <a:t>organischer Anteil</a:t>
            </a:r>
          </a:p>
          <a:p>
            <a:pPr marL="0" indent="0">
              <a:buNone/>
            </a:pPr>
            <a:endParaRPr lang="de-DE" sz="1600" dirty="0"/>
          </a:p>
          <a:p>
            <a:pPr marL="0" indent="0">
              <a:buNone/>
            </a:pPr>
            <a:r>
              <a:rPr lang="de-DE" sz="1600" u="sng" dirty="0"/>
              <a:t>Hydroxylapatit</a:t>
            </a:r>
            <a:r>
              <a:rPr lang="de-DE" sz="1600" dirty="0"/>
              <a:t>:	Kalzium-/</a:t>
            </a:r>
            <a:r>
              <a:rPr lang="de-DE" sz="1600" dirty="0" err="1"/>
              <a:t>Phosphationen</a:t>
            </a:r>
            <a:r>
              <a:rPr lang="de-DE" sz="1600" dirty="0"/>
              <a:t> 			Fasern		</a:t>
            </a:r>
          </a:p>
          <a:p>
            <a:pPr marL="0" indent="0">
              <a:buNone/>
            </a:pPr>
            <a:r>
              <a:rPr lang="de-DE" sz="1600" dirty="0"/>
              <a:t>			Fluoride 						Kohlenhydrate</a:t>
            </a:r>
          </a:p>
          <a:p>
            <a:pPr marL="0" indent="0">
              <a:buNone/>
            </a:pPr>
            <a:r>
              <a:rPr lang="de-DE" sz="1600" dirty="0"/>
              <a:t>										Fette</a:t>
            </a:r>
          </a:p>
          <a:p>
            <a:pPr marL="0" indent="0">
              <a:buNone/>
            </a:pPr>
            <a:r>
              <a:rPr lang="de-DE" sz="1600" dirty="0"/>
              <a:t>										Eiweiße</a:t>
            </a:r>
          </a:p>
          <a:p>
            <a:pPr marL="0" indent="0">
              <a:buNone/>
            </a:pPr>
            <a:r>
              <a:rPr lang="de-DE" sz="1600" b="1" u="sng" dirty="0"/>
              <a:t>Festigkeit der Zahnhartsubstanzen ergibt sich aus dem mineralischen Anteil</a:t>
            </a:r>
          </a:p>
          <a:p>
            <a:pPr marL="0" indent="0">
              <a:buNone/>
            </a:pPr>
            <a:endParaRPr lang="de-DE" sz="1600" b="1" u="sng" dirty="0"/>
          </a:p>
          <a:p>
            <a:pPr marL="0" indent="0">
              <a:buNone/>
            </a:pPr>
            <a:r>
              <a:rPr lang="de-DE" sz="1600" b="1" u="sng" dirty="0"/>
              <a:t>Schmelz</a:t>
            </a:r>
          </a:p>
          <a:p>
            <a:pPr marL="0" indent="0">
              <a:buNone/>
            </a:pPr>
            <a:endParaRPr lang="de-DE" sz="1600" b="1" u="sng" dirty="0"/>
          </a:p>
          <a:p>
            <a:pPr marL="0" indent="0">
              <a:buNone/>
            </a:pPr>
            <a:r>
              <a:rPr lang="de-DE" sz="1600" b="1" u="sng" dirty="0"/>
              <a:t>Dentin</a:t>
            </a:r>
          </a:p>
          <a:p>
            <a:pPr marL="0" indent="0">
              <a:buNone/>
            </a:pPr>
            <a:endParaRPr lang="de-DE" sz="1600" b="1" u="sng" dirty="0"/>
          </a:p>
          <a:p>
            <a:pPr marL="0" indent="0">
              <a:buNone/>
            </a:pPr>
            <a:r>
              <a:rPr lang="de-DE" sz="1600" b="1" u="sng" dirty="0"/>
              <a:t>Wurzelzement</a:t>
            </a:r>
          </a:p>
          <a:p>
            <a:pPr marL="0" indent="0">
              <a:buNone/>
            </a:pPr>
            <a:endParaRPr lang="de-DE" sz="1600" b="1" u="sng" dirty="0"/>
          </a:p>
        </p:txBody>
      </p:sp>
      <p:sp>
        <p:nvSpPr>
          <p:cNvPr id="6" name="Textfeld 5">
            <a:extLst>
              <a:ext uri="{FF2B5EF4-FFF2-40B4-BE49-F238E27FC236}">
                <a16:creationId xmlns:a16="http://schemas.microsoft.com/office/drawing/2014/main" id="{C7C7D12E-F5B3-C14A-9D46-4E8C2FA9D5F4}"/>
              </a:ext>
            </a:extLst>
          </p:cNvPr>
          <p:cNvSpPr txBox="1"/>
          <p:nvPr/>
        </p:nvSpPr>
        <p:spPr bwMode="auto">
          <a:xfrm>
            <a:off x="3414156" y="4834026"/>
            <a:ext cx="1728192" cy="646331"/>
          </a:xfrm>
          <a:prstGeom prst="rect">
            <a:avLst/>
          </a:prstGeom>
          <a:noFill/>
        </p:spPr>
        <p:txBody>
          <a:bodyPr wrap="square" rtlCol="0">
            <a:spAutoFit/>
          </a:bodyPr>
          <a:lstStyle/>
          <a:p>
            <a:r>
              <a:rPr lang="de-DE" dirty="0">
                <a:latin typeface="+mn-ea"/>
              </a:rPr>
              <a:t>Mineralischer Anteil</a:t>
            </a:r>
          </a:p>
        </p:txBody>
      </p:sp>
      <p:sp>
        <p:nvSpPr>
          <p:cNvPr id="14" name="Textfeld 13">
            <a:extLst>
              <a:ext uri="{FF2B5EF4-FFF2-40B4-BE49-F238E27FC236}">
                <a16:creationId xmlns:a16="http://schemas.microsoft.com/office/drawing/2014/main" id="{7ED4E0EF-9CDA-7149-9771-4F8DCEC792E1}"/>
              </a:ext>
            </a:extLst>
          </p:cNvPr>
          <p:cNvSpPr txBox="1"/>
          <p:nvPr/>
        </p:nvSpPr>
        <p:spPr bwMode="auto">
          <a:xfrm>
            <a:off x="5905404" y="4836745"/>
            <a:ext cx="1800200" cy="646331"/>
          </a:xfrm>
          <a:prstGeom prst="rect">
            <a:avLst/>
          </a:prstGeom>
          <a:noFill/>
        </p:spPr>
        <p:txBody>
          <a:bodyPr wrap="square" rtlCol="0">
            <a:spAutoFit/>
          </a:bodyPr>
          <a:lstStyle/>
          <a:p>
            <a:r>
              <a:rPr lang="de-DE" dirty="0">
                <a:latin typeface="+mn-ea"/>
              </a:rPr>
              <a:t>Organischer Anteil</a:t>
            </a:r>
          </a:p>
        </p:txBody>
      </p:sp>
      <p:sp>
        <p:nvSpPr>
          <p:cNvPr id="18" name="Trapez 17">
            <a:extLst>
              <a:ext uri="{FF2B5EF4-FFF2-40B4-BE49-F238E27FC236}">
                <a16:creationId xmlns:a16="http://schemas.microsoft.com/office/drawing/2014/main" id="{ED0890CF-B8B6-2349-A954-FECA446DA4F6}"/>
              </a:ext>
            </a:extLst>
          </p:cNvPr>
          <p:cNvSpPr/>
          <p:nvPr/>
        </p:nvSpPr>
        <p:spPr bwMode="auto">
          <a:xfrm rot="10800000">
            <a:off x="2694076" y="4543031"/>
            <a:ext cx="720080" cy="1296144"/>
          </a:xfrm>
          <a:prstGeom prst="trapezoid">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9" name="Trapez 18">
            <a:extLst>
              <a:ext uri="{FF2B5EF4-FFF2-40B4-BE49-F238E27FC236}">
                <a16:creationId xmlns:a16="http://schemas.microsoft.com/office/drawing/2014/main" id="{14E7C705-0714-934C-BB5F-DFC99F9C79D4}"/>
              </a:ext>
            </a:extLst>
          </p:cNvPr>
          <p:cNvSpPr/>
          <p:nvPr/>
        </p:nvSpPr>
        <p:spPr bwMode="auto">
          <a:xfrm>
            <a:off x="5163836" y="4543031"/>
            <a:ext cx="720080" cy="1296144"/>
          </a:xfrm>
          <a:prstGeom prst="trapezoid">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573986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p:txBody>
          <a:bodyPr>
            <a:normAutofit/>
          </a:bodyPr>
          <a:lstStyle/>
          <a:p>
            <a:pPr marL="0" indent="0">
              <a:buNone/>
            </a:pPr>
            <a:r>
              <a:rPr lang="de-DE" sz="1600" b="1" u="sng" dirty="0" err="1"/>
              <a:t>Enamelum</a:t>
            </a:r>
            <a:r>
              <a:rPr lang="de-DE" sz="1600" b="1" u="sng" dirty="0"/>
              <a:t> (Zahnschmelz):</a:t>
            </a:r>
          </a:p>
          <a:p>
            <a:pPr marL="0" indent="0">
              <a:buNone/>
            </a:pPr>
            <a:endParaRPr lang="de-DE" sz="1600" b="1" dirty="0"/>
          </a:p>
          <a:p>
            <a:pPr>
              <a:buFont typeface="Wingdings" pitchFamily="2" charset="2"/>
              <a:buChar char="ü"/>
            </a:pPr>
            <a:r>
              <a:rPr lang="de-DE" sz="1600" dirty="0"/>
              <a:t>höchster mineralischer Anteil </a:t>
            </a:r>
            <a:r>
              <a:rPr lang="de-DE" sz="1200" dirty="0"/>
              <a:t>		    </a:t>
            </a:r>
            <a:r>
              <a:rPr lang="de-DE" sz="1600" dirty="0"/>
              <a:t>härteste Substanz des Körpers</a:t>
            </a:r>
          </a:p>
          <a:p>
            <a:pPr marL="0" indent="0">
              <a:buNone/>
            </a:pPr>
            <a:endParaRPr lang="de-DE" sz="1600" dirty="0"/>
          </a:p>
          <a:p>
            <a:pPr>
              <a:buFont typeface="Wingdings" pitchFamily="2" charset="2"/>
              <a:buChar char="ü"/>
            </a:pPr>
            <a:r>
              <a:rPr lang="de-DE" sz="1600" dirty="0" err="1"/>
              <a:t>Ameloblasten</a:t>
            </a:r>
            <a:r>
              <a:rPr lang="de-DE" sz="1600" dirty="0"/>
              <a:t> sterben nach Zahndurchbruch ab, deshalb keine lebenslange Schmelzbildung möglich</a:t>
            </a:r>
          </a:p>
          <a:p>
            <a:pPr marL="0" indent="0">
              <a:buNone/>
            </a:pPr>
            <a:endParaRPr lang="de-DE" sz="1600" dirty="0"/>
          </a:p>
          <a:p>
            <a:pPr>
              <a:buFont typeface="Wingdings" pitchFamily="2" charset="2"/>
              <a:buChar char="ü"/>
            </a:pPr>
            <a:r>
              <a:rPr lang="de-DE" sz="1600" dirty="0"/>
              <a:t>Mineraleinlagerungen nach Zahndurchbruch</a:t>
            </a:r>
          </a:p>
          <a:p>
            <a:pPr marL="0" indent="0">
              <a:buNone/>
            </a:pPr>
            <a:endParaRPr lang="de-DE" sz="1600" dirty="0"/>
          </a:p>
          <a:p>
            <a:pPr>
              <a:buFont typeface="Wingdings" pitchFamily="2" charset="2"/>
              <a:buChar char="ü"/>
            </a:pPr>
            <a:r>
              <a:rPr lang="de-DE" sz="1600" dirty="0"/>
              <a:t>ummantelt die Zahnkrone: dünn am Zahnhals, am dicksten okklusal</a:t>
            </a:r>
          </a:p>
          <a:p>
            <a:pPr marL="0" indent="0">
              <a:buNone/>
            </a:pPr>
            <a:endParaRPr lang="de-DE" sz="1600" dirty="0"/>
          </a:p>
          <a:p>
            <a:pPr>
              <a:buFont typeface="Wingdings" pitchFamily="2" charset="2"/>
              <a:buChar char="ü"/>
            </a:pPr>
            <a:r>
              <a:rPr lang="de-DE" sz="1600" dirty="0"/>
              <a:t>besteht aus sechskantigen Schmelzprismen (Kristalle aus Hydroxylapatit)</a:t>
            </a:r>
          </a:p>
          <a:p>
            <a:pPr>
              <a:buFont typeface="Wingdings" pitchFamily="2" charset="2"/>
              <a:buChar char="ü"/>
            </a:pPr>
            <a:endParaRPr lang="de-DE" sz="1600" b="1" dirty="0"/>
          </a:p>
          <a:p>
            <a:pPr>
              <a:buFont typeface="Wingdings" pitchFamily="2" charset="2"/>
              <a:buChar char="ü"/>
            </a:pPr>
            <a:endParaRPr lang="de-DE" sz="1600" b="1" dirty="0"/>
          </a:p>
          <a:p>
            <a:pPr>
              <a:buFont typeface="Wingdings" pitchFamily="2" charset="2"/>
              <a:buChar char="ü"/>
            </a:pPr>
            <a:endParaRPr lang="de-DE" sz="1600" b="1" dirty="0"/>
          </a:p>
          <a:p>
            <a:pPr marL="457200" lvl="1" indent="0">
              <a:buNone/>
            </a:pPr>
            <a:r>
              <a:rPr lang="de-DE" sz="1600" b="1" dirty="0"/>
              <a:t>					</a:t>
            </a:r>
            <a:endParaRPr lang="de-DE" sz="1600" dirty="0"/>
          </a:p>
          <a:p>
            <a:pPr marL="0" indent="0">
              <a:buNone/>
            </a:pPr>
            <a:endParaRPr lang="de-DE" sz="1200" dirty="0"/>
          </a:p>
          <a:p>
            <a:pPr marL="0" indent="0">
              <a:buNone/>
            </a:pPr>
            <a:endParaRPr lang="de-DE" sz="1200" dirty="0"/>
          </a:p>
          <a:p>
            <a:pPr marL="0" indent="0">
              <a:buNone/>
            </a:pPr>
            <a:endParaRPr lang="de-DE" sz="1200" dirty="0"/>
          </a:p>
          <a:p>
            <a:pPr marL="457200" indent="-457200">
              <a:buFont typeface="+mj-lt"/>
              <a:buAutoNum type="alphaLcParenR"/>
            </a:pPr>
            <a:endParaRPr lang="de-DE" dirty="0"/>
          </a:p>
        </p:txBody>
      </p:sp>
      <p:cxnSp>
        <p:nvCxnSpPr>
          <p:cNvPr id="5" name="Gerade Verbindung mit Pfeil 4">
            <a:extLst>
              <a:ext uri="{FF2B5EF4-FFF2-40B4-BE49-F238E27FC236}">
                <a16:creationId xmlns:a16="http://schemas.microsoft.com/office/drawing/2014/main" id="{C0022F58-6EAE-B84D-803C-79B04D4E52A7}"/>
              </a:ext>
            </a:extLst>
          </p:cNvPr>
          <p:cNvCxnSpPr/>
          <p:nvPr/>
        </p:nvCxnSpPr>
        <p:spPr bwMode="auto">
          <a:xfrm>
            <a:off x="3995936" y="2780928"/>
            <a:ext cx="648072" cy="0"/>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990624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p:txBody>
          <a:bodyPr>
            <a:normAutofit fontScale="92500" lnSpcReduction="10000"/>
          </a:bodyPr>
          <a:lstStyle/>
          <a:p>
            <a:pPr marL="0" indent="0">
              <a:buNone/>
            </a:pPr>
            <a:r>
              <a:rPr lang="de-DE" sz="1700" b="1" u="sng" dirty="0"/>
              <a:t>Dentin (Zahnbein):</a:t>
            </a:r>
          </a:p>
          <a:p>
            <a:pPr marL="0" indent="0">
              <a:buNone/>
            </a:pPr>
            <a:endParaRPr lang="de-DE" sz="1700" b="1" dirty="0"/>
          </a:p>
          <a:p>
            <a:pPr>
              <a:buFont typeface="Wingdings" pitchFamily="2" charset="2"/>
              <a:buChar char="ü"/>
            </a:pPr>
            <a:r>
              <a:rPr lang="de-DE" sz="1700" dirty="0"/>
              <a:t>größter Bestandteil des Zahnes, zweithärteste Substanz des Körpers</a:t>
            </a:r>
          </a:p>
          <a:p>
            <a:pPr>
              <a:buFont typeface="Wingdings" pitchFamily="2" charset="2"/>
              <a:buChar char="ü"/>
            </a:pPr>
            <a:endParaRPr lang="de-DE" sz="1700" dirty="0"/>
          </a:p>
          <a:p>
            <a:pPr>
              <a:buFont typeface="Wingdings" pitchFamily="2" charset="2"/>
              <a:buChar char="ü"/>
            </a:pPr>
            <a:r>
              <a:rPr lang="de-DE" sz="1700" dirty="0"/>
              <a:t>70% anorganische Substanz </a:t>
            </a:r>
          </a:p>
          <a:p>
            <a:pPr>
              <a:buFont typeface="Wingdings" pitchFamily="2" charset="2"/>
              <a:buChar char="ü"/>
            </a:pPr>
            <a:endParaRPr lang="de-DE" sz="1700" dirty="0"/>
          </a:p>
          <a:p>
            <a:pPr>
              <a:buFont typeface="Wingdings" pitchFamily="2" charset="2"/>
              <a:buChar char="ü"/>
            </a:pPr>
            <a:r>
              <a:rPr lang="de-DE" sz="1700" dirty="0"/>
              <a:t>Bildung durch Odontoblasten: lebenslang möglich</a:t>
            </a:r>
          </a:p>
          <a:p>
            <a:pPr>
              <a:buFont typeface="Wingdings" pitchFamily="2" charset="2"/>
              <a:buChar char="ü"/>
            </a:pPr>
            <a:endParaRPr lang="de-DE" sz="1700" dirty="0"/>
          </a:p>
          <a:p>
            <a:pPr>
              <a:buFont typeface="Wingdings" pitchFamily="2" charset="2"/>
              <a:buChar char="ü"/>
            </a:pPr>
            <a:r>
              <a:rPr lang="de-DE" sz="1700" b="1" dirty="0"/>
              <a:t>Pulpa-Dentin-Einheit:</a:t>
            </a:r>
            <a:r>
              <a:rPr lang="de-DE" sz="1700" dirty="0"/>
              <a:t>	</a:t>
            </a:r>
            <a:r>
              <a:rPr lang="de-DE" sz="1700" dirty="0" err="1"/>
              <a:t>Odontoblastenkörper</a:t>
            </a:r>
            <a:r>
              <a:rPr lang="de-DE" sz="1700" dirty="0"/>
              <a:t> liegen am Pulparand</a:t>
            </a:r>
          </a:p>
          <a:p>
            <a:pPr marL="0" indent="0">
              <a:buNone/>
            </a:pPr>
            <a:r>
              <a:rPr lang="de-DE" sz="1700" dirty="0"/>
              <a:t>						</a:t>
            </a:r>
            <a:r>
              <a:rPr lang="de-DE" sz="1700" dirty="0" err="1"/>
              <a:t>Odontoblastenfortsätze</a:t>
            </a:r>
            <a:r>
              <a:rPr lang="de-DE" sz="1700" dirty="0"/>
              <a:t> (Tomes Fasern) durchziehen 						über Dentinkanälchen das Dentin</a:t>
            </a:r>
          </a:p>
          <a:p>
            <a:pPr marL="0" indent="0">
              <a:buNone/>
            </a:pPr>
            <a:endParaRPr lang="de-DE" sz="1700" dirty="0"/>
          </a:p>
          <a:p>
            <a:pPr>
              <a:buFont typeface="Wingdings" panose="05000000000000000000" pitchFamily="2" charset="2"/>
              <a:buChar char="ü"/>
            </a:pPr>
            <a:r>
              <a:rPr lang="de-DE" sz="1700" b="1" dirty="0"/>
              <a:t>Dentin-Arten:</a:t>
            </a:r>
            <a:r>
              <a:rPr lang="de-DE" sz="1700" dirty="0"/>
              <a:t> 			Primärdentin</a:t>
            </a:r>
          </a:p>
          <a:p>
            <a:pPr marL="457200" lvl="1" indent="0">
              <a:buNone/>
            </a:pPr>
            <a:r>
              <a:rPr lang="de-DE" sz="1700" dirty="0"/>
              <a:t>					Sekundärdentin</a:t>
            </a:r>
          </a:p>
          <a:p>
            <a:pPr marL="457200" lvl="1" indent="0">
              <a:buNone/>
            </a:pPr>
            <a:r>
              <a:rPr lang="de-DE" sz="1700" dirty="0"/>
              <a:t>					Tertiärdentin / Reizdentin</a:t>
            </a:r>
            <a:endParaRPr lang="de-DE" sz="1700" b="1" dirty="0"/>
          </a:p>
          <a:p>
            <a:pPr>
              <a:buFont typeface="Wingdings" pitchFamily="2" charset="2"/>
              <a:buChar char="ü"/>
            </a:pPr>
            <a:endParaRPr lang="de-DE" sz="1600" b="1" dirty="0"/>
          </a:p>
          <a:p>
            <a:pPr marL="457200" lvl="1" indent="0">
              <a:buNone/>
            </a:pPr>
            <a:r>
              <a:rPr lang="de-DE" sz="1600" b="1" dirty="0"/>
              <a:t>				</a:t>
            </a:r>
            <a:endParaRPr lang="de-DE" sz="1600" dirty="0"/>
          </a:p>
          <a:p>
            <a:pPr marL="0" indent="0">
              <a:buNone/>
            </a:pPr>
            <a:endParaRPr lang="de-DE" sz="1200" dirty="0"/>
          </a:p>
          <a:p>
            <a:pPr marL="0" indent="0">
              <a:buNone/>
            </a:pPr>
            <a:endParaRPr lang="de-DE" sz="1200" dirty="0"/>
          </a:p>
          <a:p>
            <a:pPr marL="0" indent="0">
              <a:buNone/>
            </a:pPr>
            <a:endParaRPr lang="de-DE" sz="1200" dirty="0"/>
          </a:p>
          <a:p>
            <a:pPr marL="457200" indent="-457200">
              <a:buFont typeface="+mj-lt"/>
              <a:buAutoNum type="alphaLcParenR"/>
            </a:pPr>
            <a:endParaRPr lang="de-DE" dirty="0"/>
          </a:p>
        </p:txBody>
      </p:sp>
    </p:spTree>
    <p:extLst>
      <p:ext uri="{BB962C8B-B14F-4D97-AF65-F5344CB8AC3E}">
        <p14:creationId xmlns:p14="http://schemas.microsoft.com/office/powerpoint/2010/main" val="19601622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p:txBody>
          <a:bodyPr>
            <a:normAutofit/>
          </a:bodyPr>
          <a:lstStyle/>
          <a:p>
            <a:pPr marL="0" indent="0">
              <a:buNone/>
            </a:pPr>
            <a:r>
              <a:rPr lang="de-DE" sz="1600" b="1" u="sng" dirty="0"/>
              <a:t>Wurzelzement (</a:t>
            </a:r>
            <a:r>
              <a:rPr lang="de-DE" sz="1600" b="1" u="sng" dirty="0" err="1"/>
              <a:t>Cementum</a:t>
            </a:r>
            <a:r>
              <a:rPr lang="de-DE" sz="1600" b="1" u="sng" dirty="0"/>
              <a:t>):</a:t>
            </a:r>
          </a:p>
          <a:p>
            <a:pPr marL="0" indent="0">
              <a:buNone/>
            </a:pPr>
            <a:endParaRPr lang="de-DE" sz="1600" b="1" u="sng" dirty="0"/>
          </a:p>
          <a:p>
            <a:pPr>
              <a:buFont typeface="Wingdings" pitchFamily="2" charset="2"/>
              <a:buChar char="ü"/>
            </a:pPr>
            <a:r>
              <a:rPr lang="de-DE" sz="1600" dirty="0"/>
              <a:t>überzieht die gesamte Zahnwurzel</a:t>
            </a:r>
          </a:p>
          <a:p>
            <a:pPr>
              <a:buFont typeface="Wingdings" pitchFamily="2" charset="2"/>
              <a:buChar char="ü"/>
            </a:pPr>
            <a:endParaRPr lang="de-DE" sz="1600" dirty="0"/>
          </a:p>
          <a:p>
            <a:pPr>
              <a:buFont typeface="Wingdings" pitchFamily="2" charset="2"/>
              <a:buChar char="ü"/>
            </a:pPr>
            <a:r>
              <a:rPr lang="de-DE" sz="1600" dirty="0"/>
              <a:t>60% anorganische Substanz</a:t>
            </a:r>
          </a:p>
          <a:p>
            <a:pPr>
              <a:buFont typeface="Wingdings" pitchFamily="2" charset="2"/>
              <a:buChar char="ü"/>
            </a:pPr>
            <a:endParaRPr lang="de-DE" sz="1600" dirty="0"/>
          </a:p>
          <a:p>
            <a:pPr>
              <a:buFont typeface="Wingdings" pitchFamily="2" charset="2"/>
              <a:buChar char="ü"/>
            </a:pPr>
            <a:r>
              <a:rPr lang="de-DE" sz="1600" dirty="0"/>
              <a:t>gebildet von Zementoblasten, lebenslang möglich</a:t>
            </a:r>
          </a:p>
          <a:p>
            <a:pPr marL="0" indent="0">
              <a:buNone/>
            </a:pPr>
            <a:endParaRPr lang="de-DE" sz="1600" dirty="0"/>
          </a:p>
          <a:p>
            <a:pPr>
              <a:buFont typeface="Wingdings" pitchFamily="2" charset="2"/>
              <a:buChar char="ü"/>
            </a:pPr>
            <a:r>
              <a:rPr lang="de-DE" sz="1600" dirty="0"/>
              <a:t>Bestandteil des Zahnhalteapparates, da </a:t>
            </a:r>
            <a:r>
              <a:rPr lang="de-DE" sz="1600" dirty="0" err="1"/>
              <a:t>Sharpey</a:t>
            </a:r>
            <a:r>
              <a:rPr lang="de-DE" sz="1600" dirty="0"/>
              <a:t>-Fasern ihm anhaften</a:t>
            </a:r>
          </a:p>
          <a:p>
            <a:pPr>
              <a:buFont typeface="Wingdings" pitchFamily="2" charset="2"/>
              <a:buChar char="ü"/>
            </a:pPr>
            <a:endParaRPr lang="de-DE" sz="1600" dirty="0"/>
          </a:p>
        </p:txBody>
      </p:sp>
    </p:spTree>
    <p:extLst>
      <p:ext uri="{BB962C8B-B14F-4D97-AF65-F5344CB8AC3E}">
        <p14:creationId xmlns:p14="http://schemas.microsoft.com/office/powerpoint/2010/main" val="37958042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	</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a:xfrm>
            <a:off x="825945" y="2132856"/>
            <a:ext cx="7835900" cy="3666390"/>
          </a:xfrm>
        </p:spPr>
        <p:txBody>
          <a:bodyPr/>
          <a:lstStyle/>
          <a:p>
            <a:pPr marL="0" indent="0">
              <a:buNone/>
            </a:pPr>
            <a:r>
              <a:rPr lang="de-DE" sz="1600" b="1" u="sng" dirty="0"/>
              <a:t>Pulpa:</a:t>
            </a:r>
          </a:p>
          <a:p>
            <a:pPr marL="0" indent="0">
              <a:buNone/>
            </a:pPr>
            <a:endParaRPr lang="de-DE" sz="1600" b="1" u="sng" dirty="0"/>
          </a:p>
          <a:p>
            <a:pPr>
              <a:buFont typeface="Wingdings" pitchFamily="2" charset="2"/>
              <a:buChar char="ü"/>
            </a:pPr>
            <a:r>
              <a:rPr lang="de-DE" sz="1600" dirty="0"/>
              <a:t>Weichgewebe des Zahnes </a:t>
            </a:r>
          </a:p>
          <a:p>
            <a:pPr>
              <a:buFont typeface="Wingdings" pitchFamily="2" charset="2"/>
              <a:buChar char="ü"/>
            </a:pPr>
            <a:endParaRPr lang="de-DE" sz="1600" dirty="0"/>
          </a:p>
          <a:p>
            <a:pPr>
              <a:buFont typeface="Wingdings" pitchFamily="2" charset="2"/>
              <a:buChar char="ü"/>
            </a:pPr>
            <a:r>
              <a:rPr lang="de-DE" sz="1600" dirty="0"/>
              <a:t>Umschlossen von den Zahnhartsubstanzen</a:t>
            </a:r>
          </a:p>
          <a:p>
            <a:pPr marL="0" indent="0">
              <a:buNone/>
            </a:pPr>
            <a:endParaRPr lang="de-DE" sz="1600" b="1" u="sng" dirty="0"/>
          </a:p>
          <a:p>
            <a:pPr>
              <a:buFont typeface="Wingdings" pitchFamily="2" charset="2"/>
              <a:buChar char="ü"/>
            </a:pPr>
            <a:r>
              <a:rPr lang="de-DE" sz="1600" b="1" dirty="0"/>
              <a:t>Bestandteile:</a:t>
            </a:r>
            <a:r>
              <a:rPr lang="de-DE" sz="1600" dirty="0"/>
              <a:t>  			Blutgefäße ( liefert Nährstoffe auch für Odontoblasten)</a:t>
            </a:r>
          </a:p>
          <a:p>
            <a:pPr marL="0" indent="0">
              <a:buNone/>
            </a:pPr>
            <a:r>
              <a:rPr lang="de-DE" sz="1600" dirty="0"/>
              <a:t>			     			Lymphgefäße</a:t>
            </a:r>
          </a:p>
          <a:p>
            <a:pPr marL="0" indent="0">
              <a:buNone/>
            </a:pPr>
            <a:r>
              <a:rPr lang="de-DE" sz="1600" dirty="0"/>
              <a:t>			    			Bindegewebe</a:t>
            </a:r>
          </a:p>
          <a:p>
            <a:pPr marL="0" indent="0">
              <a:buNone/>
            </a:pPr>
            <a:r>
              <a:rPr lang="de-DE" sz="1600" dirty="0"/>
              <a:t>			      			Nervengewebe (sensible Versorgung)</a:t>
            </a:r>
          </a:p>
          <a:p>
            <a:pPr marL="0" indent="0">
              <a:buNone/>
            </a:pPr>
            <a:endParaRPr lang="de-DE" sz="1600" dirty="0"/>
          </a:p>
          <a:p>
            <a:pPr>
              <a:buFont typeface="Wingdings" pitchFamily="2" charset="2"/>
              <a:buChar char="ü"/>
            </a:pPr>
            <a:r>
              <a:rPr lang="de-DE" sz="1600" b="1" dirty="0"/>
              <a:t>Anatomische Einteilung:	</a:t>
            </a:r>
            <a:r>
              <a:rPr lang="de-DE" sz="1600" dirty="0"/>
              <a:t>Kronen- und Wurzelpulpa</a:t>
            </a:r>
          </a:p>
          <a:p>
            <a:pPr marL="2743200" lvl="6" indent="0">
              <a:buNone/>
            </a:pPr>
            <a:r>
              <a:rPr lang="de-DE" sz="1600" dirty="0" err="1">
                <a:latin typeface="+mn-ea"/>
              </a:rPr>
              <a:t>Foramen</a:t>
            </a:r>
            <a:r>
              <a:rPr lang="de-DE" sz="1600" dirty="0">
                <a:latin typeface="+mn-ea"/>
              </a:rPr>
              <a:t> </a:t>
            </a:r>
            <a:r>
              <a:rPr lang="de-DE" sz="1600" dirty="0" err="1">
                <a:latin typeface="+mn-ea"/>
              </a:rPr>
              <a:t>apicale</a:t>
            </a:r>
            <a:r>
              <a:rPr lang="de-DE" sz="1600" dirty="0">
                <a:latin typeface="+mn-ea"/>
              </a:rPr>
              <a:t> : an der Wurzelspitze gelegen, Zu-   und Abfluss des Gefäßsystems</a:t>
            </a:r>
          </a:p>
          <a:p>
            <a:pPr marL="2743200" lvl="6" indent="0">
              <a:buNone/>
            </a:pPr>
            <a:endParaRPr lang="de-DE" sz="1600" dirty="0">
              <a:latin typeface="+mn-ea"/>
            </a:endParaRPr>
          </a:p>
          <a:p>
            <a:pPr marL="0" indent="0">
              <a:buNone/>
            </a:pPr>
            <a:endParaRPr lang="de-DE" sz="1600" dirty="0"/>
          </a:p>
          <a:p>
            <a:pPr marL="0" indent="0">
              <a:buNone/>
            </a:pPr>
            <a:endParaRPr lang="de-DE" sz="1600" dirty="0"/>
          </a:p>
          <a:p>
            <a:pPr marL="0" indent="0">
              <a:buNone/>
            </a:pPr>
            <a:endParaRPr lang="de-DE" sz="1600" dirty="0"/>
          </a:p>
          <a:p>
            <a:pPr marL="0" indent="0">
              <a:buNone/>
            </a:pPr>
            <a:endParaRPr lang="de-DE" sz="1600" b="1" u="sng" dirty="0"/>
          </a:p>
        </p:txBody>
      </p:sp>
    </p:spTree>
    <p:extLst>
      <p:ext uri="{BB962C8B-B14F-4D97-AF65-F5344CB8AC3E}">
        <p14:creationId xmlns:p14="http://schemas.microsoft.com/office/powerpoint/2010/main" val="26862029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a:xfrm>
            <a:off x="825945" y="2132856"/>
            <a:ext cx="7835900" cy="4104456"/>
          </a:xfrm>
        </p:spPr>
        <p:txBody>
          <a:bodyPr>
            <a:normAutofit/>
          </a:bodyPr>
          <a:lstStyle/>
          <a:p>
            <a:pPr marL="0" indent="0">
              <a:buNone/>
            </a:pPr>
            <a:r>
              <a:rPr lang="de-DE" sz="1600" b="1" u="sng" dirty="0">
                <a:latin typeface="+mn-ea"/>
              </a:rPr>
              <a:t>Gebissentwicklung</a:t>
            </a:r>
          </a:p>
          <a:p>
            <a:pPr marL="0" indent="0">
              <a:buNone/>
            </a:pPr>
            <a:endParaRPr lang="de-DE" sz="1600" b="1" u="sng" dirty="0">
              <a:latin typeface="+mn-ea"/>
            </a:endParaRPr>
          </a:p>
          <a:p>
            <a:pPr marL="0" indent="0">
              <a:buNone/>
            </a:pPr>
            <a:r>
              <a:rPr lang="de-DE" sz="1600" b="1" u="sng" dirty="0">
                <a:latin typeface="+mn-ea"/>
              </a:rPr>
              <a:t>Milchgebiss </a:t>
            </a:r>
          </a:p>
          <a:p>
            <a:pPr marL="0" indent="0">
              <a:buNone/>
            </a:pPr>
            <a:endParaRPr lang="de-DE" sz="1600" b="1" u="sng" dirty="0">
              <a:latin typeface="+mn-ea"/>
            </a:endParaRPr>
          </a:p>
          <a:p>
            <a:pPr>
              <a:buFont typeface="Wingdings" pitchFamily="2" charset="2"/>
              <a:buChar char="ü"/>
            </a:pPr>
            <a:r>
              <a:rPr lang="de-DE" sz="1600" dirty="0">
                <a:latin typeface="+mn-ea"/>
              </a:rPr>
              <a:t>20 Milchzähne (je Quadrant: 2 Schneidezähne, 1 Eckzahn, 2 Milchmolaren)</a:t>
            </a:r>
          </a:p>
          <a:p>
            <a:pPr>
              <a:buFont typeface="Wingdings" pitchFamily="2" charset="2"/>
              <a:buChar char="ü"/>
            </a:pPr>
            <a:r>
              <a:rPr lang="de-DE" sz="1600" dirty="0">
                <a:latin typeface="+mn-ea"/>
              </a:rPr>
              <a:t>Zahngruppe der Prämolaren nicht vorhanden</a:t>
            </a:r>
          </a:p>
          <a:p>
            <a:pPr>
              <a:buFont typeface="Wingdings" pitchFamily="2" charset="2"/>
              <a:buChar char="ü"/>
            </a:pPr>
            <a:r>
              <a:rPr lang="de-DE" sz="1600" dirty="0">
                <a:latin typeface="+mn-ea"/>
              </a:rPr>
              <a:t>dünne Zahnhartsubstanzschicht; großes </a:t>
            </a:r>
            <a:r>
              <a:rPr lang="de-DE" sz="1600" dirty="0" err="1">
                <a:latin typeface="+mn-ea"/>
              </a:rPr>
              <a:t>Pulpencavum</a:t>
            </a:r>
            <a:endParaRPr lang="de-DE" sz="1600" dirty="0">
              <a:latin typeface="+mn-ea"/>
            </a:endParaRPr>
          </a:p>
          <a:p>
            <a:pPr>
              <a:buFont typeface="Wingdings" pitchFamily="2" charset="2"/>
              <a:buChar char="ü"/>
            </a:pPr>
            <a:r>
              <a:rPr lang="de-DE" sz="1600" dirty="0">
                <a:latin typeface="+mn-ea"/>
              </a:rPr>
              <a:t>starke Abnutzung im Bereich Kaufläche / </a:t>
            </a:r>
            <a:r>
              <a:rPr lang="de-DE" sz="1600" dirty="0" err="1">
                <a:latin typeface="+mn-ea"/>
              </a:rPr>
              <a:t>Inzisalkante</a:t>
            </a:r>
            <a:r>
              <a:rPr lang="de-DE" sz="1600" dirty="0">
                <a:latin typeface="+mn-ea"/>
              </a:rPr>
              <a:t> (Abrasion)</a:t>
            </a:r>
          </a:p>
          <a:p>
            <a:pPr marL="0" indent="0">
              <a:buNone/>
            </a:pPr>
            <a:endParaRPr lang="de-DE" sz="1600" b="1" u="sng" dirty="0">
              <a:latin typeface="+mn-ea"/>
            </a:endParaRPr>
          </a:p>
          <a:p>
            <a:pPr marL="0" indent="0">
              <a:buNone/>
            </a:pPr>
            <a:r>
              <a:rPr lang="de-DE" sz="1600" b="1" u="sng" dirty="0"/>
              <a:t>Wechselgebiss</a:t>
            </a:r>
            <a:r>
              <a:rPr lang="de-DE" sz="1600" dirty="0"/>
              <a:t>	(Übergang Milchgebiss - zu bleibenden Gebiss) </a:t>
            </a:r>
          </a:p>
          <a:p>
            <a:pPr marL="0" indent="0">
              <a:buNone/>
            </a:pPr>
            <a:endParaRPr lang="de-DE" sz="1600" dirty="0"/>
          </a:p>
          <a:p>
            <a:pPr>
              <a:buFont typeface="Wingdings" pitchFamily="2" charset="2"/>
              <a:buChar char="ü"/>
            </a:pPr>
            <a:r>
              <a:rPr lang="de-DE" sz="1600" dirty="0"/>
              <a:t>Vorgang der Resorption (Zellen lösen Wurzeln der Milchzähne auf)</a:t>
            </a:r>
          </a:p>
          <a:p>
            <a:pPr>
              <a:buFont typeface="Wingdings" pitchFamily="2" charset="2"/>
              <a:buChar char="ü"/>
            </a:pPr>
            <a:r>
              <a:rPr lang="de-DE" sz="1600" dirty="0"/>
              <a:t>Zuwachszähne: 		Erster, Zweiter, Dritter Molar ohne Milchzahnvorgänger</a:t>
            </a:r>
          </a:p>
          <a:p>
            <a:pPr>
              <a:buFont typeface="Wingdings" pitchFamily="2" charset="2"/>
              <a:buChar char="ü"/>
            </a:pPr>
            <a:r>
              <a:rPr lang="de-DE" sz="1600" dirty="0"/>
              <a:t>Ersatzzähne: 		Bleibende Zähne, die Milchzähne ersetzen</a:t>
            </a:r>
          </a:p>
          <a:p>
            <a:pPr>
              <a:buFont typeface="Wingdings" pitchFamily="2" charset="2"/>
              <a:buChar char="ü"/>
            </a:pPr>
            <a:r>
              <a:rPr lang="de-DE" sz="1600" dirty="0"/>
              <a:t>Sechsjahrmolar: 	Beginn der Wechselgebissperiode durch den ersten 						bleibenden Molaren </a:t>
            </a:r>
          </a:p>
          <a:p>
            <a:pPr>
              <a:buFont typeface="Wingdings" pitchFamily="2" charset="2"/>
              <a:buChar char="ü"/>
            </a:pPr>
            <a:endParaRPr lang="de-DE" sz="1600" dirty="0"/>
          </a:p>
          <a:p>
            <a:pPr marL="0" indent="0">
              <a:buNone/>
            </a:pPr>
            <a:endParaRPr lang="de-DE" sz="1600" dirty="0"/>
          </a:p>
          <a:p>
            <a:pPr marL="0" indent="0">
              <a:buNone/>
            </a:pPr>
            <a:endParaRPr lang="de-DE" sz="1600" dirty="0"/>
          </a:p>
          <a:p>
            <a:pPr>
              <a:buFont typeface="Wingdings" pitchFamily="2" charset="2"/>
              <a:buChar char="ü"/>
            </a:pPr>
            <a:endParaRPr lang="de-DE" sz="1600" dirty="0"/>
          </a:p>
          <a:p>
            <a:pPr marL="0" indent="0">
              <a:buNone/>
            </a:pPr>
            <a:endParaRPr lang="de-DE" sz="1600" dirty="0"/>
          </a:p>
          <a:p>
            <a:pPr marL="0" indent="0">
              <a:buNone/>
            </a:pPr>
            <a:endParaRPr lang="de-DE" sz="1600" dirty="0"/>
          </a:p>
          <a:p>
            <a:pPr marL="0" indent="0">
              <a:buNone/>
            </a:pPr>
            <a:endParaRPr lang="de-DE" sz="1600" b="1" u="sng" dirty="0"/>
          </a:p>
        </p:txBody>
      </p:sp>
    </p:spTree>
    <p:extLst>
      <p:ext uri="{BB962C8B-B14F-4D97-AF65-F5344CB8AC3E}">
        <p14:creationId xmlns:p14="http://schemas.microsoft.com/office/powerpoint/2010/main" val="15045881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a:xfrm>
            <a:off x="825945" y="1772816"/>
            <a:ext cx="7835900" cy="4026430"/>
          </a:xfrm>
        </p:spPr>
        <p:txBody>
          <a:bodyPr>
            <a:normAutofit/>
          </a:bodyPr>
          <a:lstStyle/>
          <a:p>
            <a:pPr marL="0" indent="0">
              <a:buNone/>
            </a:pPr>
            <a:endParaRPr lang="de-DE" sz="1600" dirty="0"/>
          </a:p>
          <a:p>
            <a:pPr marL="0" indent="0">
              <a:buNone/>
            </a:pPr>
            <a:endParaRPr lang="de-DE" sz="1600" dirty="0"/>
          </a:p>
          <a:p>
            <a:pPr marL="0" indent="0">
              <a:buNone/>
            </a:pPr>
            <a:endParaRPr lang="de-DE" sz="1600" dirty="0"/>
          </a:p>
          <a:p>
            <a:pPr>
              <a:buFont typeface="Wingdings" pitchFamily="2" charset="2"/>
              <a:buChar char="ü"/>
            </a:pPr>
            <a:endParaRPr lang="de-DE" sz="1600" dirty="0"/>
          </a:p>
          <a:p>
            <a:pPr marL="0" indent="0">
              <a:buNone/>
            </a:pPr>
            <a:endParaRPr lang="de-DE" sz="1600" dirty="0"/>
          </a:p>
          <a:p>
            <a:pPr marL="0" indent="0">
              <a:buNone/>
            </a:pPr>
            <a:endParaRPr lang="de-DE" sz="1600" dirty="0"/>
          </a:p>
          <a:p>
            <a:pPr marL="0" indent="0">
              <a:buNone/>
            </a:pPr>
            <a:endParaRPr lang="de-DE" sz="1600" b="1" u="sng" dirty="0"/>
          </a:p>
        </p:txBody>
      </p:sp>
      <p:graphicFrame>
        <p:nvGraphicFramePr>
          <p:cNvPr id="4" name="Tabelle 3">
            <a:extLst>
              <a:ext uri="{FF2B5EF4-FFF2-40B4-BE49-F238E27FC236}">
                <a16:creationId xmlns:a16="http://schemas.microsoft.com/office/drawing/2014/main" id="{8E474464-69E7-3B40-A904-9B1DDA374476}"/>
              </a:ext>
            </a:extLst>
          </p:cNvPr>
          <p:cNvGraphicFramePr>
            <a:graphicFrameLocks noGrp="1"/>
          </p:cNvGraphicFramePr>
          <p:nvPr>
            <p:extLst>
              <p:ext uri="{D42A27DB-BD31-4B8C-83A1-F6EECF244321}">
                <p14:modId xmlns:p14="http://schemas.microsoft.com/office/powerpoint/2010/main" val="3447105811"/>
              </p:ext>
            </p:extLst>
          </p:nvPr>
        </p:nvGraphicFramePr>
        <p:xfrm>
          <a:off x="1331640" y="2168051"/>
          <a:ext cx="6120680" cy="3510280"/>
        </p:xfrm>
        <a:graphic>
          <a:graphicData uri="http://schemas.openxmlformats.org/drawingml/2006/table">
            <a:tbl>
              <a:tblPr firstRow="1" bandRow="1">
                <a:tableStyleId>{10A1B5D5-9B99-4C35-A422-299274C87663}</a:tableStyleId>
              </a:tblPr>
              <a:tblGrid>
                <a:gridCol w="3024336">
                  <a:extLst>
                    <a:ext uri="{9D8B030D-6E8A-4147-A177-3AD203B41FA5}">
                      <a16:colId xmlns:a16="http://schemas.microsoft.com/office/drawing/2014/main" val="231927322"/>
                    </a:ext>
                  </a:extLst>
                </a:gridCol>
                <a:gridCol w="3096344">
                  <a:extLst>
                    <a:ext uri="{9D8B030D-6E8A-4147-A177-3AD203B41FA5}">
                      <a16:colId xmlns:a16="http://schemas.microsoft.com/office/drawing/2014/main" val="3115016180"/>
                    </a:ext>
                  </a:extLst>
                </a:gridCol>
              </a:tblGrid>
              <a:tr h="370840">
                <a:tc>
                  <a:txBody>
                    <a:bodyPr/>
                    <a:lstStyle/>
                    <a:p>
                      <a:r>
                        <a:rPr lang="de-DE" dirty="0">
                          <a:latin typeface="Arial" panose="020B0604020202020204" pitchFamily="34" charset="0"/>
                          <a:cs typeface="Arial" panose="020B0604020202020204" pitchFamily="34" charset="0"/>
                        </a:rPr>
                        <a:t>Durchbruchszeiten</a:t>
                      </a:r>
                    </a:p>
                    <a:p>
                      <a:r>
                        <a:rPr lang="de-DE" dirty="0">
                          <a:latin typeface="Arial" panose="020B0604020202020204" pitchFamily="34" charset="0"/>
                          <a:cs typeface="Arial" panose="020B0604020202020204" pitchFamily="34" charset="0"/>
                        </a:rPr>
                        <a:t>bleibende Zähne je Quadrant</a:t>
                      </a:r>
                    </a:p>
                  </a:txBody>
                  <a:tcPr>
                    <a:lnR w="12700" cap="flat" cmpd="sng" algn="ctr">
                      <a:solidFill>
                        <a:schemeClr val="bg1"/>
                      </a:solidFill>
                      <a:prstDash val="solid"/>
                      <a:round/>
                      <a:headEnd type="none" w="med" len="med"/>
                      <a:tailEnd type="none" w="med" len="med"/>
                    </a:lnR>
                  </a:tcPr>
                </a:tc>
                <a:tc>
                  <a:txBody>
                    <a:bodyPr/>
                    <a:lstStyle/>
                    <a:p>
                      <a:r>
                        <a:rPr lang="de-DE" dirty="0">
                          <a:latin typeface="Arial" panose="020B0604020202020204" pitchFamily="34" charset="0"/>
                          <a:cs typeface="Arial" panose="020B0604020202020204" pitchFamily="34" charset="0"/>
                        </a:rPr>
                        <a:t>Alter</a:t>
                      </a:r>
                    </a:p>
                  </a:txBody>
                  <a:tcPr>
                    <a:lnL w="127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1102483865"/>
                  </a:ext>
                </a:extLst>
              </a:tr>
              <a:tr h="370840">
                <a:tc>
                  <a:txBody>
                    <a:bodyPr/>
                    <a:lstStyle/>
                    <a:p>
                      <a:r>
                        <a:rPr lang="de-DE" dirty="0">
                          <a:latin typeface="Arial" panose="020B0604020202020204" pitchFamily="34" charset="0"/>
                          <a:cs typeface="Arial" panose="020B0604020202020204" pitchFamily="34" charset="0"/>
                        </a:rPr>
                        <a:t>16, 26, 36, 46, 31, 41</a:t>
                      </a:r>
                    </a:p>
                  </a:txBody>
                  <a:tcPr>
                    <a:lnR w="12700" cap="flat" cmpd="sng" algn="ctr">
                      <a:solidFill>
                        <a:schemeClr val="accent6"/>
                      </a:solidFill>
                      <a:prstDash val="solid"/>
                      <a:round/>
                      <a:headEnd type="none" w="med" len="med"/>
                      <a:tailEnd type="none" w="med" len="med"/>
                    </a:lnR>
                  </a:tcPr>
                </a:tc>
                <a:tc>
                  <a:txBody>
                    <a:bodyPr/>
                    <a:lstStyle/>
                    <a:p>
                      <a:r>
                        <a:rPr lang="de-DE" dirty="0">
                          <a:latin typeface="Arial" panose="020B0604020202020204" pitchFamily="34" charset="0"/>
                          <a:cs typeface="Arial" panose="020B0604020202020204" pitchFamily="34" charset="0"/>
                        </a:rPr>
                        <a:t> 6 Jahre</a:t>
                      </a:r>
                    </a:p>
                  </a:txBody>
                  <a:tcPr>
                    <a:lnL w="12700" cap="flat" cmpd="sng" algn="ctr">
                      <a:solidFill>
                        <a:schemeClr val="accent6"/>
                      </a:solidFill>
                      <a:prstDash val="solid"/>
                      <a:round/>
                      <a:headEnd type="none" w="med" len="med"/>
                      <a:tailEnd type="none" w="med" len="med"/>
                    </a:lnL>
                  </a:tcPr>
                </a:tc>
                <a:extLst>
                  <a:ext uri="{0D108BD9-81ED-4DB2-BD59-A6C34878D82A}">
                    <a16:rowId xmlns:a16="http://schemas.microsoft.com/office/drawing/2014/main" val="2706833777"/>
                  </a:ext>
                </a:extLst>
              </a:tr>
              <a:tr h="370840">
                <a:tc>
                  <a:txBody>
                    <a:bodyPr/>
                    <a:lstStyle/>
                    <a:p>
                      <a:r>
                        <a:rPr lang="de-DE" dirty="0">
                          <a:latin typeface="Arial" panose="020B0604020202020204" pitchFamily="34" charset="0"/>
                          <a:cs typeface="Arial" panose="020B0604020202020204" pitchFamily="34" charset="0"/>
                        </a:rPr>
                        <a:t>11, 21, 32, 42</a:t>
                      </a:r>
                    </a:p>
                  </a:txBody>
                  <a:tcPr>
                    <a:lnR w="12700" cap="flat" cmpd="sng" algn="ctr">
                      <a:solidFill>
                        <a:schemeClr val="accent6"/>
                      </a:solidFill>
                      <a:prstDash val="solid"/>
                      <a:round/>
                      <a:headEnd type="none" w="med" len="med"/>
                      <a:tailEnd type="none" w="med" len="med"/>
                    </a:lnR>
                  </a:tcPr>
                </a:tc>
                <a:tc>
                  <a:txBody>
                    <a:bodyPr/>
                    <a:lstStyle/>
                    <a:p>
                      <a:r>
                        <a:rPr lang="de-DE" dirty="0">
                          <a:latin typeface="Arial" panose="020B0604020202020204" pitchFamily="34" charset="0"/>
                          <a:cs typeface="Arial" panose="020B0604020202020204" pitchFamily="34" charset="0"/>
                        </a:rPr>
                        <a:t> 7 Jahre</a:t>
                      </a:r>
                    </a:p>
                  </a:txBody>
                  <a:tcPr>
                    <a:lnL w="12700" cap="flat" cmpd="sng" algn="ctr">
                      <a:solidFill>
                        <a:schemeClr val="accent6"/>
                      </a:solidFill>
                      <a:prstDash val="solid"/>
                      <a:round/>
                      <a:headEnd type="none" w="med" len="med"/>
                      <a:tailEnd type="none" w="med" len="med"/>
                    </a:lnL>
                  </a:tcPr>
                </a:tc>
                <a:extLst>
                  <a:ext uri="{0D108BD9-81ED-4DB2-BD59-A6C34878D82A}">
                    <a16:rowId xmlns:a16="http://schemas.microsoft.com/office/drawing/2014/main" val="349710527"/>
                  </a:ext>
                </a:extLst>
              </a:tr>
              <a:tr h="370840">
                <a:tc>
                  <a:txBody>
                    <a:bodyPr/>
                    <a:lstStyle/>
                    <a:p>
                      <a:r>
                        <a:rPr lang="de-DE" dirty="0">
                          <a:latin typeface="Arial" panose="020B0604020202020204" pitchFamily="34" charset="0"/>
                          <a:cs typeface="Arial" panose="020B0604020202020204" pitchFamily="34" charset="0"/>
                        </a:rPr>
                        <a:t>12, 22</a:t>
                      </a:r>
                    </a:p>
                  </a:txBody>
                  <a:tcPr>
                    <a:lnR w="12700" cap="flat" cmpd="sng" algn="ctr">
                      <a:solidFill>
                        <a:schemeClr val="accent6"/>
                      </a:solidFill>
                      <a:prstDash val="solid"/>
                      <a:round/>
                      <a:headEnd type="none" w="med" len="med"/>
                      <a:tailEnd type="none" w="med" len="med"/>
                    </a:lnR>
                  </a:tcPr>
                </a:tc>
                <a:tc>
                  <a:txBody>
                    <a:bodyPr/>
                    <a:lstStyle/>
                    <a:p>
                      <a:r>
                        <a:rPr lang="de-DE" dirty="0">
                          <a:latin typeface="Arial" panose="020B0604020202020204" pitchFamily="34" charset="0"/>
                          <a:cs typeface="Arial" panose="020B0604020202020204" pitchFamily="34" charset="0"/>
                        </a:rPr>
                        <a:t> 8 Jahre</a:t>
                      </a:r>
                    </a:p>
                  </a:txBody>
                  <a:tcPr>
                    <a:lnL w="12700" cap="flat" cmpd="sng" algn="ctr">
                      <a:solidFill>
                        <a:schemeClr val="accent6"/>
                      </a:solidFill>
                      <a:prstDash val="solid"/>
                      <a:round/>
                      <a:headEnd type="none" w="med" len="med"/>
                      <a:tailEnd type="none" w="med" len="med"/>
                    </a:lnL>
                  </a:tcPr>
                </a:tc>
                <a:extLst>
                  <a:ext uri="{0D108BD9-81ED-4DB2-BD59-A6C34878D82A}">
                    <a16:rowId xmlns:a16="http://schemas.microsoft.com/office/drawing/2014/main" val="2839164006"/>
                  </a:ext>
                </a:extLst>
              </a:tr>
              <a:tr h="370840">
                <a:tc>
                  <a:txBody>
                    <a:bodyPr/>
                    <a:lstStyle/>
                    <a:p>
                      <a:r>
                        <a:rPr lang="de-DE" dirty="0">
                          <a:latin typeface="Arial" panose="020B0604020202020204" pitchFamily="34" charset="0"/>
                          <a:cs typeface="Arial" panose="020B0604020202020204" pitchFamily="34" charset="0"/>
                        </a:rPr>
                        <a:t>33, 43, 14, 24, 34, 44</a:t>
                      </a:r>
                    </a:p>
                  </a:txBody>
                  <a:tcPr>
                    <a:lnR w="12700" cap="flat" cmpd="sng" algn="ctr">
                      <a:solidFill>
                        <a:schemeClr val="accent6"/>
                      </a:solidFill>
                      <a:prstDash val="solid"/>
                      <a:round/>
                      <a:headEnd type="none" w="med" len="med"/>
                      <a:tailEnd type="none" w="med" len="med"/>
                    </a:lnR>
                  </a:tcPr>
                </a:tc>
                <a:tc>
                  <a:txBody>
                    <a:bodyPr/>
                    <a:lstStyle/>
                    <a:p>
                      <a:r>
                        <a:rPr lang="de-DE" dirty="0">
                          <a:latin typeface="Arial" panose="020B0604020202020204" pitchFamily="34" charset="0"/>
                          <a:cs typeface="Arial" panose="020B0604020202020204" pitchFamily="34" charset="0"/>
                        </a:rPr>
                        <a:t>10 Jahre</a:t>
                      </a:r>
                    </a:p>
                  </a:txBody>
                  <a:tcPr>
                    <a:lnL w="12700" cap="flat" cmpd="sng" algn="ctr">
                      <a:solidFill>
                        <a:schemeClr val="accent6"/>
                      </a:solidFill>
                      <a:prstDash val="solid"/>
                      <a:round/>
                      <a:headEnd type="none" w="med" len="med"/>
                      <a:tailEnd type="none" w="med" len="med"/>
                    </a:lnL>
                  </a:tcPr>
                </a:tc>
                <a:extLst>
                  <a:ext uri="{0D108BD9-81ED-4DB2-BD59-A6C34878D82A}">
                    <a16:rowId xmlns:a16="http://schemas.microsoft.com/office/drawing/2014/main" val="1409669228"/>
                  </a:ext>
                </a:extLst>
              </a:tr>
              <a:tr h="370840">
                <a:tc>
                  <a:txBody>
                    <a:bodyPr/>
                    <a:lstStyle/>
                    <a:p>
                      <a:r>
                        <a:rPr lang="de-DE" dirty="0">
                          <a:latin typeface="Arial" panose="020B0604020202020204" pitchFamily="34" charset="0"/>
                          <a:cs typeface="Arial" panose="020B0604020202020204" pitchFamily="34" charset="0"/>
                        </a:rPr>
                        <a:t>15, 25, 35, 45, 13, 23</a:t>
                      </a:r>
                    </a:p>
                  </a:txBody>
                  <a:tcPr>
                    <a:lnR w="12700" cap="flat" cmpd="sng" algn="ctr">
                      <a:solidFill>
                        <a:schemeClr val="accent6"/>
                      </a:solidFill>
                      <a:prstDash val="solid"/>
                      <a:round/>
                      <a:headEnd type="none" w="med" len="med"/>
                      <a:tailEnd type="none" w="med" len="med"/>
                    </a:lnR>
                  </a:tcPr>
                </a:tc>
                <a:tc>
                  <a:txBody>
                    <a:bodyPr/>
                    <a:lstStyle/>
                    <a:p>
                      <a:r>
                        <a:rPr lang="de-DE" dirty="0">
                          <a:latin typeface="Arial" panose="020B0604020202020204" pitchFamily="34" charset="0"/>
                          <a:cs typeface="Arial" panose="020B0604020202020204" pitchFamily="34" charset="0"/>
                        </a:rPr>
                        <a:t>11 Jahre</a:t>
                      </a:r>
                    </a:p>
                  </a:txBody>
                  <a:tcPr>
                    <a:lnL w="12700" cap="flat" cmpd="sng" algn="ctr">
                      <a:solidFill>
                        <a:schemeClr val="accent6"/>
                      </a:solidFill>
                      <a:prstDash val="solid"/>
                      <a:round/>
                      <a:headEnd type="none" w="med" len="med"/>
                      <a:tailEnd type="none" w="med" len="med"/>
                    </a:lnL>
                  </a:tcPr>
                </a:tc>
                <a:extLst>
                  <a:ext uri="{0D108BD9-81ED-4DB2-BD59-A6C34878D82A}">
                    <a16:rowId xmlns:a16="http://schemas.microsoft.com/office/drawing/2014/main" val="2653765693"/>
                  </a:ext>
                </a:extLst>
              </a:tr>
              <a:tr h="370840">
                <a:tc>
                  <a:txBody>
                    <a:bodyPr/>
                    <a:lstStyle/>
                    <a:p>
                      <a:r>
                        <a:rPr lang="de-DE" dirty="0">
                          <a:latin typeface="Arial" panose="020B0604020202020204" pitchFamily="34" charset="0"/>
                          <a:cs typeface="Arial" panose="020B0604020202020204" pitchFamily="34" charset="0"/>
                        </a:rPr>
                        <a:t>17, 27, 37, 47</a:t>
                      </a:r>
                    </a:p>
                  </a:txBody>
                  <a:tcPr>
                    <a:lnR w="12700" cap="flat" cmpd="sng" algn="ctr">
                      <a:solidFill>
                        <a:schemeClr val="accent6"/>
                      </a:solidFill>
                      <a:prstDash val="solid"/>
                      <a:round/>
                      <a:headEnd type="none" w="med" len="med"/>
                      <a:tailEnd type="none" w="med" len="med"/>
                    </a:lnR>
                  </a:tcPr>
                </a:tc>
                <a:tc>
                  <a:txBody>
                    <a:bodyPr/>
                    <a:lstStyle/>
                    <a:p>
                      <a:r>
                        <a:rPr lang="de-DE" dirty="0">
                          <a:latin typeface="Arial" panose="020B0604020202020204" pitchFamily="34" charset="0"/>
                          <a:cs typeface="Arial" panose="020B0604020202020204" pitchFamily="34" charset="0"/>
                        </a:rPr>
                        <a:t>12 Jahre</a:t>
                      </a:r>
                    </a:p>
                  </a:txBody>
                  <a:tcPr>
                    <a:lnL w="12700" cap="flat" cmpd="sng" algn="ctr">
                      <a:solidFill>
                        <a:schemeClr val="accent6"/>
                      </a:solidFill>
                      <a:prstDash val="solid"/>
                      <a:round/>
                      <a:headEnd type="none" w="med" len="med"/>
                      <a:tailEnd type="none" w="med" len="med"/>
                    </a:lnL>
                  </a:tcPr>
                </a:tc>
                <a:extLst>
                  <a:ext uri="{0D108BD9-81ED-4DB2-BD59-A6C34878D82A}">
                    <a16:rowId xmlns:a16="http://schemas.microsoft.com/office/drawing/2014/main" val="2612907090"/>
                  </a:ext>
                </a:extLst>
              </a:tr>
              <a:tr h="370840">
                <a:tc>
                  <a:txBody>
                    <a:bodyPr/>
                    <a:lstStyle/>
                    <a:p>
                      <a:r>
                        <a:rPr lang="de-DE" dirty="0">
                          <a:latin typeface="Arial" panose="020B0604020202020204" pitchFamily="34" charset="0"/>
                          <a:cs typeface="Arial" panose="020B0604020202020204" pitchFamily="34" charset="0"/>
                        </a:rPr>
                        <a:t>18, 28, 38, 48</a:t>
                      </a:r>
                    </a:p>
                  </a:txBody>
                  <a:tcPr>
                    <a:lnR w="12700" cap="flat" cmpd="sng" algn="ctr">
                      <a:solidFill>
                        <a:schemeClr val="accent6"/>
                      </a:solidFill>
                      <a:prstDash val="solid"/>
                      <a:round/>
                      <a:headEnd type="none" w="med" len="med"/>
                      <a:tailEnd type="none" w="med" len="med"/>
                    </a:lnR>
                  </a:tcPr>
                </a:tc>
                <a:tc>
                  <a:txBody>
                    <a:bodyPr/>
                    <a:lstStyle/>
                    <a:p>
                      <a:r>
                        <a:rPr lang="de-DE" dirty="0">
                          <a:latin typeface="Arial" panose="020B0604020202020204" pitchFamily="34" charset="0"/>
                          <a:cs typeface="Arial" panose="020B0604020202020204" pitchFamily="34" charset="0"/>
                        </a:rPr>
                        <a:t>18-22 Jahre</a:t>
                      </a:r>
                    </a:p>
                  </a:txBody>
                  <a:tcPr>
                    <a:lnL w="12700" cap="flat" cmpd="sng" algn="ctr">
                      <a:solidFill>
                        <a:schemeClr val="accent6"/>
                      </a:solidFill>
                      <a:prstDash val="solid"/>
                      <a:round/>
                      <a:headEnd type="none" w="med" len="med"/>
                      <a:tailEnd type="none" w="med" len="med"/>
                    </a:lnL>
                  </a:tcPr>
                </a:tc>
                <a:extLst>
                  <a:ext uri="{0D108BD9-81ED-4DB2-BD59-A6C34878D82A}">
                    <a16:rowId xmlns:a16="http://schemas.microsoft.com/office/drawing/2014/main" val="1391500601"/>
                  </a:ext>
                </a:extLst>
              </a:tr>
            </a:tbl>
          </a:graphicData>
        </a:graphic>
      </p:graphicFrame>
    </p:spTree>
    <p:extLst>
      <p:ext uri="{BB962C8B-B14F-4D97-AF65-F5344CB8AC3E}">
        <p14:creationId xmlns:p14="http://schemas.microsoft.com/office/powerpoint/2010/main" val="42444734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a:xfrm>
            <a:off x="825945" y="1772816"/>
            <a:ext cx="7835900" cy="4026430"/>
          </a:xfrm>
        </p:spPr>
        <p:txBody>
          <a:bodyPr>
            <a:normAutofit/>
          </a:bodyPr>
          <a:lstStyle/>
          <a:p>
            <a:pPr marL="0" indent="0">
              <a:buNone/>
            </a:pPr>
            <a:endParaRPr lang="de-DE" sz="1600" dirty="0"/>
          </a:p>
          <a:p>
            <a:pPr marL="0" indent="0">
              <a:buNone/>
            </a:pPr>
            <a:endParaRPr lang="de-DE" sz="1600" dirty="0"/>
          </a:p>
          <a:p>
            <a:pPr marL="0" indent="0">
              <a:buNone/>
            </a:pPr>
            <a:endParaRPr lang="de-DE" sz="1600" dirty="0"/>
          </a:p>
          <a:p>
            <a:pPr>
              <a:buFont typeface="Wingdings" pitchFamily="2" charset="2"/>
              <a:buChar char="ü"/>
            </a:pPr>
            <a:endParaRPr lang="de-DE" sz="1600" dirty="0"/>
          </a:p>
          <a:p>
            <a:pPr marL="0" indent="0">
              <a:buNone/>
            </a:pPr>
            <a:endParaRPr lang="de-DE" sz="1600" dirty="0"/>
          </a:p>
          <a:p>
            <a:pPr marL="0" indent="0">
              <a:buNone/>
            </a:pPr>
            <a:endParaRPr lang="de-DE" sz="1600" dirty="0"/>
          </a:p>
          <a:p>
            <a:pPr marL="0" indent="0">
              <a:buNone/>
            </a:pPr>
            <a:endParaRPr lang="de-DE" sz="1600" b="1" u="sng" dirty="0"/>
          </a:p>
        </p:txBody>
      </p:sp>
      <p:graphicFrame>
        <p:nvGraphicFramePr>
          <p:cNvPr id="4" name="Tabelle 3">
            <a:extLst>
              <a:ext uri="{FF2B5EF4-FFF2-40B4-BE49-F238E27FC236}">
                <a16:creationId xmlns:a16="http://schemas.microsoft.com/office/drawing/2014/main" id="{8E474464-69E7-3B40-A904-9B1DDA374476}"/>
              </a:ext>
            </a:extLst>
          </p:cNvPr>
          <p:cNvGraphicFramePr>
            <a:graphicFrameLocks noGrp="1"/>
          </p:cNvGraphicFramePr>
          <p:nvPr>
            <p:extLst>
              <p:ext uri="{D42A27DB-BD31-4B8C-83A1-F6EECF244321}">
                <p14:modId xmlns:p14="http://schemas.microsoft.com/office/powerpoint/2010/main" val="3824228088"/>
              </p:ext>
            </p:extLst>
          </p:nvPr>
        </p:nvGraphicFramePr>
        <p:xfrm>
          <a:off x="1363133" y="2353471"/>
          <a:ext cx="6096000" cy="2865120"/>
        </p:xfrm>
        <a:graphic>
          <a:graphicData uri="http://schemas.openxmlformats.org/drawingml/2006/table">
            <a:tbl>
              <a:tblPr firstRow="1" bandRow="1">
                <a:tableStyleId>{10A1B5D5-9B99-4C35-A422-299274C87663}</a:tableStyleId>
              </a:tblPr>
              <a:tblGrid>
                <a:gridCol w="3048000">
                  <a:extLst>
                    <a:ext uri="{9D8B030D-6E8A-4147-A177-3AD203B41FA5}">
                      <a16:colId xmlns:a16="http://schemas.microsoft.com/office/drawing/2014/main" val="231927322"/>
                    </a:ext>
                  </a:extLst>
                </a:gridCol>
                <a:gridCol w="3048000">
                  <a:extLst>
                    <a:ext uri="{9D8B030D-6E8A-4147-A177-3AD203B41FA5}">
                      <a16:colId xmlns:a16="http://schemas.microsoft.com/office/drawing/2014/main" val="3115016180"/>
                    </a:ext>
                  </a:extLst>
                </a:gridCol>
              </a:tblGrid>
              <a:tr h="370840">
                <a:tc>
                  <a:txBody>
                    <a:bodyPr/>
                    <a:lstStyle/>
                    <a:p>
                      <a:r>
                        <a:rPr lang="de-DE" dirty="0">
                          <a:latin typeface="Arial" panose="020B0604020202020204" pitchFamily="34" charset="0"/>
                          <a:cs typeface="Arial" panose="020B0604020202020204" pitchFamily="34" charset="0"/>
                        </a:rPr>
                        <a:t>Durchbruchszeiten Milchzähne</a:t>
                      </a:r>
                    </a:p>
                  </a:txBody>
                  <a:tcPr>
                    <a:lnR w="12700" cap="flat" cmpd="sng" algn="ctr">
                      <a:solidFill>
                        <a:schemeClr val="bg1"/>
                      </a:solidFill>
                      <a:prstDash val="solid"/>
                      <a:round/>
                      <a:headEnd type="none" w="med" len="med"/>
                      <a:tailEnd type="none" w="med" len="med"/>
                    </a:lnR>
                    <a:solidFill>
                      <a:schemeClr val="accent6"/>
                    </a:solidFill>
                  </a:tcPr>
                </a:tc>
                <a:tc>
                  <a:txBody>
                    <a:bodyPr/>
                    <a:lstStyle/>
                    <a:p>
                      <a:r>
                        <a:rPr lang="de-DE" dirty="0">
                          <a:latin typeface="Arial" panose="020B0604020202020204" pitchFamily="34" charset="0"/>
                          <a:cs typeface="Arial" panose="020B0604020202020204" pitchFamily="34" charset="0"/>
                        </a:rPr>
                        <a:t>Alter</a:t>
                      </a:r>
                    </a:p>
                  </a:txBody>
                  <a:tcPr>
                    <a:lnL w="127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1102483865"/>
                  </a:ext>
                </a:extLst>
              </a:tr>
              <a:tr h="370840">
                <a:tc>
                  <a:txBody>
                    <a:bodyPr/>
                    <a:lstStyle/>
                    <a:p>
                      <a:r>
                        <a:rPr lang="de-DE" dirty="0">
                          <a:latin typeface="Arial" panose="020B0604020202020204" pitchFamily="34" charset="0"/>
                          <a:cs typeface="Arial" panose="020B0604020202020204" pitchFamily="34" charset="0"/>
                        </a:rPr>
                        <a:t>71, 81</a:t>
                      </a:r>
                    </a:p>
                  </a:txBody>
                  <a:tcPr>
                    <a:lnR w="12700" cap="flat" cmpd="sng" algn="ctr">
                      <a:solidFill>
                        <a:schemeClr val="accent6"/>
                      </a:solidFill>
                      <a:prstDash val="solid"/>
                      <a:round/>
                      <a:headEnd type="none" w="med" len="med"/>
                      <a:tailEnd type="none" w="med" len="med"/>
                    </a:lnR>
                  </a:tcPr>
                </a:tc>
                <a:tc>
                  <a:txBody>
                    <a:bodyPr/>
                    <a:lstStyle/>
                    <a:p>
                      <a:r>
                        <a:rPr lang="de-DE" dirty="0">
                          <a:latin typeface="Arial" panose="020B0604020202020204" pitchFamily="34" charset="0"/>
                          <a:cs typeface="Arial" panose="020B0604020202020204" pitchFamily="34" charset="0"/>
                        </a:rPr>
                        <a:t> 6-8   Monate </a:t>
                      </a:r>
                    </a:p>
                  </a:txBody>
                  <a:tcPr>
                    <a:lnL w="12700" cap="flat" cmpd="sng" algn="ctr">
                      <a:solidFill>
                        <a:schemeClr val="accent6"/>
                      </a:solidFill>
                      <a:prstDash val="solid"/>
                      <a:round/>
                      <a:headEnd type="none" w="med" len="med"/>
                      <a:tailEnd type="none" w="med" len="med"/>
                    </a:lnL>
                  </a:tcPr>
                </a:tc>
                <a:extLst>
                  <a:ext uri="{0D108BD9-81ED-4DB2-BD59-A6C34878D82A}">
                    <a16:rowId xmlns:a16="http://schemas.microsoft.com/office/drawing/2014/main" val="2706833777"/>
                  </a:ext>
                </a:extLst>
              </a:tr>
              <a:tr h="370840">
                <a:tc>
                  <a:txBody>
                    <a:bodyPr/>
                    <a:lstStyle/>
                    <a:p>
                      <a:r>
                        <a:rPr lang="de-DE" dirty="0">
                          <a:latin typeface="Arial" panose="020B0604020202020204" pitchFamily="34" charset="0"/>
                          <a:cs typeface="Arial" panose="020B0604020202020204" pitchFamily="34" charset="0"/>
                        </a:rPr>
                        <a:t>51, 61</a:t>
                      </a:r>
                    </a:p>
                  </a:txBody>
                  <a:tcPr>
                    <a:lnR w="12700" cap="flat" cmpd="sng" algn="ctr">
                      <a:solidFill>
                        <a:schemeClr val="accent6"/>
                      </a:solidFill>
                      <a:prstDash val="solid"/>
                      <a:round/>
                      <a:headEnd type="none" w="med" len="med"/>
                      <a:tailEnd type="none" w="med" len="med"/>
                    </a:lnR>
                  </a:tcPr>
                </a:tc>
                <a:tc>
                  <a:txBody>
                    <a:bodyPr/>
                    <a:lstStyle/>
                    <a:p>
                      <a:r>
                        <a:rPr lang="de-DE" dirty="0">
                          <a:latin typeface="Arial" panose="020B0604020202020204" pitchFamily="34" charset="0"/>
                          <a:cs typeface="Arial" panose="020B0604020202020204" pitchFamily="34" charset="0"/>
                        </a:rPr>
                        <a:t> 8-10 Monate</a:t>
                      </a:r>
                    </a:p>
                  </a:txBody>
                  <a:tcPr>
                    <a:lnL w="12700" cap="flat" cmpd="sng" algn="ctr">
                      <a:solidFill>
                        <a:schemeClr val="accent6"/>
                      </a:solidFill>
                      <a:prstDash val="solid"/>
                      <a:round/>
                      <a:headEnd type="none" w="med" len="med"/>
                      <a:tailEnd type="none" w="med" len="med"/>
                    </a:lnL>
                  </a:tcPr>
                </a:tc>
                <a:extLst>
                  <a:ext uri="{0D108BD9-81ED-4DB2-BD59-A6C34878D82A}">
                    <a16:rowId xmlns:a16="http://schemas.microsoft.com/office/drawing/2014/main" val="349710527"/>
                  </a:ext>
                </a:extLst>
              </a:tr>
              <a:tr h="370840">
                <a:tc>
                  <a:txBody>
                    <a:bodyPr/>
                    <a:lstStyle/>
                    <a:p>
                      <a:r>
                        <a:rPr lang="de-DE" dirty="0">
                          <a:latin typeface="Arial" panose="020B0604020202020204" pitchFamily="34" charset="0"/>
                          <a:cs typeface="Arial" panose="020B0604020202020204" pitchFamily="34" charset="0"/>
                        </a:rPr>
                        <a:t>52, 62, 72, 82</a:t>
                      </a:r>
                    </a:p>
                  </a:txBody>
                  <a:tcPr>
                    <a:lnR w="12700" cap="flat" cmpd="sng" algn="ctr">
                      <a:solidFill>
                        <a:schemeClr val="accent6"/>
                      </a:solidFill>
                      <a:prstDash val="solid"/>
                      <a:round/>
                      <a:headEnd type="none" w="med" len="med"/>
                      <a:tailEnd type="none" w="med" len="med"/>
                    </a:lnR>
                  </a:tcPr>
                </a:tc>
                <a:tc>
                  <a:txBody>
                    <a:bodyPr/>
                    <a:lstStyle/>
                    <a:p>
                      <a:r>
                        <a:rPr lang="de-DE" dirty="0">
                          <a:latin typeface="Arial" panose="020B0604020202020204" pitchFamily="34" charset="0"/>
                          <a:cs typeface="Arial" panose="020B0604020202020204" pitchFamily="34" charset="0"/>
                        </a:rPr>
                        <a:t>10-14 Monate</a:t>
                      </a:r>
                    </a:p>
                  </a:txBody>
                  <a:tcPr>
                    <a:lnL w="12700" cap="flat" cmpd="sng" algn="ctr">
                      <a:solidFill>
                        <a:schemeClr val="accent6"/>
                      </a:solidFill>
                      <a:prstDash val="solid"/>
                      <a:round/>
                      <a:headEnd type="none" w="med" len="med"/>
                      <a:tailEnd type="none" w="med" len="med"/>
                    </a:lnL>
                  </a:tcPr>
                </a:tc>
                <a:extLst>
                  <a:ext uri="{0D108BD9-81ED-4DB2-BD59-A6C34878D82A}">
                    <a16:rowId xmlns:a16="http://schemas.microsoft.com/office/drawing/2014/main" val="2839164006"/>
                  </a:ext>
                </a:extLst>
              </a:tr>
              <a:tr h="370840">
                <a:tc>
                  <a:txBody>
                    <a:bodyPr/>
                    <a:lstStyle/>
                    <a:p>
                      <a:r>
                        <a:rPr lang="de-DE" dirty="0">
                          <a:latin typeface="Arial" panose="020B0604020202020204" pitchFamily="34" charset="0"/>
                          <a:cs typeface="Arial" panose="020B0604020202020204" pitchFamily="34" charset="0"/>
                        </a:rPr>
                        <a:t>54, 64, 74, 84</a:t>
                      </a:r>
                    </a:p>
                  </a:txBody>
                  <a:tcPr>
                    <a:lnR w="12700" cap="flat" cmpd="sng" algn="ctr">
                      <a:solidFill>
                        <a:schemeClr val="accent6"/>
                      </a:solidFill>
                      <a:prstDash val="solid"/>
                      <a:round/>
                      <a:headEnd type="none" w="med" len="med"/>
                      <a:tailEnd type="none" w="med" len="med"/>
                    </a:lnR>
                  </a:tcPr>
                </a:tc>
                <a:tc>
                  <a:txBody>
                    <a:bodyPr/>
                    <a:lstStyle/>
                    <a:p>
                      <a:r>
                        <a:rPr lang="de-DE" dirty="0">
                          <a:latin typeface="Arial" panose="020B0604020202020204" pitchFamily="34" charset="0"/>
                          <a:cs typeface="Arial" panose="020B0604020202020204" pitchFamily="34" charset="0"/>
                        </a:rPr>
                        <a:t>14-18 Monate</a:t>
                      </a:r>
                    </a:p>
                  </a:txBody>
                  <a:tcPr>
                    <a:lnL w="12700" cap="flat" cmpd="sng" algn="ctr">
                      <a:solidFill>
                        <a:schemeClr val="accent6"/>
                      </a:solidFill>
                      <a:prstDash val="solid"/>
                      <a:round/>
                      <a:headEnd type="none" w="med" len="med"/>
                      <a:tailEnd type="none" w="med" len="med"/>
                    </a:lnL>
                  </a:tcPr>
                </a:tc>
                <a:extLst>
                  <a:ext uri="{0D108BD9-81ED-4DB2-BD59-A6C34878D82A}">
                    <a16:rowId xmlns:a16="http://schemas.microsoft.com/office/drawing/2014/main" val="1409669228"/>
                  </a:ext>
                </a:extLst>
              </a:tr>
              <a:tr h="370840">
                <a:tc>
                  <a:txBody>
                    <a:bodyPr/>
                    <a:lstStyle/>
                    <a:p>
                      <a:r>
                        <a:rPr lang="de-DE" dirty="0">
                          <a:latin typeface="Arial" panose="020B0604020202020204" pitchFamily="34" charset="0"/>
                          <a:cs typeface="Arial" panose="020B0604020202020204" pitchFamily="34" charset="0"/>
                        </a:rPr>
                        <a:t>53, 63, 73, 83</a:t>
                      </a:r>
                    </a:p>
                  </a:txBody>
                  <a:tcPr>
                    <a:lnR w="12700" cap="flat" cmpd="sng" algn="ctr">
                      <a:solidFill>
                        <a:schemeClr val="accent6"/>
                      </a:solidFill>
                      <a:prstDash val="solid"/>
                      <a:round/>
                      <a:headEnd type="none" w="med" len="med"/>
                      <a:tailEnd type="none" w="med" len="med"/>
                    </a:lnR>
                  </a:tcPr>
                </a:tc>
                <a:tc>
                  <a:txBody>
                    <a:bodyPr/>
                    <a:lstStyle/>
                    <a:p>
                      <a:r>
                        <a:rPr lang="de-DE" dirty="0">
                          <a:latin typeface="Arial" panose="020B0604020202020204" pitchFamily="34" charset="0"/>
                          <a:cs typeface="Arial" panose="020B0604020202020204" pitchFamily="34" charset="0"/>
                        </a:rPr>
                        <a:t>18-24 Monate</a:t>
                      </a:r>
                    </a:p>
                  </a:txBody>
                  <a:tcPr>
                    <a:lnL w="12700" cap="flat" cmpd="sng" algn="ctr">
                      <a:solidFill>
                        <a:schemeClr val="accent6"/>
                      </a:solidFill>
                      <a:prstDash val="solid"/>
                      <a:round/>
                      <a:headEnd type="none" w="med" len="med"/>
                      <a:tailEnd type="none" w="med" len="med"/>
                    </a:lnL>
                  </a:tcPr>
                </a:tc>
                <a:extLst>
                  <a:ext uri="{0D108BD9-81ED-4DB2-BD59-A6C34878D82A}">
                    <a16:rowId xmlns:a16="http://schemas.microsoft.com/office/drawing/2014/main" val="2653765693"/>
                  </a:ext>
                </a:extLst>
              </a:tr>
              <a:tr h="370840">
                <a:tc>
                  <a:txBody>
                    <a:bodyPr/>
                    <a:lstStyle/>
                    <a:p>
                      <a:r>
                        <a:rPr lang="de-DE" dirty="0">
                          <a:latin typeface="Arial" panose="020B0604020202020204" pitchFamily="34" charset="0"/>
                          <a:cs typeface="Arial" panose="020B0604020202020204" pitchFamily="34" charset="0"/>
                        </a:rPr>
                        <a:t>55, 65, 75, 85</a:t>
                      </a:r>
                    </a:p>
                  </a:txBody>
                  <a:tcPr>
                    <a:lnR w="12700" cap="flat" cmpd="sng" algn="ctr">
                      <a:solidFill>
                        <a:schemeClr val="accent6"/>
                      </a:solidFill>
                      <a:prstDash val="solid"/>
                      <a:round/>
                      <a:headEnd type="none" w="med" len="med"/>
                      <a:tailEnd type="none" w="med" len="med"/>
                    </a:lnR>
                  </a:tcPr>
                </a:tc>
                <a:tc>
                  <a:txBody>
                    <a:bodyPr/>
                    <a:lstStyle/>
                    <a:p>
                      <a:r>
                        <a:rPr lang="de-DE" dirty="0">
                          <a:latin typeface="Arial" panose="020B0604020202020204" pitchFamily="34" charset="0"/>
                          <a:cs typeface="Arial" panose="020B0604020202020204" pitchFamily="34" charset="0"/>
                        </a:rPr>
                        <a:t>24-30 Monate</a:t>
                      </a:r>
                    </a:p>
                  </a:txBody>
                  <a:tcPr>
                    <a:lnL w="12700" cap="flat" cmpd="sng" algn="ctr">
                      <a:solidFill>
                        <a:schemeClr val="accent6"/>
                      </a:solidFill>
                      <a:prstDash val="solid"/>
                      <a:round/>
                      <a:headEnd type="none" w="med" len="med"/>
                      <a:tailEnd type="none" w="med" len="med"/>
                    </a:lnL>
                  </a:tcPr>
                </a:tc>
                <a:extLst>
                  <a:ext uri="{0D108BD9-81ED-4DB2-BD59-A6C34878D82A}">
                    <a16:rowId xmlns:a16="http://schemas.microsoft.com/office/drawing/2014/main" val="2612907090"/>
                  </a:ext>
                </a:extLst>
              </a:tr>
            </a:tbl>
          </a:graphicData>
        </a:graphic>
      </p:graphicFrame>
    </p:spTree>
    <p:extLst>
      <p:ext uri="{BB962C8B-B14F-4D97-AF65-F5344CB8AC3E}">
        <p14:creationId xmlns:p14="http://schemas.microsoft.com/office/powerpoint/2010/main" val="17971396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 *		</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a:xfrm>
            <a:off x="825945" y="2132856"/>
            <a:ext cx="7835900" cy="4032448"/>
          </a:xfrm>
        </p:spPr>
        <p:txBody>
          <a:bodyPr>
            <a:normAutofit/>
          </a:bodyPr>
          <a:lstStyle/>
          <a:p>
            <a:pPr marL="0" indent="0">
              <a:buNone/>
            </a:pPr>
            <a:r>
              <a:rPr lang="de-DE" sz="1600" b="1" u="sng" dirty="0">
                <a:latin typeface="+mn-ea"/>
              </a:rPr>
              <a:t>Zahnentwicklung</a:t>
            </a:r>
          </a:p>
          <a:p>
            <a:pPr>
              <a:buFont typeface="Wingdings" pitchFamily="2" charset="2"/>
              <a:buChar char="ü"/>
            </a:pPr>
            <a:endParaRPr lang="de-DE" sz="1600" b="1" u="sng" dirty="0">
              <a:latin typeface="+mn-ea"/>
            </a:endParaRPr>
          </a:p>
          <a:p>
            <a:pPr>
              <a:buFont typeface="Wingdings" pitchFamily="2" charset="2"/>
              <a:buChar char="ü"/>
            </a:pPr>
            <a:r>
              <a:rPr lang="de-DE" sz="1600" dirty="0">
                <a:latin typeface="+mn-ea"/>
              </a:rPr>
              <a:t>Bildung von Zahnleisten im OK und UK</a:t>
            </a:r>
          </a:p>
          <a:p>
            <a:pPr>
              <a:buFont typeface="Wingdings" pitchFamily="2" charset="2"/>
              <a:buChar char="ü"/>
            </a:pPr>
            <a:endParaRPr lang="de-DE" sz="1600" dirty="0">
              <a:latin typeface="+mn-ea"/>
            </a:endParaRPr>
          </a:p>
          <a:p>
            <a:pPr>
              <a:buFont typeface="Wingdings" pitchFamily="2" charset="2"/>
              <a:buChar char="ü"/>
            </a:pPr>
            <a:r>
              <a:rPr lang="de-DE" sz="1600" dirty="0">
                <a:latin typeface="+mn-ea"/>
              </a:rPr>
              <a:t>10 Zahnknospen an jeder Zahnleiste (Milchzähne)</a:t>
            </a:r>
          </a:p>
          <a:p>
            <a:pPr>
              <a:buFont typeface="Wingdings" pitchFamily="2" charset="2"/>
              <a:buChar char="ü"/>
            </a:pPr>
            <a:endParaRPr lang="de-DE" sz="1600" dirty="0">
              <a:latin typeface="+mn-ea"/>
            </a:endParaRPr>
          </a:p>
          <a:p>
            <a:pPr>
              <a:buFont typeface="Wingdings" pitchFamily="2" charset="2"/>
              <a:buChar char="ü"/>
            </a:pPr>
            <a:r>
              <a:rPr lang="de-DE" sz="1600" dirty="0">
                <a:latin typeface="+mn-ea"/>
              </a:rPr>
              <a:t>Bildung von Zahnkappe und Zahnglocke</a:t>
            </a:r>
          </a:p>
          <a:p>
            <a:pPr>
              <a:buFont typeface="Wingdings" pitchFamily="2" charset="2"/>
              <a:buChar char="ü"/>
            </a:pPr>
            <a:endParaRPr lang="de-DE" sz="1600" dirty="0">
              <a:latin typeface="+mn-ea"/>
            </a:endParaRPr>
          </a:p>
          <a:p>
            <a:pPr>
              <a:buFont typeface="Wingdings" pitchFamily="2" charset="2"/>
              <a:buChar char="ü"/>
            </a:pPr>
            <a:r>
              <a:rPr lang="de-DE" sz="1600" dirty="0">
                <a:latin typeface="+mn-ea"/>
              </a:rPr>
              <a:t>innere Wand der Zahnglocke: </a:t>
            </a:r>
            <a:r>
              <a:rPr lang="de-DE" sz="1600" dirty="0" err="1">
                <a:latin typeface="+mn-ea"/>
              </a:rPr>
              <a:t>Ameloblasten</a:t>
            </a:r>
            <a:r>
              <a:rPr lang="de-DE" sz="1600" dirty="0">
                <a:latin typeface="+mn-ea"/>
              </a:rPr>
              <a:t> (Schmelzbildung)</a:t>
            </a:r>
          </a:p>
          <a:p>
            <a:pPr>
              <a:buFont typeface="Wingdings" pitchFamily="2" charset="2"/>
              <a:buChar char="ü"/>
            </a:pPr>
            <a:endParaRPr lang="de-DE" sz="1600" dirty="0">
              <a:latin typeface="+mn-ea"/>
            </a:endParaRPr>
          </a:p>
          <a:p>
            <a:pPr>
              <a:buFont typeface="Wingdings" pitchFamily="2" charset="2"/>
              <a:buChar char="ü"/>
            </a:pPr>
            <a:r>
              <a:rPr lang="de-DE" sz="1600" dirty="0">
                <a:latin typeface="+mn-ea"/>
              </a:rPr>
              <a:t>Anlagerung von Bindegewebe an die Zahnglockenwand: Pulpa</a:t>
            </a:r>
          </a:p>
          <a:p>
            <a:pPr>
              <a:buFont typeface="Wingdings" pitchFamily="2" charset="2"/>
              <a:buChar char="ü"/>
            </a:pPr>
            <a:endParaRPr lang="de-DE" sz="1600" dirty="0">
              <a:latin typeface="+mn-ea"/>
            </a:endParaRPr>
          </a:p>
          <a:p>
            <a:pPr>
              <a:buFont typeface="Wingdings" pitchFamily="2" charset="2"/>
              <a:buChar char="ü"/>
            </a:pPr>
            <a:r>
              <a:rPr lang="de-DE" sz="1600" dirty="0">
                <a:latin typeface="+mn-ea"/>
              </a:rPr>
              <a:t>Zellen der Pulpa bilden sich zu Odontoblasten: </a:t>
            </a:r>
            <a:r>
              <a:rPr lang="de-DE" sz="1600" dirty="0" err="1">
                <a:latin typeface="+mn-ea"/>
              </a:rPr>
              <a:t>Dentinbildung</a:t>
            </a:r>
            <a:endParaRPr lang="de-DE" sz="1600" dirty="0">
              <a:latin typeface="+mn-ea"/>
            </a:endParaRPr>
          </a:p>
          <a:p>
            <a:pPr marL="0" indent="0">
              <a:buNone/>
            </a:pPr>
            <a:endParaRPr lang="de-DE" sz="1600" b="1" u="sng" dirty="0">
              <a:latin typeface="+mn-ea"/>
            </a:endParaRPr>
          </a:p>
          <a:p>
            <a:pPr>
              <a:buFont typeface="Wingdings" pitchFamily="2" charset="2"/>
              <a:buChar char="ü"/>
            </a:pPr>
            <a:endParaRPr lang="de-DE" sz="1600" dirty="0"/>
          </a:p>
          <a:p>
            <a:pPr marL="0" indent="0">
              <a:buNone/>
            </a:pPr>
            <a:endParaRPr lang="de-DE" sz="1600" dirty="0"/>
          </a:p>
          <a:p>
            <a:pPr marL="0" indent="0">
              <a:buNone/>
            </a:pPr>
            <a:endParaRPr lang="de-DE" sz="1600" dirty="0"/>
          </a:p>
          <a:p>
            <a:pPr>
              <a:buFont typeface="Wingdings" pitchFamily="2" charset="2"/>
              <a:buChar char="ü"/>
            </a:pPr>
            <a:endParaRPr lang="de-DE" sz="1600" dirty="0"/>
          </a:p>
          <a:p>
            <a:pPr marL="0" indent="0">
              <a:buNone/>
            </a:pPr>
            <a:endParaRPr lang="de-DE" sz="1600" dirty="0"/>
          </a:p>
          <a:p>
            <a:pPr marL="0" indent="0">
              <a:buNone/>
            </a:pPr>
            <a:endParaRPr lang="de-DE" sz="1600" dirty="0"/>
          </a:p>
          <a:p>
            <a:pPr marL="0" indent="0">
              <a:buNone/>
            </a:pPr>
            <a:endParaRPr lang="de-DE" sz="1600" b="1" u="sng" dirty="0"/>
          </a:p>
        </p:txBody>
      </p:sp>
    </p:spTree>
    <p:extLst>
      <p:ext uri="{BB962C8B-B14F-4D97-AF65-F5344CB8AC3E}">
        <p14:creationId xmlns:p14="http://schemas.microsoft.com/office/powerpoint/2010/main" val="24406134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		</a:t>
            </a:r>
          </a:p>
        </p:txBody>
      </p:sp>
      <p:pic>
        <p:nvPicPr>
          <p:cNvPr id="8" name="Inhaltsplatzhalter 7">
            <a:extLst>
              <a:ext uri="{FF2B5EF4-FFF2-40B4-BE49-F238E27FC236}">
                <a16:creationId xmlns:a16="http://schemas.microsoft.com/office/drawing/2014/main" id="{0A16F690-9C70-DE4C-B4C5-1B067C5F90D3}"/>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043608" y="1700808"/>
            <a:ext cx="6552728" cy="4475024"/>
          </a:xfrm>
          <a:prstGeom prst="rect">
            <a:avLst/>
          </a:prstGeom>
        </p:spPr>
      </p:pic>
    </p:spTree>
    <p:extLst>
      <p:ext uri="{BB962C8B-B14F-4D97-AF65-F5344CB8AC3E}">
        <p14:creationId xmlns:p14="http://schemas.microsoft.com/office/powerpoint/2010/main" val="41476257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a:xfrm>
            <a:off x="850900" y="2099732"/>
            <a:ext cx="7835900" cy="4137579"/>
          </a:xfrm>
        </p:spPr>
        <p:txBody>
          <a:bodyPr>
            <a:normAutofit/>
          </a:bodyPr>
          <a:lstStyle/>
          <a:p>
            <a:pPr marL="0" indent="0">
              <a:buNone/>
            </a:pPr>
            <a:r>
              <a:rPr lang="de-DE" sz="1600" b="1" u="sng" dirty="0"/>
              <a:t>Karies</a:t>
            </a:r>
          </a:p>
          <a:p>
            <a:pPr marL="0" indent="0">
              <a:buNone/>
            </a:pPr>
            <a:endParaRPr lang="de-DE" sz="1600" b="1" dirty="0"/>
          </a:p>
          <a:p>
            <a:pPr marL="0" indent="0">
              <a:buNone/>
            </a:pPr>
            <a:r>
              <a:rPr lang="de-DE" sz="1600" b="1" dirty="0"/>
              <a:t>Definition:</a:t>
            </a:r>
          </a:p>
          <a:p>
            <a:pPr marL="0" indent="0">
              <a:buNone/>
            </a:pPr>
            <a:endParaRPr lang="de-DE" sz="1600" dirty="0"/>
          </a:p>
          <a:p>
            <a:pPr>
              <a:buFont typeface="Wingdings" panose="05000000000000000000" pitchFamily="2" charset="2"/>
              <a:buChar char="ü"/>
            </a:pPr>
            <a:r>
              <a:rPr lang="de-DE" sz="1600" dirty="0"/>
              <a:t> lokale Infektionserkrankung der Zähne ausgelöst durch kariogener Bakterien</a:t>
            </a:r>
          </a:p>
          <a:p>
            <a:pPr marL="400050" lvl="1" indent="0">
              <a:buNone/>
            </a:pPr>
            <a:r>
              <a:rPr lang="de-DE" sz="1600" dirty="0"/>
              <a:t>wie </a:t>
            </a:r>
            <a:r>
              <a:rPr lang="de-DE" sz="1600" b="1" dirty="0" err="1"/>
              <a:t>Strepococcus</a:t>
            </a:r>
            <a:r>
              <a:rPr lang="de-DE" sz="1600" b="1" dirty="0"/>
              <a:t> </a:t>
            </a:r>
            <a:r>
              <a:rPr lang="de-DE" sz="1600" b="1" dirty="0" err="1"/>
              <a:t>mutans</a:t>
            </a:r>
            <a:r>
              <a:rPr lang="de-DE" sz="1600" b="1" dirty="0"/>
              <a:t> </a:t>
            </a:r>
            <a:r>
              <a:rPr lang="de-DE" sz="1600" dirty="0"/>
              <a:t>und </a:t>
            </a:r>
            <a:r>
              <a:rPr lang="de-DE" sz="1600" b="1" dirty="0" err="1"/>
              <a:t>Laktobazillen</a:t>
            </a:r>
            <a:r>
              <a:rPr lang="de-DE" sz="1600" b="1" dirty="0"/>
              <a:t> </a:t>
            </a:r>
          </a:p>
          <a:p>
            <a:pPr marL="0" indent="0">
              <a:buNone/>
            </a:pPr>
            <a:endParaRPr lang="de-DE" sz="1600" b="1" dirty="0"/>
          </a:p>
          <a:p>
            <a:pPr marL="0" indent="0">
              <a:buNone/>
            </a:pPr>
            <a:r>
              <a:rPr lang="de-DE" sz="1600" b="1" dirty="0"/>
              <a:t>Kariesentstehung: </a:t>
            </a:r>
          </a:p>
          <a:p>
            <a:pPr marL="0" indent="0">
              <a:buNone/>
            </a:pPr>
            <a:endParaRPr lang="de-DE" sz="1600" b="1" dirty="0"/>
          </a:p>
          <a:p>
            <a:pPr>
              <a:buFont typeface="Wingdings" pitchFamily="2" charset="2"/>
              <a:buChar char="ü"/>
            </a:pPr>
            <a:r>
              <a:rPr lang="de-DE" sz="1600" dirty="0"/>
              <a:t>kariogene Bakterien verstoffwechseln Nahrung zu Säure</a:t>
            </a:r>
          </a:p>
          <a:p>
            <a:pPr>
              <a:buFont typeface="Wingdings" pitchFamily="2" charset="2"/>
              <a:buChar char="ü"/>
            </a:pPr>
            <a:endParaRPr lang="de-DE" sz="1600" dirty="0"/>
          </a:p>
          <a:p>
            <a:pPr>
              <a:buFont typeface="Wingdings" pitchFamily="2" charset="2"/>
              <a:buChar char="ü"/>
            </a:pPr>
            <a:r>
              <a:rPr lang="de-DE" sz="1600" dirty="0"/>
              <a:t>Säure demineralisiert Zahnschmelz (ab pH-Wert von 5,5) durch Herauslösen von Mineralien</a:t>
            </a:r>
          </a:p>
          <a:p>
            <a:pPr>
              <a:buFont typeface="Wingdings" pitchFamily="2" charset="2"/>
              <a:buChar char="ü"/>
            </a:pPr>
            <a:endParaRPr lang="de-DE" sz="1600" dirty="0"/>
          </a:p>
          <a:p>
            <a:pPr>
              <a:buFont typeface="Wingdings" pitchFamily="2" charset="2"/>
              <a:buChar char="ü"/>
            </a:pPr>
            <a:r>
              <a:rPr lang="de-DE" sz="1600" dirty="0"/>
              <a:t>Demineralisation überwiegt über längeren Zeitraum der </a:t>
            </a:r>
            <a:r>
              <a:rPr lang="de-DE" sz="1600" dirty="0" err="1"/>
              <a:t>Remineralisation</a:t>
            </a:r>
            <a:endParaRPr lang="de-DE" sz="1600" dirty="0"/>
          </a:p>
          <a:p>
            <a:pPr marL="0" indent="0">
              <a:buNone/>
            </a:pPr>
            <a:r>
              <a:rPr lang="de-DE" sz="1600" dirty="0"/>
              <a:t>						</a:t>
            </a:r>
            <a:endParaRPr lang="de-DE" dirty="0"/>
          </a:p>
        </p:txBody>
      </p:sp>
    </p:spTree>
    <p:extLst>
      <p:ext uri="{BB962C8B-B14F-4D97-AF65-F5344CB8AC3E}">
        <p14:creationId xmlns:p14="http://schemas.microsoft.com/office/powerpoint/2010/main" val="8879686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08004B6-B0CD-4C7F-8D20-A627CC2FCA71}"/>
              </a:ext>
            </a:extLst>
          </p:cNvPr>
          <p:cNvSpPr>
            <a:spLocks noGrp="1"/>
          </p:cNvSpPr>
          <p:nvPr>
            <p:ph type="title"/>
          </p:nvPr>
        </p:nvSpPr>
        <p:spPr/>
        <p:txBody>
          <a:bodyPr/>
          <a:lstStyle/>
          <a:p>
            <a:r>
              <a:rPr lang="de-DE" dirty="0"/>
              <a:t>Patienten bei der Kariestherapie begleiten</a:t>
            </a:r>
          </a:p>
        </p:txBody>
      </p:sp>
      <p:sp>
        <p:nvSpPr>
          <p:cNvPr id="4" name="Ellipse 3">
            <a:extLst>
              <a:ext uri="{FF2B5EF4-FFF2-40B4-BE49-F238E27FC236}">
                <a16:creationId xmlns:a16="http://schemas.microsoft.com/office/drawing/2014/main" id="{8C330D08-5620-4A40-8A62-B97C91D70A49}"/>
              </a:ext>
            </a:extLst>
          </p:cNvPr>
          <p:cNvSpPr/>
          <p:nvPr/>
        </p:nvSpPr>
        <p:spPr bwMode="auto">
          <a:xfrm>
            <a:off x="2338462" y="1878731"/>
            <a:ext cx="4467076" cy="2070230"/>
          </a:xfrm>
          <a:prstGeom prst="ellipse">
            <a:avLst/>
          </a:prstGeom>
          <a:solidFill>
            <a:srgbClr val="0070C0">
              <a:alpha val="31765"/>
            </a:srgbClr>
          </a:solidFill>
        </p:spPr>
        <p:style>
          <a:lnRef idx="1">
            <a:schemeClr val="accent1"/>
          </a:lnRef>
          <a:fillRef idx="3">
            <a:schemeClr val="accent1"/>
          </a:fillRef>
          <a:effectRef idx="2">
            <a:schemeClr val="accent1"/>
          </a:effectRef>
          <a:fontRef idx="minor">
            <a:schemeClr val="lt1"/>
          </a:fontRef>
        </p:style>
        <p:txBody>
          <a:bodyPr tIns="0" bIns="720000" rtlCol="0" anchor="ctr"/>
          <a:lstStyle/>
          <a:p>
            <a:pPr algn="ctr"/>
            <a:r>
              <a:rPr lang="de-DE" sz="2800" b="1" dirty="0">
                <a:solidFill>
                  <a:schemeClr val="tx1"/>
                </a:solidFill>
              </a:rPr>
              <a:t>Zeit</a:t>
            </a:r>
          </a:p>
        </p:txBody>
      </p:sp>
      <p:sp>
        <p:nvSpPr>
          <p:cNvPr id="5" name="Ellipse 4">
            <a:extLst>
              <a:ext uri="{FF2B5EF4-FFF2-40B4-BE49-F238E27FC236}">
                <a16:creationId xmlns:a16="http://schemas.microsoft.com/office/drawing/2014/main" id="{BFDC2FAB-631B-4E2D-A792-131755A52F60}"/>
              </a:ext>
            </a:extLst>
          </p:cNvPr>
          <p:cNvSpPr/>
          <p:nvPr/>
        </p:nvSpPr>
        <p:spPr bwMode="auto">
          <a:xfrm>
            <a:off x="4427984" y="2726922"/>
            <a:ext cx="4467076" cy="2070230"/>
          </a:xfrm>
          <a:prstGeom prst="ellipse">
            <a:avLst/>
          </a:prstGeom>
          <a:solidFill>
            <a:srgbClr val="0070C0">
              <a:alpha val="31765"/>
            </a:srgbClr>
          </a:solidFill>
        </p:spPr>
        <p:style>
          <a:lnRef idx="1">
            <a:schemeClr val="accent1"/>
          </a:lnRef>
          <a:fillRef idx="3">
            <a:schemeClr val="accent1"/>
          </a:fillRef>
          <a:effectRef idx="2">
            <a:schemeClr val="accent1"/>
          </a:effectRef>
          <a:fontRef idx="minor">
            <a:schemeClr val="lt1"/>
          </a:fontRef>
        </p:style>
        <p:txBody>
          <a:bodyPr rtlCol="0" anchor="ctr"/>
          <a:lstStyle/>
          <a:p>
            <a:pPr algn="r"/>
            <a:r>
              <a:rPr lang="de-DE" sz="2800" b="1" dirty="0">
                <a:solidFill>
                  <a:schemeClr val="tx1"/>
                </a:solidFill>
              </a:rPr>
              <a:t>Zahn</a:t>
            </a:r>
          </a:p>
        </p:txBody>
      </p:sp>
      <p:sp>
        <p:nvSpPr>
          <p:cNvPr id="6" name="Ellipse 5">
            <a:extLst>
              <a:ext uri="{FF2B5EF4-FFF2-40B4-BE49-F238E27FC236}">
                <a16:creationId xmlns:a16="http://schemas.microsoft.com/office/drawing/2014/main" id="{94B6B8FC-B458-4B00-B9FB-77E478DE0DE2}"/>
              </a:ext>
            </a:extLst>
          </p:cNvPr>
          <p:cNvSpPr/>
          <p:nvPr/>
        </p:nvSpPr>
        <p:spPr bwMode="auto">
          <a:xfrm>
            <a:off x="179512" y="2726922"/>
            <a:ext cx="4467076" cy="2070230"/>
          </a:xfrm>
          <a:prstGeom prst="ellipse">
            <a:avLst/>
          </a:prstGeom>
          <a:solidFill>
            <a:srgbClr val="0070C0">
              <a:alpha val="31765"/>
            </a:srgbClr>
          </a:solidFill>
        </p:spPr>
        <p:style>
          <a:lnRef idx="1">
            <a:schemeClr val="accent1"/>
          </a:lnRef>
          <a:fillRef idx="3">
            <a:schemeClr val="accent1"/>
          </a:fillRef>
          <a:effectRef idx="2">
            <a:schemeClr val="accent1"/>
          </a:effectRef>
          <a:fontRef idx="minor">
            <a:schemeClr val="lt1"/>
          </a:fontRef>
        </p:style>
        <p:txBody>
          <a:bodyPr lIns="0" tIns="0" rIns="0" bIns="0" rtlCol="0" anchor="ctr"/>
          <a:lstStyle/>
          <a:p>
            <a:r>
              <a:rPr lang="de-DE" sz="2800" b="1" dirty="0" err="1">
                <a:solidFill>
                  <a:schemeClr val="tx1"/>
                </a:solidFill>
              </a:rPr>
              <a:t>Mikroorga</a:t>
            </a:r>
            <a:r>
              <a:rPr lang="de-DE" sz="2800" b="1" dirty="0">
                <a:solidFill>
                  <a:schemeClr val="tx1"/>
                </a:solidFill>
              </a:rPr>
              <a:t>-</a:t>
            </a:r>
          </a:p>
          <a:p>
            <a:r>
              <a:rPr lang="de-DE" sz="2800" b="1" dirty="0" err="1">
                <a:solidFill>
                  <a:schemeClr val="tx1"/>
                </a:solidFill>
              </a:rPr>
              <a:t>nismen</a:t>
            </a:r>
            <a:endParaRPr lang="de-DE" sz="2800" b="1" dirty="0">
              <a:solidFill>
                <a:schemeClr val="tx1"/>
              </a:solidFill>
            </a:endParaRPr>
          </a:p>
        </p:txBody>
      </p:sp>
      <p:sp>
        <p:nvSpPr>
          <p:cNvPr id="7" name="Ellipse 6">
            <a:extLst>
              <a:ext uri="{FF2B5EF4-FFF2-40B4-BE49-F238E27FC236}">
                <a16:creationId xmlns:a16="http://schemas.microsoft.com/office/drawing/2014/main" id="{17321927-33AF-41BF-A834-080B5B56457D}"/>
              </a:ext>
            </a:extLst>
          </p:cNvPr>
          <p:cNvSpPr/>
          <p:nvPr/>
        </p:nvSpPr>
        <p:spPr bwMode="auto">
          <a:xfrm>
            <a:off x="2338462" y="3501008"/>
            <a:ext cx="4467076" cy="2070230"/>
          </a:xfrm>
          <a:prstGeom prst="ellipse">
            <a:avLst/>
          </a:prstGeom>
          <a:solidFill>
            <a:srgbClr val="0070C0">
              <a:alpha val="31765"/>
            </a:srgbClr>
          </a:solidFill>
        </p:spPr>
        <p:style>
          <a:lnRef idx="1">
            <a:schemeClr val="accent1"/>
          </a:lnRef>
          <a:fillRef idx="3">
            <a:schemeClr val="accent1"/>
          </a:fillRef>
          <a:effectRef idx="2">
            <a:schemeClr val="accent1"/>
          </a:effectRef>
          <a:fontRef idx="minor">
            <a:schemeClr val="lt1"/>
          </a:fontRef>
        </p:style>
        <p:txBody>
          <a:bodyPr tIns="1044000" bIns="0" rtlCol="0" anchor="ctr"/>
          <a:lstStyle/>
          <a:p>
            <a:pPr algn="ctr"/>
            <a:r>
              <a:rPr lang="de-DE" sz="2800" b="1" dirty="0">
                <a:solidFill>
                  <a:schemeClr val="tx1"/>
                </a:solidFill>
              </a:rPr>
              <a:t>Zucker</a:t>
            </a:r>
          </a:p>
        </p:txBody>
      </p:sp>
      <p:sp>
        <p:nvSpPr>
          <p:cNvPr id="3" name="Textfeld 2">
            <a:extLst>
              <a:ext uri="{FF2B5EF4-FFF2-40B4-BE49-F238E27FC236}">
                <a16:creationId xmlns:a16="http://schemas.microsoft.com/office/drawing/2014/main" id="{70E84F3E-F7C3-4929-BE75-4548E9C0E2C6}"/>
              </a:ext>
            </a:extLst>
          </p:cNvPr>
          <p:cNvSpPr txBox="1"/>
          <p:nvPr/>
        </p:nvSpPr>
        <p:spPr bwMode="auto">
          <a:xfrm>
            <a:off x="3491880" y="3356992"/>
            <a:ext cx="2160240" cy="707886"/>
          </a:xfrm>
          <a:prstGeom prst="rect">
            <a:avLst/>
          </a:prstGeom>
          <a:noFill/>
        </p:spPr>
        <p:txBody>
          <a:bodyPr wrap="square" rtlCol="0">
            <a:spAutoFit/>
          </a:bodyPr>
          <a:lstStyle/>
          <a:p>
            <a:pPr algn="ctr"/>
            <a:r>
              <a:rPr lang="de-DE" sz="4000" b="1" dirty="0">
                <a:solidFill>
                  <a:schemeClr val="bg1"/>
                </a:solidFill>
              </a:rPr>
              <a:t>Karies</a:t>
            </a:r>
            <a:endParaRPr lang="de-DE" b="1" dirty="0">
              <a:solidFill>
                <a:schemeClr val="bg1"/>
              </a:solidFill>
            </a:endParaRPr>
          </a:p>
        </p:txBody>
      </p:sp>
    </p:spTree>
    <p:extLst>
      <p:ext uri="{BB962C8B-B14F-4D97-AF65-F5344CB8AC3E}">
        <p14:creationId xmlns:p14="http://schemas.microsoft.com/office/powerpoint/2010/main" val="18564189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a:xfrm>
            <a:off x="850900" y="2099733"/>
            <a:ext cx="7835900" cy="4026430"/>
          </a:xfrm>
        </p:spPr>
        <p:txBody>
          <a:bodyPr>
            <a:normAutofit/>
          </a:bodyPr>
          <a:lstStyle/>
          <a:p>
            <a:pPr marL="0" indent="0">
              <a:buNone/>
            </a:pPr>
            <a:endParaRPr lang="de-DE" sz="1600" dirty="0"/>
          </a:p>
          <a:p>
            <a:pPr marL="0" indent="0">
              <a:buNone/>
            </a:pPr>
            <a:endParaRPr lang="de-DE" sz="1600" dirty="0"/>
          </a:p>
          <a:p>
            <a:pPr marL="0" indent="0">
              <a:buNone/>
            </a:pPr>
            <a:endParaRPr lang="de-DE" sz="1600" dirty="0"/>
          </a:p>
          <a:p>
            <a:pPr marL="0" indent="0">
              <a:buNone/>
            </a:pPr>
            <a:endParaRPr lang="de-DE" sz="1600" dirty="0"/>
          </a:p>
          <a:p>
            <a:pPr marL="0" indent="0">
              <a:buNone/>
            </a:pPr>
            <a:endParaRPr lang="de-DE" sz="1600" b="1" u="sng" dirty="0"/>
          </a:p>
          <a:p>
            <a:pPr marL="0" indent="0">
              <a:buNone/>
            </a:pPr>
            <a:endParaRPr lang="de-DE" sz="1600" b="1" dirty="0"/>
          </a:p>
          <a:p>
            <a:pPr marL="0" indent="0">
              <a:buNone/>
            </a:pPr>
            <a:endParaRPr lang="de-DE" sz="1600" b="1" dirty="0"/>
          </a:p>
        </p:txBody>
      </p:sp>
      <p:pic>
        <p:nvPicPr>
          <p:cNvPr id="12" name="Grafik 11">
            <a:extLst>
              <a:ext uri="{FF2B5EF4-FFF2-40B4-BE49-F238E27FC236}">
                <a16:creationId xmlns:a16="http://schemas.microsoft.com/office/drawing/2014/main" id="{373F0A76-9590-F346-8AED-31727B8D041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99592" y="1700808"/>
            <a:ext cx="6901721" cy="4592581"/>
          </a:xfrm>
          <a:prstGeom prst="rect">
            <a:avLst/>
          </a:prstGeom>
        </p:spPr>
      </p:pic>
    </p:spTree>
    <p:extLst>
      <p:ext uri="{BB962C8B-B14F-4D97-AF65-F5344CB8AC3E}">
        <p14:creationId xmlns:p14="http://schemas.microsoft.com/office/powerpoint/2010/main" val="38581905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p:txBody>
          <a:bodyPr>
            <a:normAutofit/>
          </a:bodyPr>
          <a:lstStyle/>
          <a:p>
            <a:pPr marL="0" indent="0">
              <a:buNone/>
            </a:pPr>
            <a:endParaRPr lang="de-DE" sz="1600" dirty="0"/>
          </a:p>
          <a:p>
            <a:pPr marL="0" indent="0">
              <a:buNone/>
            </a:pPr>
            <a:endParaRPr lang="de-DE" sz="1600" dirty="0"/>
          </a:p>
          <a:p>
            <a:pPr marL="0" indent="0">
              <a:buNone/>
            </a:pPr>
            <a:endParaRPr lang="de-DE" sz="1600" b="1" u="sng" dirty="0"/>
          </a:p>
          <a:p>
            <a:pPr marL="0" indent="0">
              <a:buNone/>
            </a:pPr>
            <a:endParaRPr lang="de-DE" sz="1600" b="1" dirty="0"/>
          </a:p>
          <a:p>
            <a:pPr marL="0" indent="0">
              <a:buNone/>
            </a:pPr>
            <a:endParaRPr lang="de-DE" sz="1600" b="1" dirty="0"/>
          </a:p>
        </p:txBody>
      </p:sp>
      <p:pic>
        <p:nvPicPr>
          <p:cNvPr id="10" name="Grafik 9">
            <a:extLst>
              <a:ext uri="{FF2B5EF4-FFF2-40B4-BE49-F238E27FC236}">
                <a16:creationId xmlns:a16="http://schemas.microsoft.com/office/drawing/2014/main" id="{3A9A940B-5E47-7348-827E-AFF6D9CA041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55896" y="1700808"/>
            <a:ext cx="6817444" cy="4608512"/>
          </a:xfrm>
          <a:prstGeom prst="rect">
            <a:avLst/>
          </a:prstGeom>
        </p:spPr>
      </p:pic>
    </p:spTree>
    <p:extLst>
      <p:ext uri="{BB962C8B-B14F-4D97-AF65-F5344CB8AC3E}">
        <p14:creationId xmlns:p14="http://schemas.microsoft.com/office/powerpoint/2010/main" val="4734644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normAutofit fontScale="90000"/>
          </a:bodyPr>
          <a:lstStyle/>
          <a:p>
            <a:br>
              <a:rPr lang="de-DE" dirty="0"/>
            </a:br>
            <a:r>
              <a:rPr lang="de-DE" sz="2700" dirty="0"/>
              <a:t>Patienten bei der Kariestherapie begleiten</a:t>
            </a:r>
            <a:br>
              <a:rPr lang="de-DE" dirty="0"/>
            </a:br>
            <a:r>
              <a:rPr lang="de-DE" dirty="0"/>
              <a:t>					</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p:txBody>
          <a:bodyPr>
            <a:normAutofit/>
          </a:bodyPr>
          <a:lstStyle/>
          <a:p>
            <a:pPr marL="0" indent="0">
              <a:buNone/>
            </a:pPr>
            <a:r>
              <a:rPr lang="de-DE" sz="1600" b="1" dirty="0"/>
              <a:t>Spezielle Kariesformen:</a:t>
            </a:r>
          </a:p>
          <a:p>
            <a:pPr>
              <a:buFont typeface="Wingdings" pitchFamily="2" charset="2"/>
              <a:buChar char="ü"/>
            </a:pPr>
            <a:endParaRPr lang="de-DE" sz="1600" b="1" u="sng" dirty="0"/>
          </a:p>
          <a:p>
            <a:pPr>
              <a:buFont typeface="Wingdings" pitchFamily="2" charset="2"/>
              <a:buChar char="ü"/>
            </a:pPr>
            <a:r>
              <a:rPr lang="de-DE" sz="1600" b="1" dirty="0"/>
              <a:t>Sekundärkaries:	</a:t>
            </a:r>
            <a:r>
              <a:rPr lang="de-DE" sz="1600" dirty="0"/>
              <a:t>erneute kariöse Läsion an meist insuffizienten 							zahnärztlichen Restaurationen (Randspalten)</a:t>
            </a:r>
            <a:endParaRPr lang="de-DE" sz="1600" b="1" u="sng" dirty="0"/>
          </a:p>
          <a:p>
            <a:pPr>
              <a:buFont typeface="Wingdings" pitchFamily="2" charset="2"/>
              <a:buChar char="ü"/>
            </a:pPr>
            <a:endParaRPr lang="de-DE" sz="1600" b="1" u="sng" dirty="0"/>
          </a:p>
          <a:p>
            <a:pPr>
              <a:buFont typeface="Wingdings" pitchFamily="2" charset="2"/>
              <a:buChar char="ü"/>
            </a:pPr>
            <a:endParaRPr lang="de-DE" sz="1600" b="1" u="sng" dirty="0"/>
          </a:p>
          <a:p>
            <a:pPr>
              <a:buFont typeface="Wingdings" pitchFamily="2" charset="2"/>
              <a:buChar char="ü"/>
            </a:pPr>
            <a:endParaRPr lang="de-DE" sz="1600" b="1" u="sng" dirty="0"/>
          </a:p>
          <a:p>
            <a:pPr>
              <a:buFont typeface="Wingdings" pitchFamily="2" charset="2"/>
              <a:buChar char="ü"/>
            </a:pPr>
            <a:r>
              <a:rPr lang="de-DE" sz="1600" b="1" dirty="0"/>
              <a:t>Kariesrezidiv:		</a:t>
            </a:r>
            <a:r>
              <a:rPr lang="de-DE" sz="1600" dirty="0"/>
              <a:t>vorherige Kariesentfernung unzureichend</a:t>
            </a:r>
          </a:p>
          <a:p>
            <a:pPr marL="0" indent="0">
              <a:buNone/>
            </a:pPr>
            <a:endParaRPr lang="de-DE" sz="1600" b="1" dirty="0"/>
          </a:p>
          <a:p>
            <a:pPr marL="0" indent="0">
              <a:buNone/>
            </a:pPr>
            <a:endParaRPr lang="de-DE" sz="1600" b="1" dirty="0"/>
          </a:p>
          <a:p>
            <a:pPr marL="0" indent="0">
              <a:buNone/>
            </a:pPr>
            <a:endParaRPr lang="de-DE" sz="1600" b="1" dirty="0"/>
          </a:p>
        </p:txBody>
      </p:sp>
    </p:spTree>
    <p:extLst>
      <p:ext uri="{BB962C8B-B14F-4D97-AF65-F5344CB8AC3E}">
        <p14:creationId xmlns:p14="http://schemas.microsoft.com/office/powerpoint/2010/main" val="20362068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a:xfrm>
            <a:off x="654050" y="2070365"/>
            <a:ext cx="7835900" cy="4026430"/>
          </a:xfrm>
        </p:spPr>
        <p:txBody>
          <a:bodyPr>
            <a:normAutofit/>
          </a:bodyPr>
          <a:lstStyle/>
          <a:p>
            <a:pPr marL="0" indent="0">
              <a:buNone/>
            </a:pPr>
            <a:r>
              <a:rPr lang="de-DE" sz="1600" b="1" dirty="0"/>
              <a:t>Arten von Zahnbelägen:</a:t>
            </a:r>
          </a:p>
          <a:p>
            <a:pPr marL="0" indent="0">
              <a:buNone/>
            </a:pPr>
            <a:endParaRPr lang="de-DE" sz="1600" b="1" dirty="0"/>
          </a:p>
          <a:p>
            <a:pPr marL="0" indent="0">
              <a:buNone/>
            </a:pPr>
            <a:endParaRPr lang="de-DE" sz="1600" b="1" dirty="0"/>
          </a:p>
          <a:p>
            <a:pPr marL="0" indent="0">
              <a:buNone/>
            </a:pPr>
            <a:endParaRPr lang="de-DE" sz="1600" b="1" dirty="0"/>
          </a:p>
          <a:p>
            <a:pPr marL="0" indent="0">
              <a:buNone/>
            </a:pPr>
            <a:endParaRPr lang="de-DE" sz="1600" b="1" dirty="0"/>
          </a:p>
          <a:p>
            <a:pPr marL="0" indent="0">
              <a:buNone/>
            </a:pPr>
            <a:endParaRPr lang="de-DE" sz="1600" dirty="0"/>
          </a:p>
        </p:txBody>
      </p:sp>
      <p:graphicFrame>
        <p:nvGraphicFramePr>
          <p:cNvPr id="5" name="Tabelle 4">
            <a:extLst>
              <a:ext uri="{FF2B5EF4-FFF2-40B4-BE49-F238E27FC236}">
                <a16:creationId xmlns:a16="http://schemas.microsoft.com/office/drawing/2014/main" id="{078AD97D-0268-3140-90E7-6F9FE34B5DFD}"/>
              </a:ext>
            </a:extLst>
          </p:cNvPr>
          <p:cNvGraphicFramePr>
            <a:graphicFrameLocks noGrp="1"/>
          </p:cNvGraphicFramePr>
          <p:nvPr>
            <p:extLst>
              <p:ext uri="{D42A27DB-BD31-4B8C-83A1-F6EECF244321}">
                <p14:modId xmlns:p14="http://schemas.microsoft.com/office/powerpoint/2010/main" val="2443296955"/>
              </p:ext>
            </p:extLst>
          </p:nvPr>
        </p:nvGraphicFramePr>
        <p:xfrm>
          <a:off x="719099" y="2420888"/>
          <a:ext cx="7272807" cy="3675907"/>
        </p:xfrm>
        <a:graphic>
          <a:graphicData uri="http://schemas.openxmlformats.org/drawingml/2006/table">
            <a:tbl>
              <a:tblPr firstRow="1" bandRow="1">
                <a:tableStyleId>{93296810-A885-4BE3-A3E7-6D5BEEA58F35}</a:tableStyleId>
              </a:tblPr>
              <a:tblGrid>
                <a:gridCol w="2424269">
                  <a:extLst>
                    <a:ext uri="{9D8B030D-6E8A-4147-A177-3AD203B41FA5}">
                      <a16:colId xmlns:a16="http://schemas.microsoft.com/office/drawing/2014/main" val="180848169"/>
                    </a:ext>
                  </a:extLst>
                </a:gridCol>
                <a:gridCol w="2424269">
                  <a:extLst>
                    <a:ext uri="{9D8B030D-6E8A-4147-A177-3AD203B41FA5}">
                      <a16:colId xmlns:a16="http://schemas.microsoft.com/office/drawing/2014/main" val="3642996007"/>
                    </a:ext>
                  </a:extLst>
                </a:gridCol>
                <a:gridCol w="2424269">
                  <a:extLst>
                    <a:ext uri="{9D8B030D-6E8A-4147-A177-3AD203B41FA5}">
                      <a16:colId xmlns:a16="http://schemas.microsoft.com/office/drawing/2014/main" val="3462351976"/>
                    </a:ext>
                  </a:extLst>
                </a:gridCol>
              </a:tblGrid>
              <a:tr h="414600">
                <a:tc>
                  <a:txBody>
                    <a:bodyPr/>
                    <a:lstStyle/>
                    <a:p>
                      <a:r>
                        <a:rPr lang="de-DE" sz="1400" dirty="0"/>
                        <a:t>Belag</a:t>
                      </a:r>
                      <a:endParaRPr lang="de-DE" sz="1400" dirty="0">
                        <a:latin typeface="+mn-ea"/>
                        <a:ea typeface="+mn-ea"/>
                      </a:endParaRPr>
                    </a:p>
                  </a:txBody>
                  <a:tcPr/>
                </a:tc>
                <a:tc>
                  <a:txBody>
                    <a:bodyPr/>
                    <a:lstStyle/>
                    <a:p>
                      <a:r>
                        <a:rPr lang="de-DE" sz="1400" dirty="0"/>
                        <a:t>Beschaffenheit</a:t>
                      </a:r>
                      <a:endParaRPr lang="de-DE" sz="1400" dirty="0">
                        <a:latin typeface="+mn-ea"/>
                        <a:ea typeface="+mn-ea"/>
                      </a:endParaRPr>
                    </a:p>
                  </a:txBody>
                  <a:tcPr/>
                </a:tc>
                <a:tc>
                  <a:txBody>
                    <a:bodyPr/>
                    <a:lstStyle/>
                    <a:p>
                      <a:r>
                        <a:rPr lang="de-DE" sz="1400" dirty="0"/>
                        <a:t>Entfernbarkeit</a:t>
                      </a:r>
                      <a:endParaRPr lang="de-DE" sz="1400" dirty="0">
                        <a:latin typeface="+mn-ea"/>
                        <a:ea typeface="+mn-ea"/>
                      </a:endParaRPr>
                    </a:p>
                  </a:txBody>
                  <a:tcPr/>
                </a:tc>
                <a:extLst>
                  <a:ext uri="{0D108BD9-81ED-4DB2-BD59-A6C34878D82A}">
                    <a16:rowId xmlns:a16="http://schemas.microsoft.com/office/drawing/2014/main" val="1629457071"/>
                  </a:ext>
                </a:extLst>
              </a:tr>
              <a:tr h="474633">
                <a:tc>
                  <a:txBody>
                    <a:bodyPr/>
                    <a:lstStyle/>
                    <a:p>
                      <a:r>
                        <a:rPr lang="de-DE" sz="1400" dirty="0"/>
                        <a:t>Food </a:t>
                      </a:r>
                      <a:r>
                        <a:rPr lang="de-DE" sz="1400" dirty="0" err="1"/>
                        <a:t>debris</a:t>
                      </a:r>
                      <a:endParaRPr lang="de-DE" sz="1400" dirty="0">
                        <a:latin typeface="+mn-ea"/>
                        <a:ea typeface="+mn-ea"/>
                      </a:endParaRPr>
                    </a:p>
                  </a:txBody>
                  <a:tcPr/>
                </a:tc>
                <a:tc>
                  <a:txBody>
                    <a:bodyPr/>
                    <a:lstStyle/>
                    <a:p>
                      <a:r>
                        <a:rPr lang="de-DE" sz="1400" dirty="0"/>
                        <a:t>Speisereste bilden weichen Belag</a:t>
                      </a:r>
                      <a:endParaRPr lang="de-DE" sz="1400" dirty="0">
                        <a:latin typeface="+mn-ea"/>
                        <a:ea typeface="+mn-ea"/>
                      </a:endParaRPr>
                    </a:p>
                  </a:txBody>
                  <a:tcPr/>
                </a:tc>
                <a:tc>
                  <a:txBody>
                    <a:bodyPr/>
                    <a:lstStyle/>
                    <a:p>
                      <a:r>
                        <a:rPr lang="de-DE" sz="1400" dirty="0"/>
                        <a:t>abspülbar</a:t>
                      </a:r>
                      <a:endParaRPr lang="de-DE" sz="1400" dirty="0">
                        <a:latin typeface="+mn-ea"/>
                        <a:ea typeface="+mn-ea"/>
                      </a:endParaRPr>
                    </a:p>
                  </a:txBody>
                  <a:tcPr/>
                </a:tc>
                <a:extLst>
                  <a:ext uri="{0D108BD9-81ED-4DB2-BD59-A6C34878D82A}">
                    <a16:rowId xmlns:a16="http://schemas.microsoft.com/office/drawing/2014/main" val="515201878"/>
                  </a:ext>
                </a:extLst>
              </a:tr>
              <a:tr h="670070">
                <a:tc>
                  <a:txBody>
                    <a:bodyPr/>
                    <a:lstStyle/>
                    <a:p>
                      <a:r>
                        <a:rPr lang="de-DE" sz="1400" dirty="0" err="1"/>
                        <a:t>Materia</a:t>
                      </a:r>
                      <a:r>
                        <a:rPr lang="de-DE" sz="1400" dirty="0"/>
                        <a:t> </a:t>
                      </a:r>
                      <a:r>
                        <a:rPr lang="de-DE" sz="1400" dirty="0" err="1"/>
                        <a:t>alba</a:t>
                      </a:r>
                      <a:endParaRPr lang="de-DE" sz="1400" dirty="0">
                        <a:latin typeface="+mn-ea"/>
                        <a:ea typeface="+mn-ea"/>
                      </a:endParaRPr>
                    </a:p>
                  </a:txBody>
                  <a:tcPr/>
                </a:tc>
                <a:tc>
                  <a:txBody>
                    <a:bodyPr/>
                    <a:lstStyle/>
                    <a:p>
                      <a:r>
                        <a:rPr lang="de-DE" sz="1400" dirty="0"/>
                        <a:t>Zellreste, Bakterien, weiße Blutkörperchen bilden weichen Belag</a:t>
                      </a:r>
                      <a:endParaRPr lang="de-DE" sz="1400" dirty="0">
                        <a:latin typeface="+mn-ea"/>
                        <a:ea typeface="+mn-ea"/>
                      </a:endParaRPr>
                    </a:p>
                  </a:txBody>
                  <a:tcPr/>
                </a:tc>
                <a:tc>
                  <a:txBody>
                    <a:bodyPr/>
                    <a:lstStyle/>
                    <a:p>
                      <a:r>
                        <a:rPr lang="de-DE" sz="1400" dirty="0"/>
                        <a:t>abspülbar</a:t>
                      </a:r>
                      <a:endParaRPr lang="de-DE" sz="1400" dirty="0">
                        <a:latin typeface="+mn-ea"/>
                        <a:ea typeface="+mn-ea"/>
                      </a:endParaRPr>
                    </a:p>
                  </a:txBody>
                  <a:tcPr/>
                </a:tc>
                <a:extLst>
                  <a:ext uri="{0D108BD9-81ED-4DB2-BD59-A6C34878D82A}">
                    <a16:rowId xmlns:a16="http://schemas.microsoft.com/office/drawing/2014/main" val="675242414"/>
                  </a:ext>
                </a:extLst>
              </a:tr>
              <a:tr h="865507">
                <a:tc>
                  <a:txBody>
                    <a:bodyPr/>
                    <a:lstStyle/>
                    <a:p>
                      <a:r>
                        <a:rPr lang="de-DE" sz="1400" dirty="0"/>
                        <a:t>Plaque</a:t>
                      </a:r>
                      <a:endParaRPr lang="de-DE" sz="1400" dirty="0">
                        <a:latin typeface="+mn-ea"/>
                        <a:ea typeface="+mn-ea"/>
                      </a:endParaRPr>
                    </a:p>
                  </a:txBody>
                  <a:tcPr/>
                </a:tc>
                <a:tc>
                  <a:txBody>
                    <a:bodyPr/>
                    <a:lstStyle/>
                    <a:p>
                      <a:r>
                        <a:rPr lang="de-DE" sz="1400" dirty="0"/>
                        <a:t>Strukturierter, zäher Belag aus Bakterien, Nahrungsresten und Speichelbestandteilen</a:t>
                      </a:r>
                      <a:endParaRPr lang="de-DE" sz="1400" dirty="0">
                        <a:latin typeface="+mn-ea"/>
                        <a:ea typeface="+mn-ea"/>
                      </a:endParaRPr>
                    </a:p>
                  </a:txBody>
                  <a:tcPr/>
                </a:tc>
                <a:tc>
                  <a:txBody>
                    <a:bodyPr/>
                    <a:lstStyle/>
                    <a:p>
                      <a:r>
                        <a:rPr lang="de-DE" sz="1400" dirty="0"/>
                        <a:t> abwischbar , nicht mehr     </a:t>
                      </a:r>
                    </a:p>
                    <a:p>
                      <a:r>
                        <a:rPr lang="de-DE" sz="1400" dirty="0"/>
                        <a:t> abspülbar</a:t>
                      </a:r>
                      <a:endParaRPr lang="de-DE" sz="1400" dirty="0">
                        <a:latin typeface="+mn-ea"/>
                        <a:ea typeface="+mn-ea"/>
                      </a:endParaRPr>
                    </a:p>
                  </a:txBody>
                  <a:tcPr/>
                </a:tc>
                <a:extLst>
                  <a:ext uri="{0D108BD9-81ED-4DB2-BD59-A6C34878D82A}">
                    <a16:rowId xmlns:a16="http://schemas.microsoft.com/office/drawing/2014/main" val="758367782"/>
                  </a:ext>
                </a:extLst>
              </a:tr>
              <a:tr h="670070">
                <a:tc>
                  <a:txBody>
                    <a:bodyPr/>
                    <a:lstStyle/>
                    <a:p>
                      <a:r>
                        <a:rPr lang="de-DE" sz="1400" dirty="0"/>
                        <a:t>Zahnstein</a:t>
                      </a:r>
                      <a:endParaRPr lang="de-DE" sz="1400" dirty="0">
                        <a:latin typeface="+mn-ea"/>
                        <a:ea typeface="+mn-ea"/>
                      </a:endParaRPr>
                    </a:p>
                  </a:txBody>
                  <a:tcPr/>
                </a:tc>
                <a:tc>
                  <a:txBody>
                    <a:bodyPr/>
                    <a:lstStyle/>
                    <a:p>
                      <a:r>
                        <a:rPr lang="de-DE" sz="1400" dirty="0"/>
                        <a:t>Verkalkte Plaque durch Kalksalze des Speichels </a:t>
                      </a:r>
                      <a:endParaRPr lang="de-DE" sz="1400" dirty="0">
                        <a:latin typeface="+mn-ea"/>
                        <a:ea typeface="+mn-ea"/>
                      </a:endParaRPr>
                    </a:p>
                  </a:txBody>
                  <a:tcPr/>
                </a:tc>
                <a:tc>
                  <a:txBody>
                    <a:bodyPr/>
                    <a:lstStyle/>
                    <a:p>
                      <a:r>
                        <a:rPr lang="de-DE" sz="1400" dirty="0"/>
                        <a:t>nur noch mechanisch/abkratzen ablösbar</a:t>
                      </a:r>
                      <a:endParaRPr lang="de-DE" sz="1400" dirty="0">
                        <a:latin typeface="+mn-ea"/>
                        <a:ea typeface="+mn-ea"/>
                      </a:endParaRPr>
                    </a:p>
                  </a:txBody>
                  <a:tcPr/>
                </a:tc>
                <a:extLst>
                  <a:ext uri="{0D108BD9-81ED-4DB2-BD59-A6C34878D82A}">
                    <a16:rowId xmlns:a16="http://schemas.microsoft.com/office/drawing/2014/main" val="724784512"/>
                  </a:ext>
                </a:extLst>
              </a:tr>
              <a:tr h="414600">
                <a:tc>
                  <a:txBody>
                    <a:bodyPr/>
                    <a:lstStyle/>
                    <a:p>
                      <a:r>
                        <a:rPr lang="de-DE" sz="1400" dirty="0"/>
                        <a:t>Konkremente</a:t>
                      </a:r>
                      <a:endParaRPr lang="de-DE" sz="1400" dirty="0">
                        <a:latin typeface="+mn-ea"/>
                        <a:ea typeface="+mn-ea"/>
                      </a:endParaRPr>
                    </a:p>
                  </a:txBody>
                  <a:tcPr/>
                </a:tc>
                <a:tc>
                  <a:txBody>
                    <a:bodyPr/>
                    <a:lstStyle/>
                    <a:p>
                      <a:r>
                        <a:rPr lang="de-DE" sz="1400" dirty="0" err="1"/>
                        <a:t>Subgingivaler</a:t>
                      </a:r>
                      <a:r>
                        <a:rPr lang="de-DE" sz="1400" dirty="0"/>
                        <a:t> Zahnstein</a:t>
                      </a:r>
                      <a:endParaRPr lang="de-DE" sz="1400" dirty="0">
                        <a:latin typeface="+mn-ea"/>
                        <a:ea typeface="+mn-ea"/>
                      </a:endParaRPr>
                    </a:p>
                  </a:txBody>
                  <a:tcPr/>
                </a:tc>
                <a:tc>
                  <a:txBody>
                    <a:bodyPr/>
                    <a:lstStyle/>
                    <a:p>
                      <a:r>
                        <a:rPr lang="de-DE" sz="1400" dirty="0"/>
                        <a:t>nur noch abkratzbar</a:t>
                      </a:r>
                      <a:endParaRPr lang="de-DE" sz="1400" dirty="0">
                        <a:latin typeface="+mn-ea"/>
                        <a:ea typeface="+mn-ea"/>
                      </a:endParaRPr>
                    </a:p>
                  </a:txBody>
                  <a:tcPr/>
                </a:tc>
                <a:extLst>
                  <a:ext uri="{0D108BD9-81ED-4DB2-BD59-A6C34878D82A}">
                    <a16:rowId xmlns:a16="http://schemas.microsoft.com/office/drawing/2014/main" val="3790690359"/>
                  </a:ext>
                </a:extLst>
              </a:tr>
            </a:tbl>
          </a:graphicData>
        </a:graphic>
      </p:graphicFrame>
    </p:spTree>
    <p:extLst>
      <p:ext uri="{BB962C8B-B14F-4D97-AF65-F5344CB8AC3E}">
        <p14:creationId xmlns:p14="http://schemas.microsoft.com/office/powerpoint/2010/main" val="18684668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p:txBody>
          <a:bodyPr>
            <a:normAutofit fontScale="92500"/>
          </a:bodyPr>
          <a:lstStyle/>
          <a:p>
            <a:pPr marL="0" indent="0">
              <a:buNone/>
            </a:pPr>
            <a:r>
              <a:rPr lang="de-DE" sz="1600" b="1" dirty="0"/>
              <a:t>Speichel und seine Auswirkung auf die Karies:</a:t>
            </a:r>
          </a:p>
          <a:p>
            <a:pPr marL="0" indent="0">
              <a:buNone/>
            </a:pPr>
            <a:endParaRPr lang="de-DE" sz="1600" dirty="0"/>
          </a:p>
          <a:p>
            <a:pPr marL="0" indent="0">
              <a:buNone/>
            </a:pPr>
            <a:r>
              <a:rPr lang="de-DE" sz="1600" b="1" dirty="0"/>
              <a:t>Produktion:</a:t>
            </a:r>
            <a:r>
              <a:rPr lang="de-DE" sz="1600" dirty="0"/>
              <a:t> 			</a:t>
            </a:r>
            <a:r>
              <a:rPr lang="de-DE" sz="1600" b="1" dirty="0"/>
              <a:t>0,5 - 1 Liter pro Tag </a:t>
            </a:r>
            <a:r>
              <a:rPr lang="de-DE" sz="1600" dirty="0"/>
              <a:t>durch drei große paarige 			   </a:t>
            </a:r>
          </a:p>
          <a:p>
            <a:pPr marL="0" indent="0">
              <a:buNone/>
            </a:pPr>
            <a:r>
              <a:rPr lang="de-DE" sz="1600" dirty="0"/>
              <a:t>		   			Speicheldrüsen und kleine Speicheldrüsen</a:t>
            </a:r>
          </a:p>
          <a:p>
            <a:pPr marL="0" indent="0">
              <a:buNone/>
            </a:pPr>
            <a:r>
              <a:rPr lang="de-DE" sz="1600" b="1" dirty="0"/>
              <a:t>Speichelbestandteile: </a:t>
            </a:r>
            <a:r>
              <a:rPr lang="de-DE" sz="1600" dirty="0"/>
              <a:t>	99% Wasser</a:t>
            </a:r>
          </a:p>
          <a:p>
            <a:pPr marL="0" indent="0">
              <a:buNone/>
            </a:pPr>
            <a:r>
              <a:rPr lang="de-DE" sz="1600" dirty="0"/>
              <a:t>					Mineralien: Natrium/Calcium/Phosphat/Kalium/Chlor/</a:t>
            </a:r>
            <a:r>
              <a:rPr lang="de-DE" sz="1600" dirty="0" err="1"/>
              <a:t>Flourid</a:t>
            </a:r>
            <a:endParaRPr lang="de-DE" sz="1600" dirty="0"/>
          </a:p>
          <a:p>
            <a:pPr marL="0" indent="0">
              <a:buNone/>
            </a:pPr>
            <a:r>
              <a:rPr lang="de-DE" sz="1600" dirty="0"/>
              <a:t>					Bakterien und Epithelzellen </a:t>
            </a:r>
          </a:p>
          <a:p>
            <a:pPr marL="0" indent="0">
              <a:buNone/>
            </a:pPr>
            <a:r>
              <a:rPr lang="de-DE" sz="1600" dirty="0"/>
              <a:t>					Eiweiße</a:t>
            </a:r>
          </a:p>
          <a:p>
            <a:pPr marL="0" indent="0">
              <a:buNone/>
            </a:pPr>
            <a:r>
              <a:rPr lang="de-DE" sz="1600" b="1" dirty="0"/>
              <a:t>Aufgaben:	</a:t>
            </a:r>
            <a:r>
              <a:rPr lang="de-DE" sz="1600" dirty="0"/>
              <a:t>				</a:t>
            </a:r>
          </a:p>
          <a:p>
            <a:pPr marL="0" indent="0">
              <a:buNone/>
            </a:pPr>
            <a:endParaRPr lang="de-DE" sz="1600" dirty="0"/>
          </a:p>
          <a:p>
            <a:pPr>
              <a:buFont typeface="Wingdings" pitchFamily="2" charset="2"/>
              <a:buChar char="ü"/>
            </a:pPr>
            <a:r>
              <a:rPr lang="de-DE" sz="1600" dirty="0"/>
              <a:t>Spülfunktion: Nahrungsreste werden abgespült</a:t>
            </a:r>
          </a:p>
          <a:p>
            <a:pPr>
              <a:buFont typeface="Wingdings" pitchFamily="2" charset="2"/>
              <a:buChar char="ü"/>
            </a:pPr>
            <a:r>
              <a:rPr lang="de-DE" sz="1600" dirty="0"/>
              <a:t>Neutralisierung / Pufferung der Säuren</a:t>
            </a:r>
          </a:p>
          <a:p>
            <a:pPr>
              <a:buFont typeface="Wingdings" pitchFamily="2" charset="2"/>
              <a:buChar char="ü"/>
            </a:pPr>
            <a:r>
              <a:rPr lang="de-DE" sz="1600" dirty="0" err="1"/>
              <a:t>Remineralisierung</a:t>
            </a:r>
            <a:endParaRPr lang="de-DE" sz="1600" dirty="0"/>
          </a:p>
          <a:p>
            <a:pPr>
              <a:buFont typeface="Wingdings" pitchFamily="2" charset="2"/>
              <a:buChar char="ü"/>
            </a:pPr>
            <a:r>
              <a:rPr lang="de-DE" sz="1600" dirty="0"/>
              <a:t>geringere Anhaftung der Nahrung durch Anfeuchten / </a:t>
            </a:r>
            <a:r>
              <a:rPr lang="de-DE" sz="1600" dirty="0" err="1"/>
              <a:t>Gleitfähigmachen</a:t>
            </a:r>
            <a:r>
              <a:rPr lang="de-DE" sz="1600" dirty="0"/>
              <a:t> der Nahrung</a:t>
            </a:r>
          </a:p>
          <a:p>
            <a:pPr>
              <a:buFont typeface="Wingdings" pitchFamily="2" charset="2"/>
              <a:buChar char="ü"/>
            </a:pPr>
            <a:r>
              <a:rPr lang="de-DE" sz="1600" dirty="0"/>
              <a:t>antibakterielle Wirkung</a:t>
            </a:r>
          </a:p>
          <a:p>
            <a:pPr>
              <a:buFont typeface="Wingdings" pitchFamily="2" charset="2"/>
              <a:buChar char="ü"/>
            </a:pPr>
            <a:r>
              <a:rPr lang="de-DE" sz="1600" dirty="0"/>
              <a:t>Beginn der Verdauung von Kohlenhydraten (Alpha-Amylase)</a:t>
            </a:r>
          </a:p>
          <a:p>
            <a:pPr>
              <a:buFont typeface="Wingdings" pitchFamily="2" charset="2"/>
              <a:buChar char="ü"/>
            </a:pPr>
            <a:endParaRPr lang="de-DE" sz="1600" b="1" dirty="0"/>
          </a:p>
          <a:p>
            <a:pPr marL="0" indent="0">
              <a:buNone/>
            </a:pPr>
            <a:endParaRPr lang="de-DE" sz="1600" b="1" dirty="0"/>
          </a:p>
          <a:p>
            <a:pPr marL="0" indent="0">
              <a:buNone/>
            </a:pPr>
            <a:endParaRPr lang="de-DE" sz="1600" b="1" dirty="0"/>
          </a:p>
        </p:txBody>
      </p:sp>
    </p:spTree>
    <p:extLst>
      <p:ext uri="{BB962C8B-B14F-4D97-AF65-F5344CB8AC3E}">
        <p14:creationId xmlns:p14="http://schemas.microsoft.com/office/powerpoint/2010/main" val="10614947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p:txBody>
          <a:bodyPr>
            <a:normAutofit fontScale="92500" lnSpcReduction="20000"/>
          </a:bodyPr>
          <a:lstStyle/>
          <a:p>
            <a:pPr marL="0" indent="0">
              <a:buNone/>
            </a:pPr>
            <a:r>
              <a:rPr lang="de-DE" sz="1700" b="1" dirty="0"/>
              <a:t>Kariesentstehung durch verminderte Schutzfunktion des Speichels:</a:t>
            </a:r>
          </a:p>
          <a:p>
            <a:pPr marL="0" indent="0">
              <a:buNone/>
            </a:pPr>
            <a:endParaRPr lang="de-DE" sz="1700" dirty="0"/>
          </a:p>
          <a:p>
            <a:pPr>
              <a:buFont typeface="Wingdings" pitchFamily="2" charset="2"/>
              <a:buChar char="ü"/>
            </a:pPr>
            <a:r>
              <a:rPr lang="de-DE" sz="1700" dirty="0"/>
              <a:t>verminderte Speichelproduktion begünstigt die Kariesentstehung:</a:t>
            </a:r>
          </a:p>
          <a:p>
            <a:pPr marL="0" indent="0">
              <a:buNone/>
            </a:pPr>
            <a:endParaRPr lang="de-DE" sz="1700" dirty="0"/>
          </a:p>
          <a:p>
            <a:pPr marL="0" indent="0">
              <a:buNone/>
            </a:pPr>
            <a:r>
              <a:rPr lang="de-DE" sz="1700" b="1" dirty="0"/>
              <a:t>Xerostomie </a:t>
            </a:r>
          </a:p>
          <a:p>
            <a:pPr marL="0" indent="0">
              <a:buNone/>
            </a:pPr>
            <a:r>
              <a:rPr lang="de-DE" sz="1700" b="1" dirty="0"/>
              <a:t>(</a:t>
            </a:r>
            <a:r>
              <a:rPr lang="de-DE" sz="1700" dirty="0"/>
              <a:t>Mundtrockenheit): 		durch Medikamente 												fehlende oder krankhafte Speicheldrüsen</a:t>
            </a:r>
          </a:p>
          <a:p>
            <a:pPr marL="0" indent="0">
              <a:buNone/>
            </a:pPr>
            <a:r>
              <a:rPr lang="de-DE" sz="1700" dirty="0"/>
              <a:t>					Erkrankungen </a:t>
            </a:r>
          </a:p>
          <a:p>
            <a:pPr marL="0" indent="0">
              <a:buNone/>
            </a:pPr>
            <a:r>
              <a:rPr lang="de-DE" sz="1700" dirty="0"/>
              <a:t>					Bestrahlungstherapie</a:t>
            </a:r>
          </a:p>
          <a:p>
            <a:pPr marL="0" indent="0">
              <a:buNone/>
            </a:pPr>
            <a:endParaRPr lang="de-DE" sz="1700" b="1" dirty="0"/>
          </a:p>
          <a:p>
            <a:pPr marL="0" indent="0">
              <a:buNone/>
            </a:pPr>
            <a:r>
              <a:rPr lang="de-DE" sz="1700" b="1" dirty="0"/>
              <a:t>Mundatmung: 		</a:t>
            </a:r>
            <a:r>
              <a:rPr lang="de-DE" sz="1700" dirty="0"/>
              <a:t>verminderte/erschwerte Nasenatmung</a:t>
            </a:r>
          </a:p>
          <a:p>
            <a:pPr marL="0" indent="0">
              <a:buNone/>
            </a:pPr>
            <a:r>
              <a:rPr lang="de-DE" sz="1700" dirty="0"/>
              <a:t>		     			unzureichender Lippenschluss</a:t>
            </a:r>
          </a:p>
          <a:p>
            <a:pPr marL="0" indent="0">
              <a:buNone/>
            </a:pPr>
            <a:r>
              <a:rPr lang="de-DE" sz="1700" dirty="0"/>
              <a:t>		      			Schmalkiefer  </a:t>
            </a:r>
          </a:p>
          <a:p>
            <a:pPr marL="0" indent="0">
              <a:buNone/>
            </a:pPr>
            <a:endParaRPr lang="de-DE" sz="1700" dirty="0"/>
          </a:p>
          <a:p>
            <a:pPr>
              <a:buFont typeface="Wingdings" pitchFamily="2" charset="2"/>
              <a:buChar char="ü"/>
            </a:pPr>
            <a:r>
              <a:rPr lang="de-DE" sz="1700" dirty="0"/>
              <a:t>geringe Mineralienmenge im Speichel</a:t>
            </a:r>
          </a:p>
          <a:p>
            <a:pPr marL="0" indent="0">
              <a:buNone/>
            </a:pPr>
            <a:endParaRPr lang="de-DE" sz="1700" dirty="0"/>
          </a:p>
          <a:p>
            <a:pPr>
              <a:buFont typeface="Wingdings" pitchFamily="2" charset="2"/>
              <a:buChar char="ü"/>
            </a:pPr>
            <a:r>
              <a:rPr lang="de-DE" sz="1700" dirty="0"/>
              <a:t>Speichelkonsistenz: mukös, zähfließend</a:t>
            </a:r>
          </a:p>
          <a:p>
            <a:pPr marL="0" indent="0">
              <a:buNone/>
            </a:pPr>
            <a:endParaRPr lang="de-DE" sz="1700" dirty="0"/>
          </a:p>
          <a:p>
            <a:pPr>
              <a:buFont typeface="Wingdings" pitchFamily="2" charset="2"/>
              <a:buChar char="ü"/>
            </a:pPr>
            <a:r>
              <a:rPr lang="de-DE" sz="1700" dirty="0"/>
              <a:t>neutralisierende Wirkung vermindert</a:t>
            </a:r>
          </a:p>
          <a:p>
            <a:pPr marL="0" indent="0">
              <a:buNone/>
            </a:pPr>
            <a:r>
              <a:rPr lang="de-DE" sz="1400" dirty="0"/>
              <a:t>			</a:t>
            </a:r>
          </a:p>
          <a:p>
            <a:pPr marL="0" indent="0">
              <a:buNone/>
            </a:pPr>
            <a:endParaRPr lang="de-DE" sz="1600" b="1" dirty="0"/>
          </a:p>
          <a:p>
            <a:pPr marL="0" indent="0">
              <a:buNone/>
            </a:pPr>
            <a:endParaRPr lang="de-DE" sz="1600" b="1" dirty="0"/>
          </a:p>
        </p:txBody>
      </p:sp>
    </p:spTree>
    <p:extLst>
      <p:ext uri="{BB962C8B-B14F-4D97-AF65-F5344CB8AC3E}">
        <p14:creationId xmlns:p14="http://schemas.microsoft.com/office/powerpoint/2010/main" val="35084444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p:txBody>
          <a:bodyPr>
            <a:normAutofit/>
          </a:bodyPr>
          <a:lstStyle/>
          <a:p>
            <a:pPr marL="0" indent="0">
              <a:buNone/>
            </a:pPr>
            <a:r>
              <a:rPr lang="de-DE" sz="1600" b="1" dirty="0"/>
              <a:t>Demineralisation und </a:t>
            </a:r>
            <a:r>
              <a:rPr lang="de-DE" sz="1600" b="1" dirty="0" err="1"/>
              <a:t>Remineralisation</a:t>
            </a:r>
            <a:r>
              <a:rPr lang="de-DE" sz="1600" b="1" dirty="0"/>
              <a:t>:</a:t>
            </a:r>
          </a:p>
          <a:p>
            <a:pPr marL="0" indent="0">
              <a:buNone/>
            </a:pPr>
            <a:r>
              <a:rPr lang="de-DE" sz="1600" dirty="0"/>
              <a:t>Ständiger Austausch von Mineralien zwischen Speichel und Zahnoberfläche</a:t>
            </a:r>
          </a:p>
          <a:p>
            <a:pPr marL="0" indent="0">
              <a:buNone/>
            </a:pPr>
            <a:endParaRPr lang="de-DE" sz="1600" b="1" dirty="0"/>
          </a:p>
          <a:p>
            <a:pPr marL="0" indent="0">
              <a:buNone/>
            </a:pPr>
            <a:r>
              <a:rPr lang="de-DE" sz="1600" b="1" dirty="0"/>
              <a:t>Demineralisation: </a:t>
            </a:r>
            <a:r>
              <a:rPr lang="de-DE" sz="1600" dirty="0"/>
              <a:t>		Entkalkung der Zahnoberfläche durch Herauslösen von 						Mineralien wie Kalzium, Phosphat und Fluorid</a:t>
            </a:r>
          </a:p>
          <a:p>
            <a:pPr marL="0" indent="0">
              <a:buNone/>
            </a:pPr>
            <a:endParaRPr lang="de-DE" sz="1600" b="1" dirty="0"/>
          </a:p>
          <a:p>
            <a:pPr marL="0" indent="0">
              <a:buNone/>
            </a:pPr>
            <a:r>
              <a:rPr lang="de-DE" sz="1600" b="1" dirty="0" err="1"/>
              <a:t>Remineralisation</a:t>
            </a:r>
            <a:r>
              <a:rPr lang="de-DE" sz="1600" b="1" dirty="0"/>
              <a:t>: </a:t>
            </a:r>
            <a:r>
              <a:rPr lang="de-DE" sz="1600" dirty="0"/>
              <a:t>		Mineralien werden in Zahnoberfläche wieder eingebaut. 					Möglich durch zusätzliche Fluoridgaben</a:t>
            </a:r>
          </a:p>
          <a:p>
            <a:pPr marL="0" indent="0">
              <a:buNone/>
            </a:pPr>
            <a:endParaRPr lang="de-DE" sz="1600" dirty="0"/>
          </a:p>
          <a:p>
            <a:pPr marL="0" indent="0">
              <a:buNone/>
            </a:pPr>
            <a:endParaRPr lang="de-DE" sz="1400" dirty="0"/>
          </a:p>
          <a:p>
            <a:pPr marL="0" indent="0">
              <a:buNone/>
            </a:pPr>
            <a:endParaRPr lang="de-DE" sz="1400" dirty="0"/>
          </a:p>
          <a:p>
            <a:pPr marL="0" indent="0">
              <a:buNone/>
            </a:pPr>
            <a:endParaRPr lang="de-DE" sz="1400" dirty="0"/>
          </a:p>
          <a:p>
            <a:pPr marL="0" indent="0">
              <a:buNone/>
            </a:pPr>
            <a:r>
              <a:rPr lang="de-DE" sz="1400" dirty="0"/>
              <a:t>			</a:t>
            </a:r>
          </a:p>
          <a:p>
            <a:pPr marL="0" indent="0">
              <a:buNone/>
            </a:pPr>
            <a:endParaRPr lang="de-DE" sz="1600" b="1" dirty="0"/>
          </a:p>
          <a:p>
            <a:pPr marL="0" indent="0">
              <a:buNone/>
            </a:pPr>
            <a:endParaRPr lang="de-DE" sz="1600" b="1" dirty="0"/>
          </a:p>
        </p:txBody>
      </p:sp>
    </p:spTree>
    <p:extLst>
      <p:ext uri="{BB962C8B-B14F-4D97-AF65-F5344CB8AC3E}">
        <p14:creationId xmlns:p14="http://schemas.microsoft.com/office/powerpoint/2010/main" val="38590587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p:txBody>
          <a:bodyPr>
            <a:normAutofit/>
          </a:bodyPr>
          <a:lstStyle/>
          <a:p>
            <a:pPr marL="0" indent="0">
              <a:buNone/>
            </a:pPr>
            <a:r>
              <a:rPr lang="de-DE" sz="1600" b="1" dirty="0"/>
              <a:t>Prädilektionsstellen:</a:t>
            </a:r>
          </a:p>
          <a:p>
            <a:pPr marL="0" indent="0">
              <a:buNone/>
            </a:pPr>
            <a:r>
              <a:rPr lang="de-DE" sz="1600" dirty="0"/>
              <a:t>Zahnflächen an denen bevorzugt durch erschwerte </a:t>
            </a:r>
            <a:r>
              <a:rPr lang="de-DE" sz="1600" dirty="0" err="1"/>
              <a:t>Plaqueentfernung</a:t>
            </a:r>
            <a:r>
              <a:rPr lang="de-DE" sz="1600" dirty="0"/>
              <a:t> Karies entstehen kann:</a:t>
            </a:r>
          </a:p>
          <a:p>
            <a:pPr marL="0" indent="0">
              <a:buNone/>
            </a:pPr>
            <a:endParaRPr lang="de-DE" sz="1600" b="1" dirty="0"/>
          </a:p>
          <a:p>
            <a:pPr>
              <a:buFont typeface="Wingdings" pitchFamily="2" charset="2"/>
              <a:buChar char="ü"/>
            </a:pPr>
            <a:r>
              <a:rPr lang="de-DE" sz="1600" dirty="0"/>
              <a:t>Fissuren und Grübchen</a:t>
            </a:r>
          </a:p>
          <a:p>
            <a:pPr>
              <a:buFont typeface="Wingdings" pitchFamily="2" charset="2"/>
              <a:buChar char="ü"/>
            </a:pPr>
            <a:endParaRPr lang="de-DE" sz="1600" dirty="0"/>
          </a:p>
          <a:p>
            <a:pPr>
              <a:buFont typeface="Wingdings" pitchFamily="2" charset="2"/>
              <a:buChar char="ü"/>
            </a:pPr>
            <a:r>
              <a:rPr lang="de-DE" sz="1600" dirty="0"/>
              <a:t>insuffiziente Füllungs- und Kronenränder</a:t>
            </a:r>
          </a:p>
          <a:p>
            <a:pPr>
              <a:buFont typeface="Wingdings" pitchFamily="2" charset="2"/>
              <a:buChar char="ü"/>
            </a:pPr>
            <a:endParaRPr lang="de-DE" sz="1600" dirty="0"/>
          </a:p>
          <a:p>
            <a:pPr>
              <a:buFont typeface="Wingdings" pitchFamily="2" charset="2"/>
              <a:buChar char="ü"/>
            </a:pPr>
            <a:r>
              <a:rPr lang="de-DE" sz="1600" dirty="0" err="1"/>
              <a:t>Approximalflächen</a:t>
            </a:r>
            <a:endParaRPr lang="de-DE" sz="1600" dirty="0"/>
          </a:p>
          <a:p>
            <a:pPr>
              <a:buFont typeface="Wingdings" pitchFamily="2" charset="2"/>
              <a:buChar char="ü"/>
            </a:pPr>
            <a:endParaRPr lang="de-DE" sz="1600" dirty="0"/>
          </a:p>
          <a:p>
            <a:pPr>
              <a:buFont typeface="Wingdings" pitchFamily="2" charset="2"/>
              <a:buChar char="ü"/>
            </a:pPr>
            <a:r>
              <a:rPr lang="de-DE" sz="1600" dirty="0"/>
              <a:t>Zahnhals</a:t>
            </a:r>
          </a:p>
          <a:p>
            <a:pPr>
              <a:buFont typeface="Wingdings" pitchFamily="2" charset="2"/>
              <a:buChar char="ü"/>
            </a:pPr>
            <a:endParaRPr lang="de-DE" sz="1600" dirty="0"/>
          </a:p>
          <a:p>
            <a:pPr>
              <a:buFont typeface="Wingdings" pitchFamily="2" charset="2"/>
              <a:buChar char="ü"/>
            </a:pPr>
            <a:r>
              <a:rPr lang="de-DE" sz="1600" dirty="0"/>
              <a:t>Multiband-Apparatur</a:t>
            </a:r>
          </a:p>
          <a:p>
            <a:pPr>
              <a:buFont typeface="Wingdings" pitchFamily="2" charset="2"/>
              <a:buChar char="ü"/>
            </a:pPr>
            <a:endParaRPr lang="de-DE" sz="1600" dirty="0"/>
          </a:p>
          <a:p>
            <a:pPr>
              <a:buFont typeface="Wingdings" pitchFamily="2" charset="2"/>
              <a:buChar char="ü"/>
            </a:pPr>
            <a:r>
              <a:rPr lang="de-DE" sz="1600" dirty="0"/>
              <a:t>verschachtelt stehende Zähne</a:t>
            </a:r>
          </a:p>
          <a:p>
            <a:pPr marL="0" indent="0">
              <a:buNone/>
            </a:pPr>
            <a:endParaRPr lang="de-DE" sz="1600" b="1" dirty="0"/>
          </a:p>
          <a:p>
            <a:pPr marL="0" indent="0">
              <a:buNone/>
            </a:pPr>
            <a:endParaRPr lang="de-DE" sz="1600" b="1" dirty="0"/>
          </a:p>
          <a:p>
            <a:pPr marL="0" indent="0">
              <a:buNone/>
            </a:pPr>
            <a:endParaRPr lang="de-DE" sz="1600" b="1" dirty="0"/>
          </a:p>
        </p:txBody>
      </p:sp>
    </p:spTree>
    <p:extLst>
      <p:ext uri="{BB962C8B-B14F-4D97-AF65-F5344CB8AC3E}">
        <p14:creationId xmlns:p14="http://schemas.microsoft.com/office/powerpoint/2010/main" val="42289967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normAutofit fontScale="90000"/>
          </a:bodyPr>
          <a:lstStyle/>
          <a:p>
            <a:br>
              <a:rPr lang="de-DE" dirty="0"/>
            </a:br>
            <a:r>
              <a:rPr lang="de-DE" sz="2700" dirty="0"/>
              <a:t>Patienten bei der Kariestherapie begleiten</a:t>
            </a:r>
            <a:br>
              <a:rPr lang="de-DE" dirty="0"/>
            </a:br>
            <a:r>
              <a:rPr lang="de-DE" dirty="0"/>
              <a:t>					</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a:xfrm>
            <a:off x="850900" y="2099732"/>
            <a:ext cx="7835900" cy="4209587"/>
          </a:xfrm>
        </p:spPr>
        <p:txBody>
          <a:bodyPr>
            <a:normAutofit/>
          </a:bodyPr>
          <a:lstStyle/>
          <a:p>
            <a:pPr marL="0" indent="0">
              <a:buNone/>
            </a:pPr>
            <a:r>
              <a:rPr lang="de-DE" sz="1600" b="1" dirty="0"/>
              <a:t>Kariesdiagnostik:</a:t>
            </a:r>
          </a:p>
          <a:p>
            <a:pPr marL="0" indent="0">
              <a:buNone/>
            </a:pPr>
            <a:endParaRPr lang="de-DE" sz="1600" b="1" dirty="0"/>
          </a:p>
          <a:p>
            <a:pPr>
              <a:buFont typeface="Wingdings" pitchFamily="2" charset="2"/>
              <a:buChar char="ü"/>
            </a:pPr>
            <a:r>
              <a:rPr lang="de-DE" sz="1600" dirty="0"/>
              <a:t>Inspektion und Sondierung bei klinischer Untersuchung der Zähne</a:t>
            </a:r>
          </a:p>
          <a:p>
            <a:pPr>
              <a:buFont typeface="Wingdings" pitchFamily="2" charset="2"/>
              <a:buChar char="ü"/>
            </a:pPr>
            <a:endParaRPr lang="de-DE" sz="1600" dirty="0"/>
          </a:p>
          <a:p>
            <a:pPr>
              <a:buFont typeface="Wingdings" pitchFamily="2" charset="2"/>
              <a:buChar char="ü"/>
            </a:pPr>
            <a:r>
              <a:rPr lang="de-DE" sz="1600" dirty="0"/>
              <a:t>Röntgenuntersuchung ( Bissflügelaufnahmen)</a:t>
            </a:r>
          </a:p>
          <a:p>
            <a:pPr>
              <a:buFont typeface="Wingdings" pitchFamily="2" charset="2"/>
              <a:buChar char="ü"/>
            </a:pPr>
            <a:endParaRPr lang="de-DE" sz="1600" dirty="0"/>
          </a:p>
          <a:p>
            <a:pPr>
              <a:buFont typeface="Wingdings" pitchFamily="2" charset="2"/>
              <a:buChar char="ü"/>
            </a:pPr>
            <a:r>
              <a:rPr lang="de-DE" sz="1600" dirty="0"/>
              <a:t>Kariesdetektor während einer Füllungstherapie</a:t>
            </a:r>
          </a:p>
          <a:p>
            <a:pPr>
              <a:buFont typeface="Wingdings" pitchFamily="2" charset="2"/>
              <a:buChar char="ü"/>
            </a:pPr>
            <a:endParaRPr lang="de-DE" sz="1600" dirty="0"/>
          </a:p>
          <a:p>
            <a:pPr>
              <a:buFont typeface="Wingdings" pitchFamily="2" charset="2"/>
              <a:buChar char="ü"/>
            </a:pPr>
            <a:r>
              <a:rPr lang="de-DE" sz="1600" dirty="0"/>
              <a:t>Laserfluoreszenzmessung</a:t>
            </a:r>
          </a:p>
          <a:p>
            <a:pPr marL="0" indent="0">
              <a:buNone/>
            </a:pPr>
            <a:endParaRPr lang="de-DE" sz="1600" b="1" dirty="0"/>
          </a:p>
          <a:p>
            <a:pPr marL="0" indent="0">
              <a:buNone/>
            </a:pPr>
            <a:r>
              <a:rPr lang="de-DE" sz="1600" b="1" dirty="0"/>
              <a:t>Kariestherapie: </a:t>
            </a:r>
          </a:p>
          <a:p>
            <a:pPr marL="0" indent="0">
              <a:buNone/>
            </a:pPr>
            <a:endParaRPr lang="de-DE" sz="1600" b="1" dirty="0"/>
          </a:p>
          <a:p>
            <a:pPr marL="0" indent="0">
              <a:buNone/>
            </a:pPr>
            <a:r>
              <a:rPr lang="de-DE" sz="1400" dirty="0"/>
              <a:t>Präparation einer Kavität (Hohlform) → Exkavation (Kariesentfernung) →    zahnärztliche 													         Restauration</a:t>
            </a:r>
          </a:p>
          <a:p>
            <a:pPr marL="0" indent="0">
              <a:buNone/>
            </a:pPr>
            <a:r>
              <a:rPr lang="de-DE" sz="1200" dirty="0"/>
              <a:t>Diamanten</a:t>
            </a:r>
            <a:r>
              <a:rPr lang="de-DE" sz="1200" b="1" dirty="0"/>
              <a:t>					</a:t>
            </a:r>
            <a:r>
              <a:rPr lang="de-DE" sz="1200" dirty="0"/>
              <a:t>Rosenbohrer</a:t>
            </a:r>
            <a:r>
              <a:rPr lang="de-DE" sz="1200" b="1" dirty="0"/>
              <a:t>					</a:t>
            </a:r>
            <a:r>
              <a:rPr lang="de-DE" sz="1200" dirty="0"/>
              <a:t>Plastische Füllungstherapie</a:t>
            </a:r>
          </a:p>
          <a:p>
            <a:pPr marL="0" indent="0">
              <a:buNone/>
            </a:pPr>
            <a:r>
              <a:rPr lang="de-DE" sz="1200" dirty="0"/>
              <a:t>						</a:t>
            </a:r>
            <a:r>
              <a:rPr lang="de-DE" sz="1200" dirty="0" err="1"/>
              <a:t>Excavator</a:t>
            </a:r>
            <a:r>
              <a:rPr lang="de-DE" sz="1200" dirty="0"/>
              <a:t>					Einlagefüllungen</a:t>
            </a:r>
          </a:p>
          <a:p>
            <a:pPr marL="3657600" lvl="8" indent="0">
              <a:buNone/>
            </a:pPr>
            <a:r>
              <a:rPr lang="de-DE" sz="1200" dirty="0"/>
              <a:t> 				Großflächige Substanzdefekte: 				Teilkronen/Kronen</a:t>
            </a:r>
            <a:endParaRPr lang="de-DE" sz="1600" b="1" dirty="0"/>
          </a:p>
          <a:p>
            <a:pPr marL="0" indent="0">
              <a:buNone/>
            </a:pPr>
            <a:endParaRPr lang="de-DE" sz="1600" b="1" dirty="0"/>
          </a:p>
        </p:txBody>
      </p:sp>
    </p:spTree>
    <p:extLst>
      <p:ext uri="{BB962C8B-B14F-4D97-AF65-F5344CB8AC3E}">
        <p14:creationId xmlns:p14="http://schemas.microsoft.com/office/powerpoint/2010/main" val="33057891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normAutofit fontScale="90000"/>
          </a:bodyPr>
          <a:lstStyle/>
          <a:p>
            <a:br>
              <a:rPr lang="de-DE" dirty="0"/>
            </a:br>
            <a:r>
              <a:rPr lang="de-DE" sz="2700" dirty="0"/>
              <a:t>Patienten bei der Kariestherapie begleiten</a:t>
            </a:r>
            <a:br>
              <a:rPr lang="de-DE" dirty="0"/>
            </a:br>
            <a:r>
              <a:rPr lang="de-DE" dirty="0"/>
              <a:t>					</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p:txBody>
          <a:bodyPr>
            <a:normAutofit/>
          </a:bodyPr>
          <a:lstStyle/>
          <a:p>
            <a:pPr marL="0" indent="0">
              <a:buNone/>
            </a:pPr>
            <a:r>
              <a:rPr lang="de-DE" sz="1600" b="1" dirty="0"/>
              <a:t>Kariesprophylaxe:</a:t>
            </a:r>
          </a:p>
          <a:p>
            <a:pPr marL="0" indent="0">
              <a:buNone/>
            </a:pPr>
            <a:endParaRPr lang="de-DE" sz="1600" b="1" dirty="0"/>
          </a:p>
          <a:p>
            <a:pPr>
              <a:buFont typeface="Wingdings" panose="05000000000000000000" pitchFamily="2" charset="2"/>
              <a:buChar char="ü"/>
            </a:pPr>
            <a:r>
              <a:rPr lang="de-DE" sz="1600" dirty="0"/>
              <a:t>Fluoridierungsmöglichkeiten </a:t>
            </a:r>
          </a:p>
          <a:p>
            <a:pPr marL="0" indent="0">
              <a:buNone/>
            </a:pPr>
            <a:endParaRPr lang="de-DE" sz="1600" b="1" dirty="0"/>
          </a:p>
          <a:p>
            <a:pPr>
              <a:buFont typeface="Wingdings" pitchFamily="2" charset="2"/>
              <a:buChar char="ü"/>
            </a:pPr>
            <a:endParaRPr lang="de-DE" sz="1600" b="1" dirty="0"/>
          </a:p>
          <a:p>
            <a:pPr marL="0" indent="0">
              <a:buNone/>
            </a:pPr>
            <a:endParaRPr lang="de-DE" sz="1600" b="1" dirty="0"/>
          </a:p>
        </p:txBody>
      </p:sp>
      <p:graphicFrame>
        <p:nvGraphicFramePr>
          <p:cNvPr id="5" name="Tabelle 4">
            <a:extLst>
              <a:ext uri="{FF2B5EF4-FFF2-40B4-BE49-F238E27FC236}">
                <a16:creationId xmlns:a16="http://schemas.microsoft.com/office/drawing/2014/main" id="{3DDB0199-0312-44C5-850F-CC4ADC87D42C}"/>
              </a:ext>
            </a:extLst>
          </p:cNvPr>
          <p:cNvGraphicFramePr>
            <a:graphicFrameLocks noGrp="1"/>
          </p:cNvGraphicFramePr>
          <p:nvPr>
            <p:extLst>
              <p:ext uri="{D42A27DB-BD31-4B8C-83A1-F6EECF244321}">
                <p14:modId xmlns:p14="http://schemas.microsoft.com/office/powerpoint/2010/main" val="906114104"/>
              </p:ext>
            </p:extLst>
          </p:nvPr>
        </p:nvGraphicFramePr>
        <p:xfrm>
          <a:off x="1720850" y="3140968"/>
          <a:ext cx="6096000" cy="2225040"/>
        </p:xfrm>
        <a:graphic>
          <a:graphicData uri="http://schemas.openxmlformats.org/drawingml/2006/table">
            <a:tbl>
              <a:tblPr firstRow="1" bandRow="1">
                <a:tableStyleId>{93296810-A885-4BE3-A3E7-6D5BEEA58F35}</a:tableStyleId>
              </a:tblPr>
              <a:tblGrid>
                <a:gridCol w="3048000">
                  <a:extLst>
                    <a:ext uri="{9D8B030D-6E8A-4147-A177-3AD203B41FA5}">
                      <a16:colId xmlns:a16="http://schemas.microsoft.com/office/drawing/2014/main" val="3198101376"/>
                    </a:ext>
                  </a:extLst>
                </a:gridCol>
                <a:gridCol w="3048000">
                  <a:extLst>
                    <a:ext uri="{9D8B030D-6E8A-4147-A177-3AD203B41FA5}">
                      <a16:colId xmlns:a16="http://schemas.microsoft.com/office/drawing/2014/main" val="294613974"/>
                    </a:ext>
                  </a:extLst>
                </a:gridCol>
              </a:tblGrid>
              <a:tr h="370840">
                <a:tc>
                  <a:txBody>
                    <a:bodyPr/>
                    <a:lstStyle/>
                    <a:p>
                      <a:r>
                        <a:rPr lang="de-DE" sz="1600" b="0" dirty="0">
                          <a:solidFill>
                            <a:schemeClr val="tx1"/>
                          </a:solidFill>
                          <a:latin typeface="Arial" panose="020B0604020202020204" pitchFamily="34" charset="0"/>
                          <a:cs typeface="Arial" panose="020B0604020202020204" pitchFamily="34" charset="0"/>
                        </a:rPr>
                        <a:t>Systemische Fluoridierung</a:t>
                      </a:r>
                    </a:p>
                  </a:txBody>
                  <a:tcPr/>
                </a:tc>
                <a:tc>
                  <a:txBody>
                    <a:bodyPr/>
                    <a:lstStyle/>
                    <a:p>
                      <a:r>
                        <a:rPr lang="de-DE" sz="1600" b="0" dirty="0">
                          <a:solidFill>
                            <a:schemeClr val="tx1"/>
                          </a:solidFill>
                          <a:latin typeface="Arial" panose="020B0604020202020204" pitchFamily="34" charset="0"/>
                          <a:cs typeface="Arial" panose="020B0604020202020204" pitchFamily="34" charset="0"/>
                        </a:rPr>
                        <a:t>Lokale Fluoridierung</a:t>
                      </a:r>
                    </a:p>
                  </a:txBody>
                  <a:tcPr/>
                </a:tc>
                <a:extLst>
                  <a:ext uri="{0D108BD9-81ED-4DB2-BD59-A6C34878D82A}">
                    <a16:rowId xmlns:a16="http://schemas.microsoft.com/office/drawing/2014/main" val="944181086"/>
                  </a:ext>
                </a:extLst>
              </a:tr>
              <a:tr h="370840">
                <a:tc>
                  <a:txBody>
                    <a:bodyPr/>
                    <a:lstStyle/>
                    <a:p>
                      <a:r>
                        <a:rPr lang="de-DE" sz="1600" b="0" dirty="0">
                          <a:solidFill>
                            <a:schemeClr val="tx1"/>
                          </a:solidFill>
                          <a:latin typeface="Arial" panose="020B0604020202020204" pitchFamily="34" charset="0"/>
                          <a:cs typeface="Arial" panose="020B0604020202020204" pitchFamily="34" charset="0"/>
                        </a:rPr>
                        <a:t>Speisesalz</a:t>
                      </a:r>
                    </a:p>
                  </a:txBody>
                  <a:tcPr/>
                </a:tc>
                <a:tc>
                  <a:txBody>
                    <a:bodyPr/>
                    <a:lstStyle/>
                    <a:p>
                      <a:r>
                        <a:rPr lang="de-DE" sz="1600" b="0" dirty="0">
                          <a:solidFill>
                            <a:schemeClr val="tx1"/>
                          </a:solidFill>
                          <a:latin typeface="Arial" panose="020B0604020202020204" pitchFamily="34" charset="0"/>
                          <a:cs typeface="Arial" panose="020B0604020202020204" pitchFamily="34" charset="0"/>
                        </a:rPr>
                        <a:t>Zahnpasta</a:t>
                      </a:r>
                    </a:p>
                  </a:txBody>
                  <a:tcPr/>
                </a:tc>
                <a:extLst>
                  <a:ext uri="{0D108BD9-81ED-4DB2-BD59-A6C34878D82A}">
                    <a16:rowId xmlns:a16="http://schemas.microsoft.com/office/drawing/2014/main" val="962613949"/>
                  </a:ext>
                </a:extLst>
              </a:tr>
              <a:tr h="370840">
                <a:tc>
                  <a:txBody>
                    <a:bodyPr/>
                    <a:lstStyle/>
                    <a:p>
                      <a:r>
                        <a:rPr lang="de-DE" sz="1600" b="0" dirty="0">
                          <a:solidFill>
                            <a:schemeClr val="tx1"/>
                          </a:solidFill>
                          <a:latin typeface="Arial" panose="020B0604020202020204" pitchFamily="34" charset="0"/>
                          <a:cs typeface="Arial" panose="020B0604020202020204" pitchFamily="34" charset="0"/>
                        </a:rPr>
                        <a:t>Tabletten</a:t>
                      </a:r>
                    </a:p>
                  </a:txBody>
                  <a:tcPr/>
                </a:tc>
                <a:tc>
                  <a:txBody>
                    <a:bodyPr/>
                    <a:lstStyle/>
                    <a:p>
                      <a:r>
                        <a:rPr lang="de-DE" sz="1600" b="0" dirty="0">
                          <a:solidFill>
                            <a:schemeClr val="tx1"/>
                          </a:solidFill>
                          <a:latin typeface="Arial" panose="020B0604020202020204" pitchFamily="34" charset="0"/>
                          <a:cs typeface="Arial" panose="020B0604020202020204" pitchFamily="34" charset="0"/>
                        </a:rPr>
                        <a:t>Mundspüllösung</a:t>
                      </a:r>
                    </a:p>
                  </a:txBody>
                  <a:tcPr/>
                </a:tc>
                <a:extLst>
                  <a:ext uri="{0D108BD9-81ED-4DB2-BD59-A6C34878D82A}">
                    <a16:rowId xmlns:a16="http://schemas.microsoft.com/office/drawing/2014/main" val="2560032332"/>
                  </a:ext>
                </a:extLst>
              </a:tr>
              <a:tr h="370840">
                <a:tc>
                  <a:txBody>
                    <a:bodyPr/>
                    <a:lstStyle/>
                    <a:p>
                      <a:r>
                        <a:rPr lang="de-DE" sz="1600" b="0" dirty="0">
                          <a:solidFill>
                            <a:schemeClr val="tx1"/>
                          </a:solidFill>
                          <a:latin typeface="Arial" panose="020B0604020202020204" pitchFamily="34" charset="0"/>
                          <a:cs typeface="Arial" panose="020B0604020202020204" pitchFamily="34" charset="0"/>
                        </a:rPr>
                        <a:t>Mineralwasser</a:t>
                      </a:r>
                    </a:p>
                  </a:txBody>
                  <a:tcPr/>
                </a:tc>
                <a:tc>
                  <a:txBody>
                    <a:bodyPr/>
                    <a:lstStyle/>
                    <a:p>
                      <a:r>
                        <a:rPr lang="de-DE" sz="1600" b="0" dirty="0">
                          <a:solidFill>
                            <a:schemeClr val="tx1"/>
                          </a:solidFill>
                          <a:latin typeface="Arial" panose="020B0604020202020204" pitchFamily="34" charset="0"/>
                          <a:cs typeface="Arial" panose="020B0604020202020204" pitchFamily="34" charset="0"/>
                        </a:rPr>
                        <a:t>Fluids</a:t>
                      </a:r>
                    </a:p>
                  </a:txBody>
                  <a:tcPr/>
                </a:tc>
                <a:extLst>
                  <a:ext uri="{0D108BD9-81ED-4DB2-BD59-A6C34878D82A}">
                    <a16:rowId xmlns:a16="http://schemas.microsoft.com/office/drawing/2014/main" val="2679187578"/>
                  </a:ext>
                </a:extLst>
              </a:tr>
              <a:tr h="370840">
                <a:tc>
                  <a:txBody>
                    <a:bodyPr/>
                    <a:lstStyle/>
                    <a:p>
                      <a:r>
                        <a:rPr lang="de-DE" sz="1600" b="0" dirty="0">
                          <a:solidFill>
                            <a:schemeClr val="tx1"/>
                          </a:solidFill>
                          <a:latin typeface="Arial" panose="020B0604020202020204" pitchFamily="34" charset="0"/>
                          <a:cs typeface="Arial" panose="020B0604020202020204" pitchFamily="34" charset="0"/>
                        </a:rPr>
                        <a:t>Trinkwasser</a:t>
                      </a:r>
                    </a:p>
                  </a:txBody>
                  <a:tcPr/>
                </a:tc>
                <a:tc>
                  <a:txBody>
                    <a:bodyPr/>
                    <a:lstStyle/>
                    <a:p>
                      <a:r>
                        <a:rPr lang="de-DE" sz="1600" b="0" dirty="0">
                          <a:solidFill>
                            <a:schemeClr val="tx1"/>
                          </a:solidFill>
                          <a:latin typeface="Arial" panose="020B0604020202020204" pitchFamily="34" charset="0"/>
                          <a:cs typeface="Arial" panose="020B0604020202020204" pitchFamily="34" charset="0"/>
                        </a:rPr>
                        <a:t>Gelees</a:t>
                      </a:r>
                    </a:p>
                  </a:txBody>
                  <a:tcPr/>
                </a:tc>
                <a:extLst>
                  <a:ext uri="{0D108BD9-81ED-4DB2-BD59-A6C34878D82A}">
                    <a16:rowId xmlns:a16="http://schemas.microsoft.com/office/drawing/2014/main" val="3295378857"/>
                  </a:ext>
                </a:extLst>
              </a:tr>
              <a:tr h="370840">
                <a:tc>
                  <a:txBody>
                    <a:bodyPr/>
                    <a:lstStyle/>
                    <a:p>
                      <a:endParaRPr lang="de-DE" sz="1600" b="0">
                        <a:solidFill>
                          <a:schemeClr val="tx1"/>
                        </a:solidFill>
                        <a:latin typeface="Arial" panose="020B0604020202020204" pitchFamily="34" charset="0"/>
                        <a:cs typeface="Arial" panose="020B0604020202020204" pitchFamily="34" charset="0"/>
                      </a:endParaRPr>
                    </a:p>
                  </a:txBody>
                  <a:tcPr/>
                </a:tc>
                <a:tc>
                  <a:txBody>
                    <a:bodyPr/>
                    <a:lstStyle/>
                    <a:p>
                      <a:r>
                        <a:rPr lang="de-DE" sz="1600" b="0" dirty="0">
                          <a:solidFill>
                            <a:schemeClr val="tx1"/>
                          </a:solidFill>
                          <a:latin typeface="Arial" panose="020B0604020202020204" pitchFamily="34" charset="0"/>
                          <a:cs typeface="Arial" panose="020B0604020202020204" pitchFamily="34" charset="0"/>
                        </a:rPr>
                        <a:t>Lacke</a:t>
                      </a:r>
                    </a:p>
                  </a:txBody>
                  <a:tcPr/>
                </a:tc>
                <a:extLst>
                  <a:ext uri="{0D108BD9-81ED-4DB2-BD59-A6C34878D82A}">
                    <a16:rowId xmlns:a16="http://schemas.microsoft.com/office/drawing/2014/main" val="3591929206"/>
                  </a:ext>
                </a:extLst>
              </a:tr>
            </a:tbl>
          </a:graphicData>
        </a:graphic>
      </p:graphicFrame>
    </p:spTree>
    <p:extLst>
      <p:ext uri="{BB962C8B-B14F-4D97-AF65-F5344CB8AC3E}">
        <p14:creationId xmlns:p14="http://schemas.microsoft.com/office/powerpoint/2010/main" val="29515149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normAutofit fontScale="90000"/>
          </a:bodyPr>
          <a:lstStyle/>
          <a:p>
            <a:br>
              <a:rPr lang="de-DE" dirty="0"/>
            </a:br>
            <a:r>
              <a:rPr lang="de-DE" sz="2700" dirty="0"/>
              <a:t>Patienten bei der Kariestherapie begleiten</a:t>
            </a:r>
            <a:br>
              <a:rPr lang="de-DE" dirty="0"/>
            </a:br>
            <a:r>
              <a:rPr lang="de-DE" dirty="0"/>
              <a:t>				</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a:xfrm>
            <a:off x="850900" y="2099733"/>
            <a:ext cx="7835900" cy="4026430"/>
          </a:xfrm>
        </p:spPr>
        <p:txBody>
          <a:bodyPr>
            <a:normAutofit/>
          </a:bodyPr>
          <a:lstStyle/>
          <a:p>
            <a:pPr marL="0" indent="0">
              <a:buNone/>
            </a:pPr>
            <a:r>
              <a:rPr lang="de-DE" sz="1600" b="1" dirty="0"/>
              <a:t>Kariesindex: </a:t>
            </a:r>
          </a:p>
          <a:p>
            <a:pPr marL="0" indent="0">
              <a:buNone/>
            </a:pPr>
            <a:r>
              <a:rPr lang="de-DE" sz="1600" dirty="0"/>
              <a:t>Maßstab, der den Schädigungsgrad der vorhandenen  Zähne angibt</a:t>
            </a:r>
          </a:p>
          <a:p>
            <a:pPr marL="0" indent="0">
              <a:buNone/>
            </a:pPr>
            <a:r>
              <a:rPr lang="de-DE" sz="1600" dirty="0"/>
              <a:t>Beurteilung des individuellen Kariesrisikos</a:t>
            </a:r>
          </a:p>
          <a:p>
            <a:pPr marL="0" indent="0">
              <a:buNone/>
            </a:pPr>
            <a:endParaRPr lang="de-DE" sz="1600" dirty="0"/>
          </a:p>
          <a:p>
            <a:pPr marL="0" indent="0">
              <a:buNone/>
            </a:pPr>
            <a:endParaRPr lang="de-DE" sz="1600" dirty="0"/>
          </a:p>
          <a:p>
            <a:pPr marL="0" indent="0">
              <a:buNone/>
            </a:pPr>
            <a:r>
              <a:rPr lang="de-DE" sz="1600" dirty="0"/>
              <a:t>Großbuchstaben </a:t>
            </a:r>
            <a:r>
              <a:rPr lang="de-DE" sz="1600" b="1" dirty="0">
                <a:solidFill>
                  <a:schemeClr val="accent6"/>
                </a:solidFill>
              </a:rPr>
              <a:t>DMF-T</a:t>
            </a:r>
            <a:r>
              <a:rPr lang="de-DE" sz="1600" dirty="0"/>
              <a:t> 	(0 - 28) = bleibendes Gebiss</a:t>
            </a:r>
          </a:p>
          <a:p>
            <a:pPr marL="0" indent="0">
              <a:buNone/>
            </a:pPr>
            <a:r>
              <a:rPr lang="de-DE" sz="1600" dirty="0"/>
              <a:t>Kleinbuchstaben </a:t>
            </a:r>
            <a:r>
              <a:rPr lang="de-DE" sz="1600" b="1" dirty="0" err="1">
                <a:solidFill>
                  <a:schemeClr val="accent6"/>
                </a:solidFill>
              </a:rPr>
              <a:t>dmf</a:t>
            </a:r>
            <a:r>
              <a:rPr lang="de-DE" sz="1600" b="1" dirty="0">
                <a:solidFill>
                  <a:schemeClr val="accent6"/>
                </a:solidFill>
              </a:rPr>
              <a:t>-t</a:t>
            </a:r>
            <a:r>
              <a:rPr lang="de-DE" sz="1600" dirty="0"/>
              <a:t> 	(0 - 20) = Milchgebiss</a:t>
            </a:r>
          </a:p>
          <a:p>
            <a:pPr marL="0" indent="0">
              <a:buNone/>
            </a:pPr>
            <a:endParaRPr lang="de-DE" sz="1600" dirty="0"/>
          </a:p>
          <a:p>
            <a:pPr marL="0" indent="0">
              <a:buNone/>
            </a:pPr>
            <a:endParaRPr lang="de-DE" sz="1600" dirty="0"/>
          </a:p>
          <a:p>
            <a:pPr marL="0" indent="0">
              <a:buNone/>
            </a:pPr>
            <a:r>
              <a:rPr lang="de-DE" sz="1600" b="1" dirty="0" err="1">
                <a:solidFill>
                  <a:schemeClr val="accent6"/>
                </a:solidFill>
              </a:rPr>
              <a:t>D</a:t>
            </a:r>
            <a:r>
              <a:rPr lang="de-DE" sz="1600" dirty="0" err="1"/>
              <a:t>ecayed</a:t>
            </a:r>
            <a:r>
              <a:rPr lang="de-DE" sz="1600" dirty="0"/>
              <a:t>	= kariös </a:t>
            </a:r>
          </a:p>
          <a:p>
            <a:pPr marL="0" indent="0">
              <a:buNone/>
            </a:pPr>
            <a:r>
              <a:rPr lang="de-DE" sz="1600" b="1" dirty="0" err="1">
                <a:solidFill>
                  <a:schemeClr val="accent6"/>
                </a:solidFill>
              </a:rPr>
              <a:t>M</a:t>
            </a:r>
            <a:r>
              <a:rPr lang="de-DE" sz="1600" dirty="0" err="1"/>
              <a:t>issing</a:t>
            </a:r>
            <a:r>
              <a:rPr lang="de-DE" sz="1600" dirty="0"/>
              <a:t>	= fehlend</a:t>
            </a:r>
          </a:p>
          <a:p>
            <a:pPr marL="0" indent="0">
              <a:buNone/>
            </a:pPr>
            <a:r>
              <a:rPr lang="de-DE" sz="1600" b="1" dirty="0" err="1">
                <a:solidFill>
                  <a:schemeClr val="accent6"/>
                </a:solidFill>
              </a:rPr>
              <a:t>F</a:t>
            </a:r>
            <a:r>
              <a:rPr lang="de-DE" sz="1600" dirty="0" err="1"/>
              <a:t>illed</a:t>
            </a:r>
            <a:r>
              <a:rPr lang="de-DE" sz="1600" dirty="0"/>
              <a:t>	= gefüllt</a:t>
            </a:r>
          </a:p>
          <a:p>
            <a:pPr marL="0" indent="0">
              <a:buNone/>
            </a:pPr>
            <a:r>
              <a:rPr lang="de-DE" sz="1600" b="1" dirty="0" err="1">
                <a:solidFill>
                  <a:schemeClr val="accent6"/>
                </a:solidFill>
              </a:rPr>
              <a:t>T</a:t>
            </a:r>
            <a:r>
              <a:rPr lang="de-DE" sz="1600" dirty="0" err="1"/>
              <a:t>eeth</a:t>
            </a:r>
            <a:r>
              <a:rPr lang="de-DE" sz="1600" dirty="0"/>
              <a:t> 	= Zähne</a:t>
            </a:r>
          </a:p>
          <a:p>
            <a:pPr marL="0" indent="0">
              <a:buNone/>
            </a:pPr>
            <a:endParaRPr lang="de-DE" sz="1400" dirty="0"/>
          </a:p>
          <a:p>
            <a:pPr marL="0" indent="0">
              <a:buNone/>
            </a:pPr>
            <a:r>
              <a:rPr lang="de-DE" sz="1400" dirty="0"/>
              <a:t>	</a:t>
            </a:r>
          </a:p>
          <a:p>
            <a:pPr marL="0" indent="0">
              <a:buNone/>
            </a:pPr>
            <a:endParaRPr lang="de-DE" dirty="0"/>
          </a:p>
        </p:txBody>
      </p:sp>
      <p:sp>
        <p:nvSpPr>
          <p:cNvPr id="4" name="Abgerundetes Rechteck 3">
            <a:extLst>
              <a:ext uri="{FF2B5EF4-FFF2-40B4-BE49-F238E27FC236}">
                <a16:creationId xmlns:a16="http://schemas.microsoft.com/office/drawing/2014/main" id="{E66B7243-8660-1749-BD7B-7AECE810F0FF}"/>
              </a:ext>
            </a:extLst>
          </p:cNvPr>
          <p:cNvSpPr/>
          <p:nvPr/>
        </p:nvSpPr>
        <p:spPr bwMode="auto">
          <a:xfrm>
            <a:off x="5910961" y="2885803"/>
            <a:ext cx="3096344" cy="3240360"/>
          </a:xfrm>
          <a:prstGeom prst="roundRect">
            <a:avLst/>
          </a:prstGeom>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p:spPr>
        <p:style>
          <a:lnRef idx="1">
            <a:schemeClr val="accent6"/>
          </a:lnRef>
          <a:fillRef idx="3">
            <a:schemeClr val="accent6"/>
          </a:fillRef>
          <a:effectRef idx="2">
            <a:schemeClr val="accent6"/>
          </a:effectRef>
          <a:fontRef idx="minor">
            <a:schemeClr val="lt1"/>
          </a:fontRef>
        </p:style>
        <p:txBody>
          <a:bodyPr rtlCol="0" anchor="ctr"/>
          <a:lstStyle/>
          <a:p>
            <a:pPr algn="ctr"/>
            <a:endParaRPr lang="de-DE"/>
          </a:p>
        </p:txBody>
      </p:sp>
      <p:sp>
        <p:nvSpPr>
          <p:cNvPr id="5" name="Textfeld 4">
            <a:extLst>
              <a:ext uri="{FF2B5EF4-FFF2-40B4-BE49-F238E27FC236}">
                <a16:creationId xmlns:a16="http://schemas.microsoft.com/office/drawing/2014/main" id="{DE6F60C6-53F9-8845-9067-7B7487C80AB3}"/>
              </a:ext>
            </a:extLst>
          </p:cNvPr>
          <p:cNvSpPr txBox="1"/>
          <p:nvPr/>
        </p:nvSpPr>
        <p:spPr bwMode="auto">
          <a:xfrm>
            <a:off x="6162989" y="2907032"/>
            <a:ext cx="2592288" cy="3416320"/>
          </a:xfrm>
          <a:prstGeom prst="rect">
            <a:avLst/>
          </a:prstGeom>
          <a:noFill/>
        </p:spPr>
        <p:txBody>
          <a:bodyPr wrap="square" rtlCol="0">
            <a:spAutoFit/>
          </a:bodyPr>
          <a:lstStyle/>
          <a:p>
            <a:r>
              <a:rPr lang="de-DE" u="sng" dirty="0"/>
              <a:t>Beurteilungsregeln:</a:t>
            </a:r>
          </a:p>
          <a:p>
            <a:pPr marL="285750" indent="-285750">
              <a:buFontTx/>
              <a:buChar char="-"/>
            </a:pPr>
            <a:r>
              <a:rPr lang="de-DE" dirty="0"/>
              <a:t>Weisheitszähne werden nicht bewertet</a:t>
            </a:r>
          </a:p>
          <a:p>
            <a:pPr marL="285750" indent="-285750">
              <a:buFontTx/>
              <a:buChar char="-"/>
            </a:pPr>
            <a:r>
              <a:rPr lang="de-DE" dirty="0"/>
              <a:t>extrahierte kariöse Zähne = fehlend</a:t>
            </a:r>
          </a:p>
          <a:p>
            <a:pPr marL="285750" indent="-285750">
              <a:buFontTx/>
              <a:buChar char="-"/>
            </a:pPr>
            <a:r>
              <a:rPr lang="de-DE" dirty="0"/>
              <a:t>jeder Zahn wird nur 1x gewertet (kariös oder gefüllt)</a:t>
            </a:r>
          </a:p>
          <a:p>
            <a:pPr marL="285750" indent="-285750">
              <a:buFontTx/>
              <a:buChar char="-"/>
            </a:pPr>
            <a:r>
              <a:rPr lang="de-DE" dirty="0"/>
              <a:t>jede Zahnfläche wird beurteilt</a:t>
            </a:r>
          </a:p>
          <a:p>
            <a:pPr marL="285750" indent="-285750">
              <a:buFontTx/>
              <a:buChar char="-"/>
            </a:pPr>
            <a:endParaRPr lang="de-DE" dirty="0"/>
          </a:p>
        </p:txBody>
      </p:sp>
    </p:spTree>
    <p:extLst>
      <p:ext uri="{BB962C8B-B14F-4D97-AF65-F5344CB8AC3E}">
        <p14:creationId xmlns:p14="http://schemas.microsoft.com/office/powerpoint/2010/main" val="29607536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p:txBody>
          <a:bodyPr>
            <a:normAutofit/>
          </a:bodyPr>
          <a:lstStyle/>
          <a:p>
            <a:pPr marL="0" indent="0">
              <a:buNone/>
            </a:pPr>
            <a:r>
              <a:rPr lang="de-DE" sz="1600" b="1" dirty="0"/>
              <a:t>Folgen bei Nichtbehandlung:</a:t>
            </a:r>
          </a:p>
          <a:p>
            <a:pPr marL="0" indent="0">
              <a:buNone/>
            </a:pPr>
            <a:endParaRPr lang="de-DE" sz="1600" b="1" dirty="0"/>
          </a:p>
          <a:p>
            <a:pPr>
              <a:buFont typeface="Wingdings" pitchFamily="2" charset="2"/>
              <a:buChar char="ü"/>
            </a:pPr>
            <a:r>
              <a:rPr lang="de-DE" sz="1600" dirty="0"/>
              <a:t>Verlust der Zahnhartsubstanz</a:t>
            </a:r>
          </a:p>
          <a:p>
            <a:pPr>
              <a:buFont typeface="Wingdings" pitchFamily="2" charset="2"/>
              <a:buChar char="ü"/>
            </a:pPr>
            <a:endParaRPr lang="de-DE" sz="1600" dirty="0"/>
          </a:p>
          <a:p>
            <a:pPr>
              <a:buFont typeface="Wingdings" pitchFamily="2" charset="2"/>
              <a:buChar char="ü"/>
            </a:pPr>
            <a:r>
              <a:rPr lang="de-DE" sz="1600" dirty="0"/>
              <a:t>Mundgeruch</a:t>
            </a:r>
          </a:p>
          <a:p>
            <a:pPr>
              <a:buFont typeface="Wingdings" pitchFamily="2" charset="2"/>
              <a:buChar char="ü"/>
            </a:pPr>
            <a:endParaRPr lang="de-DE" sz="1600" dirty="0"/>
          </a:p>
          <a:p>
            <a:pPr>
              <a:buFont typeface="Wingdings" pitchFamily="2" charset="2"/>
              <a:buChar char="ü"/>
            </a:pPr>
            <a:r>
              <a:rPr lang="de-DE" sz="1600" dirty="0"/>
              <a:t>Bakterienübertragung auf Kinder und Partner</a:t>
            </a:r>
          </a:p>
          <a:p>
            <a:pPr>
              <a:buFont typeface="Wingdings" pitchFamily="2" charset="2"/>
              <a:buChar char="ü"/>
            </a:pPr>
            <a:endParaRPr lang="de-DE" sz="1600" dirty="0"/>
          </a:p>
          <a:p>
            <a:pPr>
              <a:buFont typeface="Wingdings" pitchFamily="2" charset="2"/>
              <a:buChar char="ü"/>
            </a:pPr>
            <a:r>
              <a:rPr lang="de-DE" sz="1600" dirty="0"/>
              <a:t>pulpanahe Läsion : Wurzelkanalbehandlung notwendig</a:t>
            </a:r>
          </a:p>
          <a:p>
            <a:pPr>
              <a:buFont typeface="Wingdings" pitchFamily="2" charset="2"/>
              <a:buChar char="ü"/>
            </a:pPr>
            <a:endParaRPr lang="de-DE" sz="1600" dirty="0"/>
          </a:p>
          <a:p>
            <a:pPr>
              <a:buFont typeface="Wingdings" pitchFamily="2" charset="2"/>
              <a:buChar char="ü"/>
            </a:pPr>
            <a:r>
              <a:rPr lang="de-DE" sz="1600" dirty="0"/>
              <a:t>Infektionen mit Schmerzen und Ausbreitungstendenz </a:t>
            </a:r>
          </a:p>
          <a:p>
            <a:pPr>
              <a:buFont typeface="Wingdings" pitchFamily="2" charset="2"/>
              <a:buChar char="ü"/>
            </a:pPr>
            <a:endParaRPr lang="de-DE" sz="1600" dirty="0"/>
          </a:p>
          <a:p>
            <a:pPr>
              <a:buFont typeface="Wingdings" pitchFamily="2" charset="2"/>
              <a:buChar char="ü"/>
            </a:pPr>
            <a:r>
              <a:rPr lang="de-DE" sz="1600" dirty="0"/>
              <a:t>Extraktion</a:t>
            </a:r>
          </a:p>
          <a:p>
            <a:pPr>
              <a:buFont typeface="Wingdings" pitchFamily="2" charset="2"/>
              <a:buChar char="ü"/>
            </a:pPr>
            <a:endParaRPr lang="de-DE" sz="1600" dirty="0"/>
          </a:p>
          <a:p>
            <a:pPr>
              <a:buFont typeface="Wingdings" pitchFamily="2" charset="2"/>
              <a:buChar char="ü"/>
            </a:pPr>
            <a:r>
              <a:rPr lang="de-DE" sz="1600" dirty="0"/>
              <a:t>Einschränkung der Kauffunktion und Ästhetik</a:t>
            </a:r>
          </a:p>
          <a:p>
            <a:pPr>
              <a:buFont typeface="Wingdings" pitchFamily="2" charset="2"/>
              <a:buChar char="ü"/>
            </a:pPr>
            <a:endParaRPr lang="de-DE" sz="1600" b="1" dirty="0"/>
          </a:p>
          <a:p>
            <a:pPr marL="0" indent="0">
              <a:buNone/>
            </a:pPr>
            <a:endParaRPr lang="de-DE" dirty="0"/>
          </a:p>
        </p:txBody>
      </p:sp>
    </p:spTree>
    <p:extLst>
      <p:ext uri="{BB962C8B-B14F-4D97-AF65-F5344CB8AC3E}">
        <p14:creationId xmlns:p14="http://schemas.microsoft.com/office/powerpoint/2010/main" val="15227205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p:txBody>
          <a:bodyPr>
            <a:normAutofit/>
          </a:bodyPr>
          <a:lstStyle/>
          <a:p>
            <a:pPr marL="0" indent="0">
              <a:buNone/>
            </a:pPr>
            <a:r>
              <a:rPr lang="de-DE" sz="1600" b="1" dirty="0"/>
              <a:t>Füllungstherapie und Füllungsmaterialien</a:t>
            </a:r>
          </a:p>
          <a:p>
            <a:pPr marL="0" indent="0">
              <a:buNone/>
            </a:pPr>
            <a:endParaRPr lang="de-DE" sz="1600" b="1" dirty="0"/>
          </a:p>
          <a:p>
            <a:pPr marL="0" indent="0">
              <a:buNone/>
            </a:pPr>
            <a:r>
              <a:rPr lang="de-DE" sz="1600" b="1" dirty="0"/>
              <a:t>Plastische Füllungen (formbar)			Einlagefüllungen (starre Füllungen)									</a:t>
            </a:r>
            <a:r>
              <a:rPr lang="de-DE" sz="1600" dirty="0"/>
              <a:t>im Labor gefertigt</a:t>
            </a:r>
          </a:p>
          <a:p>
            <a:pPr marL="0" indent="0">
              <a:buNone/>
            </a:pPr>
            <a:endParaRPr lang="de-DE" sz="1600" b="1" dirty="0"/>
          </a:p>
          <a:p>
            <a:pPr marL="0" indent="0">
              <a:buNone/>
            </a:pPr>
            <a:r>
              <a:rPr lang="de-DE" sz="1600" u="sng" dirty="0"/>
              <a:t>Nicht zahnfarben</a:t>
            </a:r>
            <a:r>
              <a:rPr lang="de-DE" sz="1600" dirty="0"/>
              <a:t>: 	Amalgam							Inlay</a:t>
            </a:r>
          </a:p>
          <a:p>
            <a:pPr marL="0" indent="0">
              <a:buNone/>
            </a:pPr>
            <a:r>
              <a:rPr lang="de-DE" sz="1600" dirty="0"/>
              <a:t>			     	Zemente</a:t>
            </a:r>
            <a:r>
              <a:rPr lang="de-DE" sz="1600" b="1" dirty="0"/>
              <a:t>							</a:t>
            </a:r>
            <a:r>
              <a:rPr lang="de-DE" sz="1600" dirty="0" err="1"/>
              <a:t>Onlay</a:t>
            </a:r>
            <a:endParaRPr lang="de-DE" sz="1600" dirty="0"/>
          </a:p>
          <a:p>
            <a:pPr marL="0" indent="0">
              <a:buNone/>
            </a:pPr>
            <a:r>
              <a:rPr lang="de-DE" sz="1600" dirty="0"/>
              <a:t>												Overlay</a:t>
            </a:r>
          </a:p>
          <a:p>
            <a:pPr marL="0" indent="0">
              <a:buNone/>
            </a:pPr>
            <a:r>
              <a:rPr lang="de-DE" sz="1600" dirty="0"/>
              <a:t>											</a:t>
            </a:r>
          </a:p>
          <a:p>
            <a:pPr marL="0" indent="0">
              <a:buNone/>
            </a:pPr>
            <a:r>
              <a:rPr lang="de-DE" sz="1600" b="1" dirty="0"/>
              <a:t>							</a:t>
            </a:r>
          </a:p>
          <a:p>
            <a:pPr marL="0" indent="0">
              <a:buNone/>
            </a:pPr>
            <a:r>
              <a:rPr lang="de-DE" sz="1600" u="sng" dirty="0"/>
              <a:t>zahnfarben</a:t>
            </a:r>
            <a:r>
              <a:rPr lang="de-DE" sz="1600" b="1" dirty="0"/>
              <a:t>: 		</a:t>
            </a:r>
            <a:r>
              <a:rPr lang="de-DE" sz="1600" dirty="0" err="1"/>
              <a:t>Kompomere</a:t>
            </a:r>
            <a:r>
              <a:rPr lang="de-DE" sz="1600" dirty="0"/>
              <a:t>  			</a:t>
            </a:r>
            <a:r>
              <a:rPr lang="de-DE" sz="1600" u="sng" dirty="0"/>
              <a:t>Materialien:</a:t>
            </a:r>
            <a:r>
              <a:rPr lang="de-DE" sz="1600" dirty="0"/>
              <a:t>	Edelmetall</a:t>
            </a:r>
          </a:p>
          <a:p>
            <a:pPr marL="0" indent="0">
              <a:buNone/>
            </a:pPr>
            <a:r>
              <a:rPr lang="de-DE" sz="1600" b="1" dirty="0"/>
              <a:t>		</a:t>
            </a:r>
            <a:r>
              <a:rPr lang="de-DE" sz="1600" dirty="0"/>
              <a:t>    		Komposite</a:t>
            </a:r>
            <a:r>
              <a:rPr lang="de-DE" sz="1600" b="1" dirty="0"/>
              <a:t>		 				</a:t>
            </a:r>
            <a:r>
              <a:rPr lang="de-DE" sz="1600" dirty="0"/>
              <a:t>Nichtedelmetall</a:t>
            </a:r>
          </a:p>
          <a:p>
            <a:pPr marL="0" indent="0">
              <a:buNone/>
            </a:pPr>
            <a:r>
              <a:rPr lang="de-DE" sz="1600" dirty="0"/>
              <a:t>				</a:t>
            </a:r>
            <a:r>
              <a:rPr lang="de-DE" sz="1600" dirty="0" err="1"/>
              <a:t>Glasionomer</a:t>
            </a:r>
            <a:r>
              <a:rPr lang="de-DE" sz="1600" dirty="0"/>
              <a:t>-						Kunststoff (zahnfarben)</a:t>
            </a:r>
          </a:p>
          <a:p>
            <a:pPr marL="0" indent="0">
              <a:buNone/>
            </a:pPr>
            <a:r>
              <a:rPr lang="de-DE" sz="1600" dirty="0"/>
              <a:t>				</a:t>
            </a:r>
            <a:r>
              <a:rPr lang="de-DE" sz="1600" dirty="0" err="1"/>
              <a:t>zement</a:t>
            </a:r>
            <a:r>
              <a:rPr lang="de-DE" sz="1600" dirty="0"/>
              <a:t>						     	Keramik (zahnfarben)</a:t>
            </a:r>
            <a:r>
              <a:rPr lang="de-DE" sz="1600" b="1" dirty="0"/>
              <a:t>	</a:t>
            </a:r>
          </a:p>
          <a:p>
            <a:pPr marL="0" indent="0">
              <a:buNone/>
            </a:pPr>
            <a:endParaRPr lang="de-DE" sz="1600" b="1" dirty="0"/>
          </a:p>
        </p:txBody>
      </p:sp>
      <p:cxnSp>
        <p:nvCxnSpPr>
          <p:cNvPr id="5" name="Gerade Verbindung 4">
            <a:extLst>
              <a:ext uri="{FF2B5EF4-FFF2-40B4-BE49-F238E27FC236}">
                <a16:creationId xmlns:a16="http://schemas.microsoft.com/office/drawing/2014/main" id="{83AD49CA-CA6A-6449-9AE8-189195BAE949}"/>
              </a:ext>
            </a:extLst>
          </p:cNvPr>
          <p:cNvCxnSpPr>
            <a:cxnSpLocks/>
          </p:cNvCxnSpPr>
          <p:nvPr/>
        </p:nvCxnSpPr>
        <p:spPr bwMode="auto">
          <a:xfrm>
            <a:off x="4499992" y="2636912"/>
            <a:ext cx="0" cy="3168352"/>
          </a:xfrm>
          <a:prstGeom prst="line">
            <a:avLst/>
          </a:prstGeom>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1422072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	</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p:txBody>
          <a:bodyPr>
            <a:normAutofit lnSpcReduction="10000"/>
          </a:bodyPr>
          <a:lstStyle/>
          <a:p>
            <a:pPr marL="0" indent="0">
              <a:buNone/>
            </a:pPr>
            <a:r>
              <a:rPr lang="de-DE" sz="1600" b="1" dirty="0"/>
              <a:t>Anforderungen an Füllungsmaterialien:</a:t>
            </a:r>
          </a:p>
          <a:p>
            <a:pPr marL="0" indent="0">
              <a:buNone/>
            </a:pPr>
            <a:endParaRPr lang="de-DE" sz="1600" b="1" dirty="0"/>
          </a:p>
          <a:p>
            <a:pPr>
              <a:buFont typeface="Wingdings" panose="05000000000000000000" pitchFamily="2" charset="2"/>
              <a:buChar char="ü"/>
            </a:pPr>
            <a:r>
              <a:rPr lang="de-DE" sz="1600" dirty="0"/>
              <a:t>nicht gesundheitsschädlich</a:t>
            </a:r>
          </a:p>
          <a:p>
            <a:pPr marL="0" indent="0">
              <a:buNone/>
            </a:pPr>
            <a:endParaRPr lang="de-DE" sz="1600" dirty="0"/>
          </a:p>
          <a:p>
            <a:pPr>
              <a:buFont typeface="Wingdings" panose="05000000000000000000" pitchFamily="2" charset="2"/>
              <a:buChar char="ü"/>
            </a:pPr>
            <a:r>
              <a:rPr lang="de-DE" sz="1600" dirty="0"/>
              <a:t>formstabil gegen Abrieb / Druck / Biegefestigkeit</a:t>
            </a:r>
          </a:p>
          <a:p>
            <a:pPr marL="0" indent="0">
              <a:buNone/>
            </a:pPr>
            <a:endParaRPr lang="de-DE" sz="1600" dirty="0"/>
          </a:p>
          <a:p>
            <a:pPr>
              <a:buFont typeface="Wingdings" panose="05000000000000000000" pitchFamily="2" charset="2"/>
              <a:buChar char="ü"/>
            </a:pPr>
            <a:r>
              <a:rPr lang="de-DE" sz="1600" dirty="0"/>
              <a:t>geringe Wärmeleitung</a:t>
            </a:r>
          </a:p>
          <a:p>
            <a:pPr marL="0" indent="0">
              <a:buNone/>
            </a:pPr>
            <a:endParaRPr lang="de-DE" sz="1600" dirty="0"/>
          </a:p>
          <a:p>
            <a:pPr>
              <a:buFont typeface="Wingdings" panose="05000000000000000000" pitchFamily="2" charset="2"/>
              <a:buChar char="ü"/>
            </a:pPr>
            <a:r>
              <a:rPr lang="de-DE" sz="1600" dirty="0"/>
              <a:t>gut verarbeitbar und längere Haltbarkeit</a:t>
            </a:r>
          </a:p>
          <a:p>
            <a:pPr marL="0" indent="0">
              <a:buNone/>
            </a:pPr>
            <a:endParaRPr lang="de-DE" sz="1600" dirty="0"/>
          </a:p>
          <a:p>
            <a:pPr>
              <a:buFont typeface="Wingdings" panose="05000000000000000000" pitchFamily="2" charset="2"/>
              <a:buChar char="ü"/>
            </a:pPr>
            <a:r>
              <a:rPr lang="de-DE" sz="1600" dirty="0"/>
              <a:t>guter Verbund zur Zahnoberfläche (mechanisch oder adhäsiv)</a:t>
            </a:r>
          </a:p>
          <a:p>
            <a:pPr marL="0" indent="0">
              <a:buNone/>
            </a:pPr>
            <a:endParaRPr lang="de-DE" sz="1600" dirty="0"/>
          </a:p>
          <a:p>
            <a:pPr>
              <a:buFont typeface="Wingdings" panose="05000000000000000000" pitchFamily="2" charset="2"/>
              <a:buChar char="ü"/>
            </a:pPr>
            <a:r>
              <a:rPr lang="de-DE" sz="1600" dirty="0"/>
              <a:t>unlöslich gegenüber chemischen Einwirkungen </a:t>
            </a:r>
          </a:p>
          <a:p>
            <a:pPr marL="0" indent="0">
              <a:buNone/>
            </a:pPr>
            <a:endParaRPr lang="de-DE" sz="1600" dirty="0"/>
          </a:p>
          <a:p>
            <a:pPr>
              <a:buFont typeface="Wingdings" panose="05000000000000000000" pitchFamily="2" charset="2"/>
              <a:buChar char="ü"/>
            </a:pPr>
            <a:r>
              <a:rPr lang="de-DE" sz="1600" dirty="0"/>
              <a:t>im ästhetischen Bereich zahnfarben</a:t>
            </a:r>
          </a:p>
          <a:p>
            <a:pPr marL="0" indent="0">
              <a:buNone/>
            </a:pPr>
            <a:endParaRPr lang="de-DE" sz="1600" dirty="0"/>
          </a:p>
          <a:p>
            <a:pPr>
              <a:buFont typeface="Wingdings" panose="05000000000000000000" pitchFamily="2" charset="2"/>
              <a:buChar char="ü"/>
            </a:pPr>
            <a:r>
              <a:rPr lang="de-DE" sz="1600" dirty="0"/>
              <a:t>widerstandsfähig gegenüber Bakterien / Nahrung / Speichel</a:t>
            </a:r>
          </a:p>
          <a:p>
            <a:pPr>
              <a:buFont typeface="Wingdings" panose="05000000000000000000" pitchFamily="2" charset="2"/>
              <a:buChar char="ü"/>
            </a:pPr>
            <a:endParaRPr lang="de-DE" sz="1600" b="1" dirty="0"/>
          </a:p>
          <a:p>
            <a:pPr>
              <a:buFont typeface="Wingdings" panose="05000000000000000000" pitchFamily="2" charset="2"/>
              <a:buChar char="ü"/>
            </a:pPr>
            <a:endParaRPr lang="de-DE" sz="1600" b="1" dirty="0"/>
          </a:p>
        </p:txBody>
      </p:sp>
    </p:spTree>
    <p:extLst>
      <p:ext uri="{BB962C8B-B14F-4D97-AF65-F5344CB8AC3E}">
        <p14:creationId xmlns:p14="http://schemas.microsoft.com/office/powerpoint/2010/main" val="8864663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p:txBody>
          <a:bodyPr>
            <a:normAutofit fontScale="92500" lnSpcReduction="10000"/>
          </a:bodyPr>
          <a:lstStyle/>
          <a:p>
            <a:pPr marL="0" indent="0">
              <a:buNone/>
            </a:pPr>
            <a:r>
              <a:rPr lang="de-DE" sz="1600" b="1" dirty="0"/>
              <a:t>Arbeitsschritte einer nicht adhäsiven Füllung :</a:t>
            </a:r>
          </a:p>
          <a:p>
            <a:pPr marL="0" indent="0">
              <a:buNone/>
            </a:pPr>
            <a:endParaRPr lang="de-DE" sz="1600" b="1" dirty="0"/>
          </a:p>
          <a:p>
            <a:pPr marL="0" indent="0">
              <a:buNone/>
            </a:pPr>
            <a:endParaRPr lang="de-DE" sz="1700" dirty="0"/>
          </a:p>
          <a:p>
            <a:pPr>
              <a:buFont typeface="Wingdings" panose="05000000000000000000" pitchFamily="2" charset="2"/>
              <a:buChar char="ü"/>
            </a:pPr>
            <a:r>
              <a:rPr lang="de-DE" sz="1700" dirty="0" err="1"/>
              <a:t>Kavitätenpräparation</a:t>
            </a:r>
            <a:r>
              <a:rPr lang="de-DE" sz="1700" dirty="0"/>
              <a:t> (möglichst minimal-invasiv)</a:t>
            </a:r>
          </a:p>
          <a:p>
            <a:pPr marL="0" indent="0">
              <a:buNone/>
            </a:pPr>
            <a:endParaRPr lang="de-DE" sz="1700" dirty="0"/>
          </a:p>
          <a:p>
            <a:pPr>
              <a:buFont typeface="Wingdings" panose="05000000000000000000" pitchFamily="2" charset="2"/>
              <a:buChar char="ü"/>
            </a:pPr>
            <a:r>
              <a:rPr lang="de-DE" sz="1700" dirty="0"/>
              <a:t>Exkavation der Karies </a:t>
            </a:r>
          </a:p>
          <a:p>
            <a:pPr marL="0" indent="0">
              <a:buNone/>
            </a:pPr>
            <a:endParaRPr lang="de-DE" sz="1700" dirty="0"/>
          </a:p>
          <a:p>
            <a:pPr>
              <a:buFont typeface="Wingdings" panose="05000000000000000000" pitchFamily="2" charset="2"/>
              <a:buChar char="ü"/>
            </a:pPr>
            <a:r>
              <a:rPr lang="de-DE" sz="1700" dirty="0"/>
              <a:t>Matrize anlegen</a:t>
            </a:r>
          </a:p>
          <a:p>
            <a:pPr>
              <a:buFont typeface="Wingdings" panose="05000000000000000000" pitchFamily="2" charset="2"/>
              <a:buChar char="ü"/>
            </a:pPr>
            <a:endParaRPr lang="de-DE" sz="1700" dirty="0"/>
          </a:p>
          <a:p>
            <a:pPr>
              <a:buFont typeface="Wingdings" panose="05000000000000000000" pitchFamily="2" charset="2"/>
              <a:buChar char="ü"/>
            </a:pPr>
            <a:r>
              <a:rPr lang="de-DE" sz="1700" dirty="0"/>
              <a:t>Trockenlegung relativ oder absolut</a:t>
            </a:r>
          </a:p>
          <a:p>
            <a:pPr marL="0" indent="0">
              <a:buNone/>
            </a:pPr>
            <a:endParaRPr lang="de-DE" sz="1700" dirty="0"/>
          </a:p>
          <a:p>
            <a:pPr>
              <a:buFont typeface="Wingdings" panose="05000000000000000000" pitchFamily="2" charset="2"/>
              <a:buChar char="ü"/>
            </a:pPr>
            <a:r>
              <a:rPr lang="de-DE" sz="1700" dirty="0"/>
              <a:t>einbringen des Füllungsmaterials mit evtl. Polymerisation</a:t>
            </a:r>
          </a:p>
          <a:p>
            <a:pPr marL="0" indent="0">
              <a:buNone/>
            </a:pPr>
            <a:endParaRPr lang="de-DE" sz="1700" dirty="0"/>
          </a:p>
          <a:p>
            <a:pPr>
              <a:buFont typeface="Wingdings" panose="05000000000000000000" pitchFamily="2" charset="2"/>
              <a:buChar char="ü"/>
            </a:pPr>
            <a:r>
              <a:rPr lang="de-DE" sz="1700" dirty="0"/>
              <a:t>Abnahme der Matrize</a:t>
            </a:r>
          </a:p>
          <a:p>
            <a:pPr marL="0" indent="0">
              <a:buNone/>
            </a:pPr>
            <a:endParaRPr lang="de-DE" sz="1700" dirty="0"/>
          </a:p>
          <a:p>
            <a:pPr>
              <a:buFont typeface="Wingdings" panose="05000000000000000000" pitchFamily="2" charset="2"/>
              <a:buChar char="ü"/>
            </a:pPr>
            <a:r>
              <a:rPr lang="de-DE" sz="1700" dirty="0"/>
              <a:t>Einschleifen der Okklusion </a:t>
            </a:r>
          </a:p>
          <a:p>
            <a:pPr marL="0" indent="0">
              <a:buNone/>
            </a:pPr>
            <a:endParaRPr lang="de-DE" sz="1700" dirty="0"/>
          </a:p>
          <a:p>
            <a:pPr>
              <a:buFont typeface="Wingdings" panose="05000000000000000000" pitchFamily="2" charset="2"/>
              <a:buChar char="ü"/>
            </a:pPr>
            <a:r>
              <a:rPr lang="de-DE" sz="1700" dirty="0"/>
              <a:t>Politur </a:t>
            </a:r>
          </a:p>
          <a:p>
            <a:pPr>
              <a:buFont typeface="Wingdings" panose="05000000000000000000" pitchFamily="2" charset="2"/>
              <a:buChar char="ü"/>
            </a:pPr>
            <a:endParaRPr lang="de-DE" sz="1600" dirty="0"/>
          </a:p>
          <a:p>
            <a:pPr>
              <a:buFont typeface="Wingdings" panose="05000000000000000000" pitchFamily="2" charset="2"/>
              <a:buChar char="ü"/>
            </a:pPr>
            <a:endParaRPr lang="de-DE" sz="1600" b="1" dirty="0"/>
          </a:p>
        </p:txBody>
      </p:sp>
    </p:spTree>
    <p:extLst>
      <p:ext uri="{BB962C8B-B14F-4D97-AF65-F5344CB8AC3E}">
        <p14:creationId xmlns:p14="http://schemas.microsoft.com/office/powerpoint/2010/main" val="38691256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p:txBody>
          <a:bodyPr>
            <a:normAutofit/>
          </a:bodyPr>
          <a:lstStyle/>
          <a:p>
            <a:pPr marL="0" indent="0">
              <a:buNone/>
            </a:pPr>
            <a:r>
              <a:rPr lang="de-DE" sz="1600" b="1" dirty="0"/>
              <a:t>Arbeitsschritte einer Füllung in </a:t>
            </a:r>
            <a:r>
              <a:rPr lang="de-DE" sz="1600" b="1" dirty="0" err="1"/>
              <a:t>Adhäsivtechnik</a:t>
            </a:r>
            <a:r>
              <a:rPr lang="de-DE" sz="1600" b="1" dirty="0"/>
              <a:t>:</a:t>
            </a:r>
          </a:p>
          <a:p>
            <a:pPr marL="0" indent="0">
              <a:buNone/>
            </a:pPr>
            <a:endParaRPr lang="de-DE" sz="1800" b="1" dirty="0"/>
          </a:p>
          <a:p>
            <a:pPr>
              <a:buFont typeface="Wingdings" panose="05000000000000000000" pitchFamily="2" charset="2"/>
              <a:buChar char="ü"/>
            </a:pPr>
            <a:r>
              <a:rPr lang="de-DE" sz="1800" dirty="0" err="1"/>
              <a:t>Kavitätenpräparation</a:t>
            </a:r>
            <a:r>
              <a:rPr lang="de-DE" sz="1800" dirty="0"/>
              <a:t> (möglichst minimal-invasiv, </a:t>
            </a:r>
            <a:r>
              <a:rPr lang="de-DE" sz="1800" dirty="0" err="1"/>
              <a:t>Anschrägung</a:t>
            </a:r>
            <a:r>
              <a:rPr lang="de-DE" sz="1800" dirty="0"/>
              <a:t> der Schmelzränder )</a:t>
            </a:r>
          </a:p>
          <a:p>
            <a:pPr marL="0" indent="0">
              <a:buNone/>
            </a:pPr>
            <a:endParaRPr lang="de-DE" sz="1800" dirty="0"/>
          </a:p>
          <a:p>
            <a:pPr>
              <a:buFont typeface="Wingdings" panose="05000000000000000000" pitchFamily="2" charset="2"/>
              <a:buChar char="ü"/>
            </a:pPr>
            <a:r>
              <a:rPr lang="de-DE" sz="1800" dirty="0"/>
              <a:t>Exkavation der Karies </a:t>
            </a:r>
          </a:p>
          <a:p>
            <a:pPr marL="0" indent="0">
              <a:buNone/>
            </a:pPr>
            <a:endParaRPr lang="de-DE" sz="1800" dirty="0"/>
          </a:p>
          <a:p>
            <a:pPr>
              <a:buFont typeface="Wingdings" panose="05000000000000000000" pitchFamily="2" charset="2"/>
              <a:buChar char="ü"/>
            </a:pPr>
            <a:r>
              <a:rPr lang="de-DE" sz="1800" dirty="0"/>
              <a:t>Matrize anlegen, evtl. Separation mit Keil</a:t>
            </a:r>
          </a:p>
          <a:p>
            <a:pPr>
              <a:buFont typeface="Wingdings" panose="05000000000000000000" pitchFamily="2" charset="2"/>
              <a:buChar char="ü"/>
            </a:pPr>
            <a:endParaRPr lang="de-DE" sz="1800" dirty="0"/>
          </a:p>
          <a:p>
            <a:pPr>
              <a:buFont typeface="Wingdings" panose="05000000000000000000" pitchFamily="2" charset="2"/>
              <a:buChar char="ü"/>
            </a:pPr>
            <a:r>
              <a:rPr lang="de-DE" sz="1800" dirty="0"/>
              <a:t>Trockenlegung relativ oder absolut</a:t>
            </a:r>
          </a:p>
          <a:p>
            <a:pPr marL="0" indent="0">
              <a:buNone/>
            </a:pPr>
            <a:endParaRPr lang="de-DE" sz="1800" dirty="0"/>
          </a:p>
          <a:p>
            <a:pPr>
              <a:buFont typeface="Wingdings" panose="05000000000000000000" pitchFamily="2" charset="2"/>
              <a:buChar char="ü"/>
            </a:pPr>
            <a:r>
              <a:rPr lang="de-DE" sz="1800" dirty="0"/>
              <a:t>Säure-Ätz-Technik </a:t>
            </a:r>
          </a:p>
          <a:p>
            <a:pPr>
              <a:buFont typeface="Wingdings" panose="05000000000000000000" pitchFamily="2" charset="2"/>
              <a:buChar char="ü"/>
            </a:pPr>
            <a:endParaRPr lang="de-DE" sz="1200" dirty="0"/>
          </a:p>
        </p:txBody>
      </p:sp>
    </p:spTree>
    <p:extLst>
      <p:ext uri="{BB962C8B-B14F-4D97-AF65-F5344CB8AC3E}">
        <p14:creationId xmlns:p14="http://schemas.microsoft.com/office/powerpoint/2010/main" val="11161562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p:txBody>
          <a:bodyPr>
            <a:normAutofit/>
          </a:bodyPr>
          <a:lstStyle/>
          <a:p>
            <a:pPr marL="0" indent="0">
              <a:buNone/>
            </a:pPr>
            <a:r>
              <a:rPr lang="de-DE" sz="1600" b="1" dirty="0"/>
              <a:t>Arbeitsschritte einer Füllung in </a:t>
            </a:r>
            <a:r>
              <a:rPr lang="de-DE" sz="1600" b="1" dirty="0" err="1"/>
              <a:t>Adhäsivtechnik</a:t>
            </a:r>
            <a:r>
              <a:rPr lang="de-DE" sz="1600" b="1" dirty="0"/>
              <a:t>:</a:t>
            </a:r>
          </a:p>
          <a:p>
            <a:pPr marL="0" indent="0">
              <a:buNone/>
            </a:pPr>
            <a:endParaRPr lang="de-DE" sz="1600" dirty="0"/>
          </a:p>
          <a:p>
            <a:pPr>
              <a:buFont typeface="Wingdings" panose="05000000000000000000" pitchFamily="2" charset="2"/>
              <a:buChar char="ü"/>
            </a:pPr>
            <a:r>
              <a:rPr lang="de-DE" sz="1600" dirty="0"/>
              <a:t>Bonding (Mehrflaschen-System oder </a:t>
            </a:r>
            <a:r>
              <a:rPr lang="de-DE" sz="1600" dirty="0" err="1"/>
              <a:t>One</a:t>
            </a:r>
            <a:r>
              <a:rPr lang="de-DE" sz="1600" dirty="0"/>
              <a:t>-</a:t>
            </a:r>
            <a:r>
              <a:rPr lang="de-DE" sz="1600" dirty="0" err="1"/>
              <a:t>Bottle</a:t>
            </a:r>
            <a:r>
              <a:rPr lang="de-DE" sz="1600" dirty="0"/>
              <a:t>-System)</a:t>
            </a:r>
          </a:p>
          <a:p>
            <a:pPr marL="0" indent="0">
              <a:buNone/>
            </a:pPr>
            <a:endParaRPr lang="de-DE" sz="1600" dirty="0"/>
          </a:p>
          <a:p>
            <a:pPr>
              <a:buFont typeface="Wingdings" panose="05000000000000000000" pitchFamily="2" charset="2"/>
              <a:buChar char="ü"/>
            </a:pPr>
            <a:r>
              <a:rPr lang="de-DE" sz="1600" dirty="0"/>
              <a:t>Schichtweises Einbringen des </a:t>
            </a:r>
            <a:r>
              <a:rPr lang="de-DE" sz="1600" dirty="0" err="1"/>
              <a:t>Kompositmaterials</a:t>
            </a:r>
            <a:r>
              <a:rPr lang="de-DE" sz="1600" dirty="0"/>
              <a:t> mit Polymerisation</a:t>
            </a:r>
          </a:p>
          <a:p>
            <a:pPr marL="0" indent="0">
              <a:buNone/>
            </a:pPr>
            <a:endParaRPr lang="de-DE" sz="1600" dirty="0"/>
          </a:p>
          <a:p>
            <a:pPr>
              <a:buFont typeface="Wingdings" panose="05000000000000000000" pitchFamily="2" charset="2"/>
              <a:buChar char="ü"/>
            </a:pPr>
            <a:r>
              <a:rPr lang="de-DE" sz="1600" dirty="0"/>
              <a:t>Abnahme der Matrize</a:t>
            </a:r>
          </a:p>
          <a:p>
            <a:pPr marL="0" indent="0">
              <a:buNone/>
            </a:pPr>
            <a:endParaRPr lang="de-DE" sz="1600" dirty="0"/>
          </a:p>
          <a:p>
            <a:pPr>
              <a:buFont typeface="Wingdings" panose="05000000000000000000" pitchFamily="2" charset="2"/>
              <a:buChar char="ü"/>
            </a:pPr>
            <a:r>
              <a:rPr lang="de-DE" sz="1600" dirty="0"/>
              <a:t>Einschleifen der Okklusion </a:t>
            </a:r>
          </a:p>
          <a:p>
            <a:pPr marL="0" indent="0">
              <a:buNone/>
            </a:pPr>
            <a:endParaRPr lang="de-DE" sz="1600" dirty="0"/>
          </a:p>
          <a:p>
            <a:pPr>
              <a:buFont typeface="Wingdings" panose="05000000000000000000" pitchFamily="2" charset="2"/>
              <a:buChar char="ü"/>
            </a:pPr>
            <a:r>
              <a:rPr lang="de-DE" sz="1600" dirty="0"/>
              <a:t>Politur</a:t>
            </a:r>
          </a:p>
          <a:p>
            <a:pPr>
              <a:buFont typeface="Wingdings" panose="05000000000000000000" pitchFamily="2" charset="2"/>
              <a:buChar char="ü"/>
            </a:pPr>
            <a:endParaRPr lang="de-DE" sz="1600" dirty="0"/>
          </a:p>
          <a:p>
            <a:pPr>
              <a:buFont typeface="Wingdings" panose="05000000000000000000" pitchFamily="2" charset="2"/>
              <a:buChar char="ü"/>
            </a:pPr>
            <a:r>
              <a:rPr lang="de-DE" sz="1600" dirty="0"/>
              <a:t>Kontrolle des </a:t>
            </a:r>
            <a:r>
              <a:rPr lang="de-DE" sz="1600" dirty="0" err="1"/>
              <a:t>Approximalkontaktes</a:t>
            </a:r>
            <a:r>
              <a:rPr lang="de-DE" sz="1600" dirty="0"/>
              <a:t> und Beseitigung von </a:t>
            </a:r>
            <a:r>
              <a:rPr lang="de-DE" sz="1600" dirty="0" err="1"/>
              <a:t>Bondingüberschüssen</a:t>
            </a:r>
            <a:r>
              <a:rPr lang="de-DE" sz="1600" dirty="0"/>
              <a:t> im Interdentalraum mit Zahnseide</a:t>
            </a:r>
          </a:p>
        </p:txBody>
      </p:sp>
    </p:spTree>
    <p:extLst>
      <p:ext uri="{BB962C8B-B14F-4D97-AF65-F5344CB8AC3E}">
        <p14:creationId xmlns:p14="http://schemas.microsoft.com/office/powerpoint/2010/main" val="26727689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p:txBody>
          <a:bodyPr>
            <a:normAutofit lnSpcReduction="10000"/>
          </a:bodyPr>
          <a:lstStyle/>
          <a:p>
            <a:pPr marL="0" indent="0">
              <a:buNone/>
            </a:pPr>
            <a:r>
              <a:rPr lang="de-DE" sz="1600" b="1" dirty="0"/>
              <a:t>Füllungsmaterialien: </a:t>
            </a:r>
          </a:p>
          <a:p>
            <a:pPr marL="0" indent="0">
              <a:buNone/>
            </a:pPr>
            <a:endParaRPr lang="de-DE" sz="1600" b="1" dirty="0"/>
          </a:p>
          <a:p>
            <a:pPr>
              <a:buFont typeface="Wingdings" panose="05000000000000000000" pitchFamily="2" charset="2"/>
              <a:buChar char="ü"/>
            </a:pPr>
            <a:r>
              <a:rPr lang="de-DE" sz="1600" b="1" dirty="0"/>
              <a:t>Amalgam:</a:t>
            </a:r>
          </a:p>
          <a:p>
            <a:pPr marL="0" indent="0">
              <a:buNone/>
            </a:pPr>
            <a:endParaRPr lang="de-DE" sz="1600" dirty="0"/>
          </a:p>
          <a:p>
            <a:pPr marL="0" indent="0">
              <a:buNone/>
            </a:pPr>
            <a:r>
              <a:rPr lang="de-DE" sz="1600" b="1" dirty="0"/>
              <a:t>Bestandteile: 		</a:t>
            </a:r>
            <a:r>
              <a:rPr lang="de-DE" sz="1600" dirty="0" err="1"/>
              <a:t>Alloy</a:t>
            </a:r>
            <a:r>
              <a:rPr lang="de-DE" sz="1600" dirty="0"/>
              <a:t> = Legierung aus </a:t>
            </a:r>
            <a:r>
              <a:rPr lang="de-DE" sz="1600" b="1" dirty="0"/>
              <a:t>Silber- Zinn- Kupfer </a:t>
            </a:r>
            <a:r>
              <a:rPr lang="de-DE" sz="1600" dirty="0"/>
              <a:t>(Form: kleine Späne 				oder Kugeln)</a:t>
            </a:r>
          </a:p>
          <a:p>
            <a:pPr marL="0" indent="0">
              <a:buNone/>
            </a:pPr>
            <a:r>
              <a:rPr lang="de-DE" sz="1600" dirty="0"/>
              <a:t>		     		</a:t>
            </a:r>
            <a:r>
              <a:rPr lang="de-DE" sz="1600" dirty="0" err="1"/>
              <a:t>Alloy</a:t>
            </a:r>
            <a:r>
              <a:rPr lang="de-DE" sz="1600" dirty="0"/>
              <a:t> wird mit </a:t>
            </a:r>
            <a:r>
              <a:rPr lang="de-DE" sz="1600" b="1" dirty="0"/>
              <a:t>Quecksilber </a:t>
            </a:r>
            <a:r>
              <a:rPr lang="de-DE" sz="1600" dirty="0"/>
              <a:t>vermischt             härtet bei 						</a:t>
            </a:r>
            <a:r>
              <a:rPr lang="de-DE" sz="1600" dirty="0" err="1"/>
              <a:t>Zimmertemp</a:t>
            </a:r>
            <a:r>
              <a:rPr lang="de-DE" sz="1600" dirty="0"/>
              <a:t>. aus</a:t>
            </a:r>
          </a:p>
          <a:p>
            <a:pPr marL="0" indent="0">
              <a:buNone/>
            </a:pPr>
            <a:endParaRPr lang="de-DE" sz="1600" dirty="0"/>
          </a:p>
          <a:p>
            <a:pPr marL="0" indent="0">
              <a:buNone/>
            </a:pPr>
            <a:r>
              <a:rPr lang="de-DE" sz="1600" b="1" dirty="0"/>
              <a:t>Eigenschaften:	</a:t>
            </a:r>
            <a:r>
              <a:rPr lang="de-DE" sz="1600" dirty="0"/>
              <a:t>haftet rein mechanisch; kein Haftverbund mit Zahnoberfläche</a:t>
            </a:r>
          </a:p>
          <a:p>
            <a:pPr marL="0" indent="0">
              <a:buNone/>
            </a:pPr>
            <a:r>
              <a:rPr lang="de-DE" sz="1600" dirty="0"/>
              <a:t>		       		nicht zahnfarben</a:t>
            </a:r>
          </a:p>
          <a:p>
            <a:pPr marL="0" indent="0">
              <a:buNone/>
            </a:pPr>
            <a:r>
              <a:rPr lang="de-DE" sz="1600" dirty="0"/>
              <a:t>				unter sich gehende Präparation notwendig 								oft hoher Zahnsubstanzverlust</a:t>
            </a:r>
          </a:p>
          <a:p>
            <a:pPr marL="0" indent="0">
              <a:buNone/>
            </a:pPr>
            <a:r>
              <a:rPr lang="de-DE" sz="1600" dirty="0"/>
              <a:t>		       		werden im Seitenzahnbereich eingesetzt, da hohe mechanische 				Belastbarkeit</a:t>
            </a:r>
          </a:p>
          <a:p>
            <a:pPr marL="0" indent="0">
              <a:buNone/>
            </a:pPr>
            <a:r>
              <a:rPr lang="de-DE" sz="1600" dirty="0"/>
              <a:t>		      		antibakterielle Wirkung </a:t>
            </a:r>
          </a:p>
          <a:p>
            <a:pPr marL="0" indent="0">
              <a:buNone/>
            </a:pPr>
            <a:r>
              <a:rPr lang="de-DE" sz="1600" dirty="0"/>
              <a:t>				Unterfüllungen zum Schutz der Pulpa </a:t>
            </a:r>
          </a:p>
          <a:p>
            <a:pPr marL="0" indent="0">
              <a:buNone/>
            </a:pPr>
            <a:endParaRPr lang="de-DE" sz="1600" dirty="0"/>
          </a:p>
        </p:txBody>
      </p:sp>
      <p:cxnSp>
        <p:nvCxnSpPr>
          <p:cNvPr id="6" name="Gerade Verbindung mit Pfeil 5">
            <a:extLst>
              <a:ext uri="{FF2B5EF4-FFF2-40B4-BE49-F238E27FC236}">
                <a16:creationId xmlns:a16="http://schemas.microsoft.com/office/drawing/2014/main" id="{6B622326-BEEE-8347-A6DA-9FDED4D4B74F}"/>
              </a:ext>
            </a:extLst>
          </p:cNvPr>
          <p:cNvCxnSpPr/>
          <p:nvPr/>
        </p:nvCxnSpPr>
        <p:spPr bwMode="auto">
          <a:xfrm>
            <a:off x="6372200" y="3573016"/>
            <a:ext cx="360040"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40557672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p:txBody>
          <a:bodyPr>
            <a:normAutofit/>
          </a:bodyPr>
          <a:lstStyle/>
          <a:p>
            <a:pPr marL="0" indent="0">
              <a:buNone/>
            </a:pPr>
            <a:r>
              <a:rPr lang="de-DE" sz="1600" b="1" dirty="0"/>
              <a:t>Füllungsmaterialien: </a:t>
            </a:r>
          </a:p>
          <a:p>
            <a:pPr marL="0" indent="0">
              <a:buNone/>
            </a:pPr>
            <a:endParaRPr lang="de-DE" sz="1600" b="1" dirty="0"/>
          </a:p>
          <a:p>
            <a:pPr>
              <a:buFont typeface="Wingdings" panose="05000000000000000000" pitchFamily="2" charset="2"/>
              <a:buChar char="ü"/>
            </a:pPr>
            <a:r>
              <a:rPr lang="de-DE" sz="1600" b="1" dirty="0"/>
              <a:t>Amalgam:</a:t>
            </a:r>
          </a:p>
          <a:p>
            <a:pPr marL="0" indent="0">
              <a:buNone/>
            </a:pPr>
            <a:endParaRPr lang="de-DE" sz="1400" dirty="0"/>
          </a:p>
          <a:p>
            <a:pPr marL="0" indent="0">
              <a:buNone/>
            </a:pPr>
            <a:r>
              <a:rPr lang="de-DE" sz="1600" dirty="0"/>
              <a:t>Quecksilber:</a:t>
            </a:r>
            <a:r>
              <a:rPr lang="de-DE" sz="1400" dirty="0"/>
              <a:t>		</a:t>
            </a:r>
            <a:r>
              <a:rPr lang="de-DE" sz="1600" dirty="0"/>
              <a:t>gesundheitliche Risiken der Amalgamfüllungen bisher noch nicht 				nachgewiesen</a:t>
            </a:r>
          </a:p>
          <a:p>
            <a:pPr marL="0" indent="0">
              <a:buNone/>
            </a:pPr>
            <a:r>
              <a:rPr lang="de-DE" sz="1600" dirty="0"/>
              <a:t>		  		Herauslösen möglich durch: mechanischer Abtrag (kauen, 					Zähneputzen)</a:t>
            </a:r>
          </a:p>
          <a:p>
            <a:pPr marL="0" indent="0">
              <a:buNone/>
            </a:pPr>
            <a:r>
              <a:rPr lang="de-DE" sz="1600" dirty="0"/>
              <a:t>		  		Ablagerung in folgenden Organen möglich: </a:t>
            </a:r>
          </a:p>
          <a:p>
            <a:pPr marL="0" indent="0">
              <a:buNone/>
            </a:pPr>
            <a:r>
              <a:rPr lang="de-DE" sz="1600" b="1" dirty="0"/>
              <a:t>						Gehirn, Leber, Niere, Knochenmark</a:t>
            </a:r>
          </a:p>
          <a:p>
            <a:pPr marL="0" indent="0">
              <a:buNone/>
            </a:pPr>
            <a:r>
              <a:rPr lang="de-DE" sz="1600" dirty="0"/>
              <a:t>		 		erhöhte Quecksilberfreisetzung beim Legen und Entfernen von 				Amalgamfüllungen</a:t>
            </a:r>
          </a:p>
          <a:p>
            <a:pPr marL="0" indent="0">
              <a:buNone/>
            </a:pPr>
            <a:r>
              <a:rPr lang="de-DE" sz="1600" dirty="0"/>
              <a:t>			</a:t>
            </a:r>
          </a:p>
          <a:p>
            <a:pPr marL="0" indent="0">
              <a:buNone/>
            </a:pPr>
            <a:r>
              <a:rPr lang="de-DE" sz="1600" dirty="0"/>
              <a:t>Grenzwerte einer Amalgamvergiftung werden durch Amalgamfüllungen nicht überschritten, Menge aller Quecksilberquellen sollte beachtet werden</a:t>
            </a:r>
            <a:endParaRPr lang="de-DE" sz="1800" dirty="0"/>
          </a:p>
        </p:txBody>
      </p:sp>
    </p:spTree>
    <p:extLst>
      <p:ext uri="{BB962C8B-B14F-4D97-AF65-F5344CB8AC3E}">
        <p14:creationId xmlns:p14="http://schemas.microsoft.com/office/powerpoint/2010/main" val="21321152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p:txBody>
          <a:bodyPr>
            <a:normAutofit/>
          </a:bodyPr>
          <a:lstStyle/>
          <a:p>
            <a:pPr marL="0" indent="0">
              <a:buNone/>
            </a:pPr>
            <a:r>
              <a:rPr lang="de-DE" sz="1600" b="1" dirty="0"/>
              <a:t>Füllungsmaterialien: </a:t>
            </a:r>
          </a:p>
          <a:p>
            <a:pPr marL="0" indent="0">
              <a:buNone/>
            </a:pPr>
            <a:endParaRPr lang="de-DE" sz="1600" b="1" dirty="0"/>
          </a:p>
          <a:p>
            <a:pPr>
              <a:buFont typeface="Wingdings" panose="05000000000000000000" pitchFamily="2" charset="2"/>
              <a:buChar char="ü"/>
            </a:pPr>
            <a:r>
              <a:rPr lang="de-DE" sz="1600" b="1" dirty="0"/>
              <a:t>Komposite:</a:t>
            </a:r>
          </a:p>
          <a:p>
            <a:pPr marL="0" indent="0">
              <a:buNone/>
            </a:pPr>
            <a:endParaRPr lang="de-DE" sz="1600" b="1" dirty="0"/>
          </a:p>
          <a:p>
            <a:pPr marL="0" indent="0">
              <a:buNone/>
            </a:pPr>
            <a:r>
              <a:rPr lang="de-DE" sz="1600" b="1" dirty="0"/>
              <a:t>Bestandteile: </a:t>
            </a:r>
            <a:r>
              <a:rPr lang="de-DE" sz="1600" dirty="0"/>
              <a:t>		Matrix (Kunststoffverbindungen)  + Füllstoffe mit </a:t>
            </a:r>
            <a:r>
              <a:rPr lang="de-DE" sz="1600" dirty="0" err="1"/>
              <a:t>Silanüberzug</a:t>
            </a:r>
            <a:r>
              <a:rPr lang="de-DE" sz="1600" dirty="0"/>
              <a:t> in 												variabler Größe</a:t>
            </a:r>
          </a:p>
          <a:p>
            <a:pPr marL="0" indent="0">
              <a:buNone/>
            </a:pPr>
            <a:r>
              <a:rPr lang="de-DE" sz="1600" b="1" dirty="0"/>
              <a:t>Eigenschaften: 	</a:t>
            </a:r>
            <a:r>
              <a:rPr lang="de-DE" sz="1600" dirty="0"/>
              <a:t>zahnfarben</a:t>
            </a:r>
          </a:p>
          <a:p>
            <a:pPr marL="0" indent="0">
              <a:buNone/>
            </a:pPr>
            <a:r>
              <a:rPr lang="de-DE" sz="1600" dirty="0"/>
              <a:t>				Aushärtung: 	Polymerisation (Schichttechnik) oder chemisch 						    	(Autopolymerisation) möglich</a:t>
            </a:r>
          </a:p>
          <a:p>
            <a:pPr marL="0" indent="0">
              <a:buNone/>
            </a:pPr>
            <a:r>
              <a:rPr lang="de-DE" sz="1600" dirty="0"/>
              <a:t>				Haftung durch </a:t>
            </a:r>
            <a:r>
              <a:rPr lang="de-DE" sz="1600" dirty="0" err="1"/>
              <a:t>Adhäsivtechnik</a:t>
            </a:r>
            <a:endParaRPr lang="de-DE" sz="1600" dirty="0"/>
          </a:p>
          <a:p>
            <a:pPr marL="0" indent="0">
              <a:buNone/>
            </a:pPr>
            <a:r>
              <a:rPr lang="de-DE" sz="1600" dirty="0"/>
              <a:t>				geringer Substanzverlust durch schonende Präparation</a:t>
            </a:r>
          </a:p>
          <a:p>
            <a:pPr marL="0" indent="0">
              <a:buNone/>
            </a:pPr>
            <a:r>
              <a:rPr lang="de-DE" sz="1600" dirty="0"/>
              <a:t>				gute Verarbeitung möglich</a:t>
            </a:r>
          </a:p>
          <a:p>
            <a:pPr marL="0" indent="0">
              <a:buNone/>
            </a:pPr>
            <a:r>
              <a:rPr lang="de-DE" sz="1600" dirty="0"/>
              <a:t>				schrumpfen bei Aushärtung</a:t>
            </a:r>
          </a:p>
          <a:p>
            <a:pPr marL="0" indent="0">
              <a:buNone/>
            </a:pPr>
            <a:r>
              <a:rPr lang="de-DE" sz="1600" dirty="0"/>
              <a:t>				sehr feuchtigkeitsempfindlich (Trockenlegung)</a:t>
            </a:r>
          </a:p>
          <a:p>
            <a:pPr marL="0" indent="0">
              <a:buNone/>
            </a:pPr>
            <a:endParaRPr lang="de-DE" sz="1600" dirty="0"/>
          </a:p>
        </p:txBody>
      </p:sp>
    </p:spTree>
    <p:extLst>
      <p:ext uri="{BB962C8B-B14F-4D97-AF65-F5344CB8AC3E}">
        <p14:creationId xmlns:p14="http://schemas.microsoft.com/office/powerpoint/2010/main" val="16159679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p:txBody>
          <a:bodyPr>
            <a:normAutofit/>
          </a:bodyPr>
          <a:lstStyle/>
          <a:p>
            <a:pPr marL="0" indent="0">
              <a:buNone/>
            </a:pPr>
            <a:r>
              <a:rPr lang="de-DE" sz="1600" b="1" dirty="0"/>
              <a:t>Wichtige Begriffe in der </a:t>
            </a:r>
            <a:r>
              <a:rPr lang="de-DE" sz="1600" b="1" dirty="0" err="1"/>
              <a:t>Komposittechnik</a:t>
            </a:r>
            <a:endParaRPr lang="de-DE" sz="1600" b="1" dirty="0"/>
          </a:p>
          <a:p>
            <a:pPr marL="0" indent="0">
              <a:buNone/>
            </a:pPr>
            <a:endParaRPr lang="de-DE" sz="1600" b="1" dirty="0"/>
          </a:p>
          <a:p>
            <a:pPr>
              <a:buFont typeface="Wingdings" panose="05000000000000000000" pitchFamily="2" charset="2"/>
              <a:buChar char="ü"/>
            </a:pPr>
            <a:r>
              <a:rPr lang="de-DE" sz="1600" b="1" dirty="0"/>
              <a:t>Polymerisation: 		</a:t>
            </a:r>
            <a:r>
              <a:rPr lang="de-DE" sz="1600" dirty="0"/>
              <a:t>chemischer Prozess bei dem sich die Monomere über 						die </a:t>
            </a:r>
            <a:r>
              <a:rPr lang="de-DE" sz="1600" dirty="0" err="1"/>
              <a:t>Methacrylatgruppe</a:t>
            </a:r>
            <a:r>
              <a:rPr lang="de-DE" sz="1600" dirty="0"/>
              <a:t> untereinander durch den 							Lichtreiz verbinden 						</a:t>
            </a:r>
          </a:p>
          <a:p>
            <a:pPr marL="0" indent="0">
              <a:buNone/>
            </a:pPr>
            <a:endParaRPr lang="de-DE" sz="1600" b="1" dirty="0"/>
          </a:p>
          <a:p>
            <a:pPr>
              <a:buFont typeface="Wingdings" panose="05000000000000000000" pitchFamily="2" charset="2"/>
              <a:buChar char="ü"/>
            </a:pPr>
            <a:r>
              <a:rPr lang="de-DE" sz="1600" b="1" dirty="0"/>
              <a:t>Polymerisationslampe: 	</a:t>
            </a:r>
            <a:r>
              <a:rPr lang="de-DE" sz="1600" dirty="0"/>
              <a:t>Wellenlänge ca. 470nm</a:t>
            </a:r>
          </a:p>
          <a:p>
            <a:pPr marL="0" indent="0">
              <a:buNone/>
            </a:pPr>
            <a:r>
              <a:rPr lang="de-DE" sz="1600" dirty="0"/>
              <a:t>						schädlich fürs Augenlicht (orangefarbener Schutzfilter)</a:t>
            </a:r>
          </a:p>
          <a:p>
            <a:pPr marL="0" indent="0">
              <a:buNone/>
            </a:pPr>
            <a:r>
              <a:rPr lang="de-DE" sz="1600" dirty="0"/>
              <a:t>						geringer Abstand zur Füllungsmasse</a:t>
            </a:r>
          </a:p>
          <a:p>
            <a:pPr marL="0" indent="0">
              <a:buNone/>
            </a:pPr>
            <a:r>
              <a:rPr lang="de-DE" sz="1400" dirty="0"/>
              <a:t>						</a:t>
            </a:r>
          </a:p>
          <a:p>
            <a:pPr marL="0" indent="0">
              <a:buNone/>
            </a:pPr>
            <a:endParaRPr lang="de-DE" sz="1400" dirty="0"/>
          </a:p>
          <a:p>
            <a:pPr marL="0" indent="0">
              <a:buNone/>
            </a:pPr>
            <a:endParaRPr lang="de-DE" sz="1400" dirty="0"/>
          </a:p>
        </p:txBody>
      </p:sp>
      <p:sp>
        <p:nvSpPr>
          <p:cNvPr id="4" name="Textfeld 3">
            <a:extLst>
              <a:ext uri="{FF2B5EF4-FFF2-40B4-BE49-F238E27FC236}">
                <a16:creationId xmlns:a16="http://schemas.microsoft.com/office/drawing/2014/main" id="{1859078E-BC4A-BD4C-B5D5-E7559B7F89F6}"/>
              </a:ext>
            </a:extLst>
          </p:cNvPr>
          <p:cNvSpPr txBox="1"/>
          <p:nvPr/>
        </p:nvSpPr>
        <p:spPr bwMode="auto">
          <a:xfrm>
            <a:off x="1596788" y="1883391"/>
            <a:ext cx="184731" cy="369332"/>
          </a:xfrm>
          <a:prstGeom prst="rect">
            <a:avLst/>
          </a:prstGeom>
          <a:noFill/>
        </p:spPr>
        <p:txBody>
          <a:bodyPr wrap="none" rtlCol="0">
            <a:spAutoFit/>
          </a:bodyPr>
          <a:lstStyle/>
          <a:p>
            <a:endParaRPr lang="de-DE" dirty="0"/>
          </a:p>
        </p:txBody>
      </p:sp>
    </p:spTree>
    <p:extLst>
      <p:ext uri="{BB962C8B-B14F-4D97-AF65-F5344CB8AC3E}">
        <p14:creationId xmlns:p14="http://schemas.microsoft.com/office/powerpoint/2010/main" val="14330684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a:xfrm>
            <a:off x="850900" y="2099733"/>
            <a:ext cx="7835900" cy="4137580"/>
          </a:xfrm>
        </p:spPr>
        <p:txBody>
          <a:bodyPr>
            <a:normAutofit fontScale="92500" lnSpcReduction="10000"/>
          </a:bodyPr>
          <a:lstStyle/>
          <a:p>
            <a:pPr marL="0" indent="0">
              <a:buNone/>
            </a:pPr>
            <a:r>
              <a:rPr lang="de-DE" sz="1600" b="1" dirty="0"/>
              <a:t>Wichtige Begriffe in der </a:t>
            </a:r>
            <a:r>
              <a:rPr lang="de-DE" sz="1600" b="1" dirty="0" err="1"/>
              <a:t>Komposittechnik</a:t>
            </a:r>
            <a:endParaRPr lang="de-DE" sz="1600" b="1" dirty="0"/>
          </a:p>
          <a:p>
            <a:pPr marL="0" indent="0">
              <a:buNone/>
            </a:pPr>
            <a:endParaRPr lang="de-DE" sz="1600" dirty="0"/>
          </a:p>
          <a:p>
            <a:pPr>
              <a:buFont typeface="Wingdings" panose="05000000000000000000" pitchFamily="2" charset="2"/>
              <a:buChar char="ü"/>
            </a:pPr>
            <a:r>
              <a:rPr lang="de-DE" sz="1600" b="1" dirty="0" err="1"/>
              <a:t>Adhäsivtechnik</a:t>
            </a:r>
            <a:r>
              <a:rPr lang="de-DE" sz="1600" b="1" dirty="0"/>
              <a:t>:			</a:t>
            </a:r>
            <a:r>
              <a:rPr lang="de-DE" sz="1600" dirty="0"/>
              <a:t>Einsatz bei: Füllungsmaterialien auf </a:t>
            </a:r>
            <a:r>
              <a:rPr lang="de-DE" sz="1600" dirty="0" err="1"/>
              <a:t>Adhäsivbasis</a:t>
            </a:r>
            <a:r>
              <a:rPr lang="de-DE" sz="1600" dirty="0"/>
              <a:t>, 							adhäsive Zementierungen und zur Fixierung von MB-							Apparaturen in der KFO</a:t>
            </a:r>
          </a:p>
          <a:p>
            <a:pPr marL="0" indent="0">
              <a:buNone/>
            </a:pPr>
            <a:endParaRPr lang="de-DE" sz="1600" dirty="0"/>
          </a:p>
          <a:p>
            <a:pPr marL="0" indent="0">
              <a:buNone/>
            </a:pPr>
            <a:r>
              <a:rPr lang="de-DE" sz="1600" dirty="0"/>
              <a:t>						</a:t>
            </a:r>
            <a:r>
              <a:rPr lang="de-DE" sz="1600" dirty="0" err="1"/>
              <a:t>Ätzgel</a:t>
            </a:r>
            <a:r>
              <a:rPr lang="de-DE" sz="1600" dirty="0"/>
              <a:t>: enthält 20 - 40% Phosphorsäure</a:t>
            </a:r>
          </a:p>
          <a:p>
            <a:pPr marL="0" indent="0">
              <a:buNone/>
            </a:pPr>
            <a:endParaRPr lang="de-DE" sz="1600" dirty="0"/>
          </a:p>
          <a:p>
            <a:pPr marL="0" indent="0">
              <a:buNone/>
            </a:pPr>
            <a:r>
              <a:rPr lang="de-DE" sz="1600" dirty="0"/>
              <a:t>	Vorgehen: 		</a:t>
            </a:r>
          </a:p>
          <a:p>
            <a:pPr marL="0" indent="0">
              <a:buNone/>
            </a:pPr>
            <a:r>
              <a:rPr lang="de-DE" sz="1600" dirty="0"/>
              <a:t>	</a:t>
            </a:r>
            <a:r>
              <a:rPr lang="de-DE" sz="1600" u="sng" dirty="0"/>
              <a:t>Schmelzkonditionierung</a:t>
            </a:r>
            <a:r>
              <a:rPr lang="de-DE" sz="1600" dirty="0"/>
              <a:t> 	für 30-60 Sec. – zerklüftete Oberfläche entsteht (milchig-						trüb)</a:t>
            </a:r>
          </a:p>
          <a:p>
            <a:pPr marL="0" indent="0">
              <a:buNone/>
            </a:pPr>
            <a:r>
              <a:rPr lang="de-DE" sz="1600" dirty="0"/>
              <a:t>         </a:t>
            </a:r>
            <a:r>
              <a:rPr lang="de-DE" sz="1600" u="sng" dirty="0"/>
              <a:t>Bonding</a:t>
            </a:r>
            <a:r>
              <a:rPr lang="de-DE" sz="1600" dirty="0"/>
              <a:t> (Schmelzadhäsiv) - dünnfließender Kunststoff = mikromechanische Haftung </a:t>
            </a:r>
          </a:p>
          <a:p>
            <a:pPr marL="0" indent="0">
              <a:buNone/>
            </a:pPr>
            <a:r>
              <a:rPr lang="de-DE" sz="1600" dirty="0"/>
              <a:t>						an </a:t>
            </a:r>
            <a:r>
              <a:rPr lang="de-DE" sz="1600" dirty="0" err="1"/>
              <a:t>retentive</a:t>
            </a:r>
            <a:r>
              <a:rPr lang="de-DE" sz="1600" dirty="0"/>
              <a:t> Oberfläche</a:t>
            </a:r>
          </a:p>
          <a:p>
            <a:pPr marL="0" indent="0">
              <a:buNone/>
            </a:pPr>
            <a:r>
              <a:rPr lang="de-DE" sz="1600" dirty="0"/>
              <a:t>			</a:t>
            </a:r>
            <a:r>
              <a:rPr lang="de-DE" sz="1600" u="sng" dirty="0"/>
              <a:t>chemischer Verbund </a:t>
            </a:r>
            <a:r>
              <a:rPr lang="de-DE" sz="1600" dirty="0"/>
              <a:t>des </a:t>
            </a:r>
            <a:r>
              <a:rPr lang="de-DE" sz="1600" dirty="0" err="1"/>
              <a:t>Schmelzadhäsivs</a:t>
            </a:r>
            <a:r>
              <a:rPr lang="de-DE" sz="1600" dirty="0"/>
              <a:t> und des </a:t>
            </a:r>
            <a:r>
              <a:rPr lang="de-DE" sz="1600" dirty="0" err="1"/>
              <a:t>Komposits</a:t>
            </a:r>
            <a:r>
              <a:rPr lang="de-DE" sz="1600" dirty="0"/>
              <a:t> </a:t>
            </a:r>
          </a:p>
          <a:p>
            <a:pPr marL="0" indent="0">
              <a:buNone/>
            </a:pPr>
            <a:r>
              <a:rPr lang="de-DE" sz="1600" dirty="0"/>
              <a:t>	</a:t>
            </a:r>
            <a:r>
              <a:rPr lang="de-DE" sz="1600" u="sng" dirty="0" err="1"/>
              <a:t>Dentinkonditionierung</a:t>
            </a:r>
            <a:r>
              <a:rPr lang="de-DE" sz="1600" u="sng" dirty="0"/>
              <a:t>:</a:t>
            </a:r>
            <a:r>
              <a:rPr lang="de-DE" sz="1600" dirty="0"/>
              <a:t>	für 15 sec – </a:t>
            </a:r>
            <a:r>
              <a:rPr lang="de-DE" sz="1600" dirty="0" err="1"/>
              <a:t>smearlayer</a:t>
            </a:r>
            <a:r>
              <a:rPr lang="de-DE" sz="1600" dirty="0"/>
              <a:t> wird entfernt; Kollagenfasern 							werden sichtbar</a:t>
            </a:r>
          </a:p>
          <a:p>
            <a:pPr marL="0" indent="0">
              <a:buNone/>
            </a:pPr>
            <a:r>
              <a:rPr lang="de-DE" sz="1600" dirty="0"/>
              <a:t>	</a:t>
            </a:r>
            <a:r>
              <a:rPr lang="de-DE" sz="1600" u="sng" dirty="0"/>
              <a:t>Primer/ </a:t>
            </a:r>
            <a:r>
              <a:rPr lang="de-DE" sz="1600" u="sng" dirty="0" err="1"/>
              <a:t>Dentinadhäsiv</a:t>
            </a:r>
            <a:r>
              <a:rPr lang="de-DE" sz="1600" u="sng" dirty="0"/>
              <a:t>:</a:t>
            </a:r>
            <a:r>
              <a:rPr lang="de-DE" sz="1600" dirty="0"/>
              <a:t>	bildet Hybridschicht zwischen Kollagenfasern und erzielt 						einen Verbund mit </a:t>
            </a:r>
            <a:r>
              <a:rPr lang="de-DE" sz="1600" dirty="0" err="1"/>
              <a:t>Kompositmaterial</a:t>
            </a:r>
            <a:endParaRPr lang="de-DE" sz="1600" dirty="0"/>
          </a:p>
          <a:p>
            <a:pPr marL="0" indent="0">
              <a:buNone/>
            </a:pPr>
            <a:endParaRPr lang="de-DE" sz="1400" dirty="0"/>
          </a:p>
          <a:p>
            <a:pPr marL="0" indent="0">
              <a:buNone/>
            </a:pPr>
            <a:endParaRPr lang="de-DE" sz="1400" dirty="0"/>
          </a:p>
        </p:txBody>
      </p:sp>
      <p:sp>
        <p:nvSpPr>
          <p:cNvPr id="4" name="Textfeld 3">
            <a:extLst>
              <a:ext uri="{FF2B5EF4-FFF2-40B4-BE49-F238E27FC236}">
                <a16:creationId xmlns:a16="http://schemas.microsoft.com/office/drawing/2014/main" id="{1859078E-BC4A-BD4C-B5D5-E7559B7F89F6}"/>
              </a:ext>
            </a:extLst>
          </p:cNvPr>
          <p:cNvSpPr txBox="1"/>
          <p:nvPr/>
        </p:nvSpPr>
        <p:spPr bwMode="auto">
          <a:xfrm>
            <a:off x="1596788" y="1883391"/>
            <a:ext cx="184731" cy="369332"/>
          </a:xfrm>
          <a:prstGeom prst="rect">
            <a:avLst/>
          </a:prstGeom>
          <a:noFill/>
        </p:spPr>
        <p:txBody>
          <a:bodyPr wrap="none" rtlCol="0">
            <a:spAutoFit/>
          </a:bodyPr>
          <a:lstStyle/>
          <a:p>
            <a:endParaRPr lang="de-DE" dirty="0"/>
          </a:p>
        </p:txBody>
      </p:sp>
    </p:spTree>
    <p:extLst>
      <p:ext uri="{BB962C8B-B14F-4D97-AF65-F5344CB8AC3E}">
        <p14:creationId xmlns:p14="http://schemas.microsoft.com/office/powerpoint/2010/main" val="9180431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a:xfrm>
            <a:off x="829305" y="2132856"/>
            <a:ext cx="7835900" cy="4026430"/>
          </a:xfrm>
        </p:spPr>
        <p:txBody>
          <a:bodyPr>
            <a:normAutofit/>
          </a:bodyPr>
          <a:lstStyle/>
          <a:p>
            <a:pPr marL="0" indent="0">
              <a:buNone/>
            </a:pPr>
            <a:r>
              <a:rPr lang="de-DE" sz="1600" b="1" dirty="0"/>
              <a:t>Füllungsmaterialien: </a:t>
            </a:r>
          </a:p>
          <a:p>
            <a:pPr marL="0" indent="0">
              <a:buNone/>
            </a:pPr>
            <a:endParaRPr lang="de-DE" sz="1600" b="1" dirty="0"/>
          </a:p>
          <a:p>
            <a:pPr>
              <a:buFont typeface="Wingdings" panose="05000000000000000000" pitchFamily="2" charset="2"/>
              <a:buChar char="ü"/>
            </a:pPr>
            <a:r>
              <a:rPr lang="de-DE" sz="1600" b="1" dirty="0"/>
              <a:t>Zemente:</a:t>
            </a:r>
            <a:r>
              <a:rPr lang="de-DE" sz="1600" dirty="0"/>
              <a:t> 				</a:t>
            </a:r>
          </a:p>
          <a:p>
            <a:pPr marL="0" indent="0">
              <a:buNone/>
            </a:pPr>
            <a:r>
              <a:rPr lang="de-DE" sz="1600" dirty="0"/>
              <a:t>						pulverförmige Stoffgemische werden mit Wasser oder 						Säuren angemischt</a:t>
            </a:r>
          </a:p>
          <a:p>
            <a:pPr marL="0" indent="0">
              <a:buNone/>
            </a:pPr>
            <a:endParaRPr lang="de-DE" sz="1600" dirty="0"/>
          </a:p>
          <a:p>
            <a:pPr marL="0" indent="0">
              <a:buNone/>
            </a:pPr>
            <a:r>
              <a:rPr lang="de-DE" sz="1600" dirty="0"/>
              <a:t>	</a:t>
            </a:r>
            <a:r>
              <a:rPr lang="de-DE" sz="1600" u="sng" dirty="0"/>
              <a:t>Verwendung</a:t>
            </a:r>
            <a:r>
              <a:rPr lang="de-DE" sz="1600" dirty="0"/>
              <a:t>: 			Unterfüllungen, Wurzelkanalfüllungen, prov. und 							definitive Füllungen, Zementierung von 									Restaurationen</a:t>
            </a:r>
          </a:p>
          <a:p>
            <a:pPr marL="0" indent="0">
              <a:buNone/>
            </a:pPr>
            <a:endParaRPr lang="de-DE" sz="1600" dirty="0"/>
          </a:p>
          <a:p>
            <a:pPr marL="0" indent="0">
              <a:buNone/>
            </a:pPr>
            <a:r>
              <a:rPr lang="de-DE" sz="1600" dirty="0"/>
              <a:t>	</a:t>
            </a:r>
            <a:r>
              <a:rPr lang="de-DE" sz="1600" u="sng" dirty="0"/>
              <a:t>Zementarten: </a:t>
            </a:r>
            <a:r>
              <a:rPr lang="de-DE" sz="1600" dirty="0"/>
              <a:t>			Phosphatzement (Harvard </a:t>
            </a:r>
            <a:r>
              <a:rPr lang="de-DE" sz="1600" dirty="0" err="1"/>
              <a:t>Cement</a:t>
            </a:r>
            <a:r>
              <a:rPr lang="de-DE" sz="1600" dirty="0"/>
              <a:t> ®)	</a:t>
            </a:r>
          </a:p>
          <a:p>
            <a:pPr marL="0" indent="0">
              <a:buNone/>
            </a:pPr>
            <a:r>
              <a:rPr lang="de-DE" sz="1600" dirty="0"/>
              <a:t>		        			Zinkoxid-Eugenol-Zemente (</a:t>
            </a:r>
            <a:r>
              <a:rPr lang="de-DE" sz="1600" dirty="0" err="1"/>
              <a:t>Temp</a:t>
            </a:r>
            <a:r>
              <a:rPr lang="de-DE" sz="1600" dirty="0"/>
              <a:t>-Bond ®) </a:t>
            </a:r>
          </a:p>
          <a:p>
            <a:pPr marL="0" indent="0">
              <a:buNone/>
            </a:pPr>
            <a:r>
              <a:rPr lang="de-DE" sz="1600" dirty="0"/>
              <a:t>						</a:t>
            </a:r>
            <a:r>
              <a:rPr lang="de-DE" sz="1600" dirty="0" err="1"/>
              <a:t>Carboxylatzement</a:t>
            </a:r>
            <a:endParaRPr lang="de-DE" sz="1600" dirty="0"/>
          </a:p>
          <a:p>
            <a:pPr marL="0" indent="0">
              <a:buNone/>
            </a:pPr>
            <a:r>
              <a:rPr lang="de-DE" sz="1600" dirty="0"/>
              <a:t>						</a:t>
            </a:r>
            <a:r>
              <a:rPr lang="de-DE" sz="1600" dirty="0" err="1"/>
              <a:t>Glasionomerzement</a:t>
            </a:r>
            <a:r>
              <a:rPr lang="de-DE" sz="1600" dirty="0"/>
              <a:t> (</a:t>
            </a:r>
            <a:r>
              <a:rPr lang="de-DE" sz="1600" dirty="0" err="1"/>
              <a:t>Ketac</a:t>
            </a:r>
            <a:r>
              <a:rPr lang="de-DE" sz="1600" dirty="0"/>
              <a:t> Bond</a:t>
            </a:r>
            <a:r>
              <a:rPr lang="de-DE" sz="1600" b="1" dirty="0"/>
              <a:t> </a:t>
            </a:r>
            <a:r>
              <a:rPr lang="de-DE" sz="1600" dirty="0"/>
              <a:t>®)</a:t>
            </a:r>
          </a:p>
        </p:txBody>
      </p:sp>
    </p:spTree>
    <p:extLst>
      <p:ext uri="{BB962C8B-B14F-4D97-AF65-F5344CB8AC3E}">
        <p14:creationId xmlns:p14="http://schemas.microsoft.com/office/powerpoint/2010/main" val="22136013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a:xfrm>
            <a:off x="850900" y="1844824"/>
            <a:ext cx="7835900" cy="4026430"/>
          </a:xfrm>
        </p:spPr>
        <p:txBody>
          <a:bodyPr>
            <a:normAutofit/>
          </a:bodyPr>
          <a:lstStyle/>
          <a:p>
            <a:pPr marL="0" indent="0">
              <a:buNone/>
            </a:pPr>
            <a:endParaRPr lang="de-DE" sz="1600" b="1" dirty="0"/>
          </a:p>
          <a:p>
            <a:pPr marL="0" indent="0">
              <a:buNone/>
            </a:pPr>
            <a:r>
              <a:rPr lang="de-DE" sz="1600" b="1" dirty="0"/>
              <a:t>Füllungsmaterialien: </a:t>
            </a:r>
          </a:p>
          <a:p>
            <a:pPr marL="0" indent="0">
              <a:buNone/>
            </a:pPr>
            <a:endParaRPr lang="de-DE" sz="1600" b="1" dirty="0"/>
          </a:p>
          <a:p>
            <a:pPr>
              <a:buFont typeface="Wingdings" panose="05000000000000000000" pitchFamily="2" charset="2"/>
              <a:buChar char="ü"/>
            </a:pPr>
            <a:r>
              <a:rPr lang="de-DE" sz="1600" b="1" dirty="0" err="1"/>
              <a:t>Glasionomerzemente</a:t>
            </a:r>
            <a:r>
              <a:rPr lang="de-DE" sz="1600" b="1" dirty="0"/>
              <a:t> (GIZ):</a:t>
            </a:r>
          </a:p>
          <a:p>
            <a:pPr marL="0" indent="0">
              <a:buNone/>
            </a:pPr>
            <a:r>
              <a:rPr lang="de-DE" sz="1600" b="1" dirty="0"/>
              <a:t> </a:t>
            </a:r>
          </a:p>
          <a:p>
            <a:pPr marL="0" indent="0">
              <a:buNone/>
            </a:pPr>
            <a:r>
              <a:rPr lang="de-DE" sz="1600" b="1" dirty="0"/>
              <a:t>Bestandteile: 		</a:t>
            </a:r>
            <a:r>
              <a:rPr lang="de-DE" sz="1600" dirty="0"/>
              <a:t>gemahlene Glaspartikel, Kalzium, Aluminium, Silikat und 			       		Fluoride mit Polykarbonsäure</a:t>
            </a:r>
          </a:p>
          <a:p>
            <a:pPr marL="0" indent="0">
              <a:buNone/>
            </a:pPr>
            <a:endParaRPr lang="de-DE" sz="1600" dirty="0"/>
          </a:p>
          <a:p>
            <a:pPr marL="0" indent="0">
              <a:buNone/>
            </a:pPr>
            <a:r>
              <a:rPr lang="de-DE" sz="1600" b="1" dirty="0"/>
              <a:t>Anwendung:		 </a:t>
            </a:r>
            <a:r>
              <a:rPr lang="de-DE" sz="1600" dirty="0"/>
              <a:t>Zahnhalsfüllung., Milchzahnfüllungen, Aufbaufüllungen, 				      	 Unterfüllung, keine </a:t>
            </a:r>
            <a:r>
              <a:rPr lang="de-DE" sz="1600" dirty="0" err="1"/>
              <a:t>okklusalgetragenen</a:t>
            </a:r>
            <a:r>
              <a:rPr lang="de-DE" sz="1600" dirty="0"/>
              <a:t> Füllungen möglich</a:t>
            </a:r>
          </a:p>
          <a:p>
            <a:pPr marL="0" indent="0">
              <a:buNone/>
            </a:pPr>
            <a:endParaRPr lang="de-DE" sz="1600" dirty="0"/>
          </a:p>
          <a:p>
            <a:pPr marL="0" indent="0">
              <a:buNone/>
            </a:pPr>
            <a:r>
              <a:rPr lang="de-DE" sz="1600" b="1" dirty="0"/>
              <a:t>GIZ-Arten: 		 </a:t>
            </a:r>
            <a:r>
              <a:rPr lang="de-DE" sz="1600" dirty="0"/>
              <a:t>metallverstärkt durch Beimischung von Silber = standfester</a:t>
            </a:r>
          </a:p>
          <a:p>
            <a:pPr marL="0" indent="0">
              <a:buNone/>
            </a:pPr>
            <a:r>
              <a:rPr lang="de-DE" sz="1600" dirty="0"/>
              <a:t>		 		 hochviskös ( kleinere Glaspartikel) = besser zu stopfen</a:t>
            </a:r>
          </a:p>
          <a:p>
            <a:pPr marL="0" indent="0">
              <a:buNone/>
            </a:pPr>
            <a:r>
              <a:rPr lang="de-DE" sz="1600" dirty="0"/>
              <a:t>		 		 lichthärtend = schnellere Aushärtung möglich</a:t>
            </a:r>
          </a:p>
        </p:txBody>
      </p:sp>
    </p:spTree>
    <p:extLst>
      <p:ext uri="{BB962C8B-B14F-4D97-AF65-F5344CB8AC3E}">
        <p14:creationId xmlns:p14="http://schemas.microsoft.com/office/powerpoint/2010/main" val="31028631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a:xfrm>
            <a:off x="854793" y="1844824"/>
            <a:ext cx="7835900" cy="4026430"/>
          </a:xfrm>
        </p:spPr>
        <p:txBody>
          <a:bodyPr>
            <a:normAutofit/>
          </a:bodyPr>
          <a:lstStyle/>
          <a:p>
            <a:pPr marL="0" indent="0">
              <a:buNone/>
            </a:pPr>
            <a:endParaRPr lang="de-DE" sz="1600" b="1" dirty="0"/>
          </a:p>
          <a:p>
            <a:pPr marL="0" indent="0">
              <a:buNone/>
            </a:pPr>
            <a:r>
              <a:rPr lang="de-DE" sz="1600" b="1" dirty="0"/>
              <a:t>Füllungsmaterialien: </a:t>
            </a:r>
          </a:p>
          <a:p>
            <a:pPr marL="0" indent="0">
              <a:buNone/>
            </a:pPr>
            <a:endParaRPr lang="de-DE" sz="1600" b="1" dirty="0"/>
          </a:p>
          <a:p>
            <a:pPr>
              <a:buFont typeface="Wingdings" panose="05000000000000000000" pitchFamily="2" charset="2"/>
              <a:buChar char="ü"/>
            </a:pPr>
            <a:r>
              <a:rPr lang="de-DE" sz="1600" b="1" dirty="0" err="1"/>
              <a:t>Kompomere</a:t>
            </a:r>
            <a:r>
              <a:rPr lang="de-DE" sz="1600" b="1" dirty="0"/>
              <a:t>: </a:t>
            </a:r>
          </a:p>
          <a:p>
            <a:pPr marL="0" indent="0">
              <a:buNone/>
            </a:pPr>
            <a:endParaRPr lang="de-DE" sz="1600" b="1" dirty="0"/>
          </a:p>
          <a:p>
            <a:pPr marL="0" indent="0">
              <a:buNone/>
            </a:pPr>
            <a:r>
              <a:rPr lang="de-DE" sz="1600" b="1" dirty="0"/>
              <a:t>Bestandteile:			</a:t>
            </a:r>
            <a:r>
              <a:rPr lang="de-DE" sz="1600" dirty="0"/>
              <a:t>verändertes </a:t>
            </a:r>
            <a:r>
              <a:rPr lang="de-DE" sz="1600" dirty="0" err="1"/>
              <a:t>Kompositmaterial</a:t>
            </a:r>
            <a:r>
              <a:rPr lang="de-DE" sz="1600" dirty="0"/>
              <a:t> mit Glaspartikeln als Füllstoff		</a:t>
            </a:r>
          </a:p>
          <a:p>
            <a:pPr marL="0" indent="0">
              <a:buNone/>
            </a:pPr>
            <a:r>
              <a:rPr lang="de-DE" sz="1600" dirty="0"/>
              <a:t>		        		härten durch Polymerisation aus</a:t>
            </a:r>
          </a:p>
          <a:p>
            <a:pPr marL="0" indent="0">
              <a:buNone/>
            </a:pPr>
            <a:endParaRPr lang="de-DE" sz="1600" dirty="0"/>
          </a:p>
          <a:p>
            <a:pPr marL="0" indent="0">
              <a:buNone/>
            </a:pPr>
            <a:r>
              <a:rPr lang="de-DE" sz="1600" b="1" dirty="0"/>
              <a:t>Verwendung: 			</a:t>
            </a:r>
            <a:r>
              <a:rPr lang="de-DE" sz="1600" dirty="0"/>
              <a:t>Milchzahn- und Zahnhalsfüllungen</a:t>
            </a:r>
          </a:p>
          <a:p>
            <a:pPr marL="0" indent="0">
              <a:buNone/>
            </a:pPr>
            <a:endParaRPr lang="de-DE" sz="1600" dirty="0"/>
          </a:p>
          <a:p>
            <a:pPr marL="0" indent="0">
              <a:buNone/>
            </a:pPr>
            <a:r>
              <a:rPr lang="de-DE" sz="1600" b="1" dirty="0"/>
              <a:t>Eigenschaften</a:t>
            </a:r>
            <a:r>
              <a:rPr lang="de-DE" sz="1600" dirty="0"/>
              <a:t>: 		mechanisch stabiler als GIZ</a:t>
            </a:r>
          </a:p>
          <a:p>
            <a:pPr marL="0" indent="0">
              <a:buNone/>
            </a:pPr>
            <a:r>
              <a:rPr lang="de-DE" sz="1600" dirty="0"/>
              <a:t>		        		reine Lichthärtung</a:t>
            </a:r>
          </a:p>
          <a:p>
            <a:pPr marL="0" indent="0">
              <a:buNone/>
            </a:pPr>
            <a:r>
              <a:rPr lang="de-DE" sz="1600" dirty="0"/>
              <a:t>	                 		geringere Abgabe von Fluoriden im Vergleich zu GIZ</a:t>
            </a:r>
          </a:p>
          <a:p>
            <a:pPr marL="0" indent="0">
              <a:buNone/>
            </a:pPr>
            <a:endParaRPr lang="de-DE" sz="1400" dirty="0"/>
          </a:p>
        </p:txBody>
      </p:sp>
    </p:spTree>
    <p:extLst>
      <p:ext uri="{BB962C8B-B14F-4D97-AF65-F5344CB8AC3E}">
        <p14:creationId xmlns:p14="http://schemas.microsoft.com/office/powerpoint/2010/main" val="18534313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p:txBody>
          <a:bodyPr>
            <a:normAutofit/>
          </a:bodyPr>
          <a:lstStyle/>
          <a:p>
            <a:pPr marL="0" indent="0">
              <a:buNone/>
            </a:pPr>
            <a:r>
              <a:rPr lang="de-DE" sz="1600" b="1" dirty="0"/>
              <a:t>Patientenindividuelle Füllungstherapie:</a:t>
            </a:r>
          </a:p>
          <a:p>
            <a:pPr marL="0" indent="0">
              <a:buNone/>
            </a:pPr>
            <a:endParaRPr lang="de-DE" sz="1400" dirty="0"/>
          </a:p>
          <a:p>
            <a:pPr>
              <a:buFont typeface="Wingdings" panose="05000000000000000000" pitchFamily="2" charset="2"/>
              <a:buChar char="ü"/>
            </a:pPr>
            <a:r>
              <a:rPr lang="de-DE" sz="1600" b="1" dirty="0"/>
              <a:t>GIZ / </a:t>
            </a:r>
            <a:r>
              <a:rPr lang="de-DE" sz="1600" b="1" dirty="0" err="1"/>
              <a:t>Kompomer</a:t>
            </a:r>
            <a:r>
              <a:rPr lang="de-DE" sz="1600" b="1" dirty="0"/>
              <a:t>: 	</a:t>
            </a:r>
            <a:r>
              <a:rPr lang="de-DE" sz="1600" dirty="0"/>
              <a:t>Kinder mit erhöhtem Kariesrisiko</a:t>
            </a:r>
          </a:p>
          <a:p>
            <a:pPr marL="0" indent="0">
              <a:buNone/>
            </a:pPr>
            <a:endParaRPr lang="de-DE" sz="1600" dirty="0"/>
          </a:p>
          <a:p>
            <a:pPr>
              <a:buFont typeface="Wingdings" panose="05000000000000000000" pitchFamily="2" charset="2"/>
              <a:buChar char="ü"/>
            </a:pPr>
            <a:r>
              <a:rPr lang="de-DE" sz="1600" b="1" dirty="0"/>
              <a:t>Amalgam: 		</a:t>
            </a:r>
            <a:r>
              <a:rPr lang="de-DE" sz="1600" dirty="0"/>
              <a:t>Erwachsene mit kariesanfälligem Gebiss und schlechter 					Mundhygiene</a:t>
            </a:r>
          </a:p>
          <a:p>
            <a:pPr marL="0" indent="0">
              <a:buNone/>
            </a:pPr>
            <a:r>
              <a:rPr lang="de-DE" sz="1600" dirty="0"/>
              <a:t>	        </a:t>
            </a:r>
          </a:p>
          <a:p>
            <a:pPr>
              <a:buFont typeface="Wingdings" panose="05000000000000000000" pitchFamily="2" charset="2"/>
              <a:buChar char="ü"/>
            </a:pPr>
            <a:r>
              <a:rPr lang="de-DE" sz="1600" b="1" dirty="0"/>
              <a:t>Kunststoff:		</a:t>
            </a:r>
            <a:r>
              <a:rPr lang="de-DE" sz="1600" dirty="0"/>
              <a:t>Ästhetik, sehr substanzschonend, </a:t>
            </a:r>
          </a:p>
          <a:p>
            <a:pPr marL="0" indent="0">
              <a:buNone/>
            </a:pPr>
            <a:r>
              <a:rPr lang="de-DE" sz="1600" dirty="0"/>
              <a:t>			 	 	guter adhäsiver Halt einsetzbar bei Bruxismus</a:t>
            </a:r>
          </a:p>
          <a:p>
            <a:pPr marL="0" indent="0">
              <a:buNone/>
            </a:pPr>
            <a:r>
              <a:rPr lang="de-DE" sz="1600" dirty="0"/>
              <a:t>				 	Gesundheitsbedingt: 	kein Herauslösen von 												</a:t>
            </a:r>
            <a:r>
              <a:rPr lang="de-DE" sz="1600" dirty="0" err="1"/>
              <a:t>Quecksilberionen</a:t>
            </a:r>
            <a:endParaRPr lang="de-DE" sz="1600" dirty="0"/>
          </a:p>
          <a:p>
            <a:pPr marL="0" indent="0">
              <a:buNone/>
            </a:pPr>
            <a:r>
              <a:rPr lang="de-DE" sz="1600" dirty="0"/>
              <a:t>					 					Amalgamallergie </a:t>
            </a:r>
          </a:p>
          <a:p>
            <a:pPr marL="0" indent="0">
              <a:buNone/>
            </a:pPr>
            <a:r>
              <a:rPr lang="de-DE" sz="1600" dirty="0"/>
              <a:t>								      		Niereninsuffizienz</a:t>
            </a:r>
            <a:r>
              <a:rPr lang="de-DE" sz="1600" b="1" dirty="0"/>
              <a:t>			</a:t>
            </a:r>
            <a:r>
              <a:rPr lang="de-DE" sz="1400" b="1" dirty="0"/>
              <a:t> </a:t>
            </a:r>
          </a:p>
        </p:txBody>
      </p:sp>
    </p:spTree>
    <p:extLst>
      <p:ext uri="{BB962C8B-B14F-4D97-AF65-F5344CB8AC3E}">
        <p14:creationId xmlns:p14="http://schemas.microsoft.com/office/powerpoint/2010/main" val="37915938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a:xfrm>
            <a:off x="850900" y="1844824"/>
            <a:ext cx="7835900" cy="4026430"/>
          </a:xfrm>
        </p:spPr>
        <p:txBody>
          <a:bodyPr>
            <a:normAutofit/>
          </a:bodyPr>
          <a:lstStyle/>
          <a:p>
            <a:pPr marL="0" indent="0">
              <a:buNone/>
            </a:pPr>
            <a:endParaRPr lang="de-DE" sz="1600" b="1" dirty="0"/>
          </a:p>
          <a:p>
            <a:pPr marL="0" indent="0">
              <a:buNone/>
            </a:pPr>
            <a:r>
              <a:rPr lang="de-DE" sz="1600" b="1" dirty="0"/>
              <a:t>Allgemeine Utensilien für eine Füllungstherapie:</a:t>
            </a:r>
          </a:p>
          <a:p>
            <a:pPr marL="0" indent="0">
              <a:buNone/>
            </a:pPr>
            <a:endParaRPr lang="de-DE" sz="1600" b="1" dirty="0"/>
          </a:p>
          <a:p>
            <a:pPr>
              <a:buFont typeface="Wingdings" pitchFamily="2" charset="2"/>
              <a:buChar char="ü"/>
            </a:pPr>
            <a:r>
              <a:rPr lang="de-DE" sz="1600" dirty="0"/>
              <a:t>Grundbesteck: Spiegel, Sonde, Pinzette</a:t>
            </a:r>
          </a:p>
          <a:p>
            <a:pPr>
              <a:buFont typeface="Wingdings" pitchFamily="2" charset="2"/>
              <a:buChar char="ü"/>
            </a:pPr>
            <a:endParaRPr lang="de-DE" sz="1600" dirty="0"/>
          </a:p>
          <a:p>
            <a:pPr>
              <a:buFont typeface="Wingdings" pitchFamily="2" charset="2"/>
              <a:buChar char="ü"/>
            </a:pPr>
            <a:r>
              <a:rPr lang="de-DE" sz="1600" dirty="0"/>
              <a:t>Patientenserviette, Spülbecher, Absauger </a:t>
            </a:r>
          </a:p>
          <a:p>
            <a:pPr>
              <a:buFont typeface="Wingdings" pitchFamily="2" charset="2"/>
              <a:buChar char="ü"/>
            </a:pPr>
            <a:endParaRPr lang="de-DE" sz="1600" dirty="0"/>
          </a:p>
          <a:p>
            <a:pPr>
              <a:buFont typeface="Wingdings" pitchFamily="2" charset="2"/>
              <a:buChar char="ü"/>
            </a:pPr>
            <a:r>
              <a:rPr lang="de-DE" sz="1600" dirty="0"/>
              <a:t>Evtl. Oberflächenanästhesie / Anästhesie</a:t>
            </a:r>
          </a:p>
          <a:p>
            <a:pPr>
              <a:buFont typeface="Wingdings" pitchFamily="2" charset="2"/>
              <a:buChar char="ü"/>
            </a:pPr>
            <a:endParaRPr lang="de-DE" sz="1600" dirty="0"/>
          </a:p>
          <a:p>
            <a:pPr>
              <a:buFont typeface="Wingdings" pitchFamily="2" charset="2"/>
              <a:buChar char="ü"/>
            </a:pPr>
            <a:r>
              <a:rPr lang="de-DE" sz="1600" dirty="0"/>
              <a:t>Relative (Watterollen) oder absolute Trockenlegung (</a:t>
            </a:r>
            <a:r>
              <a:rPr lang="de-DE" sz="1600" dirty="0" err="1"/>
              <a:t>Kofferdam</a:t>
            </a:r>
            <a:r>
              <a:rPr lang="de-DE" sz="1600" dirty="0"/>
              <a:t>)</a:t>
            </a:r>
          </a:p>
          <a:p>
            <a:pPr>
              <a:buFont typeface="Wingdings" pitchFamily="2" charset="2"/>
              <a:buChar char="ü"/>
            </a:pPr>
            <a:endParaRPr lang="de-DE" sz="1600" dirty="0"/>
          </a:p>
          <a:p>
            <a:pPr>
              <a:buFont typeface="Wingdings" pitchFamily="2" charset="2"/>
              <a:buChar char="ü"/>
            </a:pPr>
            <a:r>
              <a:rPr lang="de-DE" sz="1600" dirty="0"/>
              <a:t>Matrize und Keil</a:t>
            </a:r>
          </a:p>
          <a:p>
            <a:pPr>
              <a:buFont typeface="Wingdings" pitchFamily="2" charset="2"/>
              <a:buChar char="ü"/>
            </a:pPr>
            <a:endParaRPr lang="de-DE" sz="1600" dirty="0"/>
          </a:p>
          <a:p>
            <a:pPr>
              <a:buFont typeface="Wingdings" pitchFamily="2" charset="2"/>
              <a:buChar char="ü"/>
            </a:pPr>
            <a:r>
              <a:rPr lang="de-DE" sz="1600" dirty="0"/>
              <a:t>CHX / Alkohol zur Kavitäten-Desinfektion mit Schaumstoffpellets/Wattekugeln</a:t>
            </a:r>
          </a:p>
          <a:p>
            <a:pPr>
              <a:buFont typeface="Wingdings" pitchFamily="2" charset="2"/>
              <a:buChar char="ü"/>
            </a:pPr>
            <a:endParaRPr lang="de-DE" sz="1600" dirty="0"/>
          </a:p>
          <a:p>
            <a:pPr>
              <a:buFont typeface="Wingdings" pitchFamily="2" charset="2"/>
              <a:buChar char="ü"/>
            </a:pPr>
            <a:r>
              <a:rPr lang="de-DE" sz="1600" dirty="0"/>
              <a:t>Okklusionsfolienhalter mit Okklusionsfolie</a:t>
            </a:r>
          </a:p>
          <a:p>
            <a:pPr>
              <a:buFont typeface="Wingdings" pitchFamily="2" charset="2"/>
              <a:buChar char="ü"/>
            </a:pPr>
            <a:endParaRPr lang="de-DE" sz="1600" dirty="0"/>
          </a:p>
          <a:p>
            <a:pPr marL="0" indent="0">
              <a:buNone/>
            </a:pPr>
            <a:endParaRPr lang="de-DE" sz="1600" dirty="0"/>
          </a:p>
          <a:p>
            <a:pPr>
              <a:buFont typeface="Wingdings" pitchFamily="2" charset="2"/>
              <a:buChar char="ü"/>
            </a:pPr>
            <a:endParaRPr lang="de-DE" sz="1600" dirty="0"/>
          </a:p>
          <a:p>
            <a:pPr>
              <a:buFont typeface="Wingdings" pitchFamily="2" charset="2"/>
              <a:buChar char="ü"/>
            </a:pPr>
            <a:endParaRPr lang="de-DE" sz="1600" dirty="0"/>
          </a:p>
          <a:p>
            <a:pPr>
              <a:buFont typeface="Wingdings" pitchFamily="2" charset="2"/>
              <a:buChar char="ü"/>
            </a:pPr>
            <a:endParaRPr lang="de-DE" sz="1600" dirty="0"/>
          </a:p>
        </p:txBody>
      </p:sp>
    </p:spTree>
    <p:extLst>
      <p:ext uri="{BB962C8B-B14F-4D97-AF65-F5344CB8AC3E}">
        <p14:creationId xmlns:p14="http://schemas.microsoft.com/office/powerpoint/2010/main" val="26254725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a:xfrm>
            <a:off x="850900" y="1844824"/>
            <a:ext cx="7835900" cy="4026430"/>
          </a:xfrm>
        </p:spPr>
        <p:txBody>
          <a:bodyPr>
            <a:normAutofit fontScale="92500" lnSpcReduction="20000"/>
          </a:bodyPr>
          <a:lstStyle/>
          <a:p>
            <a:pPr marL="0" indent="0">
              <a:buNone/>
            </a:pPr>
            <a:endParaRPr lang="de-DE" sz="1700" b="1" dirty="0"/>
          </a:p>
          <a:p>
            <a:pPr marL="0" indent="0">
              <a:buNone/>
            </a:pPr>
            <a:r>
              <a:rPr lang="de-DE" sz="1700" b="1" dirty="0"/>
              <a:t>Allgemeine Utensilien für eine Füllungstherapie:</a:t>
            </a:r>
          </a:p>
          <a:p>
            <a:pPr marL="0" indent="0">
              <a:buNone/>
            </a:pPr>
            <a:endParaRPr lang="de-DE" sz="1600" b="1" dirty="0"/>
          </a:p>
          <a:p>
            <a:pPr>
              <a:buFont typeface="Wingdings" pitchFamily="2" charset="2"/>
              <a:buChar char="ü"/>
            </a:pPr>
            <a:r>
              <a:rPr lang="de-DE" sz="1700" dirty="0"/>
              <a:t>Mikromotoren und Übertragungsinstrumente</a:t>
            </a:r>
          </a:p>
          <a:p>
            <a:pPr marL="0" indent="0">
              <a:buNone/>
            </a:pPr>
            <a:r>
              <a:rPr lang="de-DE" sz="1700" dirty="0"/>
              <a:t>		grüne, blaue, rote Winkelstücke, Turbinen</a:t>
            </a:r>
          </a:p>
          <a:p>
            <a:pPr>
              <a:buFont typeface="Wingdings" pitchFamily="2" charset="2"/>
              <a:buChar char="ü"/>
            </a:pPr>
            <a:endParaRPr lang="de-DE" sz="1700" dirty="0"/>
          </a:p>
          <a:p>
            <a:pPr>
              <a:buFont typeface="Wingdings" pitchFamily="2" charset="2"/>
              <a:buChar char="ü"/>
            </a:pPr>
            <a:r>
              <a:rPr lang="de-DE" sz="1700" dirty="0"/>
              <a:t>Rotierende Instrumente:</a:t>
            </a:r>
          </a:p>
          <a:p>
            <a:pPr marL="0" indent="0">
              <a:buNone/>
            </a:pPr>
            <a:r>
              <a:rPr lang="de-DE" sz="1700" dirty="0"/>
              <a:t>		Bohrer, Fräsen, Schleifinstrumente </a:t>
            </a:r>
          </a:p>
          <a:p>
            <a:pPr marL="0" indent="0">
              <a:buNone/>
            </a:pPr>
            <a:endParaRPr lang="de-DE" sz="1700" dirty="0"/>
          </a:p>
          <a:p>
            <a:pPr>
              <a:buFont typeface="Wingdings" pitchFamily="2" charset="2"/>
              <a:buChar char="ü"/>
            </a:pPr>
            <a:r>
              <a:rPr lang="de-DE" sz="1700" u="sng" dirty="0"/>
              <a:t>Übersicht:</a:t>
            </a:r>
          </a:p>
          <a:p>
            <a:pPr marL="0" indent="0">
              <a:buNone/>
            </a:pPr>
            <a:endParaRPr lang="de-DE" sz="1700" u="sng" dirty="0"/>
          </a:p>
          <a:p>
            <a:pPr marL="0" indent="0">
              <a:buNone/>
            </a:pPr>
            <a:r>
              <a:rPr lang="de-DE" sz="1700" dirty="0"/>
              <a:t>	</a:t>
            </a:r>
            <a:r>
              <a:rPr lang="de-DE" sz="1700" dirty="0" err="1"/>
              <a:t>Kaviätenpräp</a:t>
            </a:r>
            <a:r>
              <a:rPr lang="de-DE" sz="1700" dirty="0"/>
              <a:t>.		Diamant				Turbine / rotes Winkelstück</a:t>
            </a:r>
          </a:p>
          <a:p>
            <a:pPr marL="0" indent="0">
              <a:buNone/>
            </a:pPr>
            <a:r>
              <a:rPr lang="de-DE" sz="1700" dirty="0"/>
              <a:t>	Exkavieren		Hartmetallbohrer		grünes Winkelstück</a:t>
            </a:r>
          </a:p>
          <a:p>
            <a:pPr marL="0" indent="0">
              <a:buNone/>
            </a:pPr>
            <a:r>
              <a:rPr lang="de-DE" sz="1700" dirty="0"/>
              <a:t>					(Rosenbohrer)										</a:t>
            </a:r>
            <a:r>
              <a:rPr lang="de-DE" sz="1700" dirty="0" err="1"/>
              <a:t>Finieren</a:t>
            </a:r>
            <a:r>
              <a:rPr lang="de-DE" sz="1700" dirty="0"/>
              <a:t>			Diamant</a:t>
            </a:r>
          </a:p>
          <a:p>
            <a:pPr marL="0" indent="0">
              <a:buNone/>
            </a:pPr>
            <a:r>
              <a:rPr lang="de-DE" sz="1700" dirty="0"/>
              <a:t>				       (GIZ/Kunststoff)		rotes Winkelstück</a:t>
            </a:r>
          </a:p>
          <a:p>
            <a:pPr marL="0" indent="0">
              <a:buNone/>
            </a:pPr>
            <a:r>
              <a:rPr lang="de-DE" sz="1700" dirty="0"/>
              <a:t>					Hartmetall (Amalgam)	blaues Winkelstück</a:t>
            </a:r>
          </a:p>
          <a:p>
            <a:pPr marL="0" indent="0">
              <a:buNone/>
            </a:pPr>
            <a:r>
              <a:rPr lang="de-DE" sz="1700" dirty="0"/>
              <a:t>	</a:t>
            </a:r>
          </a:p>
          <a:p>
            <a:pPr marL="0" indent="0">
              <a:buNone/>
            </a:pPr>
            <a:r>
              <a:rPr lang="de-DE" sz="1700" dirty="0"/>
              <a:t>	Politur			</a:t>
            </a:r>
            <a:r>
              <a:rPr lang="de-DE" sz="1700" dirty="0" err="1"/>
              <a:t>Polierer</a:t>
            </a:r>
            <a:r>
              <a:rPr lang="de-DE" sz="1700" dirty="0"/>
              <a:t>				blaues Winkelstück</a:t>
            </a:r>
            <a:r>
              <a:rPr lang="de-DE" sz="1600" dirty="0"/>
              <a:t>									</a:t>
            </a:r>
          </a:p>
          <a:p>
            <a:pPr>
              <a:buFont typeface="Wingdings" pitchFamily="2" charset="2"/>
              <a:buChar char="ü"/>
            </a:pPr>
            <a:endParaRPr lang="de-DE" sz="1600" dirty="0"/>
          </a:p>
        </p:txBody>
      </p:sp>
    </p:spTree>
    <p:extLst>
      <p:ext uri="{BB962C8B-B14F-4D97-AF65-F5344CB8AC3E}">
        <p14:creationId xmlns:p14="http://schemas.microsoft.com/office/powerpoint/2010/main" val="555037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67F98F-F9D6-40BC-803A-F4615FB7D2FC}"/>
              </a:ext>
            </a:extLst>
          </p:cNvPr>
          <p:cNvSpPr>
            <a:spLocks noGrp="1"/>
          </p:cNvSpPr>
          <p:nvPr>
            <p:ph type="title"/>
          </p:nvPr>
        </p:nvSpPr>
        <p:spPr/>
        <p:txBody>
          <a:bodyPr/>
          <a:lstStyle/>
          <a:p>
            <a:r>
              <a:rPr lang="de-DE" dirty="0"/>
              <a:t>Patienten bei der Kariestherapie begleiten</a:t>
            </a:r>
          </a:p>
        </p:txBody>
      </p:sp>
      <p:pic>
        <p:nvPicPr>
          <p:cNvPr id="5" name="Inhaltsplatzhalter 4">
            <a:extLst>
              <a:ext uri="{FF2B5EF4-FFF2-40B4-BE49-F238E27FC236}">
                <a16:creationId xmlns:a16="http://schemas.microsoft.com/office/drawing/2014/main" id="{57298FCE-5C46-4574-843F-A55F49057996}"/>
              </a:ext>
            </a:extLst>
          </p:cNvPr>
          <p:cNvPicPr>
            <a:picLocks noGrp="1" noChangeAspect="1"/>
          </p:cNvPicPr>
          <p:nvPr>
            <p:ph idx="1"/>
          </p:nvPr>
        </p:nvPicPr>
        <p:blipFill rotWithShape="1">
          <a:blip r:embed="rId3" cstate="email">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a:ext>
            </a:extLst>
          </a:blip>
          <a:srcRect/>
          <a:stretch/>
        </p:blipFill>
        <p:spPr>
          <a:xfrm>
            <a:off x="1619672" y="1916832"/>
            <a:ext cx="5704532" cy="3921829"/>
          </a:xfrm>
        </p:spPr>
      </p:pic>
      <p:sp>
        <p:nvSpPr>
          <p:cNvPr id="6" name="Rechteck 5">
            <a:hlinkClick r:id="rId5" action="ppaction://hlinksldjump"/>
            <a:extLst>
              <a:ext uri="{FF2B5EF4-FFF2-40B4-BE49-F238E27FC236}">
                <a16:creationId xmlns:a16="http://schemas.microsoft.com/office/drawing/2014/main" id="{C0010520-632C-414D-8A01-6EC1D817825D}"/>
              </a:ext>
            </a:extLst>
          </p:cNvPr>
          <p:cNvSpPr/>
          <p:nvPr/>
        </p:nvSpPr>
        <p:spPr bwMode="auto">
          <a:xfrm>
            <a:off x="4716016" y="3068960"/>
            <a:ext cx="576064" cy="2376264"/>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9" name="Rechteck 8">
            <a:hlinkClick r:id="rId6" action="ppaction://hlinksldjump"/>
            <a:extLst>
              <a:ext uri="{FF2B5EF4-FFF2-40B4-BE49-F238E27FC236}">
                <a16:creationId xmlns:a16="http://schemas.microsoft.com/office/drawing/2014/main" id="{53965B7D-827F-4808-835E-20E368253FA7}"/>
              </a:ext>
            </a:extLst>
          </p:cNvPr>
          <p:cNvSpPr/>
          <p:nvPr/>
        </p:nvSpPr>
        <p:spPr bwMode="auto">
          <a:xfrm>
            <a:off x="5444046" y="3068960"/>
            <a:ext cx="352090" cy="1224136"/>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0" name="Rechteck 9">
            <a:hlinkClick r:id="rId7" action="ppaction://hlinksldjump"/>
            <a:extLst>
              <a:ext uri="{FF2B5EF4-FFF2-40B4-BE49-F238E27FC236}">
                <a16:creationId xmlns:a16="http://schemas.microsoft.com/office/drawing/2014/main" id="{88649AAB-D4CF-48D7-85FE-5530D3900233}"/>
              </a:ext>
            </a:extLst>
          </p:cNvPr>
          <p:cNvSpPr/>
          <p:nvPr/>
        </p:nvSpPr>
        <p:spPr bwMode="auto">
          <a:xfrm>
            <a:off x="6147192" y="3065460"/>
            <a:ext cx="729063" cy="1371652"/>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1" name="Rechteck 10">
            <a:hlinkClick r:id="rId8" action="ppaction://hlinksldjump"/>
            <a:extLst>
              <a:ext uri="{FF2B5EF4-FFF2-40B4-BE49-F238E27FC236}">
                <a16:creationId xmlns:a16="http://schemas.microsoft.com/office/drawing/2014/main" id="{EAAB2A00-73AC-42EB-A0D5-6B49BD2AECBB}"/>
              </a:ext>
            </a:extLst>
          </p:cNvPr>
          <p:cNvSpPr/>
          <p:nvPr/>
        </p:nvSpPr>
        <p:spPr bwMode="auto">
          <a:xfrm>
            <a:off x="2555776" y="2348880"/>
            <a:ext cx="1224136" cy="3770926"/>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12" name="Rechteck 11">
            <a:hlinkClick r:id="rId9" action="ppaction://hlinksldjump"/>
            <a:extLst>
              <a:ext uri="{FF2B5EF4-FFF2-40B4-BE49-F238E27FC236}">
                <a16:creationId xmlns:a16="http://schemas.microsoft.com/office/drawing/2014/main" id="{AFDFBD7F-A645-4854-A1BA-E801037FE2FB}"/>
              </a:ext>
            </a:extLst>
          </p:cNvPr>
          <p:cNvSpPr/>
          <p:nvPr/>
        </p:nvSpPr>
        <p:spPr bwMode="auto">
          <a:xfrm>
            <a:off x="4024682" y="2777428"/>
            <a:ext cx="576064" cy="1371652"/>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3" name="Textfeld 2">
            <a:extLst>
              <a:ext uri="{FF2B5EF4-FFF2-40B4-BE49-F238E27FC236}">
                <a16:creationId xmlns:a16="http://schemas.microsoft.com/office/drawing/2014/main" id="{29591C62-CF1D-4B99-9177-A05244AEF006}"/>
              </a:ext>
            </a:extLst>
          </p:cNvPr>
          <p:cNvSpPr txBox="1"/>
          <p:nvPr/>
        </p:nvSpPr>
        <p:spPr bwMode="auto">
          <a:xfrm>
            <a:off x="722077" y="1653188"/>
            <a:ext cx="2880320" cy="338554"/>
          </a:xfrm>
          <a:prstGeom prst="rect">
            <a:avLst/>
          </a:prstGeom>
          <a:noFill/>
        </p:spPr>
        <p:txBody>
          <a:bodyPr wrap="square" rtlCol="0">
            <a:spAutoFit/>
          </a:bodyPr>
          <a:lstStyle/>
          <a:p>
            <a:r>
              <a:rPr lang="de-DE" sz="1600" b="1" dirty="0">
                <a:latin typeface="Arial" panose="020B0604020202020204" pitchFamily="34" charset="0"/>
                <a:cs typeface="Arial" panose="020B0604020202020204" pitchFamily="34" charset="0"/>
              </a:rPr>
              <a:t>Anästhesie</a:t>
            </a:r>
          </a:p>
        </p:txBody>
      </p:sp>
      <p:sp>
        <p:nvSpPr>
          <p:cNvPr id="4" name="Textfeld 3">
            <a:extLst>
              <a:ext uri="{FF2B5EF4-FFF2-40B4-BE49-F238E27FC236}">
                <a16:creationId xmlns:a16="http://schemas.microsoft.com/office/drawing/2014/main" id="{79E6DE58-3E72-4FF4-A7C2-B67E2C3B53C7}"/>
              </a:ext>
            </a:extLst>
          </p:cNvPr>
          <p:cNvSpPr txBox="1"/>
          <p:nvPr/>
        </p:nvSpPr>
        <p:spPr bwMode="auto">
          <a:xfrm>
            <a:off x="5207113" y="4983998"/>
            <a:ext cx="1880158" cy="307777"/>
          </a:xfrm>
          <a:prstGeom prst="rect">
            <a:avLst/>
          </a:prstGeom>
          <a:noFill/>
        </p:spPr>
        <p:txBody>
          <a:bodyPr wrap="square" rtlCol="0">
            <a:spAutoFit/>
          </a:bodyPr>
          <a:lstStyle/>
          <a:p>
            <a:r>
              <a:rPr lang="de-DE" sz="1400" dirty="0" err="1"/>
              <a:t>Zylinderampullenhalter</a:t>
            </a:r>
            <a:endParaRPr lang="de-DE" sz="1400" dirty="0"/>
          </a:p>
        </p:txBody>
      </p:sp>
      <p:sp>
        <p:nvSpPr>
          <p:cNvPr id="7" name="Textfeld 6">
            <a:extLst>
              <a:ext uri="{FF2B5EF4-FFF2-40B4-BE49-F238E27FC236}">
                <a16:creationId xmlns:a16="http://schemas.microsoft.com/office/drawing/2014/main" id="{09C8ECC0-DD72-496D-8159-3EBB05BA8D77}"/>
              </a:ext>
            </a:extLst>
          </p:cNvPr>
          <p:cNvSpPr txBox="1"/>
          <p:nvPr/>
        </p:nvSpPr>
        <p:spPr bwMode="auto">
          <a:xfrm>
            <a:off x="1907704" y="2015355"/>
            <a:ext cx="1368152" cy="307777"/>
          </a:xfrm>
          <a:prstGeom prst="rect">
            <a:avLst/>
          </a:prstGeom>
          <a:noFill/>
        </p:spPr>
        <p:txBody>
          <a:bodyPr wrap="square" rtlCol="0">
            <a:spAutoFit/>
          </a:bodyPr>
          <a:lstStyle/>
          <a:p>
            <a:r>
              <a:rPr lang="de-DE" sz="1400" dirty="0"/>
              <a:t>Kältespray</a:t>
            </a:r>
          </a:p>
        </p:txBody>
      </p:sp>
      <p:sp>
        <p:nvSpPr>
          <p:cNvPr id="8" name="Textfeld 7">
            <a:extLst>
              <a:ext uri="{FF2B5EF4-FFF2-40B4-BE49-F238E27FC236}">
                <a16:creationId xmlns:a16="http://schemas.microsoft.com/office/drawing/2014/main" id="{ACA2BC76-3780-41AB-A19F-B7BA27EF35FC}"/>
              </a:ext>
            </a:extLst>
          </p:cNvPr>
          <p:cNvSpPr txBox="1"/>
          <p:nvPr/>
        </p:nvSpPr>
        <p:spPr bwMode="auto">
          <a:xfrm>
            <a:off x="1511660" y="4645780"/>
            <a:ext cx="2160240" cy="307777"/>
          </a:xfrm>
          <a:prstGeom prst="rect">
            <a:avLst/>
          </a:prstGeom>
          <a:noFill/>
        </p:spPr>
        <p:txBody>
          <a:bodyPr wrap="square" rtlCol="0">
            <a:spAutoFit/>
          </a:bodyPr>
          <a:lstStyle/>
          <a:p>
            <a:r>
              <a:rPr lang="de-DE" sz="1400" dirty="0"/>
              <a:t>Oberflächenanästhesie</a:t>
            </a:r>
          </a:p>
        </p:txBody>
      </p:sp>
      <p:sp>
        <p:nvSpPr>
          <p:cNvPr id="13" name="Textfeld 12">
            <a:extLst>
              <a:ext uri="{FF2B5EF4-FFF2-40B4-BE49-F238E27FC236}">
                <a16:creationId xmlns:a16="http://schemas.microsoft.com/office/drawing/2014/main" id="{FC1592CD-220B-4D13-80E6-83B770B0E96D}"/>
              </a:ext>
            </a:extLst>
          </p:cNvPr>
          <p:cNvSpPr txBox="1"/>
          <p:nvPr/>
        </p:nvSpPr>
        <p:spPr bwMode="auto">
          <a:xfrm>
            <a:off x="6675353" y="3244334"/>
            <a:ext cx="1546446" cy="307777"/>
          </a:xfrm>
          <a:prstGeom prst="rect">
            <a:avLst/>
          </a:prstGeom>
          <a:noFill/>
        </p:spPr>
        <p:txBody>
          <a:bodyPr wrap="square" rtlCol="0">
            <a:spAutoFit/>
          </a:bodyPr>
          <a:lstStyle/>
          <a:p>
            <a:r>
              <a:rPr lang="de-DE" sz="1400" dirty="0"/>
              <a:t>Kanülen</a:t>
            </a:r>
          </a:p>
        </p:txBody>
      </p:sp>
      <p:sp>
        <p:nvSpPr>
          <p:cNvPr id="14" name="Textfeld 13">
            <a:extLst>
              <a:ext uri="{FF2B5EF4-FFF2-40B4-BE49-F238E27FC236}">
                <a16:creationId xmlns:a16="http://schemas.microsoft.com/office/drawing/2014/main" id="{E3A2D6C1-2D1C-420F-A48D-63C2279DB32A}"/>
              </a:ext>
            </a:extLst>
          </p:cNvPr>
          <p:cNvSpPr txBox="1"/>
          <p:nvPr/>
        </p:nvSpPr>
        <p:spPr bwMode="auto">
          <a:xfrm>
            <a:off x="3462300" y="2602706"/>
            <a:ext cx="2970814" cy="307777"/>
          </a:xfrm>
          <a:prstGeom prst="rect">
            <a:avLst/>
          </a:prstGeom>
          <a:noFill/>
        </p:spPr>
        <p:txBody>
          <a:bodyPr wrap="square" rtlCol="0">
            <a:spAutoFit/>
          </a:bodyPr>
          <a:lstStyle/>
          <a:p>
            <a:r>
              <a:rPr lang="de-DE" sz="1400" dirty="0" err="1"/>
              <a:t>Zylinderampullenschutzhalter</a:t>
            </a:r>
            <a:endParaRPr lang="de-DE" sz="1400" dirty="0"/>
          </a:p>
        </p:txBody>
      </p:sp>
      <p:sp>
        <p:nvSpPr>
          <p:cNvPr id="15" name="Textfeld 14">
            <a:extLst>
              <a:ext uri="{FF2B5EF4-FFF2-40B4-BE49-F238E27FC236}">
                <a16:creationId xmlns:a16="http://schemas.microsoft.com/office/drawing/2014/main" id="{C15A01C9-0B03-4EFA-9F5A-A7B1E055BEBF}"/>
              </a:ext>
            </a:extLst>
          </p:cNvPr>
          <p:cNvSpPr txBox="1"/>
          <p:nvPr/>
        </p:nvSpPr>
        <p:spPr bwMode="auto">
          <a:xfrm>
            <a:off x="5179398" y="2874422"/>
            <a:ext cx="1672084" cy="307777"/>
          </a:xfrm>
          <a:prstGeom prst="rect">
            <a:avLst/>
          </a:prstGeom>
          <a:noFill/>
        </p:spPr>
        <p:txBody>
          <a:bodyPr wrap="square" rtlCol="0">
            <a:spAutoFit/>
          </a:bodyPr>
          <a:lstStyle/>
          <a:p>
            <a:r>
              <a:rPr lang="de-DE" sz="1400" dirty="0"/>
              <a:t>Anästhesieampullen</a:t>
            </a:r>
          </a:p>
        </p:txBody>
      </p:sp>
    </p:spTree>
    <p:extLst>
      <p:ext uri="{BB962C8B-B14F-4D97-AF65-F5344CB8AC3E}">
        <p14:creationId xmlns:p14="http://schemas.microsoft.com/office/powerpoint/2010/main" val="42248943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67F98F-F9D6-40BC-803A-F4615FB7D2FC}"/>
              </a:ext>
            </a:extLst>
          </p:cNvPr>
          <p:cNvSpPr>
            <a:spLocks noGrp="1"/>
          </p:cNvSpPr>
          <p:nvPr>
            <p:ph type="title"/>
          </p:nvPr>
        </p:nvSpPr>
        <p:spPr/>
        <p:txBody>
          <a:bodyPr/>
          <a:lstStyle/>
          <a:p>
            <a:r>
              <a:rPr lang="de-DE" dirty="0"/>
              <a:t>Patienten bei der Kariestherapie begleiten</a:t>
            </a:r>
          </a:p>
        </p:txBody>
      </p:sp>
      <p:sp>
        <p:nvSpPr>
          <p:cNvPr id="6" name="Rechteck 5">
            <a:hlinkClick r:id="rId3" action="ppaction://hlinksldjump"/>
            <a:extLst>
              <a:ext uri="{FF2B5EF4-FFF2-40B4-BE49-F238E27FC236}">
                <a16:creationId xmlns:a16="http://schemas.microsoft.com/office/drawing/2014/main" id="{C0010520-632C-414D-8A01-6EC1D817825D}"/>
              </a:ext>
            </a:extLst>
          </p:cNvPr>
          <p:cNvSpPr/>
          <p:nvPr/>
        </p:nvSpPr>
        <p:spPr bwMode="auto">
          <a:xfrm>
            <a:off x="4716016" y="3068960"/>
            <a:ext cx="576064" cy="2376264"/>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9" name="Rechteck 8">
            <a:hlinkClick r:id="rId4" action="ppaction://hlinksldjump"/>
            <a:extLst>
              <a:ext uri="{FF2B5EF4-FFF2-40B4-BE49-F238E27FC236}">
                <a16:creationId xmlns:a16="http://schemas.microsoft.com/office/drawing/2014/main" id="{53965B7D-827F-4808-835E-20E368253FA7}"/>
              </a:ext>
            </a:extLst>
          </p:cNvPr>
          <p:cNvSpPr/>
          <p:nvPr/>
        </p:nvSpPr>
        <p:spPr bwMode="auto">
          <a:xfrm>
            <a:off x="5444046" y="3068960"/>
            <a:ext cx="352090" cy="1224136"/>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0" name="Rechteck 9">
            <a:hlinkClick r:id="rId5" action="ppaction://hlinksldjump"/>
            <a:extLst>
              <a:ext uri="{FF2B5EF4-FFF2-40B4-BE49-F238E27FC236}">
                <a16:creationId xmlns:a16="http://schemas.microsoft.com/office/drawing/2014/main" id="{88649AAB-D4CF-48D7-85FE-5530D3900233}"/>
              </a:ext>
            </a:extLst>
          </p:cNvPr>
          <p:cNvSpPr/>
          <p:nvPr/>
        </p:nvSpPr>
        <p:spPr bwMode="auto">
          <a:xfrm>
            <a:off x="6147192" y="3065460"/>
            <a:ext cx="729063" cy="1371652"/>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1" name="Rechteck 10">
            <a:hlinkClick r:id="rId6" action="ppaction://hlinksldjump"/>
            <a:extLst>
              <a:ext uri="{FF2B5EF4-FFF2-40B4-BE49-F238E27FC236}">
                <a16:creationId xmlns:a16="http://schemas.microsoft.com/office/drawing/2014/main" id="{EAAB2A00-73AC-42EB-A0D5-6B49BD2AECBB}"/>
              </a:ext>
            </a:extLst>
          </p:cNvPr>
          <p:cNvSpPr/>
          <p:nvPr/>
        </p:nvSpPr>
        <p:spPr bwMode="auto">
          <a:xfrm>
            <a:off x="2555776" y="2348880"/>
            <a:ext cx="1224136" cy="3770926"/>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12" name="Rechteck 11">
            <a:hlinkClick r:id="rId7" action="ppaction://hlinksldjump"/>
            <a:extLst>
              <a:ext uri="{FF2B5EF4-FFF2-40B4-BE49-F238E27FC236}">
                <a16:creationId xmlns:a16="http://schemas.microsoft.com/office/drawing/2014/main" id="{AFDFBD7F-A645-4854-A1BA-E801037FE2FB}"/>
              </a:ext>
            </a:extLst>
          </p:cNvPr>
          <p:cNvSpPr/>
          <p:nvPr/>
        </p:nvSpPr>
        <p:spPr bwMode="auto">
          <a:xfrm>
            <a:off x="4024682" y="2777428"/>
            <a:ext cx="576064" cy="1371652"/>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4" name="Textfeld 3">
            <a:extLst>
              <a:ext uri="{FF2B5EF4-FFF2-40B4-BE49-F238E27FC236}">
                <a16:creationId xmlns:a16="http://schemas.microsoft.com/office/drawing/2014/main" id="{AE98DDA5-7412-4DC1-A4B1-732DBE4A30E0}"/>
              </a:ext>
            </a:extLst>
          </p:cNvPr>
          <p:cNvSpPr txBox="1"/>
          <p:nvPr/>
        </p:nvSpPr>
        <p:spPr bwMode="auto">
          <a:xfrm>
            <a:off x="899592" y="1606878"/>
            <a:ext cx="2880320" cy="338554"/>
          </a:xfrm>
          <a:prstGeom prst="rect">
            <a:avLst/>
          </a:prstGeom>
          <a:noFill/>
        </p:spPr>
        <p:txBody>
          <a:bodyPr wrap="square" rtlCol="0">
            <a:spAutoFit/>
          </a:bodyPr>
          <a:lstStyle/>
          <a:p>
            <a:r>
              <a:rPr lang="de-DE" sz="1600" b="1" dirty="0">
                <a:latin typeface="Arial" panose="020B0604020202020204" pitchFamily="34" charset="0"/>
                <a:cs typeface="Arial" panose="020B0604020202020204" pitchFamily="34" charset="0"/>
              </a:rPr>
              <a:t>Übersicht Bohrer </a:t>
            </a:r>
          </a:p>
        </p:txBody>
      </p:sp>
      <p:sp>
        <p:nvSpPr>
          <p:cNvPr id="13" name="Textfeld 12">
            <a:extLst>
              <a:ext uri="{FF2B5EF4-FFF2-40B4-BE49-F238E27FC236}">
                <a16:creationId xmlns:a16="http://schemas.microsoft.com/office/drawing/2014/main" id="{D786788B-8FE8-42BC-9A6E-18AD611131BC}"/>
              </a:ext>
            </a:extLst>
          </p:cNvPr>
          <p:cNvSpPr txBox="1"/>
          <p:nvPr/>
        </p:nvSpPr>
        <p:spPr bwMode="auto">
          <a:xfrm>
            <a:off x="1706226" y="5137447"/>
            <a:ext cx="1512168" cy="307777"/>
          </a:xfrm>
          <a:prstGeom prst="rect">
            <a:avLst/>
          </a:prstGeom>
          <a:noFill/>
        </p:spPr>
        <p:txBody>
          <a:bodyPr wrap="square" rtlCol="0">
            <a:spAutoFit/>
          </a:bodyPr>
          <a:lstStyle/>
          <a:p>
            <a:r>
              <a:rPr lang="de-DE" sz="1400" dirty="0" err="1">
                <a:latin typeface="Arial" panose="020B0604020202020204" pitchFamily="34" charset="0"/>
                <a:cs typeface="Arial" panose="020B0604020202020204" pitchFamily="34" charset="0"/>
              </a:rPr>
              <a:t>Frasacostreifen</a:t>
            </a:r>
            <a:endParaRPr lang="de-DE" sz="1400" dirty="0">
              <a:latin typeface="Arial" panose="020B0604020202020204" pitchFamily="34" charset="0"/>
              <a:cs typeface="Arial" panose="020B0604020202020204" pitchFamily="34" charset="0"/>
            </a:endParaRPr>
          </a:p>
        </p:txBody>
      </p:sp>
      <p:sp>
        <p:nvSpPr>
          <p:cNvPr id="14" name="Textfeld 13">
            <a:extLst>
              <a:ext uri="{FF2B5EF4-FFF2-40B4-BE49-F238E27FC236}">
                <a16:creationId xmlns:a16="http://schemas.microsoft.com/office/drawing/2014/main" id="{BEA22305-75CF-4AEF-8265-7829DAF3ADEE}"/>
              </a:ext>
            </a:extLst>
          </p:cNvPr>
          <p:cNvSpPr txBox="1"/>
          <p:nvPr/>
        </p:nvSpPr>
        <p:spPr bwMode="auto">
          <a:xfrm>
            <a:off x="3448620" y="5047295"/>
            <a:ext cx="1915470" cy="523220"/>
          </a:xfrm>
          <a:prstGeom prst="rect">
            <a:avLst/>
          </a:prstGeom>
          <a:noFill/>
        </p:spPr>
        <p:txBody>
          <a:bodyPr wrap="square" rtlCol="0">
            <a:spAutoFit/>
          </a:bodyPr>
          <a:lstStyle/>
          <a:p>
            <a:r>
              <a:rPr lang="de-DE" sz="1400" dirty="0">
                <a:latin typeface="Arial" panose="020B0604020202020204" pitchFamily="34" charset="0"/>
                <a:cs typeface="Arial" panose="020B0604020202020204" pitchFamily="34" charset="0"/>
              </a:rPr>
              <a:t>Separationskeile: Holz + Kunststoff</a:t>
            </a:r>
          </a:p>
        </p:txBody>
      </p:sp>
      <p:sp>
        <p:nvSpPr>
          <p:cNvPr id="15" name="Textfeld 14">
            <a:extLst>
              <a:ext uri="{FF2B5EF4-FFF2-40B4-BE49-F238E27FC236}">
                <a16:creationId xmlns:a16="http://schemas.microsoft.com/office/drawing/2014/main" id="{884359CB-D707-47CD-8BBC-4A32CF2C6DD4}"/>
              </a:ext>
            </a:extLst>
          </p:cNvPr>
          <p:cNvSpPr txBox="1"/>
          <p:nvPr/>
        </p:nvSpPr>
        <p:spPr bwMode="auto">
          <a:xfrm>
            <a:off x="3514794" y="2978466"/>
            <a:ext cx="1578196" cy="307777"/>
          </a:xfrm>
          <a:prstGeom prst="rect">
            <a:avLst/>
          </a:prstGeom>
          <a:noFill/>
        </p:spPr>
        <p:txBody>
          <a:bodyPr wrap="square" rtlCol="0">
            <a:spAutoFit/>
          </a:bodyPr>
          <a:lstStyle/>
          <a:p>
            <a:r>
              <a:rPr lang="de-DE" sz="1400" dirty="0">
                <a:latin typeface="Arial" panose="020B0604020202020204" pitchFamily="34" charset="0"/>
                <a:cs typeface="Arial" panose="020B0604020202020204" pitchFamily="34" charset="0"/>
              </a:rPr>
              <a:t>Frontzahnmatrize</a:t>
            </a:r>
          </a:p>
        </p:txBody>
      </p:sp>
      <p:pic>
        <p:nvPicPr>
          <p:cNvPr id="17" name="Grafik 16">
            <a:extLst>
              <a:ext uri="{FF2B5EF4-FFF2-40B4-BE49-F238E27FC236}">
                <a16:creationId xmlns:a16="http://schemas.microsoft.com/office/drawing/2014/main" id="{504DF136-6A3D-4368-BF7C-C2640A435FD5}"/>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612658" y="1897508"/>
            <a:ext cx="5767654" cy="3941154"/>
          </a:xfrm>
          <a:prstGeom prst="rect">
            <a:avLst/>
          </a:prstGeom>
        </p:spPr>
      </p:pic>
      <p:sp>
        <p:nvSpPr>
          <p:cNvPr id="18" name="Textfeld 17">
            <a:extLst>
              <a:ext uri="{FF2B5EF4-FFF2-40B4-BE49-F238E27FC236}">
                <a16:creationId xmlns:a16="http://schemas.microsoft.com/office/drawing/2014/main" id="{6909D3A6-312E-431F-8096-2A37D2CE5E51}"/>
              </a:ext>
            </a:extLst>
          </p:cNvPr>
          <p:cNvSpPr txBox="1"/>
          <p:nvPr/>
        </p:nvSpPr>
        <p:spPr bwMode="auto">
          <a:xfrm>
            <a:off x="3454078" y="4444299"/>
            <a:ext cx="1529102" cy="307777"/>
          </a:xfrm>
          <a:prstGeom prst="rect">
            <a:avLst/>
          </a:prstGeom>
          <a:noFill/>
        </p:spPr>
        <p:txBody>
          <a:bodyPr wrap="square" rtlCol="0">
            <a:spAutoFit/>
          </a:bodyPr>
          <a:lstStyle/>
          <a:p>
            <a:r>
              <a:rPr lang="de-DE" sz="1400" dirty="0"/>
              <a:t>Rosenbohrer</a:t>
            </a:r>
          </a:p>
        </p:txBody>
      </p:sp>
      <p:sp>
        <p:nvSpPr>
          <p:cNvPr id="19" name="Textfeld 18">
            <a:extLst>
              <a:ext uri="{FF2B5EF4-FFF2-40B4-BE49-F238E27FC236}">
                <a16:creationId xmlns:a16="http://schemas.microsoft.com/office/drawing/2014/main" id="{66310616-3F29-427C-A9E7-A368715EA052}"/>
              </a:ext>
            </a:extLst>
          </p:cNvPr>
          <p:cNvSpPr txBox="1"/>
          <p:nvPr/>
        </p:nvSpPr>
        <p:spPr bwMode="auto">
          <a:xfrm>
            <a:off x="1507106" y="3695664"/>
            <a:ext cx="1595988" cy="307777"/>
          </a:xfrm>
          <a:prstGeom prst="rect">
            <a:avLst/>
          </a:prstGeom>
          <a:noFill/>
        </p:spPr>
        <p:txBody>
          <a:bodyPr wrap="square" rtlCol="0">
            <a:spAutoFit/>
          </a:bodyPr>
          <a:lstStyle/>
          <a:p>
            <a:r>
              <a:rPr lang="de-DE" sz="1400" dirty="0">
                <a:latin typeface="Arial" panose="020B0604020202020204" pitchFamily="34" charset="0"/>
                <a:cs typeface="Arial" panose="020B0604020202020204" pitchFamily="34" charset="0"/>
              </a:rPr>
              <a:t>Diamanten</a:t>
            </a:r>
          </a:p>
        </p:txBody>
      </p:sp>
      <p:sp>
        <p:nvSpPr>
          <p:cNvPr id="20" name="Textfeld 19">
            <a:extLst>
              <a:ext uri="{FF2B5EF4-FFF2-40B4-BE49-F238E27FC236}">
                <a16:creationId xmlns:a16="http://schemas.microsoft.com/office/drawing/2014/main" id="{C2C7E01A-2652-4CAE-8CB8-2C0C8AB145E4}"/>
              </a:ext>
            </a:extLst>
          </p:cNvPr>
          <p:cNvSpPr txBox="1"/>
          <p:nvPr/>
        </p:nvSpPr>
        <p:spPr bwMode="auto">
          <a:xfrm>
            <a:off x="5004048" y="2047370"/>
            <a:ext cx="1915470" cy="369332"/>
          </a:xfrm>
          <a:prstGeom prst="rect">
            <a:avLst/>
          </a:prstGeom>
          <a:noFill/>
        </p:spPr>
        <p:txBody>
          <a:bodyPr wrap="square" rtlCol="0">
            <a:spAutoFit/>
          </a:bodyPr>
          <a:lstStyle/>
          <a:p>
            <a:r>
              <a:rPr lang="de-DE" dirty="0"/>
              <a:t>Polierer</a:t>
            </a:r>
          </a:p>
        </p:txBody>
      </p:sp>
      <p:sp>
        <p:nvSpPr>
          <p:cNvPr id="21" name="Textfeld 20">
            <a:extLst>
              <a:ext uri="{FF2B5EF4-FFF2-40B4-BE49-F238E27FC236}">
                <a16:creationId xmlns:a16="http://schemas.microsoft.com/office/drawing/2014/main" id="{BFAEC0E4-BD46-4B37-97D7-F04A0D42BFB9}"/>
              </a:ext>
            </a:extLst>
          </p:cNvPr>
          <p:cNvSpPr txBox="1"/>
          <p:nvPr/>
        </p:nvSpPr>
        <p:spPr bwMode="auto">
          <a:xfrm>
            <a:off x="3103094" y="2283986"/>
            <a:ext cx="1468906" cy="307777"/>
          </a:xfrm>
          <a:prstGeom prst="rect">
            <a:avLst/>
          </a:prstGeom>
          <a:noFill/>
        </p:spPr>
        <p:txBody>
          <a:bodyPr wrap="square" rtlCol="0">
            <a:spAutoFit/>
          </a:bodyPr>
          <a:lstStyle/>
          <a:p>
            <a:r>
              <a:rPr lang="de-DE" sz="1400" dirty="0">
                <a:latin typeface="Arial" panose="020B0604020202020204" pitchFamily="34" charset="0"/>
                <a:cs typeface="Arial" panose="020B0604020202020204" pitchFamily="34" charset="0"/>
              </a:rPr>
              <a:t>Arkansas</a:t>
            </a:r>
          </a:p>
        </p:txBody>
      </p:sp>
      <p:sp>
        <p:nvSpPr>
          <p:cNvPr id="22" name="Textfeld 21">
            <a:extLst>
              <a:ext uri="{FF2B5EF4-FFF2-40B4-BE49-F238E27FC236}">
                <a16:creationId xmlns:a16="http://schemas.microsoft.com/office/drawing/2014/main" id="{DA31B225-D1EE-4112-9E78-D4253BBF2BCF}"/>
              </a:ext>
            </a:extLst>
          </p:cNvPr>
          <p:cNvSpPr txBox="1"/>
          <p:nvPr/>
        </p:nvSpPr>
        <p:spPr bwMode="auto">
          <a:xfrm>
            <a:off x="1528533" y="2034237"/>
            <a:ext cx="1391897" cy="307777"/>
          </a:xfrm>
          <a:prstGeom prst="rect">
            <a:avLst/>
          </a:prstGeom>
          <a:noFill/>
        </p:spPr>
        <p:txBody>
          <a:bodyPr wrap="square" rtlCol="0">
            <a:spAutoFit/>
          </a:bodyPr>
          <a:lstStyle/>
          <a:p>
            <a:r>
              <a:rPr lang="de-DE" sz="1400" dirty="0">
                <a:latin typeface="Arial" panose="020B0604020202020204" pitchFamily="34" charset="0"/>
                <a:cs typeface="Arial" panose="020B0604020202020204" pitchFamily="34" charset="0"/>
              </a:rPr>
              <a:t>Polierscheibe</a:t>
            </a:r>
          </a:p>
        </p:txBody>
      </p:sp>
    </p:spTree>
    <p:extLst>
      <p:ext uri="{BB962C8B-B14F-4D97-AF65-F5344CB8AC3E}">
        <p14:creationId xmlns:p14="http://schemas.microsoft.com/office/powerpoint/2010/main" val="9391658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67F98F-F9D6-40BC-803A-F4615FB7D2FC}"/>
              </a:ext>
            </a:extLst>
          </p:cNvPr>
          <p:cNvSpPr>
            <a:spLocks noGrp="1"/>
          </p:cNvSpPr>
          <p:nvPr>
            <p:ph type="title"/>
          </p:nvPr>
        </p:nvSpPr>
        <p:spPr/>
        <p:txBody>
          <a:bodyPr/>
          <a:lstStyle/>
          <a:p>
            <a:r>
              <a:rPr lang="de-DE" dirty="0"/>
              <a:t>Patienten bei der Kariestherapie begleiten</a:t>
            </a:r>
          </a:p>
        </p:txBody>
      </p:sp>
      <p:sp>
        <p:nvSpPr>
          <p:cNvPr id="6" name="Rechteck 5">
            <a:hlinkClick r:id="rId3" action="ppaction://hlinksldjump"/>
            <a:extLst>
              <a:ext uri="{FF2B5EF4-FFF2-40B4-BE49-F238E27FC236}">
                <a16:creationId xmlns:a16="http://schemas.microsoft.com/office/drawing/2014/main" id="{C0010520-632C-414D-8A01-6EC1D817825D}"/>
              </a:ext>
            </a:extLst>
          </p:cNvPr>
          <p:cNvSpPr/>
          <p:nvPr/>
        </p:nvSpPr>
        <p:spPr bwMode="auto">
          <a:xfrm>
            <a:off x="4716016" y="3068960"/>
            <a:ext cx="576064" cy="2376264"/>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9" name="Rechteck 8">
            <a:hlinkClick r:id="rId4" action="ppaction://hlinksldjump"/>
            <a:extLst>
              <a:ext uri="{FF2B5EF4-FFF2-40B4-BE49-F238E27FC236}">
                <a16:creationId xmlns:a16="http://schemas.microsoft.com/office/drawing/2014/main" id="{53965B7D-827F-4808-835E-20E368253FA7}"/>
              </a:ext>
            </a:extLst>
          </p:cNvPr>
          <p:cNvSpPr/>
          <p:nvPr/>
        </p:nvSpPr>
        <p:spPr bwMode="auto">
          <a:xfrm>
            <a:off x="5444046" y="3068960"/>
            <a:ext cx="352090" cy="1224136"/>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0" name="Rechteck 9">
            <a:hlinkClick r:id="rId5" action="ppaction://hlinksldjump"/>
            <a:extLst>
              <a:ext uri="{FF2B5EF4-FFF2-40B4-BE49-F238E27FC236}">
                <a16:creationId xmlns:a16="http://schemas.microsoft.com/office/drawing/2014/main" id="{88649AAB-D4CF-48D7-85FE-5530D3900233}"/>
              </a:ext>
            </a:extLst>
          </p:cNvPr>
          <p:cNvSpPr/>
          <p:nvPr/>
        </p:nvSpPr>
        <p:spPr bwMode="auto">
          <a:xfrm>
            <a:off x="6147192" y="3065460"/>
            <a:ext cx="729063" cy="1371652"/>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1" name="Rechteck 10">
            <a:hlinkClick r:id="rId6" action="ppaction://hlinksldjump"/>
            <a:extLst>
              <a:ext uri="{FF2B5EF4-FFF2-40B4-BE49-F238E27FC236}">
                <a16:creationId xmlns:a16="http://schemas.microsoft.com/office/drawing/2014/main" id="{EAAB2A00-73AC-42EB-A0D5-6B49BD2AECBB}"/>
              </a:ext>
            </a:extLst>
          </p:cNvPr>
          <p:cNvSpPr/>
          <p:nvPr/>
        </p:nvSpPr>
        <p:spPr bwMode="auto">
          <a:xfrm>
            <a:off x="2555776" y="2348880"/>
            <a:ext cx="1224136" cy="3770926"/>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12" name="Rechteck 11">
            <a:hlinkClick r:id="rId7" action="ppaction://hlinksldjump"/>
            <a:extLst>
              <a:ext uri="{FF2B5EF4-FFF2-40B4-BE49-F238E27FC236}">
                <a16:creationId xmlns:a16="http://schemas.microsoft.com/office/drawing/2014/main" id="{AFDFBD7F-A645-4854-A1BA-E801037FE2FB}"/>
              </a:ext>
            </a:extLst>
          </p:cNvPr>
          <p:cNvSpPr/>
          <p:nvPr/>
        </p:nvSpPr>
        <p:spPr bwMode="auto">
          <a:xfrm>
            <a:off x="4024682" y="2777428"/>
            <a:ext cx="576064" cy="1371652"/>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pic>
        <p:nvPicPr>
          <p:cNvPr id="3" name="Grafik 2">
            <a:extLst>
              <a:ext uri="{FF2B5EF4-FFF2-40B4-BE49-F238E27FC236}">
                <a16:creationId xmlns:a16="http://schemas.microsoft.com/office/drawing/2014/main" id="{6C5C2F0A-1869-42DC-9FC1-0682365BFA3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626686" y="1932586"/>
            <a:ext cx="5681618" cy="3906076"/>
          </a:xfrm>
          <a:prstGeom prst="rect">
            <a:avLst/>
          </a:prstGeom>
        </p:spPr>
      </p:pic>
      <p:sp>
        <p:nvSpPr>
          <p:cNvPr id="4" name="Textfeld 3">
            <a:extLst>
              <a:ext uri="{FF2B5EF4-FFF2-40B4-BE49-F238E27FC236}">
                <a16:creationId xmlns:a16="http://schemas.microsoft.com/office/drawing/2014/main" id="{AE98DDA5-7412-4DC1-A4B1-732DBE4A30E0}"/>
              </a:ext>
            </a:extLst>
          </p:cNvPr>
          <p:cNvSpPr txBox="1"/>
          <p:nvPr/>
        </p:nvSpPr>
        <p:spPr bwMode="auto">
          <a:xfrm>
            <a:off x="899592" y="1606878"/>
            <a:ext cx="2880320" cy="338554"/>
          </a:xfrm>
          <a:prstGeom prst="rect">
            <a:avLst/>
          </a:prstGeom>
          <a:noFill/>
        </p:spPr>
        <p:txBody>
          <a:bodyPr wrap="square" rtlCol="0">
            <a:spAutoFit/>
          </a:bodyPr>
          <a:lstStyle/>
          <a:p>
            <a:r>
              <a:rPr lang="de-DE" sz="1600" b="1" dirty="0">
                <a:latin typeface="Arial" panose="020B0604020202020204" pitchFamily="34" charset="0"/>
                <a:cs typeface="Arial" panose="020B0604020202020204" pitchFamily="34" charset="0"/>
              </a:rPr>
              <a:t>Übersicht Matrizensysteme </a:t>
            </a:r>
          </a:p>
        </p:txBody>
      </p:sp>
      <p:sp>
        <p:nvSpPr>
          <p:cNvPr id="7" name="Textfeld 6">
            <a:extLst>
              <a:ext uri="{FF2B5EF4-FFF2-40B4-BE49-F238E27FC236}">
                <a16:creationId xmlns:a16="http://schemas.microsoft.com/office/drawing/2014/main" id="{FE9FE3E9-D41D-45D8-929A-DE7015E442F1}"/>
              </a:ext>
            </a:extLst>
          </p:cNvPr>
          <p:cNvSpPr txBox="1"/>
          <p:nvPr/>
        </p:nvSpPr>
        <p:spPr bwMode="auto">
          <a:xfrm>
            <a:off x="6516216" y="2636912"/>
            <a:ext cx="2016224" cy="523220"/>
          </a:xfrm>
          <a:prstGeom prst="rect">
            <a:avLst/>
          </a:prstGeom>
          <a:noFill/>
        </p:spPr>
        <p:txBody>
          <a:bodyPr wrap="square" rtlCol="0">
            <a:spAutoFit/>
          </a:bodyPr>
          <a:lstStyle/>
          <a:p>
            <a:r>
              <a:rPr lang="de-DE" sz="1400" dirty="0">
                <a:latin typeface="Arial" panose="020B0604020202020204" pitchFamily="34" charset="0"/>
                <a:cs typeface="Arial" panose="020B0604020202020204" pitchFamily="34" charset="0"/>
              </a:rPr>
              <a:t>Teilmatrizensystem mit Ring und Zange</a:t>
            </a:r>
          </a:p>
        </p:txBody>
      </p:sp>
      <p:sp>
        <p:nvSpPr>
          <p:cNvPr id="8" name="Textfeld 7">
            <a:extLst>
              <a:ext uri="{FF2B5EF4-FFF2-40B4-BE49-F238E27FC236}">
                <a16:creationId xmlns:a16="http://schemas.microsoft.com/office/drawing/2014/main" id="{E2D2D7E6-ADF3-40E9-9F65-88DFE45B8AB9}"/>
              </a:ext>
            </a:extLst>
          </p:cNvPr>
          <p:cNvSpPr txBox="1"/>
          <p:nvPr/>
        </p:nvSpPr>
        <p:spPr bwMode="auto">
          <a:xfrm>
            <a:off x="1479478" y="2148046"/>
            <a:ext cx="2736304" cy="307777"/>
          </a:xfrm>
          <a:prstGeom prst="rect">
            <a:avLst/>
          </a:prstGeom>
          <a:noFill/>
        </p:spPr>
        <p:txBody>
          <a:bodyPr wrap="square" rtlCol="0">
            <a:spAutoFit/>
          </a:bodyPr>
          <a:lstStyle/>
          <a:p>
            <a:r>
              <a:rPr lang="de-DE" sz="1400" dirty="0" err="1">
                <a:latin typeface="Arial" panose="020B0604020202020204" pitchFamily="34" charset="0"/>
                <a:cs typeface="Arial" panose="020B0604020202020204" pitchFamily="34" charset="0"/>
              </a:rPr>
              <a:t>Tofflemire</a:t>
            </a:r>
            <a:r>
              <a:rPr lang="de-DE" sz="1400" dirty="0">
                <a:latin typeface="Arial" panose="020B0604020202020204" pitchFamily="34" charset="0"/>
                <a:cs typeface="Arial" panose="020B0604020202020204" pitchFamily="34" charset="0"/>
              </a:rPr>
              <a:t> mit Matrizenspanner</a:t>
            </a:r>
          </a:p>
        </p:txBody>
      </p:sp>
      <p:sp>
        <p:nvSpPr>
          <p:cNvPr id="13" name="Textfeld 12">
            <a:extLst>
              <a:ext uri="{FF2B5EF4-FFF2-40B4-BE49-F238E27FC236}">
                <a16:creationId xmlns:a16="http://schemas.microsoft.com/office/drawing/2014/main" id="{D786788B-8FE8-42BC-9A6E-18AD611131BC}"/>
              </a:ext>
            </a:extLst>
          </p:cNvPr>
          <p:cNvSpPr txBox="1"/>
          <p:nvPr/>
        </p:nvSpPr>
        <p:spPr bwMode="auto">
          <a:xfrm>
            <a:off x="1706226" y="5137447"/>
            <a:ext cx="1512168" cy="307777"/>
          </a:xfrm>
          <a:prstGeom prst="rect">
            <a:avLst/>
          </a:prstGeom>
          <a:noFill/>
        </p:spPr>
        <p:txBody>
          <a:bodyPr wrap="square" rtlCol="0">
            <a:spAutoFit/>
          </a:bodyPr>
          <a:lstStyle/>
          <a:p>
            <a:r>
              <a:rPr lang="de-DE" sz="1400" dirty="0" err="1">
                <a:latin typeface="Arial" panose="020B0604020202020204" pitchFamily="34" charset="0"/>
                <a:cs typeface="Arial" panose="020B0604020202020204" pitchFamily="34" charset="0"/>
              </a:rPr>
              <a:t>Frasacostreifen</a:t>
            </a:r>
            <a:endParaRPr lang="de-DE" sz="1400" dirty="0">
              <a:latin typeface="Arial" panose="020B0604020202020204" pitchFamily="34" charset="0"/>
              <a:cs typeface="Arial" panose="020B0604020202020204" pitchFamily="34" charset="0"/>
            </a:endParaRPr>
          </a:p>
        </p:txBody>
      </p:sp>
      <p:sp>
        <p:nvSpPr>
          <p:cNvPr id="14" name="Textfeld 13">
            <a:extLst>
              <a:ext uri="{FF2B5EF4-FFF2-40B4-BE49-F238E27FC236}">
                <a16:creationId xmlns:a16="http://schemas.microsoft.com/office/drawing/2014/main" id="{BEA22305-75CF-4AEF-8265-7829DAF3ADEE}"/>
              </a:ext>
            </a:extLst>
          </p:cNvPr>
          <p:cNvSpPr txBox="1"/>
          <p:nvPr/>
        </p:nvSpPr>
        <p:spPr bwMode="auto">
          <a:xfrm>
            <a:off x="3448620" y="5047295"/>
            <a:ext cx="1915470" cy="523220"/>
          </a:xfrm>
          <a:prstGeom prst="rect">
            <a:avLst/>
          </a:prstGeom>
          <a:noFill/>
        </p:spPr>
        <p:txBody>
          <a:bodyPr wrap="square" rtlCol="0">
            <a:spAutoFit/>
          </a:bodyPr>
          <a:lstStyle/>
          <a:p>
            <a:r>
              <a:rPr lang="de-DE" sz="1400" dirty="0">
                <a:latin typeface="Arial" panose="020B0604020202020204" pitchFamily="34" charset="0"/>
                <a:cs typeface="Arial" panose="020B0604020202020204" pitchFamily="34" charset="0"/>
              </a:rPr>
              <a:t>Separationskeile: Holz + Kunststoff</a:t>
            </a:r>
          </a:p>
        </p:txBody>
      </p:sp>
      <p:sp>
        <p:nvSpPr>
          <p:cNvPr id="15" name="Textfeld 14">
            <a:extLst>
              <a:ext uri="{FF2B5EF4-FFF2-40B4-BE49-F238E27FC236}">
                <a16:creationId xmlns:a16="http://schemas.microsoft.com/office/drawing/2014/main" id="{884359CB-D707-47CD-8BBC-4A32CF2C6DD4}"/>
              </a:ext>
            </a:extLst>
          </p:cNvPr>
          <p:cNvSpPr txBox="1"/>
          <p:nvPr/>
        </p:nvSpPr>
        <p:spPr bwMode="auto">
          <a:xfrm>
            <a:off x="3514794" y="2978466"/>
            <a:ext cx="1578196" cy="307777"/>
          </a:xfrm>
          <a:prstGeom prst="rect">
            <a:avLst/>
          </a:prstGeom>
          <a:noFill/>
        </p:spPr>
        <p:txBody>
          <a:bodyPr wrap="square" rtlCol="0">
            <a:spAutoFit/>
          </a:bodyPr>
          <a:lstStyle/>
          <a:p>
            <a:r>
              <a:rPr lang="de-DE" sz="1400" dirty="0">
                <a:latin typeface="Arial" panose="020B0604020202020204" pitchFamily="34" charset="0"/>
                <a:cs typeface="Arial" panose="020B0604020202020204" pitchFamily="34" charset="0"/>
              </a:rPr>
              <a:t>Frontzahnmatrize</a:t>
            </a:r>
          </a:p>
        </p:txBody>
      </p:sp>
    </p:spTree>
    <p:extLst>
      <p:ext uri="{BB962C8B-B14F-4D97-AF65-F5344CB8AC3E}">
        <p14:creationId xmlns:p14="http://schemas.microsoft.com/office/powerpoint/2010/main" val="228453896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67F98F-F9D6-40BC-803A-F4615FB7D2FC}"/>
              </a:ext>
            </a:extLst>
          </p:cNvPr>
          <p:cNvSpPr>
            <a:spLocks noGrp="1"/>
          </p:cNvSpPr>
          <p:nvPr>
            <p:ph type="title"/>
          </p:nvPr>
        </p:nvSpPr>
        <p:spPr/>
        <p:txBody>
          <a:bodyPr/>
          <a:lstStyle/>
          <a:p>
            <a:r>
              <a:rPr lang="de-DE" dirty="0"/>
              <a:t>Patienten bei der Kariestherapie begleiten</a:t>
            </a:r>
          </a:p>
        </p:txBody>
      </p:sp>
      <p:pic>
        <p:nvPicPr>
          <p:cNvPr id="5" name="Inhaltsplatzhalter 4">
            <a:extLst>
              <a:ext uri="{FF2B5EF4-FFF2-40B4-BE49-F238E27FC236}">
                <a16:creationId xmlns:a16="http://schemas.microsoft.com/office/drawing/2014/main" id="{57298FCE-5C46-4574-843F-A55F49057996}"/>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1857385" y="1916832"/>
            <a:ext cx="5229105" cy="3921829"/>
          </a:xfrm>
        </p:spPr>
      </p:pic>
      <p:sp>
        <p:nvSpPr>
          <p:cNvPr id="6" name="Rechteck 5">
            <a:hlinkClick r:id="rId4" action="ppaction://hlinksldjump"/>
            <a:extLst>
              <a:ext uri="{FF2B5EF4-FFF2-40B4-BE49-F238E27FC236}">
                <a16:creationId xmlns:a16="http://schemas.microsoft.com/office/drawing/2014/main" id="{C0010520-632C-414D-8A01-6EC1D817825D}"/>
              </a:ext>
            </a:extLst>
          </p:cNvPr>
          <p:cNvSpPr/>
          <p:nvPr/>
        </p:nvSpPr>
        <p:spPr bwMode="auto">
          <a:xfrm>
            <a:off x="4716016" y="3068960"/>
            <a:ext cx="576064" cy="2376264"/>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9" name="Rechteck 8">
            <a:hlinkClick r:id="rId5" action="ppaction://hlinksldjump"/>
            <a:extLst>
              <a:ext uri="{FF2B5EF4-FFF2-40B4-BE49-F238E27FC236}">
                <a16:creationId xmlns:a16="http://schemas.microsoft.com/office/drawing/2014/main" id="{53965B7D-827F-4808-835E-20E368253FA7}"/>
              </a:ext>
            </a:extLst>
          </p:cNvPr>
          <p:cNvSpPr/>
          <p:nvPr/>
        </p:nvSpPr>
        <p:spPr bwMode="auto">
          <a:xfrm>
            <a:off x="5444046" y="3068960"/>
            <a:ext cx="352090" cy="1224136"/>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1" name="Rechteck 10">
            <a:hlinkClick r:id="rId6" action="ppaction://hlinksldjump"/>
            <a:extLst>
              <a:ext uri="{FF2B5EF4-FFF2-40B4-BE49-F238E27FC236}">
                <a16:creationId xmlns:a16="http://schemas.microsoft.com/office/drawing/2014/main" id="{EAAB2A00-73AC-42EB-A0D5-6B49BD2AECBB}"/>
              </a:ext>
            </a:extLst>
          </p:cNvPr>
          <p:cNvSpPr/>
          <p:nvPr/>
        </p:nvSpPr>
        <p:spPr bwMode="auto">
          <a:xfrm>
            <a:off x="2555776" y="2348880"/>
            <a:ext cx="1224136" cy="3770926"/>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12" name="Rechteck 11">
            <a:hlinkClick r:id="rId7" action="ppaction://hlinksldjump"/>
            <a:extLst>
              <a:ext uri="{FF2B5EF4-FFF2-40B4-BE49-F238E27FC236}">
                <a16:creationId xmlns:a16="http://schemas.microsoft.com/office/drawing/2014/main" id="{AFDFBD7F-A645-4854-A1BA-E801037FE2FB}"/>
              </a:ext>
            </a:extLst>
          </p:cNvPr>
          <p:cNvSpPr/>
          <p:nvPr/>
        </p:nvSpPr>
        <p:spPr bwMode="auto">
          <a:xfrm>
            <a:off x="4024682" y="2777428"/>
            <a:ext cx="576064" cy="1371652"/>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3" name="Textfeld 2">
            <a:extLst>
              <a:ext uri="{FF2B5EF4-FFF2-40B4-BE49-F238E27FC236}">
                <a16:creationId xmlns:a16="http://schemas.microsoft.com/office/drawing/2014/main" id="{B9C5A3A0-B06F-4173-8369-358BA5438202}"/>
              </a:ext>
            </a:extLst>
          </p:cNvPr>
          <p:cNvSpPr txBox="1"/>
          <p:nvPr/>
        </p:nvSpPr>
        <p:spPr bwMode="auto">
          <a:xfrm>
            <a:off x="982171" y="1609055"/>
            <a:ext cx="2808312" cy="338554"/>
          </a:xfrm>
          <a:prstGeom prst="rect">
            <a:avLst/>
          </a:prstGeom>
          <a:noFill/>
        </p:spPr>
        <p:txBody>
          <a:bodyPr wrap="square" rtlCol="0">
            <a:spAutoFit/>
          </a:bodyPr>
          <a:lstStyle/>
          <a:p>
            <a:r>
              <a:rPr lang="de-DE" sz="1600" b="1" dirty="0">
                <a:latin typeface="Arial" panose="020B0604020202020204" pitchFamily="34" charset="0"/>
                <a:cs typeface="Arial" panose="020B0604020202020204" pitchFamily="34" charset="0"/>
              </a:rPr>
              <a:t>Tray zur Füllungstherapie</a:t>
            </a:r>
          </a:p>
        </p:txBody>
      </p:sp>
      <p:sp>
        <p:nvSpPr>
          <p:cNvPr id="4" name="Textfeld 3">
            <a:extLst>
              <a:ext uri="{FF2B5EF4-FFF2-40B4-BE49-F238E27FC236}">
                <a16:creationId xmlns:a16="http://schemas.microsoft.com/office/drawing/2014/main" id="{890668C0-8A62-45B5-ADBF-948CE7F27FC9}"/>
              </a:ext>
            </a:extLst>
          </p:cNvPr>
          <p:cNvSpPr txBox="1"/>
          <p:nvPr/>
        </p:nvSpPr>
        <p:spPr bwMode="auto">
          <a:xfrm>
            <a:off x="6300192" y="3284984"/>
            <a:ext cx="2016224" cy="307777"/>
          </a:xfrm>
          <a:prstGeom prst="rect">
            <a:avLst/>
          </a:prstGeom>
          <a:noFill/>
        </p:spPr>
        <p:txBody>
          <a:bodyPr wrap="square" rtlCol="0">
            <a:spAutoFit/>
          </a:bodyPr>
          <a:lstStyle/>
          <a:p>
            <a:r>
              <a:rPr lang="de-DE" sz="1400" dirty="0">
                <a:latin typeface="Arial" panose="020B0604020202020204" pitchFamily="34" charset="0"/>
                <a:cs typeface="Arial" panose="020B0604020202020204" pitchFamily="34" charset="0"/>
              </a:rPr>
              <a:t>Okklusionsfolienhalter</a:t>
            </a:r>
          </a:p>
        </p:txBody>
      </p:sp>
      <p:sp>
        <p:nvSpPr>
          <p:cNvPr id="7" name="Textfeld 6">
            <a:extLst>
              <a:ext uri="{FF2B5EF4-FFF2-40B4-BE49-F238E27FC236}">
                <a16:creationId xmlns:a16="http://schemas.microsoft.com/office/drawing/2014/main" id="{A489086C-5F0B-41CB-95F1-7A283482C657}"/>
              </a:ext>
            </a:extLst>
          </p:cNvPr>
          <p:cNvSpPr txBox="1"/>
          <p:nvPr/>
        </p:nvSpPr>
        <p:spPr bwMode="auto">
          <a:xfrm>
            <a:off x="2843029" y="5825345"/>
            <a:ext cx="2160239" cy="307777"/>
          </a:xfrm>
          <a:prstGeom prst="rect">
            <a:avLst/>
          </a:prstGeom>
          <a:noFill/>
        </p:spPr>
        <p:txBody>
          <a:bodyPr wrap="square" rtlCol="0">
            <a:spAutoFit/>
          </a:bodyPr>
          <a:lstStyle/>
          <a:p>
            <a:r>
              <a:rPr lang="de-DE" sz="1400" dirty="0">
                <a:latin typeface="Arial" panose="020B0604020202020204" pitchFamily="34" charset="0"/>
                <a:cs typeface="Arial" panose="020B0604020202020204" pitchFamily="34" charset="0"/>
              </a:rPr>
              <a:t>Grundbesteck</a:t>
            </a:r>
          </a:p>
        </p:txBody>
      </p:sp>
      <p:sp>
        <p:nvSpPr>
          <p:cNvPr id="8" name="Textfeld 7">
            <a:extLst>
              <a:ext uri="{FF2B5EF4-FFF2-40B4-BE49-F238E27FC236}">
                <a16:creationId xmlns:a16="http://schemas.microsoft.com/office/drawing/2014/main" id="{0A7B62EA-AA08-46C1-B475-0C97B3ECADFC}"/>
              </a:ext>
            </a:extLst>
          </p:cNvPr>
          <p:cNvSpPr txBox="1"/>
          <p:nvPr/>
        </p:nvSpPr>
        <p:spPr bwMode="auto">
          <a:xfrm>
            <a:off x="3275856" y="2047476"/>
            <a:ext cx="1728192" cy="307777"/>
          </a:xfrm>
          <a:prstGeom prst="rect">
            <a:avLst/>
          </a:prstGeom>
          <a:noFill/>
        </p:spPr>
        <p:txBody>
          <a:bodyPr wrap="square" rtlCol="0">
            <a:spAutoFit/>
          </a:bodyPr>
          <a:lstStyle/>
          <a:p>
            <a:r>
              <a:rPr lang="de-DE" sz="1400" dirty="0">
                <a:latin typeface="Arial" panose="020B0604020202020204" pitchFamily="34" charset="0"/>
                <a:cs typeface="Arial" panose="020B0604020202020204" pitchFamily="34" charset="0"/>
              </a:rPr>
              <a:t>Zahnseide </a:t>
            </a:r>
          </a:p>
        </p:txBody>
      </p:sp>
      <p:sp>
        <p:nvSpPr>
          <p:cNvPr id="13" name="Textfeld 12">
            <a:extLst>
              <a:ext uri="{FF2B5EF4-FFF2-40B4-BE49-F238E27FC236}">
                <a16:creationId xmlns:a16="http://schemas.microsoft.com/office/drawing/2014/main" id="{55485312-A8A0-466B-9C91-7335095768CA}"/>
              </a:ext>
            </a:extLst>
          </p:cNvPr>
          <p:cNvSpPr txBox="1"/>
          <p:nvPr/>
        </p:nvSpPr>
        <p:spPr bwMode="auto">
          <a:xfrm>
            <a:off x="4572000" y="5835203"/>
            <a:ext cx="2635550" cy="307777"/>
          </a:xfrm>
          <a:prstGeom prst="rect">
            <a:avLst/>
          </a:prstGeom>
          <a:noFill/>
        </p:spPr>
        <p:txBody>
          <a:bodyPr wrap="square" rtlCol="0">
            <a:spAutoFit/>
          </a:bodyPr>
          <a:lstStyle/>
          <a:p>
            <a:r>
              <a:rPr lang="de-DE" sz="1400" dirty="0">
                <a:latin typeface="Arial" panose="020B0604020202020204" pitchFamily="34" charset="0"/>
                <a:cs typeface="Arial" panose="020B0604020202020204" pitchFamily="34" charset="0"/>
              </a:rPr>
              <a:t>Heidemann und Kugelstopfer</a:t>
            </a:r>
          </a:p>
        </p:txBody>
      </p:sp>
      <p:sp>
        <p:nvSpPr>
          <p:cNvPr id="14" name="Textfeld 13">
            <a:extLst>
              <a:ext uri="{FF2B5EF4-FFF2-40B4-BE49-F238E27FC236}">
                <a16:creationId xmlns:a16="http://schemas.microsoft.com/office/drawing/2014/main" id="{6B72CA77-ACF0-4FBB-80BA-55A0117F18AB}"/>
              </a:ext>
            </a:extLst>
          </p:cNvPr>
          <p:cNvSpPr txBox="1"/>
          <p:nvPr/>
        </p:nvSpPr>
        <p:spPr bwMode="auto">
          <a:xfrm>
            <a:off x="323528" y="4781201"/>
            <a:ext cx="1533857" cy="738664"/>
          </a:xfrm>
          <a:prstGeom prst="rect">
            <a:avLst/>
          </a:prstGeom>
          <a:noFill/>
        </p:spPr>
        <p:txBody>
          <a:bodyPr wrap="square" rtlCol="0">
            <a:spAutoFit/>
          </a:bodyPr>
          <a:lstStyle/>
          <a:p>
            <a:r>
              <a:rPr lang="de-DE" sz="1400" dirty="0">
                <a:latin typeface="Arial" panose="020B0604020202020204" pitchFamily="34" charset="0"/>
                <a:cs typeface="Arial" panose="020B0604020202020204" pitchFamily="34" charset="0"/>
              </a:rPr>
              <a:t>Relative Trockenlegung:</a:t>
            </a:r>
          </a:p>
          <a:p>
            <a:r>
              <a:rPr lang="de-DE" sz="1400" dirty="0">
                <a:latin typeface="Arial" panose="020B0604020202020204" pitchFamily="34" charset="0"/>
                <a:cs typeface="Arial" panose="020B0604020202020204" pitchFamily="34" charset="0"/>
              </a:rPr>
              <a:t>mit Watterollen</a:t>
            </a:r>
          </a:p>
        </p:txBody>
      </p:sp>
    </p:spTree>
    <p:extLst>
      <p:ext uri="{BB962C8B-B14F-4D97-AF65-F5344CB8AC3E}">
        <p14:creationId xmlns:p14="http://schemas.microsoft.com/office/powerpoint/2010/main" val="149787511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67F98F-F9D6-40BC-803A-F4615FB7D2FC}"/>
              </a:ext>
            </a:extLst>
          </p:cNvPr>
          <p:cNvSpPr>
            <a:spLocks noGrp="1"/>
          </p:cNvSpPr>
          <p:nvPr>
            <p:ph type="title"/>
          </p:nvPr>
        </p:nvSpPr>
        <p:spPr/>
        <p:txBody>
          <a:bodyPr/>
          <a:lstStyle/>
          <a:p>
            <a:r>
              <a:rPr lang="de-DE" dirty="0"/>
              <a:t>Patienten bei der Kariestherapie begleiten</a:t>
            </a:r>
          </a:p>
        </p:txBody>
      </p:sp>
      <p:pic>
        <p:nvPicPr>
          <p:cNvPr id="5" name="Inhaltsplatzhalter 4">
            <a:extLst>
              <a:ext uri="{FF2B5EF4-FFF2-40B4-BE49-F238E27FC236}">
                <a16:creationId xmlns:a16="http://schemas.microsoft.com/office/drawing/2014/main" id="{57298FCE-5C46-4574-843F-A55F49057996}"/>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1857385" y="1916832"/>
            <a:ext cx="5229105" cy="3921829"/>
          </a:xfrm>
        </p:spPr>
      </p:pic>
      <p:sp>
        <p:nvSpPr>
          <p:cNvPr id="6" name="Rechteck 5">
            <a:hlinkClick r:id="rId4" action="ppaction://hlinksldjump"/>
            <a:extLst>
              <a:ext uri="{FF2B5EF4-FFF2-40B4-BE49-F238E27FC236}">
                <a16:creationId xmlns:a16="http://schemas.microsoft.com/office/drawing/2014/main" id="{C0010520-632C-414D-8A01-6EC1D817825D}"/>
              </a:ext>
            </a:extLst>
          </p:cNvPr>
          <p:cNvSpPr/>
          <p:nvPr/>
        </p:nvSpPr>
        <p:spPr bwMode="auto">
          <a:xfrm>
            <a:off x="4627776" y="3058365"/>
            <a:ext cx="576064" cy="2376264"/>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9" name="Rechteck 8">
            <a:hlinkClick r:id="rId5" action="ppaction://hlinksldjump"/>
            <a:extLst>
              <a:ext uri="{FF2B5EF4-FFF2-40B4-BE49-F238E27FC236}">
                <a16:creationId xmlns:a16="http://schemas.microsoft.com/office/drawing/2014/main" id="{53965B7D-827F-4808-835E-20E368253FA7}"/>
              </a:ext>
            </a:extLst>
          </p:cNvPr>
          <p:cNvSpPr/>
          <p:nvPr/>
        </p:nvSpPr>
        <p:spPr bwMode="auto">
          <a:xfrm>
            <a:off x="5444046" y="3068960"/>
            <a:ext cx="352090" cy="1224136"/>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0" name="Rechteck 9">
            <a:hlinkClick r:id="rId6" action="ppaction://hlinksldjump"/>
            <a:extLst>
              <a:ext uri="{FF2B5EF4-FFF2-40B4-BE49-F238E27FC236}">
                <a16:creationId xmlns:a16="http://schemas.microsoft.com/office/drawing/2014/main" id="{88649AAB-D4CF-48D7-85FE-5530D3900233}"/>
              </a:ext>
            </a:extLst>
          </p:cNvPr>
          <p:cNvSpPr/>
          <p:nvPr/>
        </p:nvSpPr>
        <p:spPr bwMode="auto">
          <a:xfrm>
            <a:off x="6147192" y="3065460"/>
            <a:ext cx="729063" cy="1371652"/>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1" name="Rechteck 10">
            <a:hlinkClick r:id="rId7" action="ppaction://hlinksldjump"/>
            <a:extLst>
              <a:ext uri="{FF2B5EF4-FFF2-40B4-BE49-F238E27FC236}">
                <a16:creationId xmlns:a16="http://schemas.microsoft.com/office/drawing/2014/main" id="{EAAB2A00-73AC-42EB-A0D5-6B49BD2AECBB}"/>
              </a:ext>
            </a:extLst>
          </p:cNvPr>
          <p:cNvSpPr/>
          <p:nvPr/>
        </p:nvSpPr>
        <p:spPr bwMode="auto">
          <a:xfrm>
            <a:off x="2555776" y="2348880"/>
            <a:ext cx="1224136" cy="3770926"/>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12" name="Rechteck 11">
            <a:hlinkClick r:id="rId8" action="ppaction://hlinksldjump"/>
            <a:extLst>
              <a:ext uri="{FF2B5EF4-FFF2-40B4-BE49-F238E27FC236}">
                <a16:creationId xmlns:a16="http://schemas.microsoft.com/office/drawing/2014/main" id="{AFDFBD7F-A645-4854-A1BA-E801037FE2FB}"/>
              </a:ext>
            </a:extLst>
          </p:cNvPr>
          <p:cNvSpPr/>
          <p:nvPr/>
        </p:nvSpPr>
        <p:spPr bwMode="auto">
          <a:xfrm>
            <a:off x="4024682" y="2777428"/>
            <a:ext cx="576064" cy="1371652"/>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3" name="Textfeld 2">
            <a:extLst>
              <a:ext uri="{FF2B5EF4-FFF2-40B4-BE49-F238E27FC236}">
                <a16:creationId xmlns:a16="http://schemas.microsoft.com/office/drawing/2014/main" id="{1044E31E-3076-4EB4-A150-BFC7530F2047}"/>
              </a:ext>
            </a:extLst>
          </p:cNvPr>
          <p:cNvSpPr txBox="1"/>
          <p:nvPr/>
        </p:nvSpPr>
        <p:spPr bwMode="auto">
          <a:xfrm>
            <a:off x="1043608" y="1636059"/>
            <a:ext cx="4112406" cy="338554"/>
          </a:xfrm>
          <a:prstGeom prst="rect">
            <a:avLst/>
          </a:prstGeom>
          <a:noFill/>
        </p:spPr>
        <p:txBody>
          <a:bodyPr wrap="square" rtlCol="0">
            <a:spAutoFit/>
          </a:bodyPr>
          <a:lstStyle/>
          <a:p>
            <a:r>
              <a:rPr lang="de-DE" sz="1600" b="1" dirty="0">
                <a:latin typeface="Arial" panose="020B0604020202020204" pitchFamily="34" charset="0"/>
                <a:cs typeface="Arial" panose="020B0604020202020204" pitchFamily="34" charset="0"/>
              </a:rPr>
              <a:t>Absolute Trockenlegung mit Kofferdam</a:t>
            </a:r>
          </a:p>
        </p:txBody>
      </p:sp>
      <p:sp>
        <p:nvSpPr>
          <p:cNvPr id="4" name="Textfeld 3">
            <a:extLst>
              <a:ext uri="{FF2B5EF4-FFF2-40B4-BE49-F238E27FC236}">
                <a16:creationId xmlns:a16="http://schemas.microsoft.com/office/drawing/2014/main" id="{5456FB14-4AE7-4132-BD66-C9B284953170}"/>
              </a:ext>
            </a:extLst>
          </p:cNvPr>
          <p:cNvSpPr txBox="1"/>
          <p:nvPr/>
        </p:nvSpPr>
        <p:spPr bwMode="auto">
          <a:xfrm>
            <a:off x="5004048" y="2132856"/>
            <a:ext cx="1512168" cy="307777"/>
          </a:xfrm>
          <a:prstGeom prst="rect">
            <a:avLst/>
          </a:prstGeom>
          <a:noFill/>
        </p:spPr>
        <p:txBody>
          <a:bodyPr wrap="square" rtlCol="0">
            <a:spAutoFit/>
          </a:bodyPr>
          <a:lstStyle/>
          <a:p>
            <a:r>
              <a:rPr lang="de-DE" sz="1400" dirty="0" err="1">
                <a:latin typeface="Arial" panose="020B0604020202020204" pitchFamily="34" charset="0"/>
                <a:cs typeface="Arial" panose="020B0604020202020204" pitchFamily="34" charset="0"/>
              </a:rPr>
              <a:t>Kofferdamzange</a:t>
            </a:r>
            <a:endParaRPr lang="de-DE" sz="1400" dirty="0">
              <a:latin typeface="Arial" panose="020B0604020202020204" pitchFamily="34" charset="0"/>
              <a:cs typeface="Arial" panose="020B0604020202020204" pitchFamily="34" charset="0"/>
            </a:endParaRPr>
          </a:p>
        </p:txBody>
      </p:sp>
      <p:sp>
        <p:nvSpPr>
          <p:cNvPr id="7" name="Textfeld 6">
            <a:extLst>
              <a:ext uri="{FF2B5EF4-FFF2-40B4-BE49-F238E27FC236}">
                <a16:creationId xmlns:a16="http://schemas.microsoft.com/office/drawing/2014/main" id="{CF6601C0-D41E-4747-A868-621C8C785219}"/>
              </a:ext>
            </a:extLst>
          </p:cNvPr>
          <p:cNvSpPr txBox="1"/>
          <p:nvPr/>
        </p:nvSpPr>
        <p:spPr bwMode="auto">
          <a:xfrm>
            <a:off x="2519401" y="5221941"/>
            <a:ext cx="1872208" cy="523220"/>
          </a:xfrm>
          <a:prstGeom prst="rect">
            <a:avLst/>
          </a:prstGeom>
          <a:noFill/>
        </p:spPr>
        <p:txBody>
          <a:bodyPr wrap="square" rtlCol="0">
            <a:spAutoFit/>
          </a:bodyPr>
          <a:lstStyle/>
          <a:p>
            <a:r>
              <a:rPr lang="de-DE" sz="1400" dirty="0">
                <a:latin typeface="Arial" panose="020B0604020202020204" pitchFamily="34" charset="0"/>
                <a:cs typeface="Arial" panose="020B0604020202020204" pitchFamily="34" charset="0"/>
              </a:rPr>
              <a:t>Kofferdam mit </a:t>
            </a:r>
            <a:r>
              <a:rPr lang="de-DE" sz="1400" dirty="0" err="1">
                <a:latin typeface="Arial" panose="020B0604020202020204" pitchFamily="34" charset="0"/>
                <a:cs typeface="Arial" panose="020B0604020202020204" pitchFamily="34" charset="0"/>
              </a:rPr>
              <a:t>Kofferdamrahmen</a:t>
            </a:r>
            <a:endParaRPr lang="de-DE" sz="1400" dirty="0">
              <a:latin typeface="Arial" panose="020B0604020202020204" pitchFamily="34" charset="0"/>
              <a:cs typeface="Arial" panose="020B0604020202020204" pitchFamily="34" charset="0"/>
            </a:endParaRPr>
          </a:p>
        </p:txBody>
      </p:sp>
      <p:sp>
        <p:nvSpPr>
          <p:cNvPr id="8" name="Textfeld 7">
            <a:extLst>
              <a:ext uri="{FF2B5EF4-FFF2-40B4-BE49-F238E27FC236}">
                <a16:creationId xmlns:a16="http://schemas.microsoft.com/office/drawing/2014/main" id="{4789A1AA-5210-4921-97B7-1BD9273E07CC}"/>
              </a:ext>
            </a:extLst>
          </p:cNvPr>
          <p:cNvSpPr txBox="1"/>
          <p:nvPr/>
        </p:nvSpPr>
        <p:spPr bwMode="auto">
          <a:xfrm>
            <a:off x="6386266" y="4896199"/>
            <a:ext cx="1312292" cy="307777"/>
          </a:xfrm>
          <a:prstGeom prst="rect">
            <a:avLst/>
          </a:prstGeom>
          <a:noFill/>
        </p:spPr>
        <p:txBody>
          <a:bodyPr wrap="square" rtlCol="0">
            <a:spAutoFit/>
          </a:bodyPr>
          <a:lstStyle/>
          <a:p>
            <a:r>
              <a:rPr lang="de-DE" sz="1400" dirty="0">
                <a:latin typeface="Arial" panose="020B0604020202020204" pitchFamily="34" charset="0"/>
                <a:cs typeface="Arial" panose="020B0604020202020204" pitchFamily="34" charset="0"/>
              </a:rPr>
              <a:t>Lochzange</a:t>
            </a:r>
            <a:endParaRPr lang="de-DE" dirty="0">
              <a:latin typeface="Arial" panose="020B0604020202020204" pitchFamily="34" charset="0"/>
              <a:cs typeface="Arial" panose="020B0604020202020204" pitchFamily="34" charset="0"/>
            </a:endParaRPr>
          </a:p>
        </p:txBody>
      </p:sp>
      <p:sp>
        <p:nvSpPr>
          <p:cNvPr id="13" name="Textfeld 12">
            <a:extLst>
              <a:ext uri="{FF2B5EF4-FFF2-40B4-BE49-F238E27FC236}">
                <a16:creationId xmlns:a16="http://schemas.microsoft.com/office/drawing/2014/main" id="{30B1FE7B-E6C4-4518-8A09-EA09A27DBCF7}"/>
              </a:ext>
            </a:extLst>
          </p:cNvPr>
          <p:cNvSpPr txBox="1"/>
          <p:nvPr/>
        </p:nvSpPr>
        <p:spPr bwMode="auto">
          <a:xfrm>
            <a:off x="1857385" y="2068243"/>
            <a:ext cx="2160240" cy="307777"/>
          </a:xfrm>
          <a:prstGeom prst="rect">
            <a:avLst/>
          </a:prstGeom>
          <a:noFill/>
        </p:spPr>
        <p:txBody>
          <a:bodyPr wrap="square" rtlCol="0">
            <a:spAutoFit/>
          </a:bodyPr>
          <a:lstStyle/>
          <a:p>
            <a:r>
              <a:rPr lang="de-DE" sz="1400" dirty="0" err="1">
                <a:latin typeface="Arial" panose="020B0604020202020204" pitchFamily="34" charset="0"/>
                <a:cs typeface="Arial" panose="020B0604020202020204" pitchFamily="34" charset="0"/>
              </a:rPr>
              <a:t>Kofferdamklammern</a:t>
            </a:r>
            <a:endParaRPr lang="de-DE"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507951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a:xfrm>
            <a:off x="850900" y="1844824"/>
            <a:ext cx="7835900" cy="4026430"/>
          </a:xfrm>
        </p:spPr>
        <p:txBody>
          <a:bodyPr>
            <a:normAutofit/>
          </a:bodyPr>
          <a:lstStyle/>
          <a:p>
            <a:pPr marL="0" indent="0">
              <a:buNone/>
            </a:pPr>
            <a:endParaRPr lang="de-DE" sz="1600" b="1" dirty="0"/>
          </a:p>
          <a:p>
            <a:pPr marL="0" indent="0">
              <a:buNone/>
            </a:pPr>
            <a:r>
              <a:rPr lang="de-DE" sz="1600" b="1" dirty="0"/>
              <a:t>Instrumentarium für Füllungen mit adhäsiver Befestigung:</a:t>
            </a:r>
          </a:p>
          <a:p>
            <a:pPr marL="0" indent="0">
              <a:buNone/>
            </a:pPr>
            <a:endParaRPr lang="de-DE" sz="1600" dirty="0"/>
          </a:p>
          <a:p>
            <a:pPr>
              <a:buFont typeface="Wingdings" pitchFamily="2" charset="2"/>
              <a:buChar char="ü"/>
            </a:pPr>
            <a:r>
              <a:rPr lang="de-DE" sz="1600" dirty="0" err="1"/>
              <a:t>Ätzgel</a:t>
            </a:r>
            <a:r>
              <a:rPr lang="de-DE" sz="1600" dirty="0"/>
              <a:t>, Primer, </a:t>
            </a:r>
            <a:r>
              <a:rPr lang="de-DE" sz="1600" dirty="0" err="1"/>
              <a:t>Bonding</a:t>
            </a:r>
            <a:endParaRPr lang="de-DE" sz="1600" dirty="0"/>
          </a:p>
          <a:p>
            <a:pPr marL="0" indent="0">
              <a:buNone/>
            </a:pPr>
            <a:endParaRPr lang="de-DE" sz="1600" dirty="0"/>
          </a:p>
          <a:p>
            <a:pPr>
              <a:buFont typeface="Wingdings" pitchFamily="2" charset="2"/>
              <a:buChar char="ü"/>
            </a:pPr>
            <a:r>
              <a:rPr lang="de-DE" sz="1600" dirty="0"/>
              <a:t>Polymerisationslampe</a:t>
            </a:r>
          </a:p>
          <a:p>
            <a:pPr marL="0" indent="0">
              <a:buNone/>
            </a:pPr>
            <a:endParaRPr lang="de-DE" sz="1600" dirty="0"/>
          </a:p>
          <a:p>
            <a:pPr>
              <a:buFont typeface="Wingdings" pitchFamily="2" charset="2"/>
              <a:buChar char="ü"/>
            </a:pPr>
            <a:r>
              <a:rPr lang="de-DE" sz="1600" dirty="0" err="1"/>
              <a:t>Compulen</a:t>
            </a:r>
            <a:r>
              <a:rPr lang="de-DE" sz="1600" dirty="0"/>
              <a:t> + Applikator, Flow</a:t>
            </a:r>
          </a:p>
          <a:p>
            <a:pPr marL="0" indent="0">
              <a:buNone/>
            </a:pPr>
            <a:endParaRPr lang="de-DE" sz="1600" dirty="0"/>
          </a:p>
          <a:p>
            <a:pPr>
              <a:buFont typeface="Wingdings" pitchFamily="2" charset="2"/>
              <a:buChar char="ü"/>
            </a:pPr>
            <a:r>
              <a:rPr lang="de-DE" sz="1600" dirty="0"/>
              <a:t>Instrumente zum Einbringen </a:t>
            </a:r>
          </a:p>
          <a:p>
            <a:pPr marL="0" indent="0">
              <a:buNone/>
            </a:pPr>
            <a:endParaRPr lang="de-DE" sz="1600" dirty="0"/>
          </a:p>
          <a:p>
            <a:pPr>
              <a:buFont typeface="Wingdings" pitchFamily="2" charset="2"/>
              <a:buChar char="ü"/>
            </a:pPr>
            <a:r>
              <a:rPr lang="de-DE" sz="1600" dirty="0"/>
              <a:t>Instrumente zur anatomischen Kaufflächengestaltung </a:t>
            </a:r>
          </a:p>
          <a:p>
            <a:pPr marL="0" indent="0">
              <a:buNone/>
            </a:pPr>
            <a:endParaRPr lang="de-DE" sz="1600" dirty="0"/>
          </a:p>
        </p:txBody>
      </p:sp>
    </p:spTree>
    <p:extLst>
      <p:ext uri="{BB962C8B-B14F-4D97-AF65-F5344CB8AC3E}">
        <p14:creationId xmlns:p14="http://schemas.microsoft.com/office/powerpoint/2010/main" val="17199525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67F98F-F9D6-40BC-803A-F4615FB7D2FC}"/>
              </a:ext>
            </a:extLst>
          </p:cNvPr>
          <p:cNvSpPr>
            <a:spLocks noGrp="1"/>
          </p:cNvSpPr>
          <p:nvPr>
            <p:ph type="title"/>
          </p:nvPr>
        </p:nvSpPr>
        <p:spPr/>
        <p:txBody>
          <a:bodyPr/>
          <a:lstStyle/>
          <a:p>
            <a:r>
              <a:rPr lang="de-DE" dirty="0"/>
              <a:t>Patienten bei der Kariestherapie begleiten</a:t>
            </a:r>
          </a:p>
        </p:txBody>
      </p:sp>
      <p:pic>
        <p:nvPicPr>
          <p:cNvPr id="5" name="Inhaltsplatzhalter 4">
            <a:extLst>
              <a:ext uri="{FF2B5EF4-FFF2-40B4-BE49-F238E27FC236}">
                <a16:creationId xmlns:a16="http://schemas.microsoft.com/office/drawing/2014/main" id="{57298FCE-5C46-4574-843F-A55F49057996}"/>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1857385" y="1916832"/>
            <a:ext cx="5229105" cy="3921828"/>
          </a:xfrm>
        </p:spPr>
      </p:pic>
      <p:sp>
        <p:nvSpPr>
          <p:cNvPr id="6" name="Rechteck 5">
            <a:hlinkClick r:id="rId4" action="ppaction://hlinksldjump"/>
            <a:extLst>
              <a:ext uri="{FF2B5EF4-FFF2-40B4-BE49-F238E27FC236}">
                <a16:creationId xmlns:a16="http://schemas.microsoft.com/office/drawing/2014/main" id="{C0010520-632C-414D-8A01-6EC1D817825D}"/>
              </a:ext>
            </a:extLst>
          </p:cNvPr>
          <p:cNvSpPr/>
          <p:nvPr/>
        </p:nvSpPr>
        <p:spPr bwMode="auto">
          <a:xfrm>
            <a:off x="4627776" y="3058365"/>
            <a:ext cx="576064" cy="2376264"/>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9" name="Rechteck 8">
            <a:hlinkClick r:id="rId5" action="ppaction://hlinksldjump"/>
            <a:extLst>
              <a:ext uri="{FF2B5EF4-FFF2-40B4-BE49-F238E27FC236}">
                <a16:creationId xmlns:a16="http://schemas.microsoft.com/office/drawing/2014/main" id="{53965B7D-827F-4808-835E-20E368253FA7}"/>
              </a:ext>
            </a:extLst>
          </p:cNvPr>
          <p:cNvSpPr/>
          <p:nvPr/>
        </p:nvSpPr>
        <p:spPr bwMode="auto">
          <a:xfrm>
            <a:off x="5444046" y="3068960"/>
            <a:ext cx="352090" cy="1224136"/>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0" name="Rechteck 9">
            <a:hlinkClick r:id="rId6" action="ppaction://hlinksldjump"/>
            <a:extLst>
              <a:ext uri="{FF2B5EF4-FFF2-40B4-BE49-F238E27FC236}">
                <a16:creationId xmlns:a16="http://schemas.microsoft.com/office/drawing/2014/main" id="{88649AAB-D4CF-48D7-85FE-5530D3900233}"/>
              </a:ext>
            </a:extLst>
          </p:cNvPr>
          <p:cNvSpPr/>
          <p:nvPr/>
        </p:nvSpPr>
        <p:spPr bwMode="auto">
          <a:xfrm>
            <a:off x="6147192" y="3065460"/>
            <a:ext cx="729063" cy="1371652"/>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2" name="Rechteck 11">
            <a:hlinkClick r:id="rId7" action="ppaction://hlinksldjump"/>
            <a:extLst>
              <a:ext uri="{FF2B5EF4-FFF2-40B4-BE49-F238E27FC236}">
                <a16:creationId xmlns:a16="http://schemas.microsoft.com/office/drawing/2014/main" id="{AFDFBD7F-A645-4854-A1BA-E801037FE2FB}"/>
              </a:ext>
            </a:extLst>
          </p:cNvPr>
          <p:cNvSpPr/>
          <p:nvPr/>
        </p:nvSpPr>
        <p:spPr bwMode="auto">
          <a:xfrm>
            <a:off x="4024682" y="2777428"/>
            <a:ext cx="576064" cy="1371652"/>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3" name="Textfeld 2">
            <a:extLst>
              <a:ext uri="{FF2B5EF4-FFF2-40B4-BE49-F238E27FC236}">
                <a16:creationId xmlns:a16="http://schemas.microsoft.com/office/drawing/2014/main" id="{1044E31E-3076-4EB4-A150-BFC7530F2047}"/>
              </a:ext>
            </a:extLst>
          </p:cNvPr>
          <p:cNvSpPr txBox="1"/>
          <p:nvPr/>
        </p:nvSpPr>
        <p:spPr bwMode="auto">
          <a:xfrm>
            <a:off x="1043608" y="1636059"/>
            <a:ext cx="5229104" cy="338554"/>
          </a:xfrm>
          <a:prstGeom prst="rect">
            <a:avLst/>
          </a:prstGeom>
          <a:noFill/>
        </p:spPr>
        <p:txBody>
          <a:bodyPr wrap="square" rtlCol="0">
            <a:spAutoFit/>
          </a:bodyPr>
          <a:lstStyle/>
          <a:p>
            <a:r>
              <a:rPr lang="de-DE" sz="1600" b="1" dirty="0">
                <a:latin typeface="Arial" panose="020B0604020202020204" pitchFamily="34" charset="0"/>
                <a:cs typeface="Arial" panose="020B0604020202020204" pitchFamily="34" charset="0"/>
              </a:rPr>
              <a:t>Kunststoffmaterialien zur adhäsiven Befestigung</a:t>
            </a:r>
          </a:p>
        </p:txBody>
      </p:sp>
      <p:sp>
        <p:nvSpPr>
          <p:cNvPr id="4" name="Textfeld 3">
            <a:extLst>
              <a:ext uri="{FF2B5EF4-FFF2-40B4-BE49-F238E27FC236}">
                <a16:creationId xmlns:a16="http://schemas.microsoft.com/office/drawing/2014/main" id="{5456FB14-4AE7-4132-BD66-C9B284953170}"/>
              </a:ext>
            </a:extLst>
          </p:cNvPr>
          <p:cNvSpPr txBox="1"/>
          <p:nvPr/>
        </p:nvSpPr>
        <p:spPr bwMode="auto">
          <a:xfrm>
            <a:off x="5004048" y="2132856"/>
            <a:ext cx="1512168" cy="523220"/>
          </a:xfrm>
          <a:prstGeom prst="rect">
            <a:avLst/>
          </a:prstGeom>
          <a:noFill/>
        </p:spPr>
        <p:txBody>
          <a:bodyPr wrap="square" rtlCol="0">
            <a:spAutoFit/>
          </a:bodyPr>
          <a:lstStyle/>
          <a:p>
            <a:r>
              <a:rPr lang="de-DE" sz="1400" dirty="0">
                <a:latin typeface="Arial" panose="020B0604020202020204" pitchFamily="34" charset="0"/>
                <a:cs typeface="Arial" panose="020B0604020202020204" pitchFamily="34" charset="0"/>
              </a:rPr>
              <a:t>Dünnfließender Kunststoff Flow</a:t>
            </a:r>
          </a:p>
        </p:txBody>
      </p:sp>
      <p:sp>
        <p:nvSpPr>
          <p:cNvPr id="7" name="Textfeld 6">
            <a:extLst>
              <a:ext uri="{FF2B5EF4-FFF2-40B4-BE49-F238E27FC236}">
                <a16:creationId xmlns:a16="http://schemas.microsoft.com/office/drawing/2014/main" id="{CF6601C0-D41E-4747-A868-621C8C785219}"/>
              </a:ext>
            </a:extLst>
          </p:cNvPr>
          <p:cNvSpPr txBox="1"/>
          <p:nvPr/>
        </p:nvSpPr>
        <p:spPr bwMode="auto">
          <a:xfrm>
            <a:off x="3629364" y="5126852"/>
            <a:ext cx="1996824" cy="307777"/>
          </a:xfrm>
          <a:prstGeom prst="rect">
            <a:avLst/>
          </a:prstGeom>
          <a:noFill/>
        </p:spPr>
        <p:txBody>
          <a:bodyPr wrap="square" rtlCol="0">
            <a:spAutoFit/>
          </a:bodyPr>
          <a:lstStyle/>
          <a:p>
            <a:r>
              <a:rPr lang="de-DE" sz="1400" dirty="0">
                <a:latin typeface="Arial" panose="020B0604020202020204" pitchFamily="34" charset="0"/>
                <a:cs typeface="Arial" panose="020B0604020202020204" pitchFamily="34" charset="0"/>
              </a:rPr>
              <a:t>Polymerisationslampe</a:t>
            </a:r>
          </a:p>
        </p:txBody>
      </p:sp>
      <p:sp>
        <p:nvSpPr>
          <p:cNvPr id="8" name="Textfeld 7">
            <a:extLst>
              <a:ext uri="{FF2B5EF4-FFF2-40B4-BE49-F238E27FC236}">
                <a16:creationId xmlns:a16="http://schemas.microsoft.com/office/drawing/2014/main" id="{4789A1AA-5210-4921-97B7-1BD9273E07CC}"/>
              </a:ext>
            </a:extLst>
          </p:cNvPr>
          <p:cNvSpPr txBox="1"/>
          <p:nvPr/>
        </p:nvSpPr>
        <p:spPr bwMode="auto">
          <a:xfrm>
            <a:off x="6290187" y="3998704"/>
            <a:ext cx="1312292" cy="369332"/>
          </a:xfrm>
          <a:prstGeom prst="rect">
            <a:avLst/>
          </a:prstGeom>
          <a:noFill/>
        </p:spPr>
        <p:txBody>
          <a:bodyPr wrap="square" rtlCol="0">
            <a:spAutoFit/>
          </a:bodyPr>
          <a:lstStyle/>
          <a:p>
            <a:r>
              <a:rPr lang="de-DE" dirty="0" err="1"/>
              <a:t>Ätzgel</a:t>
            </a:r>
            <a:endParaRPr lang="de-DE" dirty="0"/>
          </a:p>
        </p:txBody>
      </p:sp>
      <p:sp>
        <p:nvSpPr>
          <p:cNvPr id="13" name="Textfeld 12">
            <a:extLst>
              <a:ext uri="{FF2B5EF4-FFF2-40B4-BE49-F238E27FC236}">
                <a16:creationId xmlns:a16="http://schemas.microsoft.com/office/drawing/2014/main" id="{30B1FE7B-E6C4-4518-8A09-EA09A27DBCF7}"/>
              </a:ext>
            </a:extLst>
          </p:cNvPr>
          <p:cNvSpPr txBox="1"/>
          <p:nvPr/>
        </p:nvSpPr>
        <p:spPr bwMode="auto">
          <a:xfrm>
            <a:off x="1857385" y="2068243"/>
            <a:ext cx="2160240" cy="307777"/>
          </a:xfrm>
          <a:prstGeom prst="rect">
            <a:avLst/>
          </a:prstGeom>
          <a:noFill/>
        </p:spPr>
        <p:txBody>
          <a:bodyPr wrap="square" rtlCol="0">
            <a:spAutoFit/>
          </a:bodyPr>
          <a:lstStyle/>
          <a:p>
            <a:r>
              <a:rPr lang="de-DE" sz="1400" dirty="0">
                <a:latin typeface="Arial" panose="020B0604020202020204" pitchFamily="34" charset="0"/>
                <a:cs typeface="Arial" panose="020B0604020202020204" pitchFamily="34" charset="0"/>
              </a:rPr>
              <a:t>Applikator mit </a:t>
            </a:r>
            <a:r>
              <a:rPr lang="de-DE" sz="1400" dirty="0" err="1">
                <a:latin typeface="Arial" panose="020B0604020202020204" pitchFamily="34" charset="0"/>
                <a:cs typeface="Arial" panose="020B0604020202020204" pitchFamily="34" charset="0"/>
              </a:rPr>
              <a:t>Compule</a:t>
            </a:r>
            <a:endParaRPr lang="de-DE" sz="1400" dirty="0">
              <a:latin typeface="Arial" panose="020B0604020202020204" pitchFamily="34" charset="0"/>
              <a:cs typeface="Arial" panose="020B0604020202020204" pitchFamily="34" charset="0"/>
            </a:endParaRPr>
          </a:p>
        </p:txBody>
      </p:sp>
      <p:sp>
        <p:nvSpPr>
          <p:cNvPr id="14" name="Textfeld 13">
            <a:extLst>
              <a:ext uri="{FF2B5EF4-FFF2-40B4-BE49-F238E27FC236}">
                <a16:creationId xmlns:a16="http://schemas.microsoft.com/office/drawing/2014/main" id="{0A1C4127-CA48-40CF-BB41-42BB2D4B1C2C}"/>
              </a:ext>
            </a:extLst>
          </p:cNvPr>
          <p:cNvSpPr txBox="1"/>
          <p:nvPr/>
        </p:nvSpPr>
        <p:spPr bwMode="auto">
          <a:xfrm>
            <a:off x="5599158" y="3182055"/>
            <a:ext cx="1877998" cy="307777"/>
          </a:xfrm>
          <a:prstGeom prst="rect">
            <a:avLst/>
          </a:prstGeom>
          <a:noFill/>
        </p:spPr>
        <p:txBody>
          <a:bodyPr wrap="square" rtlCol="0">
            <a:spAutoFit/>
          </a:bodyPr>
          <a:lstStyle/>
          <a:p>
            <a:r>
              <a:rPr lang="de-DE" sz="1400" dirty="0">
                <a:latin typeface="Arial" panose="020B0604020202020204" pitchFamily="34" charset="0"/>
                <a:cs typeface="Arial" panose="020B0604020202020204" pitchFamily="34" charset="0"/>
              </a:rPr>
              <a:t>Bonding Universal</a:t>
            </a:r>
          </a:p>
        </p:txBody>
      </p:sp>
    </p:spTree>
    <p:extLst>
      <p:ext uri="{BB962C8B-B14F-4D97-AF65-F5344CB8AC3E}">
        <p14:creationId xmlns:p14="http://schemas.microsoft.com/office/powerpoint/2010/main" val="15749579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a:xfrm>
            <a:off x="850900" y="1844824"/>
            <a:ext cx="7835900" cy="4026430"/>
          </a:xfrm>
        </p:spPr>
        <p:txBody>
          <a:bodyPr>
            <a:normAutofit/>
          </a:bodyPr>
          <a:lstStyle/>
          <a:p>
            <a:pPr marL="0" indent="0">
              <a:buNone/>
            </a:pPr>
            <a:endParaRPr lang="de-DE" sz="1600" b="1" dirty="0"/>
          </a:p>
          <a:p>
            <a:pPr marL="0" indent="0">
              <a:buNone/>
            </a:pPr>
            <a:r>
              <a:rPr lang="de-DE" sz="1600" b="1" dirty="0"/>
              <a:t>Zusatzutensilien bei Zementfüllungen:</a:t>
            </a:r>
          </a:p>
          <a:p>
            <a:pPr marL="0" indent="0">
              <a:buNone/>
            </a:pPr>
            <a:endParaRPr lang="de-DE" sz="1600" b="1" dirty="0"/>
          </a:p>
          <a:p>
            <a:pPr>
              <a:buFont typeface="Wingdings" pitchFamily="2" charset="2"/>
              <a:buChar char="ü"/>
            </a:pPr>
            <a:r>
              <a:rPr lang="de-DE" sz="1600" b="1" dirty="0"/>
              <a:t>Zemente zum Anrühren:		</a:t>
            </a:r>
          </a:p>
          <a:p>
            <a:pPr marL="0" indent="0">
              <a:buNone/>
            </a:pPr>
            <a:endParaRPr lang="de-DE" sz="1600" b="1" dirty="0"/>
          </a:p>
          <a:p>
            <a:pPr marL="0" indent="0">
              <a:buNone/>
            </a:pPr>
            <a:r>
              <a:rPr lang="de-DE" sz="1600" b="1" dirty="0"/>
              <a:t>	</a:t>
            </a:r>
            <a:r>
              <a:rPr lang="de-DE" sz="1600" dirty="0"/>
              <a:t>Glasplatte, Anrührspatel</a:t>
            </a:r>
          </a:p>
          <a:p>
            <a:pPr marL="0" indent="0">
              <a:buNone/>
            </a:pPr>
            <a:endParaRPr lang="de-DE" sz="1600" dirty="0"/>
          </a:p>
          <a:p>
            <a:pPr>
              <a:buFont typeface="Wingdings" pitchFamily="2" charset="2"/>
              <a:buChar char="ü"/>
            </a:pPr>
            <a:r>
              <a:rPr lang="de-DE" sz="1600" b="1" dirty="0"/>
              <a:t>Zemente in vorgefertigten Kapseln:</a:t>
            </a:r>
          </a:p>
          <a:p>
            <a:pPr marL="0" indent="0">
              <a:buNone/>
            </a:pPr>
            <a:endParaRPr lang="de-DE" sz="1600" b="1" dirty="0"/>
          </a:p>
          <a:p>
            <a:pPr marL="0" indent="0">
              <a:buNone/>
            </a:pPr>
            <a:r>
              <a:rPr lang="de-DE" sz="1600" dirty="0"/>
              <a:t>	Kapselmischer</a:t>
            </a:r>
          </a:p>
          <a:p>
            <a:pPr marL="0" indent="0">
              <a:buNone/>
            </a:pPr>
            <a:endParaRPr lang="de-DE" sz="1600" dirty="0"/>
          </a:p>
          <a:p>
            <a:pPr marL="0" indent="0">
              <a:buNone/>
            </a:pPr>
            <a:r>
              <a:rPr lang="de-DE" sz="1600" dirty="0"/>
              <a:t>	Kapseln mit jeweiligem Zement</a:t>
            </a:r>
          </a:p>
          <a:p>
            <a:pPr>
              <a:buFont typeface="Wingdings" pitchFamily="2" charset="2"/>
              <a:buChar char="ü"/>
            </a:pPr>
            <a:endParaRPr lang="de-DE" sz="1600" dirty="0"/>
          </a:p>
          <a:p>
            <a:pPr marL="0" indent="0">
              <a:buNone/>
            </a:pPr>
            <a:r>
              <a:rPr lang="de-DE" sz="1600" dirty="0"/>
              <a:t>	Kapselaktivator</a:t>
            </a:r>
          </a:p>
          <a:p>
            <a:pPr>
              <a:buFont typeface="Wingdings" pitchFamily="2" charset="2"/>
              <a:buChar char="ü"/>
            </a:pPr>
            <a:endParaRPr lang="de-DE" sz="1600" dirty="0"/>
          </a:p>
          <a:p>
            <a:pPr marL="0" indent="0">
              <a:buNone/>
            </a:pPr>
            <a:r>
              <a:rPr lang="de-DE" sz="1600" dirty="0"/>
              <a:t>	Kapselhalter zur intraoralen Applikation</a:t>
            </a:r>
          </a:p>
          <a:p>
            <a:pPr marL="0" indent="0">
              <a:buNone/>
            </a:pPr>
            <a:endParaRPr lang="de-DE" sz="1600" dirty="0"/>
          </a:p>
          <a:p>
            <a:pPr marL="0" indent="0">
              <a:buNone/>
            </a:pPr>
            <a:endParaRPr lang="de-DE" sz="1600" dirty="0"/>
          </a:p>
        </p:txBody>
      </p:sp>
    </p:spTree>
    <p:extLst>
      <p:ext uri="{BB962C8B-B14F-4D97-AF65-F5344CB8AC3E}">
        <p14:creationId xmlns:p14="http://schemas.microsoft.com/office/powerpoint/2010/main" val="331063131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67F98F-F9D6-40BC-803A-F4615FB7D2FC}"/>
              </a:ext>
            </a:extLst>
          </p:cNvPr>
          <p:cNvSpPr>
            <a:spLocks noGrp="1"/>
          </p:cNvSpPr>
          <p:nvPr>
            <p:ph type="title"/>
          </p:nvPr>
        </p:nvSpPr>
        <p:spPr/>
        <p:txBody>
          <a:bodyPr/>
          <a:lstStyle/>
          <a:p>
            <a:r>
              <a:rPr lang="de-DE" dirty="0"/>
              <a:t>Patienten bei der Kariestherapie begleiten</a:t>
            </a:r>
          </a:p>
        </p:txBody>
      </p:sp>
      <p:pic>
        <p:nvPicPr>
          <p:cNvPr id="5" name="Inhaltsplatzhalter 4">
            <a:extLst>
              <a:ext uri="{FF2B5EF4-FFF2-40B4-BE49-F238E27FC236}">
                <a16:creationId xmlns:a16="http://schemas.microsoft.com/office/drawing/2014/main" id="{57298FCE-5C46-4574-843F-A55F49057996}"/>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rot="5400000">
            <a:off x="2167909" y="2558472"/>
            <a:ext cx="3921828" cy="2941371"/>
          </a:xfrm>
        </p:spPr>
      </p:pic>
      <p:sp>
        <p:nvSpPr>
          <p:cNvPr id="6" name="Rechteck 5">
            <a:hlinkClick r:id="rId4" action="ppaction://hlinksldjump"/>
            <a:extLst>
              <a:ext uri="{FF2B5EF4-FFF2-40B4-BE49-F238E27FC236}">
                <a16:creationId xmlns:a16="http://schemas.microsoft.com/office/drawing/2014/main" id="{C0010520-632C-414D-8A01-6EC1D817825D}"/>
              </a:ext>
            </a:extLst>
          </p:cNvPr>
          <p:cNvSpPr/>
          <p:nvPr/>
        </p:nvSpPr>
        <p:spPr bwMode="auto">
          <a:xfrm>
            <a:off x="4627776" y="3058365"/>
            <a:ext cx="576064" cy="2376264"/>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9" name="Rechteck 8">
            <a:hlinkClick r:id="rId5" action="ppaction://hlinksldjump"/>
            <a:extLst>
              <a:ext uri="{FF2B5EF4-FFF2-40B4-BE49-F238E27FC236}">
                <a16:creationId xmlns:a16="http://schemas.microsoft.com/office/drawing/2014/main" id="{53965B7D-827F-4808-835E-20E368253FA7}"/>
              </a:ext>
            </a:extLst>
          </p:cNvPr>
          <p:cNvSpPr/>
          <p:nvPr/>
        </p:nvSpPr>
        <p:spPr bwMode="auto">
          <a:xfrm>
            <a:off x="5444046" y="3068960"/>
            <a:ext cx="352090" cy="1224136"/>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0" name="Rechteck 9">
            <a:hlinkClick r:id="" action="ppaction://noaction"/>
            <a:extLst>
              <a:ext uri="{FF2B5EF4-FFF2-40B4-BE49-F238E27FC236}">
                <a16:creationId xmlns:a16="http://schemas.microsoft.com/office/drawing/2014/main" id="{88649AAB-D4CF-48D7-85FE-5530D3900233}"/>
              </a:ext>
            </a:extLst>
          </p:cNvPr>
          <p:cNvSpPr/>
          <p:nvPr/>
        </p:nvSpPr>
        <p:spPr bwMode="auto">
          <a:xfrm>
            <a:off x="6147192" y="3065460"/>
            <a:ext cx="729063" cy="1371652"/>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2" name="Rechteck 11">
            <a:hlinkClick r:id="" action="ppaction://noaction"/>
            <a:extLst>
              <a:ext uri="{FF2B5EF4-FFF2-40B4-BE49-F238E27FC236}">
                <a16:creationId xmlns:a16="http://schemas.microsoft.com/office/drawing/2014/main" id="{AFDFBD7F-A645-4854-A1BA-E801037FE2FB}"/>
              </a:ext>
            </a:extLst>
          </p:cNvPr>
          <p:cNvSpPr/>
          <p:nvPr/>
        </p:nvSpPr>
        <p:spPr bwMode="auto">
          <a:xfrm>
            <a:off x="4024682" y="2777428"/>
            <a:ext cx="576064" cy="1371652"/>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3" name="Textfeld 2">
            <a:extLst>
              <a:ext uri="{FF2B5EF4-FFF2-40B4-BE49-F238E27FC236}">
                <a16:creationId xmlns:a16="http://schemas.microsoft.com/office/drawing/2014/main" id="{1044E31E-3076-4EB4-A150-BFC7530F2047}"/>
              </a:ext>
            </a:extLst>
          </p:cNvPr>
          <p:cNvSpPr txBox="1"/>
          <p:nvPr/>
        </p:nvSpPr>
        <p:spPr bwMode="auto">
          <a:xfrm>
            <a:off x="1043608" y="1636059"/>
            <a:ext cx="5229104" cy="338554"/>
          </a:xfrm>
          <a:prstGeom prst="rect">
            <a:avLst/>
          </a:prstGeom>
          <a:noFill/>
        </p:spPr>
        <p:txBody>
          <a:bodyPr wrap="square" rtlCol="0">
            <a:spAutoFit/>
          </a:bodyPr>
          <a:lstStyle/>
          <a:p>
            <a:r>
              <a:rPr lang="de-DE" sz="1600" b="1" dirty="0">
                <a:latin typeface="Arial" panose="020B0604020202020204" pitchFamily="34" charset="0"/>
                <a:cs typeface="Arial" panose="020B0604020202020204" pitchFamily="34" charset="0"/>
              </a:rPr>
              <a:t>Verarbeitung von </a:t>
            </a:r>
            <a:r>
              <a:rPr lang="de-DE" sz="1600" b="1" dirty="0" err="1">
                <a:latin typeface="Arial" panose="020B0604020202020204" pitchFamily="34" charset="0"/>
                <a:cs typeface="Arial" panose="020B0604020202020204" pitchFamily="34" charset="0"/>
              </a:rPr>
              <a:t>Glasionomerzemente</a:t>
            </a:r>
            <a:endParaRPr lang="de-DE" sz="1600" b="1" dirty="0">
              <a:latin typeface="Arial" panose="020B0604020202020204" pitchFamily="34" charset="0"/>
              <a:cs typeface="Arial" panose="020B0604020202020204" pitchFamily="34" charset="0"/>
            </a:endParaRPr>
          </a:p>
        </p:txBody>
      </p:sp>
      <p:sp>
        <p:nvSpPr>
          <p:cNvPr id="4" name="Textfeld 3">
            <a:extLst>
              <a:ext uri="{FF2B5EF4-FFF2-40B4-BE49-F238E27FC236}">
                <a16:creationId xmlns:a16="http://schemas.microsoft.com/office/drawing/2014/main" id="{5456FB14-4AE7-4132-BD66-C9B284953170}"/>
              </a:ext>
            </a:extLst>
          </p:cNvPr>
          <p:cNvSpPr txBox="1"/>
          <p:nvPr/>
        </p:nvSpPr>
        <p:spPr bwMode="auto">
          <a:xfrm>
            <a:off x="5599158" y="2128735"/>
            <a:ext cx="1962006" cy="523220"/>
          </a:xfrm>
          <a:prstGeom prst="rect">
            <a:avLst/>
          </a:prstGeom>
          <a:noFill/>
        </p:spPr>
        <p:txBody>
          <a:bodyPr wrap="square" rtlCol="0">
            <a:spAutoFit/>
          </a:bodyPr>
          <a:lstStyle/>
          <a:p>
            <a:r>
              <a:rPr lang="de-DE" sz="1400" dirty="0" err="1">
                <a:latin typeface="Arial" panose="020B0604020202020204" pitchFamily="34" charset="0"/>
                <a:cs typeface="Arial" panose="020B0604020202020204" pitchFamily="34" charset="0"/>
              </a:rPr>
              <a:t>CapMix</a:t>
            </a:r>
            <a:r>
              <a:rPr lang="de-DE" sz="1400" dirty="0">
                <a:latin typeface="Arial" panose="020B0604020202020204" pitchFamily="34" charset="0"/>
                <a:cs typeface="Arial" panose="020B0604020202020204" pitchFamily="34" charset="0"/>
              </a:rPr>
              <a:t> Universalmischgerät</a:t>
            </a:r>
          </a:p>
        </p:txBody>
      </p:sp>
      <p:sp>
        <p:nvSpPr>
          <p:cNvPr id="7" name="Textfeld 6">
            <a:extLst>
              <a:ext uri="{FF2B5EF4-FFF2-40B4-BE49-F238E27FC236}">
                <a16:creationId xmlns:a16="http://schemas.microsoft.com/office/drawing/2014/main" id="{CF6601C0-D41E-4747-A868-621C8C785219}"/>
              </a:ext>
            </a:extLst>
          </p:cNvPr>
          <p:cNvSpPr txBox="1"/>
          <p:nvPr/>
        </p:nvSpPr>
        <p:spPr bwMode="auto">
          <a:xfrm>
            <a:off x="1360335" y="4702364"/>
            <a:ext cx="1996824" cy="523220"/>
          </a:xfrm>
          <a:prstGeom prst="rect">
            <a:avLst/>
          </a:prstGeom>
          <a:noFill/>
        </p:spPr>
        <p:txBody>
          <a:bodyPr wrap="square" rtlCol="0">
            <a:spAutoFit/>
          </a:bodyPr>
          <a:lstStyle/>
          <a:p>
            <a:r>
              <a:rPr lang="de-DE" sz="1400" dirty="0">
                <a:latin typeface="Arial" panose="020B0604020202020204" pitchFamily="34" charset="0"/>
                <a:cs typeface="Arial" panose="020B0604020202020204" pitchFamily="34" charset="0"/>
              </a:rPr>
              <a:t>Kapseln mit GIZ-Zement</a:t>
            </a:r>
          </a:p>
        </p:txBody>
      </p:sp>
      <p:sp>
        <p:nvSpPr>
          <p:cNvPr id="8" name="Textfeld 7">
            <a:extLst>
              <a:ext uri="{FF2B5EF4-FFF2-40B4-BE49-F238E27FC236}">
                <a16:creationId xmlns:a16="http://schemas.microsoft.com/office/drawing/2014/main" id="{4789A1AA-5210-4921-97B7-1BD9273E07CC}"/>
              </a:ext>
            </a:extLst>
          </p:cNvPr>
          <p:cNvSpPr txBox="1"/>
          <p:nvPr/>
        </p:nvSpPr>
        <p:spPr bwMode="auto">
          <a:xfrm>
            <a:off x="3330459" y="5805406"/>
            <a:ext cx="1707610" cy="307777"/>
          </a:xfrm>
          <a:prstGeom prst="rect">
            <a:avLst/>
          </a:prstGeom>
          <a:noFill/>
        </p:spPr>
        <p:txBody>
          <a:bodyPr wrap="square" rtlCol="0">
            <a:spAutoFit/>
          </a:bodyPr>
          <a:lstStyle/>
          <a:p>
            <a:r>
              <a:rPr lang="de-DE" sz="1400" dirty="0">
                <a:latin typeface="+mj-ea"/>
                <a:ea typeface="+mj-ea"/>
              </a:rPr>
              <a:t>Kapselaktivator</a:t>
            </a:r>
          </a:p>
        </p:txBody>
      </p:sp>
      <p:sp>
        <p:nvSpPr>
          <p:cNvPr id="14" name="Textfeld 13">
            <a:extLst>
              <a:ext uri="{FF2B5EF4-FFF2-40B4-BE49-F238E27FC236}">
                <a16:creationId xmlns:a16="http://schemas.microsoft.com/office/drawing/2014/main" id="{0A1C4127-CA48-40CF-BB41-42BB2D4B1C2C}"/>
              </a:ext>
            </a:extLst>
          </p:cNvPr>
          <p:cNvSpPr txBox="1"/>
          <p:nvPr/>
        </p:nvSpPr>
        <p:spPr bwMode="auto">
          <a:xfrm>
            <a:off x="5223974" y="4492782"/>
            <a:ext cx="2285210" cy="523220"/>
          </a:xfrm>
          <a:prstGeom prst="rect">
            <a:avLst/>
          </a:prstGeom>
          <a:noFill/>
        </p:spPr>
        <p:txBody>
          <a:bodyPr wrap="square" rtlCol="0">
            <a:spAutoFit/>
          </a:bodyPr>
          <a:lstStyle/>
          <a:p>
            <a:r>
              <a:rPr lang="de-DE" sz="1400" dirty="0">
                <a:latin typeface="Arial" panose="020B0604020202020204" pitchFamily="34" charset="0"/>
                <a:cs typeface="Arial" panose="020B0604020202020204" pitchFamily="34" charset="0"/>
              </a:rPr>
              <a:t>Kapselhalter zur intraoralen Applikation</a:t>
            </a:r>
          </a:p>
        </p:txBody>
      </p:sp>
    </p:spTree>
    <p:extLst>
      <p:ext uri="{BB962C8B-B14F-4D97-AF65-F5344CB8AC3E}">
        <p14:creationId xmlns:p14="http://schemas.microsoft.com/office/powerpoint/2010/main" val="30200990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a:xfrm>
            <a:off x="850900" y="1844824"/>
            <a:ext cx="7835900" cy="4026430"/>
          </a:xfrm>
        </p:spPr>
        <p:txBody>
          <a:bodyPr>
            <a:normAutofit/>
          </a:bodyPr>
          <a:lstStyle/>
          <a:p>
            <a:pPr marL="0" indent="0">
              <a:buNone/>
            </a:pPr>
            <a:endParaRPr lang="de-DE" sz="1600" b="1" dirty="0"/>
          </a:p>
          <a:p>
            <a:pPr marL="0" indent="0">
              <a:buNone/>
            </a:pPr>
            <a:r>
              <a:rPr lang="de-DE" sz="1600" b="1" dirty="0"/>
              <a:t>Instrumentarium für Amalgamfüllungen:</a:t>
            </a:r>
          </a:p>
          <a:p>
            <a:pPr marL="0" indent="0">
              <a:buNone/>
            </a:pPr>
            <a:endParaRPr lang="de-DE" sz="1600" dirty="0"/>
          </a:p>
          <a:p>
            <a:pPr>
              <a:buFont typeface="Wingdings" pitchFamily="2" charset="2"/>
              <a:buChar char="ü"/>
            </a:pPr>
            <a:r>
              <a:rPr lang="de-DE" sz="1600" dirty="0"/>
              <a:t>Unterfüllungsmaterialien: </a:t>
            </a:r>
            <a:r>
              <a:rPr lang="de-DE" sz="1600" dirty="0" err="1"/>
              <a:t>Harvardzement</a:t>
            </a:r>
            <a:r>
              <a:rPr lang="de-DE" sz="1600" dirty="0"/>
              <a:t>, </a:t>
            </a:r>
            <a:r>
              <a:rPr lang="de-DE" sz="1600" dirty="0" err="1"/>
              <a:t>Anmischspatel</a:t>
            </a:r>
            <a:r>
              <a:rPr lang="de-DE" sz="1600" dirty="0"/>
              <a:t>, Glasplatte</a:t>
            </a:r>
          </a:p>
          <a:p>
            <a:pPr marL="0" indent="0">
              <a:buNone/>
            </a:pPr>
            <a:endParaRPr lang="de-DE" sz="1600" dirty="0"/>
          </a:p>
          <a:p>
            <a:pPr>
              <a:buFont typeface="Wingdings" pitchFamily="2" charset="2"/>
              <a:buChar char="ü"/>
            </a:pPr>
            <a:r>
              <a:rPr lang="de-DE" sz="1600" dirty="0"/>
              <a:t>Amalgamkapseln + Amalgam Kapselmischgerät</a:t>
            </a:r>
          </a:p>
          <a:p>
            <a:pPr marL="0" indent="0">
              <a:buNone/>
            </a:pPr>
            <a:endParaRPr lang="de-DE" sz="1600" dirty="0"/>
          </a:p>
          <a:p>
            <a:pPr>
              <a:buFont typeface="Wingdings" pitchFamily="2" charset="2"/>
              <a:buChar char="ü"/>
            </a:pPr>
            <a:r>
              <a:rPr lang="de-DE" sz="1600" dirty="0"/>
              <a:t>Amalgampistole</a:t>
            </a:r>
          </a:p>
          <a:p>
            <a:pPr marL="0" indent="0">
              <a:buNone/>
            </a:pPr>
            <a:endParaRPr lang="de-DE" sz="1600" dirty="0"/>
          </a:p>
          <a:p>
            <a:pPr>
              <a:buFont typeface="Wingdings" pitchFamily="2" charset="2"/>
              <a:buChar char="ü"/>
            </a:pPr>
            <a:r>
              <a:rPr lang="de-DE" sz="1600" dirty="0"/>
              <a:t>Instrumente zum Einbringen und Kondensieren (Amalgamstopfer)</a:t>
            </a:r>
          </a:p>
          <a:p>
            <a:pPr>
              <a:buFont typeface="Wingdings" pitchFamily="2" charset="2"/>
              <a:buChar char="ü"/>
            </a:pPr>
            <a:endParaRPr lang="de-DE" sz="1600" dirty="0"/>
          </a:p>
          <a:p>
            <a:pPr>
              <a:buFont typeface="Wingdings" pitchFamily="2" charset="2"/>
              <a:buChar char="ü"/>
            </a:pPr>
            <a:r>
              <a:rPr lang="de-DE" sz="1600" dirty="0"/>
              <a:t>Instrumente zur anatomischen Kaufflächengestaltung (Amalgamschnitzinstrumente)</a:t>
            </a:r>
          </a:p>
          <a:p>
            <a:pPr marL="0" indent="0">
              <a:buNone/>
            </a:pPr>
            <a:endParaRPr lang="de-DE" sz="1600" dirty="0"/>
          </a:p>
          <a:p>
            <a:pPr>
              <a:buFont typeface="Wingdings" pitchFamily="2" charset="2"/>
              <a:buChar char="ü"/>
            </a:pPr>
            <a:r>
              <a:rPr lang="de-DE" sz="1600" dirty="0"/>
              <a:t>Instrumente zum Glätten/Brünieren</a:t>
            </a:r>
          </a:p>
        </p:txBody>
      </p:sp>
    </p:spTree>
    <p:extLst>
      <p:ext uri="{BB962C8B-B14F-4D97-AF65-F5344CB8AC3E}">
        <p14:creationId xmlns:p14="http://schemas.microsoft.com/office/powerpoint/2010/main" val="428501395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a:xfrm>
            <a:off x="850900" y="2060848"/>
            <a:ext cx="7835900" cy="4026430"/>
          </a:xfrm>
        </p:spPr>
        <p:txBody>
          <a:bodyPr>
            <a:noAutofit/>
          </a:bodyPr>
          <a:lstStyle/>
          <a:p>
            <a:pPr marL="0" indent="0">
              <a:buNone/>
            </a:pPr>
            <a:r>
              <a:rPr lang="de-DE" sz="1600" b="1" u="sng" dirty="0"/>
              <a:t>Auswirkungen fehlerhafter Handhabung bei der Füllungstherapie:</a:t>
            </a:r>
          </a:p>
          <a:p>
            <a:pPr marL="0" indent="0">
              <a:buNone/>
            </a:pPr>
            <a:endParaRPr lang="de-DE" sz="1600" b="1" u="sng" dirty="0"/>
          </a:p>
          <a:p>
            <a:pPr>
              <a:buFont typeface="Wingdings" pitchFamily="2" charset="2"/>
              <a:buChar char="ü"/>
            </a:pPr>
            <a:r>
              <a:rPr lang="de-DE" sz="1400" dirty="0"/>
              <a:t>Mischverhältnisse der Füllungsmaterialien fehlerhaft</a:t>
            </a:r>
          </a:p>
          <a:p>
            <a:pPr marL="0" indent="0">
              <a:buNone/>
            </a:pPr>
            <a:endParaRPr lang="de-DE" sz="1400" dirty="0"/>
          </a:p>
          <a:p>
            <a:pPr>
              <a:buFont typeface="Wingdings" pitchFamily="2" charset="2"/>
              <a:buChar char="ü"/>
            </a:pPr>
            <a:r>
              <a:rPr lang="de-DE" sz="1400" dirty="0"/>
              <a:t>Einbringen zu großer Schichtdicken bei Kunststoff</a:t>
            </a:r>
          </a:p>
          <a:p>
            <a:pPr marL="0" indent="0">
              <a:buNone/>
            </a:pPr>
            <a:endParaRPr lang="de-DE" sz="1400" dirty="0"/>
          </a:p>
          <a:p>
            <a:pPr>
              <a:buFont typeface="Wingdings" pitchFamily="2" charset="2"/>
              <a:buChar char="ü"/>
            </a:pPr>
            <a:r>
              <a:rPr lang="de-DE" sz="1400" dirty="0"/>
              <a:t>Zu geringe Polymerisationszeit</a:t>
            </a:r>
          </a:p>
          <a:p>
            <a:pPr marL="0" indent="0">
              <a:buNone/>
            </a:pPr>
            <a:endParaRPr lang="de-DE" sz="1400" dirty="0"/>
          </a:p>
          <a:p>
            <a:pPr>
              <a:buFont typeface="Wingdings" pitchFamily="2" charset="2"/>
              <a:buChar char="ü"/>
            </a:pPr>
            <a:r>
              <a:rPr lang="de-DE" sz="1400" dirty="0"/>
              <a:t>Ungenügende Trockenlegung</a:t>
            </a:r>
          </a:p>
          <a:p>
            <a:pPr marL="0" indent="0">
              <a:buNone/>
            </a:pPr>
            <a:endParaRPr lang="de-DE" sz="1400" dirty="0"/>
          </a:p>
          <a:p>
            <a:pPr>
              <a:buFont typeface="Wingdings" pitchFamily="2" charset="2"/>
              <a:buChar char="ü"/>
            </a:pPr>
            <a:r>
              <a:rPr lang="de-DE" sz="1400" dirty="0"/>
              <a:t>Nicht korrekte Matrizenhandhabung (z.B. entstehen von überhängenden Füllungsrändern bei undichter Matrize)</a:t>
            </a:r>
          </a:p>
          <a:p>
            <a:pPr marL="0" indent="0">
              <a:buNone/>
            </a:pPr>
            <a:endParaRPr lang="de-DE" sz="1400" dirty="0"/>
          </a:p>
          <a:p>
            <a:pPr>
              <a:buFont typeface="Wingdings" pitchFamily="2" charset="2"/>
              <a:buChar char="ü"/>
            </a:pPr>
            <a:r>
              <a:rPr lang="de-DE" sz="1400" dirty="0"/>
              <a:t>Fehlerhafte Okklusion</a:t>
            </a:r>
          </a:p>
          <a:p>
            <a:pPr marL="0" indent="0">
              <a:buNone/>
            </a:pPr>
            <a:endParaRPr lang="de-DE" sz="1400" dirty="0"/>
          </a:p>
          <a:p>
            <a:pPr>
              <a:buFont typeface="Wingdings" pitchFamily="2" charset="2"/>
              <a:buChar char="ü"/>
            </a:pPr>
            <a:r>
              <a:rPr lang="de-DE" sz="1400" dirty="0"/>
              <a:t>Kein suffizienter </a:t>
            </a:r>
            <a:r>
              <a:rPr lang="de-DE" sz="1400" dirty="0" err="1"/>
              <a:t>Approximalkontakt</a:t>
            </a:r>
            <a:endParaRPr lang="de-DE" sz="1400" dirty="0"/>
          </a:p>
          <a:p>
            <a:pPr marL="0" indent="0">
              <a:buNone/>
            </a:pPr>
            <a:endParaRPr lang="de-DE" sz="1400" dirty="0"/>
          </a:p>
          <a:p>
            <a:pPr>
              <a:buFont typeface="Wingdings" pitchFamily="2" charset="2"/>
              <a:buChar char="ü"/>
            </a:pPr>
            <a:r>
              <a:rPr lang="de-DE" sz="1400" dirty="0"/>
              <a:t>Geringe Ausarbeitung der Füllungsränder </a:t>
            </a:r>
          </a:p>
        </p:txBody>
      </p:sp>
    </p:spTree>
    <p:extLst>
      <p:ext uri="{BB962C8B-B14F-4D97-AF65-F5344CB8AC3E}">
        <p14:creationId xmlns:p14="http://schemas.microsoft.com/office/powerpoint/2010/main" val="325771842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a:xfrm>
            <a:off x="850900" y="1844824"/>
            <a:ext cx="7835900" cy="4026430"/>
          </a:xfrm>
        </p:spPr>
        <p:txBody>
          <a:bodyPr>
            <a:normAutofit/>
          </a:bodyPr>
          <a:lstStyle/>
          <a:p>
            <a:pPr marL="0" indent="0">
              <a:buNone/>
            </a:pPr>
            <a:endParaRPr lang="de-DE" sz="1600" b="1" dirty="0"/>
          </a:p>
          <a:p>
            <a:pPr marL="0" indent="0">
              <a:buNone/>
            </a:pPr>
            <a:r>
              <a:rPr lang="de-DE" sz="1600" b="1" dirty="0" err="1"/>
              <a:t>nonkariogene</a:t>
            </a:r>
            <a:r>
              <a:rPr lang="de-DE" sz="1600" b="1" dirty="0"/>
              <a:t> Zahnhartsubstanzverluste:</a:t>
            </a:r>
          </a:p>
          <a:p>
            <a:pPr marL="0" indent="0">
              <a:buNone/>
            </a:pPr>
            <a:endParaRPr lang="de-DE" sz="1600" b="1" dirty="0"/>
          </a:p>
          <a:p>
            <a:pPr>
              <a:buFont typeface="Wingdings" pitchFamily="2" charset="2"/>
              <a:buChar char="ü"/>
            </a:pPr>
            <a:r>
              <a:rPr lang="de-DE" sz="1600" dirty="0"/>
              <a:t>Trauma</a:t>
            </a:r>
          </a:p>
          <a:p>
            <a:pPr marL="0" indent="0">
              <a:buNone/>
            </a:pPr>
            <a:endParaRPr lang="de-DE" sz="1600" dirty="0"/>
          </a:p>
          <a:p>
            <a:pPr>
              <a:buFont typeface="Wingdings" pitchFamily="2" charset="2"/>
              <a:buChar char="ü"/>
            </a:pPr>
            <a:r>
              <a:rPr lang="de-DE" sz="1600" dirty="0"/>
              <a:t>Erosion</a:t>
            </a:r>
          </a:p>
          <a:p>
            <a:pPr marL="0" indent="0">
              <a:buNone/>
            </a:pPr>
            <a:endParaRPr lang="de-DE" sz="1600" dirty="0"/>
          </a:p>
          <a:p>
            <a:pPr>
              <a:buFont typeface="Wingdings" pitchFamily="2" charset="2"/>
              <a:buChar char="ü"/>
            </a:pPr>
            <a:r>
              <a:rPr lang="de-DE" sz="1600" dirty="0"/>
              <a:t>Attrition</a:t>
            </a:r>
          </a:p>
          <a:p>
            <a:pPr marL="0" indent="0">
              <a:buNone/>
            </a:pPr>
            <a:endParaRPr lang="de-DE" sz="1600" dirty="0"/>
          </a:p>
          <a:p>
            <a:pPr>
              <a:buFont typeface="Wingdings" pitchFamily="2" charset="2"/>
              <a:buChar char="ü"/>
            </a:pPr>
            <a:r>
              <a:rPr lang="de-DE" sz="1600" dirty="0"/>
              <a:t>Genetische / erworbene Schmelzveränderungen (z.B. MIH, </a:t>
            </a:r>
            <a:r>
              <a:rPr lang="de-DE" sz="1600" dirty="0" err="1"/>
              <a:t>Amelogenesis</a:t>
            </a:r>
            <a:r>
              <a:rPr lang="de-DE" sz="1600" dirty="0"/>
              <a:t> </a:t>
            </a:r>
            <a:r>
              <a:rPr lang="de-DE" sz="1600" dirty="0" err="1"/>
              <a:t>Imperfecta</a:t>
            </a:r>
            <a:r>
              <a:rPr lang="de-DE" sz="1600" dirty="0"/>
              <a:t>)</a:t>
            </a:r>
          </a:p>
          <a:p>
            <a:pPr>
              <a:buFont typeface="Wingdings" pitchFamily="2" charset="2"/>
              <a:buChar char="ü"/>
            </a:pPr>
            <a:endParaRPr lang="de-DE" sz="1600" dirty="0"/>
          </a:p>
        </p:txBody>
      </p:sp>
    </p:spTree>
    <p:extLst>
      <p:ext uri="{BB962C8B-B14F-4D97-AF65-F5344CB8AC3E}">
        <p14:creationId xmlns:p14="http://schemas.microsoft.com/office/powerpoint/2010/main" val="246036259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a:xfrm>
            <a:off x="859466" y="1844824"/>
            <a:ext cx="7835900" cy="4026430"/>
          </a:xfrm>
        </p:spPr>
        <p:txBody>
          <a:bodyPr>
            <a:normAutofit/>
          </a:bodyPr>
          <a:lstStyle/>
          <a:p>
            <a:pPr marL="0" indent="0">
              <a:buNone/>
            </a:pPr>
            <a:endParaRPr lang="de-DE" sz="1600" b="1" dirty="0"/>
          </a:p>
          <a:p>
            <a:pPr marL="0" indent="0">
              <a:buNone/>
            </a:pPr>
            <a:r>
              <a:rPr lang="de-DE" sz="1600" b="1" dirty="0"/>
              <a:t>Erosion (</a:t>
            </a:r>
            <a:r>
              <a:rPr lang="de-DE" sz="1600" b="1" dirty="0" err="1"/>
              <a:t>nonkariogen</a:t>
            </a:r>
            <a:r>
              <a:rPr lang="de-DE" sz="1600" b="1" dirty="0"/>
              <a:t>)</a:t>
            </a:r>
          </a:p>
          <a:p>
            <a:pPr marL="0" indent="0">
              <a:buNone/>
            </a:pPr>
            <a:endParaRPr lang="de-DE" sz="1600" dirty="0"/>
          </a:p>
          <a:p>
            <a:pPr marL="0" indent="0">
              <a:buNone/>
            </a:pPr>
            <a:r>
              <a:rPr lang="de-DE" sz="1600" dirty="0"/>
              <a:t>Defekte der Zahnhartsubstanz durch starke und häufige Säureeinwirkung ohne Beteiligung von Bakterien über :</a:t>
            </a:r>
          </a:p>
          <a:p>
            <a:pPr marL="0" indent="0">
              <a:buNone/>
            </a:pPr>
            <a:endParaRPr lang="de-DE" sz="1600" dirty="0"/>
          </a:p>
          <a:p>
            <a:pPr>
              <a:buFont typeface="Wingdings" pitchFamily="2" charset="2"/>
              <a:buChar char="ü"/>
            </a:pPr>
            <a:r>
              <a:rPr lang="de-DE" sz="1600" dirty="0"/>
              <a:t>säurehaltige Ernährung / Getränke</a:t>
            </a:r>
          </a:p>
          <a:p>
            <a:pPr>
              <a:buFont typeface="Wingdings" pitchFamily="2" charset="2"/>
              <a:buChar char="ü"/>
            </a:pPr>
            <a:r>
              <a:rPr lang="de-DE" sz="1600" dirty="0"/>
              <a:t>Erkrankungen: Reflux, Bulimie</a:t>
            </a:r>
          </a:p>
          <a:p>
            <a:pPr>
              <a:buFont typeface="Wingdings" pitchFamily="2" charset="2"/>
              <a:buChar char="ü"/>
            </a:pPr>
            <a:r>
              <a:rPr lang="de-DE" sz="1600" dirty="0"/>
              <a:t>saure Medikamente </a:t>
            </a:r>
          </a:p>
          <a:p>
            <a:pPr>
              <a:buFont typeface="Wingdings" pitchFamily="2" charset="2"/>
              <a:buChar char="ü"/>
            </a:pPr>
            <a:r>
              <a:rPr lang="de-DE" sz="1600" dirty="0"/>
              <a:t>häufiges Erbrechen in der Schwangerschaft</a:t>
            </a:r>
          </a:p>
          <a:p>
            <a:pPr marL="0" indent="0">
              <a:buNone/>
            </a:pPr>
            <a:endParaRPr lang="de-DE" sz="1600" dirty="0"/>
          </a:p>
          <a:p>
            <a:pPr marL="0" indent="0">
              <a:buNone/>
            </a:pPr>
            <a:r>
              <a:rPr lang="de-DE" sz="1600" dirty="0" err="1"/>
              <a:t>Remineralisation</a:t>
            </a:r>
            <a:r>
              <a:rPr lang="de-DE" sz="1600" dirty="0"/>
              <a:t> des Speichels nicht ausreichend</a:t>
            </a:r>
          </a:p>
          <a:p>
            <a:pPr marL="0" indent="0">
              <a:buNone/>
            </a:pPr>
            <a:endParaRPr lang="de-DE" sz="1600" dirty="0"/>
          </a:p>
          <a:p>
            <a:pPr marL="0" indent="0">
              <a:buNone/>
            </a:pPr>
            <a:r>
              <a:rPr lang="de-DE" sz="1600" b="1" dirty="0"/>
              <a:t>Folgen: </a:t>
            </a:r>
            <a:r>
              <a:rPr lang="de-DE" sz="1600" dirty="0"/>
              <a:t>Reduktion der vertikalen Kieferrelation (Bisshebung nötig);</a:t>
            </a:r>
          </a:p>
          <a:p>
            <a:pPr marL="0" indent="0">
              <a:buNone/>
            </a:pPr>
            <a:r>
              <a:rPr lang="de-DE" sz="1600" dirty="0"/>
              <a:t>	      eingeschränkte Ästhetik und Kaufunktion</a:t>
            </a:r>
          </a:p>
        </p:txBody>
      </p:sp>
    </p:spTree>
    <p:extLst>
      <p:ext uri="{BB962C8B-B14F-4D97-AF65-F5344CB8AC3E}">
        <p14:creationId xmlns:p14="http://schemas.microsoft.com/office/powerpoint/2010/main" val="20370886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p:txBody>
          <a:bodyPr>
            <a:normAutofit/>
          </a:bodyPr>
          <a:lstStyle/>
          <a:p>
            <a:pPr marL="0" indent="0">
              <a:buNone/>
            </a:pPr>
            <a:r>
              <a:rPr lang="de-DE" sz="1600" b="1" dirty="0"/>
              <a:t>Lagerung und Entsorgung von Füllungsmaterialien:</a:t>
            </a:r>
          </a:p>
          <a:p>
            <a:pPr marL="0" indent="0">
              <a:buNone/>
            </a:pPr>
            <a:endParaRPr lang="de-DE" sz="1600" b="1" dirty="0"/>
          </a:p>
          <a:p>
            <a:pPr marL="0" indent="0">
              <a:buNone/>
            </a:pPr>
            <a:endParaRPr lang="de-DE" sz="1600" b="1" dirty="0"/>
          </a:p>
          <a:p>
            <a:pPr marL="0" indent="0">
              <a:buNone/>
            </a:pPr>
            <a:endParaRPr lang="de-DE" sz="1600" b="1" dirty="0"/>
          </a:p>
          <a:p>
            <a:pPr>
              <a:buFont typeface="Wingdings" panose="05000000000000000000" pitchFamily="2" charset="2"/>
              <a:buChar char="ü"/>
            </a:pPr>
            <a:r>
              <a:rPr lang="de-DE" sz="1600" b="1" dirty="0"/>
              <a:t>Lagerung: 	</a:t>
            </a:r>
            <a:r>
              <a:rPr lang="de-DE" sz="1600" dirty="0"/>
              <a:t>lichtgeschützt (Kunststoffe)</a:t>
            </a:r>
          </a:p>
          <a:p>
            <a:pPr marL="0" indent="0">
              <a:buNone/>
            </a:pPr>
            <a:r>
              <a:rPr lang="de-DE" sz="1600" dirty="0"/>
              <a:t>			 	trocken (vor allem Pulver)</a:t>
            </a:r>
          </a:p>
          <a:p>
            <a:pPr marL="0" indent="0">
              <a:buNone/>
            </a:pPr>
            <a:endParaRPr lang="de-DE" sz="1600" b="1" dirty="0"/>
          </a:p>
          <a:p>
            <a:pPr>
              <a:buFont typeface="Wingdings" panose="05000000000000000000" pitchFamily="2" charset="2"/>
              <a:buChar char="ü"/>
            </a:pPr>
            <a:r>
              <a:rPr lang="de-DE" sz="1600" b="1" dirty="0"/>
              <a:t>Entsorgung: 	</a:t>
            </a:r>
            <a:r>
              <a:rPr lang="de-DE" sz="1600" dirty="0"/>
              <a:t>Amalgamentsorgung bei Entfernung einer Amalgam-Füllung 					über Amalgamabscheider</a:t>
            </a:r>
          </a:p>
          <a:p>
            <a:pPr marL="0" indent="0">
              <a:buNone/>
            </a:pPr>
            <a:endParaRPr lang="de-DE" dirty="0"/>
          </a:p>
          <a:p>
            <a:pPr marL="457200" lvl="1" indent="0">
              <a:buNone/>
            </a:pPr>
            <a:r>
              <a:rPr lang="de-DE" sz="1600" dirty="0"/>
              <a:t>			Amalgam-Reste bei Füllungstherapie über speziellen 					Sammelbehälter (auch extrahierte, amalgamgefüllte Zähne)</a:t>
            </a:r>
          </a:p>
          <a:p>
            <a:pPr marL="457200" lvl="1" indent="0">
              <a:buNone/>
            </a:pPr>
            <a:endParaRPr lang="de-DE" sz="1600" dirty="0"/>
          </a:p>
          <a:p>
            <a:pPr marL="457200" lvl="1" indent="0">
              <a:buNone/>
            </a:pPr>
            <a:r>
              <a:rPr lang="de-DE" sz="1600" dirty="0"/>
              <a:t>			Restmüll: abgelaufene Kunststoffe, Zemente </a:t>
            </a:r>
          </a:p>
        </p:txBody>
      </p:sp>
    </p:spTree>
    <p:extLst>
      <p:ext uri="{BB962C8B-B14F-4D97-AF65-F5344CB8AC3E}">
        <p14:creationId xmlns:p14="http://schemas.microsoft.com/office/powerpoint/2010/main" val="301874594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br>
              <a:rPr lang="de-DE" dirty="0"/>
            </a:br>
            <a:r>
              <a:rPr lang="de-DE" dirty="0"/>
              <a:t>					Abrechnung</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p:txBody>
          <a:bodyPr>
            <a:normAutofit fontScale="92500" lnSpcReduction="10000"/>
          </a:bodyPr>
          <a:lstStyle/>
          <a:p>
            <a:pPr marL="0" indent="0">
              <a:buNone/>
            </a:pPr>
            <a:r>
              <a:rPr lang="de-DE" sz="1600" b="1" dirty="0"/>
              <a:t>Allgemeine Zahnärztliche Leistungen</a:t>
            </a:r>
          </a:p>
          <a:p>
            <a:pPr marL="0" indent="0">
              <a:buNone/>
            </a:pPr>
            <a:endParaRPr lang="de-DE" sz="1600" b="1" dirty="0"/>
          </a:p>
          <a:p>
            <a:pPr>
              <a:buFont typeface="Wingdings" pitchFamily="2" charset="2"/>
              <a:buChar char="ü"/>
            </a:pPr>
            <a:r>
              <a:rPr lang="de-DE" sz="1600" dirty="0"/>
              <a:t>Vitalitätsprüfung</a:t>
            </a:r>
          </a:p>
          <a:p>
            <a:pPr>
              <a:buFont typeface="Wingdings" pitchFamily="2" charset="2"/>
              <a:buChar char="ü"/>
            </a:pPr>
            <a:r>
              <a:rPr lang="de-DE" sz="1600" dirty="0"/>
              <a:t>Lokale Medikamentöse Behandlung von Schleimhauterkrankungen</a:t>
            </a:r>
          </a:p>
          <a:p>
            <a:pPr>
              <a:buFont typeface="Wingdings" pitchFamily="2" charset="2"/>
              <a:buChar char="ü"/>
            </a:pPr>
            <a:r>
              <a:rPr lang="de-DE" sz="1600" dirty="0"/>
              <a:t>Behandlung überempfindlicher Zähne</a:t>
            </a:r>
          </a:p>
          <a:p>
            <a:pPr>
              <a:buFont typeface="Wingdings" pitchFamily="2" charset="2"/>
              <a:buChar char="ü"/>
            </a:pPr>
            <a:r>
              <a:rPr lang="de-DE" sz="1600" dirty="0"/>
              <a:t>Beseitigen scharfer Zahnkanten oder störender Prothesenränder</a:t>
            </a:r>
          </a:p>
          <a:p>
            <a:pPr>
              <a:buFont typeface="Wingdings" pitchFamily="2" charset="2"/>
              <a:buChar char="ü"/>
            </a:pPr>
            <a:r>
              <a:rPr lang="de-DE" sz="1600" dirty="0"/>
              <a:t>Hilfeleistungen bei Ohnmacht oder Kollaps</a:t>
            </a:r>
          </a:p>
          <a:p>
            <a:pPr>
              <a:buFont typeface="Wingdings" pitchFamily="2" charset="2"/>
              <a:buChar char="ü"/>
            </a:pPr>
            <a:r>
              <a:rPr lang="de-DE" sz="1600" dirty="0"/>
              <a:t>Entfernung von Zahnbeläge</a:t>
            </a:r>
          </a:p>
          <a:p>
            <a:pPr>
              <a:buFont typeface="Wingdings" pitchFamily="2" charset="2"/>
              <a:buChar char="ü"/>
            </a:pPr>
            <a:r>
              <a:rPr lang="de-DE" sz="1600" dirty="0"/>
              <a:t>Erhebung des PSI-Codes </a:t>
            </a:r>
          </a:p>
          <a:p>
            <a:pPr>
              <a:buFont typeface="Wingdings" pitchFamily="2" charset="2"/>
              <a:buChar char="ü"/>
            </a:pPr>
            <a:r>
              <a:rPr lang="de-DE" sz="1600" dirty="0"/>
              <a:t>Abrechnung von Füllungen</a:t>
            </a:r>
          </a:p>
          <a:p>
            <a:pPr marL="0" indent="0">
              <a:buNone/>
            </a:pPr>
            <a:endParaRPr lang="de-DE" sz="1600" dirty="0"/>
          </a:p>
          <a:p>
            <a:pPr>
              <a:buFont typeface="Wingdings" pitchFamily="2" charset="2"/>
              <a:buChar char="ü"/>
            </a:pPr>
            <a:r>
              <a:rPr lang="de-DE" sz="1600" dirty="0"/>
              <a:t>Abrechnung von Leistungen außerhalb der Sprechstunde</a:t>
            </a:r>
          </a:p>
          <a:p>
            <a:pPr>
              <a:buFont typeface="Wingdings" pitchFamily="2" charset="2"/>
              <a:buChar char="ü"/>
            </a:pPr>
            <a:r>
              <a:rPr lang="de-DE" sz="1600" dirty="0"/>
              <a:t>Abrechnung von Leistungen bei Hausbesuchen</a:t>
            </a:r>
          </a:p>
          <a:p>
            <a:pPr>
              <a:buFont typeface="Wingdings" pitchFamily="2" charset="2"/>
              <a:buChar char="ü"/>
            </a:pPr>
            <a:r>
              <a:rPr lang="de-DE" sz="1600" dirty="0"/>
              <a:t>Abrechnung von Leistungen bei Patienten mit nachgewiesenem Pflegegrad (nur BEMA)</a:t>
            </a:r>
          </a:p>
          <a:p>
            <a:pPr>
              <a:buFont typeface="Wingdings" pitchFamily="2" charset="2"/>
              <a:buChar char="ü"/>
            </a:pPr>
            <a:r>
              <a:rPr lang="de-DE" sz="1600" dirty="0"/>
              <a:t>Abrechnung von Leistungen bei konsiliarischer Erörterung zwischen Ärzten / Zahnärzten (nur BEMA)</a:t>
            </a:r>
          </a:p>
          <a:p>
            <a:pPr>
              <a:buFont typeface="Wingdings" pitchFamily="2" charset="2"/>
              <a:buChar char="ü"/>
            </a:pPr>
            <a:r>
              <a:rPr lang="de-DE" sz="1600" dirty="0"/>
              <a:t>Abrechnung von Leistungen bei Videosprechstunde und Videofallkonferenzen (nur BEMA)</a:t>
            </a:r>
          </a:p>
          <a:p>
            <a:pPr marL="0" indent="0">
              <a:buNone/>
            </a:pPr>
            <a:endParaRPr lang="de-DE" sz="1200" dirty="0"/>
          </a:p>
          <a:p>
            <a:pPr marL="0" indent="0">
              <a:buNone/>
            </a:pPr>
            <a:endParaRPr lang="de-DE" sz="1200" dirty="0"/>
          </a:p>
          <a:p>
            <a:pPr>
              <a:buFont typeface="Wingdings" pitchFamily="2" charset="2"/>
              <a:buChar char="ü"/>
            </a:pPr>
            <a:endParaRPr lang="de-DE" dirty="0"/>
          </a:p>
          <a:p>
            <a:pPr marL="457200" indent="-457200">
              <a:buFont typeface="+mj-lt"/>
              <a:buAutoNum type="alphaLcParenR"/>
            </a:pPr>
            <a:endParaRPr lang="de-DE" dirty="0"/>
          </a:p>
        </p:txBody>
      </p:sp>
    </p:spTree>
    <p:extLst>
      <p:ext uri="{BB962C8B-B14F-4D97-AF65-F5344CB8AC3E}">
        <p14:creationId xmlns:p14="http://schemas.microsoft.com/office/powerpoint/2010/main" val="172085915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br>
              <a:rPr lang="de-DE" dirty="0"/>
            </a:br>
            <a:r>
              <a:rPr lang="de-DE" dirty="0"/>
              <a:t>					Abrechnung</a:t>
            </a:r>
          </a:p>
        </p:txBody>
      </p:sp>
      <p:sp>
        <p:nvSpPr>
          <p:cNvPr id="16" name="Inhaltsplatzhalter 15">
            <a:extLst>
              <a:ext uri="{FF2B5EF4-FFF2-40B4-BE49-F238E27FC236}">
                <a16:creationId xmlns:a16="http://schemas.microsoft.com/office/drawing/2014/main" id="{FE587F25-CC2F-4D44-80B2-05C2A6BD10DA}"/>
              </a:ext>
            </a:extLst>
          </p:cNvPr>
          <p:cNvSpPr>
            <a:spLocks noGrp="1"/>
          </p:cNvSpPr>
          <p:nvPr>
            <p:ph sz="half" idx="1"/>
          </p:nvPr>
        </p:nvSpPr>
        <p:spPr>
          <a:xfrm>
            <a:off x="457200" y="2303741"/>
            <a:ext cx="4038600" cy="3822421"/>
          </a:xfrm>
        </p:spPr>
        <p:txBody>
          <a:bodyPr>
            <a:normAutofit/>
          </a:bodyPr>
          <a:lstStyle/>
          <a:p>
            <a:pPr marL="0" indent="0" algn="ctr">
              <a:buNone/>
            </a:pPr>
            <a:r>
              <a:rPr lang="de-DE" sz="1600" dirty="0" err="1">
                <a:solidFill>
                  <a:srgbClr val="002060"/>
                </a:solidFill>
              </a:rPr>
              <a:t>Vipr</a:t>
            </a:r>
            <a:r>
              <a:rPr lang="de-DE" sz="1600" dirty="0">
                <a:solidFill>
                  <a:srgbClr val="002060"/>
                </a:solidFill>
              </a:rPr>
              <a:t> (8)</a:t>
            </a:r>
            <a:endParaRPr lang="de-DE" sz="1600" dirty="0"/>
          </a:p>
          <a:p>
            <a:pPr>
              <a:buFont typeface="Wingdings" pitchFamily="2" charset="2"/>
              <a:buChar char="ü"/>
            </a:pPr>
            <a:endParaRPr lang="de-DE" sz="1600" dirty="0"/>
          </a:p>
          <a:p>
            <a:pPr>
              <a:buFont typeface="Wingdings" pitchFamily="2" charset="2"/>
              <a:buChar char="ü"/>
            </a:pPr>
            <a:r>
              <a:rPr lang="de-DE" sz="1600" dirty="0"/>
              <a:t>1x pro Sitzung, </a:t>
            </a:r>
          </a:p>
          <a:p>
            <a:pPr marL="0" indent="0">
              <a:buNone/>
            </a:pPr>
            <a:endParaRPr lang="de-DE" sz="1600" dirty="0"/>
          </a:p>
          <a:p>
            <a:pPr>
              <a:buFont typeface="Wingdings" pitchFamily="2" charset="2"/>
              <a:buChar char="ü"/>
            </a:pPr>
            <a:r>
              <a:rPr lang="de-DE" sz="1600" dirty="0"/>
              <a:t>unabhängig von der Anzahl der getesteten Zähne</a:t>
            </a:r>
          </a:p>
          <a:p>
            <a:pPr>
              <a:buFont typeface="Wingdings" pitchFamily="2" charset="2"/>
              <a:buChar char="ü"/>
            </a:pPr>
            <a:endParaRPr lang="de-DE" sz="1600" dirty="0"/>
          </a:p>
          <a:p>
            <a:pPr>
              <a:buFont typeface="Wingdings" pitchFamily="2" charset="2"/>
              <a:buChar char="ü"/>
            </a:pPr>
            <a:r>
              <a:rPr lang="de-DE" sz="1600" dirty="0"/>
              <a:t>Ergebnis sollte dokumentiert werden</a:t>
            </a:r>
          </a:p>
          <a:p>
            <a:endParaRPr lang="de-DE" dirty="0"/>
          </a:p>
        </p:txBody>
      </p:sp>
      <p:sp>
        <p:nvSpPr>
          <p:cNvPr id="17" name="Inhaltsplatzhalter 16">
            <a:extLst>
              <a:ext uri="{FF2B5EF4-FFF2-40B4-BE49-F238E27FC236}">
                <a16:creationId xmlns:a16="http://schemas.microsoft.com/office/drawing/2014/main" id="{F29F60B6-1315-4ABB-841E-3D5DA5743BFF}"/>
              </a:ext>
            </a:extLst>
          </p:cNvPr>
          <p:cNvSpPr>
            <a:spLocks noGrp="1"/>
          </p:cNvSpPr>
          <p:nvPr>
            <p:ph sz="half" idx="2"/>
          </p:nvPr>
        </p:nvSpPr>
        <p:spPr>
          <a:xfrm>
            <a:off x="4648200" y="2303741"/>
            <a:ext cx="4038600" cy="3822422"/>
          </a:xfrm>
        </p:spPr>
        <p:txBody>
          <a:bodyPr>
            <a:normAutofit/>
          </a:bodyPr>
          <a:lstStyle/>
          <a:p>
            <a:pPr marL="0" indent="0" algn="ctr">
              <a:buNone/>
            </a:pPr>
            <a:r>
              <a:rPr lang="de-DE" sz="1600" dirty="0">
                <a:solidFill>
                  <a:srgbClr val="00B0F0"/>
                </a:solidFill>
              </a:rPr>
              <a:t>0070</a:t>
            </a:r>
            <a:endParaRPr lang="de-DE" dirty="0"/>
          </a:p>
          <a:p>
            <a:pPr>
              <a:buFont typeface="Wingdings" pitchFamily="2" charset="2"/>
              <a:buChar char="ü"/>
            </a:pPr>
            <a:endParaRPr lang="de-DE" sz="1600" dirty="0"/>
          </a:p>
          <a:p>
            <a:pPr>
              <a:buFont typeface="Wingdings" pitchFamily="2" charset="2"/>
              <a:buChar char="ü"/>
            </a:pPr>
            <a:r>
              <a:rPr lang="de-DE" sz="1600" dirty="0"/>
              <a:t>1x pro Sitzung</a:t>
            </a:r>
          </a:p>
          <a:p>
            <a:pPr marL="0" indent="0">
              <a:buNone/>
            </a:pPr>
            <a:endParaRPr lang="de-DE" sz="1600" dirty="0"/>
          </a:p>
          <a:p>
            <a:pPr>
              <a:buFont typeface="Wingdings" pitchFamily="2" charset="2"/>
              <a:buChar char="ü"/>
            </a:pPr>
            <a:r>
              <a:rPr lang="de-DE" sz="1600" dirty="0"/>
              <a:t>unabhängig von der Anzahl der getesteten Zähne</a:t>
            </a:r>
          </a:p>
          <a:p>
            <a:pPr marL="0" indent="0">
              <a:buNone/>
            </a:pPr>
            <a:endParaRPr lang="de-DE" sz="1600" dirty="0"/>
          </a:p>
          <a:p>
            <a:pPr>
              <a:buFont typeface="Wingdings" pitchFamily="2" charset="2"/>
              <a:buChar char="ü"/>
            </a:pPr>
            <a:r>
              <a:rPr lang="de-DE" sz="1600" dirty="0"/>
              <a:t>Ergebnis sollte dokumentiert werden</a:t>
            </a:r>
          </a:p>
          <a:p>
            <a:endParaRPr lang="de-DE" dirty="0"/>
          </a:p>
        </p:txBody>
      </p:sp>
      <p:sp>
        <p:nvSpPr>
          <p:cNvPr id="7" name="Textfeld 6">
            <a:extLst>
              <a:ext uri="{FF2B5EF4-FFF2-40B4-BE49-F238E27FC236}">
                <a16:creationId xmlns:a16="http://schemas.microsoft.com/office/drawing/2014/main" id="{EF28DB3A-CF6D-F341-B58E-D746F0D932F0}"/>
              </a:ext>
            </a:extLst>
          </p:cNvPr>
          <p:cNvSpPr txBox="1"/>
          <p:nvPr/>
        </p:nvSpPr>
        <p:spPr bwMode="auto">
          <a:xfrm>
            <a:off x="457200" y="1718967"/>
            <a:ext cx="8229600" cy="584775"/>
          </a:xfrm>
          <a:prstGeom prst="rect">
            <a:avLst/>
          </a:prstGeom>
          <a:noFill/>
        </p:spPr>
        <p:txBody>
          <a:bodyPr wrap="square" rtlCol="0">
            <a:spAutoFit/>
          </a:bodyPr>
          <a:lstStyle/>
          <a:p>
            <a:pPr algn="ctr"/>
            <a:r>
              <a:rPr lang="de-DE" sz="1600" b="1" dirty="0">
                <a:latin typeface="+mj-ea"/>
                <a:ea typeface="+mj-ea"/>
              </a:rPr>
              <a:t>Sensibilitätsprüfung der Zähne</a:t>
            </a:r>
          </a:p>
          <a:p>
            <a:pPr algn="ctr"/>
            <a:endParaRPr lang="de-DE" sz="1600" b="1" dirty="0">
              <a:latin typeface="+mj-ea"/>
              <a:ea typeface="+mj-ea"/>
            </a:endParaRPr>
          </a:p>
        </p:txBody>
      </p:sp>
    </p:spTree>
    <p:extLst>
      <p:ext uri="{BB962C8B-B14F-4D97-AF65-F5344CB8AC3E}">
        <p14:creationId xmlns:p14="http://schemas.microsoft.com/office/powerpoint/2010/main" val="283216360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br>
              <a:rPr lang="de-DE" dirty="0"/>
            </a:br>
            <a:r>
              <a:rPr lang="de-DE" dirty="0"/>
              <a:t>					Abrechnung</a:t>
            </a:r>
          </a:p>
        </p:txBody>
      </p:sp>
      <p:sp>
        <p:nvSpPr>
          <p:cNvPr id="16" name="Inhaltsplatzhalter 15">
            <a:extLst>
              <a:ext uri="{FF2B5EF4-FFF2-40B4-BE49-F238E27FC236}">
                <a16:creationId xmlns:a16="http://schemas.microsoft.com/office/drawing/2014/main" id="{FE587F25-CC2F-4D44-80B2-05C2A6BD10DA}"/>
              </a:ext>
            </a:extLst>
          </p:cNvPr>
          <p:cNvSpPr>
            <a:spLocks noGrp="1"/>
          </p:cNvSpPr>
          <p:nvPr>
            <p:ph sz="half" idx="1"/>
          </p:nvPr>
        </p:nvSpPr>
        <p:spPr>
          <a:xfrm>
            <a:off x="457200" y="2276873"/>
            <a:ext cx="4038600" cy="3849290"/>
          </a:xfrm>
        </p:spPr>
        <p:txBody>
          <a:bodyPr>
            <a:normAutofit lnSpcReduction="10000"/>
          </a:bodyPr>
          <a:lstStyle/>
          <a:p>
            <a:pPr marL="0" indent="0" algn="ctr">
              <a:buNone/>
            </a:pPr>
            <a:r>
              <a:rPr lang="de-DE" sz="1600" dirty="0">
                <a:solidFill>
                  <a:srgbClr val="002060"/>
                </a:solidFill>
              </a:rPr>
              <a:t>Mu (105)</a:t>
            </a:r>
          </a:p>
          <a:p>
            <a:pPr marL="0" indent="0" algn="ctr">
              <a:buNone/>
            </a:pPr>
            <a:endParaRPr lang="de-DE" sz="1600" dirty="0"/>
          </a:p>
          <a:p>
            <a:pPr>
              <a:buFont typeface="Wingdings" pitchFamily="2" charset="2"/>
              <a:buChar char="ü"/>
            </a:pPr>
            <a:r>
              <a:rPr lang="de-DE" sz="1600" dirty="0"/>
              <a:t>1x pro Sitzung</a:t>
            </a:r>
          </a:p>
          <a:p>
            <a:pPr>
              <a:buFont typeface="Wingdings" pitchFamily="2" charset="2"/>
              <a:buChar char="ü"/>
            </a:pPr>
            <a:endParaRPr lang="de-DE" sz="1600" dirty="0"/>
          </a:p>
          <a:p>
            <a:pPr>
              <a:buFont typeface="Wingdings" pitchFamily="2" charset="2"/>
              <a:buChar char="ü"/>
            </a:pPr>
            <a:r>
              <a:rPr lang="de-DE" sz="1600" dirty="0"/>
              <a:t>auftragen von Medikamenten auf Mundschleimhaut und Gingiva, Aphten, Mykosen</a:t>
            </a:r>
          </a:p>
          <a:p>
            <a:pPr>
              <a:buFont typeface="Wingdings" pitchFamily="2" charset="2"/>
              <a:buChar char="ü"/>
            </a:pPr>
            <a:endParaRPr lang="de-DE" sz="1600" dirty="0"/>
          </a:p>
          <a:p>
            <a:pPr>
              <a:buFont typeface="Wingdings" pitchFamily="2" charset="2"/>
              <a:buChar char="ü"/>
            </a:pPr>
            <a:r>
              <a:rPr lang="de-DE" sz="1600" dirty="0"/>
              <a:t>Behandlung von Prothesendruckstellen Dekubitus </a:t>
            </a:r>
          </a:p>
          <a:p>
            <a:pPr marL="0" indent="0">
              <a:buNone/>
            </a:pPr>
            <a:r>
              <a:rPr lang="de-DE" sz="1600" dirty="0"/>
              <a:t>      (bei Neueingliederung der Prothese 3 	Monate nicht abrechenbar)</a:t>
            </a:r>
          </a:p>
          <a:p>
            <a:pPr marL="0" indent="0">
              <a:buNone/>
            </a:pPr>
            <a:endParaRPr lang="de-DE" sz="1600" dirty="0"/>
          </a:p>
          <a:p>
            <a:pPr>
              <a:buFont typeface="Wingdings" pitchFamily="2" charset="2"/>
              <a:buChar char="ü"/>
            </a:pPr>
            <a:r>
              <a:rPr lang="de-DE" sz="1600" b="1" dirty="0"/>
              <a:t>Nicht</a:t>
            </a:r>
            <a:r>
              <a:rPr lang="de-DE" sz="1600" dirty="0"/>
              <a:t> bei Reizgingivitis nach Zahnsteinentfernung</a:t>
            </a:r>
          </a:p>
          <a:p>
            <a:endParaRPr lang="de-DE" dirty="0"/>
          </a:p>
        </p:txBody>
      </p:sp>
      <p:sp>
        <p:nvSpPr>
          <p:cNvPr id="17" name="Inhaltsplatzhalter 16">
            <a:extLst>
              <a:ext uri="{FF2B5EF4-FFF2-40B4-BE49-F238E27FC236}">
                <a16:creationId xmlns:a16="http://schemas.microsoft.com/office/drawing/2014/main" id="{F29F60B6-1315-4ABB-841E-3D5DA5743BFF}"/>
              </a:ext>
            </a:extLst>
          </p:cNvPr>
          <p:cNvSpPr>
            <a:spLocks noGrp="1"/>
          </p:cNvSpPr>
          <p:nvPr>
            <p:ph sz="half" idx="2"/>
          </p:nvPr>
        </p:nvSpPr>
        <p:spPr>
          <a:xfrm>
            <a:off x="4648200" y="2276872"/>
            <a:ext cx="4038600" cy="4104455"/>
          </a:xfrm>
        </p:spPr>
        <p:txBody>
          <a:bodyPr>
            <a:normAutofit lnSpcReduction="10000"/>
          </a:bodyPr>
          <a:lstStyle/>
          <a:p>
            <a:pPr marL="0" indent="0" algn="ctr">
              <a:buNone/>
            </a:pPr>
            <a:r>
              <a:rPr lang="de-DE" sz="1600" dirty="0">
                <a:solidFill>
                  <a:srgbClr val="00B0F0"/>
                </a:solidFill>
              </a:rPr>
              <a:t>4020</a:t>
            </a:r>
          </a:p>
          <a:p>
            <a:pPr>
              <a:buFont typeface="Wingdings" pitchFamily="2" charset="2"/>
              <a:buChar char="ü"/>
            </a:pPr>
            <a:endParaRPr lang="de-DE" sz="1600" dirty="0"/>
          </a:p>
          <a:p>
            <a:pPr>
              <a:buFont typeface="Wingdings" pitchFamily="2" charset="2"/>
              <a:buChar char="ü"/>
            </a:pPr>
            <a:r>
              <a:rPr lang="de-DE" sz="1600" dirty="0"/>
              <a:t>1x pro Sitzung</a:t>
            </a:r>
          </a:p>
          <a:p>
            <a:pPr>
              <a:buFont typeface="Wingdings" pitchFamily="2" charset="2"/>
              <a:buChar char="ü"/>
            </a:pPr>
            <a:endParaRPr lang="de-DE" sz="1600" dirty="0"/>
          </a:p>
          <a:p>
            <a:pPr>
              <a:buFont typeface="Wingdings" pitchFamily="2" charset="2"/>
              <a:buChar char="ü"/>
            </a:pPr>
            <a:r>
              <a:rPr lang="de-DE" sz="1600" dirty="0"/>
              <a:t>auftragen von Medikamenten auf Mundschleimhaut und Gingiva, Aphten, Mykosen</a:t>
            </a:r>
          </a:p>
          <a:p>
            <a:pPr>
              <a:buFont typeface="Wingdings" pitchFamily="2" charset="2"/>
              <a:buChar char="ü"/>
            </a:pPr>
            <a:endParaRPr lang="de-DE" sz="1600" dirty="0"/>
          </a:p>
          <a:p>
            <a:pPr>
              <a:buFont typeface="Wingdings" pitchFamily="2" charset="2"/>
              <a:buChar char="ü"/>
            </a:pPr>
            <a:r>
              <a:rPr lang="de-DE" sz="1600" dirty="0"/>
              <a:t>einfache Taschenspülungen</a:t>
            </a:r>
          </a:p>
          <a:p>
            <a:pPr>
              <a:buFont typeface="Wingdings" pitchFamily="2" charset="2"/>
              <a:buChar char="ü"/>
            </a:pPr>
            <a:endParaRPr lang="de-DE" sz="1600" dirty="0"/>
          </a:p>
          <a:p>
            <a:pPr>
              <a:buFont typeface="Wingdings" pitchFamily="2" charset="2"/>
              <a:buChar char="ü"/>
            </a:pPr>
            <a:r>
              <a:rPr lang="de-DE" sz="1600" dirty="0"/>
              <a:t>bei </a:t>
            </a:r>
            <a:r>
              <a:rPr lang="de-DE" sz="1600" dirty="0" err="1"/>
              <a:t>Periimplantitis</a:t>
            </a:r>
            <a:endParaRPr lang="de-DE" sz="1600" dirty="0"/>
          </a:p>
          <a:p>
            <a:pPr>
              <a:buFont typeface="Wingdings" pitchFamily="2" charset="2"/>
              <a:buChar char="ü"/>
            </a:pPr>
            <a:endParaRPr lang="de-DE" sz="1600" dirty="0"/>
          </a:p>
          <a:p>
            <a:pPr>
              <a:buFont typeface="Wingdings" pitchFamily="2" charset="2"/>
              <a:buChar char="ü"/>
            </a:pPr>
            <a:r>
              <a:rPr lang="de-DE" sz="1600" dirty="0"/>
              <a:t>Prothesendruckstellen ( keine 3 Monatsregel nach Neueingliederung)</a:t>
            </a:r>
          </a:p>
          <a:p>
            <a:pPr>
              <a:buFont typeface="Wingdings" pitchFamily="2" charset="2"/>
              <a:buChar char="ü"/>
            </a:pPr>
            <a:endParaRPr lang="de-DE" sz="1600" dirty="0"/>
          </a:p>
          <a:p>
            <a:pPr>
              <a:buFont typeface="Wingdings" pitchFamily="2" charset="2"/>
              <a:buChar char="ü"/>
            </a:pPr>
            <a:r>
              <a:rPr lang="de-DE" sz="1600" dirty="0"/>
              <a:t>auch bei Reizgingivitis nach Zahnsteinentfernung</a:t>
            </a:r>
          </a:p>
          <a:p>
            <a:endParaRPr lang="de-DE" dirty="0"/>
          </a:p>
        </p:txBody>
      </p:sp>
      <p:sp>
        <p:nvSpPr>
          <p:cNvPr id="7" name="Textfeld 6">
            <a:extLst>
              <a:ext uri="{FF2B5EF4-FFF2-40B4-BE49-F238E27FC236}">
                <a16:creationId xmlns:a16="http://schemas.microsoft.com/office/drawing/2014/main" id="{EF28DB3A-CF6D-F341-B58E-D746F0D932F0}"/>
              </a:ext>
            </a:extLst>
          </p:cNvPr>
          <p:cNvSpPr txBox="1"/>
          <p:nvPr/>
        </p:nvSpPr>
        <p:spPr bwMode="auto">
          <a:xfrm>
            <a:off x="457200" y="1718967"/>
            <a:ext cx="8229600" cy="338554"/>
          </a:xfrm>
          <a:prstGeom prst="rect">
            <a:avLst/>
          </a:prstGeom>
          <a:noFill/>
        </p:spPr>
        <p:txBody>
          <a:bodyPr wrap="square" rtlCol="0">
            <a:spAutoFit/>
          </a:bodyPr>
          <a:lstStyle/>
          <a:p>
            <a:pPr algn="ctr"/>
            <a:r>
              <a:rPr lang="de-DE" sz="1600" b="1" dirty="0">
                <a:latin typeface="+mj-ea"/>
              </a:rPr>
              <a:t>Lokale Medikamentöse Behandlung von Schleimhauterkrankungen</a:t>
            </a:r>
          </a:p>
        </p:txBody>
      </p:sp>
    </p:spTree>
    <p:extLst>
      <p:ext uri="{BB962C8B-B14F-4D97-AF65-F5344CB8AC3E}">
        <p14:creationId xmlns:p14="http://schemas.microsoft.com/office/powerpoint/2010/main" val="328097395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br>
              <a:rPr lang="de-DE" dirty="0"/>
            </a:br>
            <a:r>
              <a:rPr lang="de-DE" dirty="0"/>
              <a:t>					Abrechnung</a:t>
            </a:r>
          </a:p>
        </p:txBody>
      </p:sp>
      <p:sp>
        <p:nvSpPr>
          <p:cNvPr id="16" name="Inhaltsplatzhalter 15">
            <a:extLst>
              <a:ext uri="{FF2B5EF4-FFF2-40B4-BE49-F238E27FC236}">
                <a16:creationId xmlns:a16="http://schemas.microsoft.com/office/drawing/2014/main" id="{FE587F25-CC2F-4D44-80B2-05C2A6BD10DA}"/>
              </a:ext>
            </a:extLst>
          </p:cNvPr>
          <p:cNvSpPr>
            <a:spLocks noGrp="1"/>
          </p:cNvSpPr>
          <p:nvPr>
            <p:ph sz="half" idx="1"/>
          </p:nvPr>
        </p:nvSpPr>
        <p:spPr>
          <a:xfrm>
            <a:off x="457200" y="2276873"/>
            <a:ext cx="4038600" cy="4104454"/>
          </a:xfrm>
        </p:spPr>
        <p:txBody>
          <a:bodyPr>
            <a:normAutofit fontScale="92500" lnSpcReduction="20000"/>
          </a:bodyPr>
          <a:lstStyle/>
          <a:p>
            <a:pPr marL="0" indent="0" algn="ctr">
              <a:buNone/>
            </a:pPr>
            <a:r>
              <a:rPr lang="de-DE" sz="1700" dirty="0" err="1">
                <a:solidFill>
                  <a:srgbClr val="002060"/>
                </a:solidFill>
              </a:rPr>
              <a:t>üZ</a:t>
            </a:r>
            <a:r>
              <a:rPr lang="de-DE" sz="1700" dirty="0">
                <a:solidFill>
                  <a:srgbClr val="002060"/>
                </a:solidFill>
              </a:rPr>
              <a:t> (10)</a:t>
            </a:r>
          </a:p>
          <a:p>
            <a:pPr marL="0" indent="0" algn="ctr">
              <a:buNone/>
            </a:pPr>
            <a:endParaRPr lang="de-DE" sz="1700" dirty="0"/>
          </a:p>
          <a:p>
            <a:pPr>
              <a:buFont typeface="Wingdings" pitchFamily="2" charset="2"/>
              <a:buChar char="ü"/>
            </a:pPr>
            <a:r>
              <a:rPr lang="de-DE" sz="1700" dirty="0"/>
              <a:t>1x pro Sitzung </a:t>
            </a:r>
          </a:p>
          <a:p>
            <a:pPr>
              <a:buFont typeface="Wingdings" pitchFamily="2" charset="2"/>
              <a:buChar char="ü"/>
            </a:pPr>
            <a:endParaRPr lang="de-DE" sz="1700" dirty="0"/>
          </a:p>
          <a:p>
            <a:pPr>
              <a:buFont typeface="Wingdings" pitchFamily="2" charset="2"/>
              <a:buChar char="ü"/>
            </a:pPr>
            <a:r>
              <a:rPr lang="de-DE" sz="1700" dirty="0"/>
              <a:t>unabhängig der Anzahl der behandelten Zähne</a:t>
            </a:r>
          </a:p>
          <a:p>
            <a:pPr>
              <a:buFont typeface="Wingdings" pitchFamily="2" charset="2"/>
              <a:buChar char="ü"/>
            </a:pPr>
            <a:endParaRPr lang="de-DE" sz="1700" dirty="0"/>
          </a:p>
          <a:p>
            <a:pPr>
              <a:buFont typeface="Wingdings" pitchFamily="2" charset="2"/>
              <a:buChar char="ü"/>
            </a:pPr>
            <a:r>
              <a:rPr lang="de-DE" sz="1700" dirty="0"/>
              <a:t>auftragen von Medikamenten wie </a:t>
            </a:r>
            <a:r>
              <a:rPr lang="de-DE" sz="1700" dirty="0" err="1"/>
              <a:t>Duraphat</a:t>
            </a:r>
            <a:r>
              <a:rPr lang="de-DE" sz="1700" dirty="0"/>
              <a:t>, </a:t>
            </a:r>
            <a:r>
              <a:rPr lang="de-DE" sz="1700" dirty="0" err="1"/>
              <a:t>Admira</a:t>
            </a:r>
            <a:r>
              <a:rPr lang="de-DE" sz="1700" dirty="0"/>
              <a:t>, </a:t>
            </a:r>
            <a:r>
              <a:rPr lang="de-DE" sz="1700" dirty="0" err="1"/>
              <a:t>Bifluorid</a:t>
            </a:r>
            <a:r>
              <a:rPr lang="de-DE" sz="1700" dirty="0"/>
              <a:t> bei freiliegenden </a:t>
            </a:r>
            <a:r>
              <a:rPr lang="de-DE" sz="1700" dirty="0" err="1"/>
              <a:t>Dentinflächen</a:t>
            </a:r>
            <a:endParaRPr lang="de-DE" sz="1700" dirty="0"/>
          </a:p>
          <a:p>
            <a:pPr>
              <a:buFont typeface="Wingdings" pitchFamily="2" charset="2"/>
              <a:buChar char="ü"/>
            </a:pPr>
            <a:endParaRPr lang="de-DE" sz="1700" dirty="0"/>
          </a:p>
          <a:p>
            <a:pPr>
              <a:buFont typeface="Wingdings" pitchFamily="2" charset="2"/>
              <a:buChar char="ü"/>
            </a:pPr>
            <a:r>
              <a:rPr lang="de-DE" sz="1700" dirty="0"/>
              <a:t>keine Abrechnung von prophylaktischen Maßnahmen (lokale Fluoridierung)</a:t>
            </a:r>
          </a:p>
          <a:p>
            <a:pPr>
              <a:buFont typeface="Wingdings" pitchFamily="2" charset="2"/>
              <a:buChar char="ü"/>
            </a:pPr>
            <a:endParaRPr lang="de-DE" sz="1700" dirty="0"/>
          </a:p>
          <a:p>
            <a:pPr>
              <a:buFont typeface="Wingdings" pitchFamily="2" charset="2"/>
              <a:buChar char="ü"/>
            </a:pPr>
            <a:r>
              <a:rPr lang="de-DE" sz="1700" dirty="0"/>
              <a:t>Dokumentation: </a:t>
            </a:r>
          </a:p>
          <a:p>
            <a:pPr marL="0" indent="0">
              <a:buNone/>
            </a:pPr>
            <a:r>
              <a:rPr lang="de-DE" sz="1700" dirty="0"/>
              <a:t>			Angabe Zahn/Zähne</a:t>
            </a:r>
          </a:p>
          <a:p>
            <a:pPr marL="0" indent="0">
              <a:buNone/>
            </a:pPr>
            <a:r>
              <a:rPr lang="de-DE" sz="1700" dirty="0"/>
              <a:t>			Befund</a:t>
            </a:r>
          </a:p>
          <a:p>
            <a:pPr marL="0" indent="0">
              <a:buNone/>
            </a:pPr>
            <a:r>
              <a:rPr lang="de-DE" sz="1700" dirty="0"/>
              <a:t>			aufgetragenes Medikament</a:t>
            </a:r>
          </a:p>
          <a:p>
            <a:endParaRPr lang="de-DE" dirty="0"/>
          </a:p>
        </p:txBody>
      </p:sp>
      <p:sp>
        <p:nvSpPr>
          <p:cNvPr id="17" name="Inhaltsplatzhalter 16">
            <a:extLst>
              <a:ext uri="{FF2B5EF4-FFF2-40B4-BE49-F238E27FC236}">
                <a16:creationId xmlns:a16="http://schemas.microsoft.com/office/drawing/2014/main" id="{F29F60B6-1315-4ABB-841E-3D5DA5743BFF}"/>
              </a:ext>
            </a:extLst>
          </p:cNvPr>
          <p:cNvSpPr>
            <a:spLocks noGrp="1"/>
          </p:cNvSpPr>
          <p:nvPr>
            <p:ph sz="half" idx="2"/>
          </p:nvPr>
        </p:nvSpPr>
        <p:spPr>
          <a:xfrm>
            <a:off x="4648200" y="2276872"/>
            <a:ext cx="4038600" cy="4104455"/>
          </a:xfrm>
        </p:spPr>
        <p:txBody>
          <a:bodyPr>
            <a:normAutofit fontScale="92500" lnSpcReduction="20000"/>
          </a:bodyPr>
          <a:lstStyle/>
          <a:p>
            <a:pPr marL="0" indent="0" algn="ctr">
              <a:buNone/>
            </a:pPr>
            <a:r>
              <a:rPr lang="de-DE" sz="1700" dirty="0">
                <a:solidFill>
                  <a:srgbClr val="00B0F0"/>
                </a:solidFill>
              </a:rPr>
              <a:t>2010</a:t>
            </a:r>
          </a:p>
          <a:p>
            <a:pPr>
              <a:buFont typeface="Wingdings" pitchFamily="2" charset="2"/>
              <a:buChar char="ü"/>
            </a:pPr>
            <a:endParaRPr lang="de-DE" sz="1700" dirty="0"/>
          </a:p>
          <a:p>
            <a:pPr>
              <a:buFont typeface="Wingdings" pitchFamily="2" charset="2"/>
              <a:buChar char="ü"/>
            </a:pPr>
            <a:r>
              <a:rPr lang="de-DE" sz="1700" dirty="0"/>
              <a:t>je Kiefer</a:t>
            </a:r>
          </a:p>
          <a:p>
            <a:pPr>
              <a:buFont typeface="Wingdings" pitchFamily="2" charset="2"/>
              <a:buChar char="ü"/>
            </a:pPr>
            <a:endParaRPr lang="de-DE" sz="1700" dirty="0"/>
          </a:p>
          <a:p>
            <a:pPr>
              <a:buFont typeface="Wingdings" pitchFamily="2" charset="2"/>
              <a:buChar char="ü"/>
            </a:pPr>
            <a:r>
              <a:rPr lang="de-DE" sz="1700" dirty="0"/>
              <a:t>unabhängig der Anzahl der behandelten Zähne in diesem Kiefer</a:t>
            </a:r>
          </a:p>
          <a:p>
            <a:pPr>
              <a:buFont typeface="Wingdings" pitchFamily="2" charset="2"/>
              <a:buChar char="ü"/>
            </a:pPr>
            <a:endParaRPr lang="de-DE" sz="1700" dirty="0"/>
          </a:p>
          <a:p>
            <a:pPr>
              <a:buFont typeface="Wingdings" pitchFamily="2" charset="2"/>
              <a:buChar char="ü"/>
            </a:pPr>
            <a:r>
              <a:rPr lang="de-DE" sz="1700" dirty="0"/>
              <a:t>nicht neben Glattflächenversiegelungen abrechenbar</a:t>
            </a:r>
          </a:p>
          <a:p>
            <a:endParaRPr lang="de-DE" dirty="0"/>
          </a:p>
        </p:txBody>
      </p:sp>
      <p:sp>
        <p:nvSpPr>
          <p:cNvPr id="7" name="Textfeld 6">
            <a:extLst>
              <a:ext uri="{FF2B5EF4-FFF2-40B4-BE49-F238E27FC236}">
                <a16:creationId xmlns:a16="http://schemas.microsoft.com/office/drawing/2014/main" id="{EF28DB3A-CF6D-F341-B58E-D746F0D932F0}"/>
              </a:ext>
            </a:extLst>
          </p:cNvPr>
          <p:cNvSpPr txBox="1"/>
          <p:nvPr/>
        </p:nvSpPr>
        <p:spPr bwMode="auto">
          <a:xfrm>
            <a:off x="457200" y="1718967"/>
            <a:ext cx="8229600" cy="584775"/>
          </a:xfrm>
          <a:prstGeom prst="rect">
            <a:avLst/>
          </a:prstGeom>
          <a:noFill/>
        </p:spPr>
        <p:txBody>
          <a:bodyPr wrap="square" rtlCol="0">
            <a:spAutoFit/>
          </a:bodyPr>
          <a:lstStyle/>
          <a:p>
            <a:pPr algn="ctr"/>
            <a:r>
              <a:rPr lang="de-DE" sz="1600" b="1" dirty="0">
                <a:latin typeface="+mj-ea"/>
              </a:rPr>
              <a:t>Behandlung überempfindlicher Zähne</a:t>
            </a:r>
          </a:p>
          <a:p>
            <a:pPr algn="ctr"/>
            <a:endParaRPr lang="de-DE" sz="1600" b="1" dirty="0">
              <a:latin typeface="+mj-ea"/>
            </a:endParaRPr>
          </a:p>
        </p:txBody>
      </p:sp>
    </p:spTree>
    <p:extLst>
      <p:ext uri="{BB962C8B-B14F-4D97-AF65-F5344CB8AC3E}">
        <p14:creationId xmlns:p14="http://schemas.microsoft.com/office/powerpoint/2010/main" val="197129328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br>
              <a:rPr lang="de-DE" dirty="0"/>
            </a:br>
            <a:r>
              <a:rPr lang="de-DE" dirty="0"/>
              <a:t>					Abrechnung</a:t>
            </a:r>
          </a:p>
        </p:txBody>
      </p:sp>
      <p:sp>
        <p:nvSpPr>
          <p:cNvPr id="16" name="Inhaltsplatzhalter 15">
            <a:extLst>
              <a:ext uri="{FF2B5EF4-FFF2-40B4-BE49-F238E27FC236}">
                <a16:creationId xmlns:a16="http://schemas.microsoft.com/office/drawing/2014/main" id="{FE587F25-CC2F-4D44-80B2-05C2A6BD10DA}"/>
              </a:ext>
            </a:extLst>
          </p:cNvPr>
          <p:cNvSpPr>
            <a:spLocks noGrp="1"/>
          </p:cNvSpPr>
          <p:nvPr>
            <p:ph sz="half" idx="1"/>
          </p:nvPr>
        </p:nvSpPr>
        <p:spPr>
          <a:xfrm>
            <a:off x="457200" y="2276873"/>
            <a:ext cx="4038600" cy="4104454"/>
          </a:xfrm>
        </p:spPr>
        <p:txBody>
          <a:bodyPr>
            <a:normAutofit fontScale="92500" lnSpcReduction="10000"/>
          </a:bodyPr>
          <a:lstStyle/>
          <a:p>
            <a:pPr marL="0" indent="0" algn="ctr">
              <a:buNone/>
            </a:pPr>
            <a:r>
              <a:rPr lang="de-DE" sz="1700" dirty="0" err="1">
                <a:solidFill>
                  <a:srgbClr val="002060"/>
                </a:solidFill>
              </a:rPr>
              <a:t>sk</a:t>
            </a:r>
            <a:r>
              <a:rPr lang="de-DE" sz="1700" dirty="0">
                <a:solidFill>
                  <a:srgbClr val="002060"/>
                </a:solidFill>
              </a:rPr>
              <a:t> (106)</a:t>
            </a:r>
          </a:p>
          <a:p>
            <a:pPr marL="0" indent="0" algn="ctr">
              <a:buNone/>
            </a:pPr>
            <a:endParaRPr lang="de-DE" sz="1700" dirty="0"/>
          </a:p>
          <a:p>
            <a:pPr>
              <a:buFont typeface="Wingdings" pitchFamily="2" charset="2"/>
              <a:buChar char="ü"/>
            </a:pPr>
            <a:r>
              <a:rPr lang="de-DE" sz="1700" dirty="0"/>
              <a:t>1x pro Sitzung</a:t>
            </a:r>
          </a:p>
          <a:p>
            <a:pPr>
              <a:buFont typeface="Wingdings" pitchFamily="2" charset="2"/>
              <a:buChar char="ü"/>
            </a:pPr>
            <a:endParaRPr lang="de-DE" sz="1700" dirty="0"/>
          </a:p>
          <a:p>
            <a:pPr>
              <a:buFont typeface="Wingdings" pitchFamily="2" charset="2"/>
              <a:buChar char="ü"/>
            </a:pPr>
            <a:r>
              <a:rPr lang="de-DE" sz="1700" dirty="0"/>
              <a:t>überstehende Füllungs- &amp;  Kronenränder (außer bei neugelegten Füllungen)</a:t>
            </a:r>
          </a:p>
          <a:p>
            <a:pPr>
              <a:buFont typeface="Wingdings" pitchFamily="2" charset="2"/>
              <a:buChar char="ü"/>
            </a:pPr>
            <a:endParaRPr lang="de-DE" sz="1700" dirty="0"/>
          </a:p>
          <a:p>
            <a:pPr>
              <a:buFont typeface="Wingdings" pitchFamily="2" charset="2"/>
              <a:buChar char="ü"/>
            </a:pPr>
            <a:r>
              <a:rPr lang="de-DE" sz="1700" dirty="0"/>
              <a:t>scharfe Zahnkanten</a:t>
            </a:r>
          </a:p>
          <a:p>
            <a:pPr>
              <a:buFont typeface="Wingdings" pitchFamily="2" charset="2"/>
              <a:buChar char="ü"/>
            </a:pPr>
            <a:endParaRPr lang="de-DE" sz="1700" dirty="0"/>
          </a:p>
          <a:p>
            <a:pPr>
              <a:buFont typeface="Wingdings" pitchFamily="2" charset="2"/>
              <a:buChar char="ü"/>
            </a:pPr>
            <a:r>
              <a:rPr lang="de-DE" sz="1700" dirty="0"/>
              <a:t>glätten gechippter Kronenverblendungen</a:t>
            </a:r>
          </a:p>
          <a:p>
            <a:pPr>
              <a:buFont typeface="Wingdings" pitchFamily="2" charset="2"/>
              <a:buChar char="ü"/>
            </a:pPr>
            <a:endParaRPr lang="de-DE" sz="1700" dirty="0"/>
          </a:p>
          <a:p>
            <a:pPr>
              <a:buFont typeface="Wingdings" pitchFamily="2" charset="2"/>
              <a:buChar char="ü"/>
            </a:pPr>
            <a:endParaRPr lang="de-DE" sz="1700" dirty="0"/>
          </a:p>
          <a:p>
            <a:pPr>
              <a:buFont typeface="Wingdings" pitchFamily="2" charset="2"/>
              <a:buChar char="ü"/>
            </a:pPr>
            <a:r>
              <a:rPr lang="de-DE" sz="1700" dirty="0"/>
              <a:t>Entfernung einer Prothesenklammer</a:t>
            </a:r>
          </a:p>
          <a:p>
            <a:pPr>
              <a:buFont typeface="Wingdings" pitchFamily="2" charset="2"/>
              <a:buChar char="ü"/>
            </a:pPr>
            <a:endParaRPr lang="de-DE" sz="1700" dirty="0"/>
          </a:p>
          <a:p>
            <a:pPr>
              <a:buFont typeface="Wingdings" pitchFamily="2" charset="2"/>
              <a:buChar char="ü"/>
            </a:pPr>
            <a:r>
              <a:rPr lang="de-DE" sz="1700" dirty="0" err="1"/>
              <a:t>Einschleifmaßnahmen</a:t>
            </a:r>
            <a:r>
              <a:rPr lang="de-DE" sz="1700" dirty="0"/>
              <a:t> an Prothesenrändern</a:t>
            </a:r>
          </a:p>
          <a:p>
            <a:endParaRPr lang="de-DE" dirty="0"/>
          </a:p>
        </p:txBody>
      </p:sp>
      <p:sp>
        <p:nvSpPr>
          <p:cNvPr id="17" name="Inhaltsplatzhalter 16">
            <a:extLst>
              <a:ext uri="{FF2B5EF4-FFF2-40B4-BE49-F238E27FC236}">
                <a16:creationId xmlns:a16="http://schemas.microsoft.com/office/drawing/2014/main" id="{F29F60B6-1315-4ABB-841E-3D5DA5743BFF}"/>
              </a:ext>
            </a:extLst>
          </p:cNvPr>
          <p:cNvSpPr>
            <a:spLocks noGrp="1"/>
          </p:cNvSpPr>
          <p:nvPr>
            <p:ph sz="half" idx="2"/>
          </p:nvPr>
        </p:nvSpPr>
        <p:spPr>
          <a:xfrm>
            <a:off x="4648200" y="2276872"/>
            <a:ext cx="4038600" cy="4104455"/>
          </a:xfrm>
        </p:spPr>
        <p:txBody>
          <a:bodyPr>
            <a:normAutofit fontScale="92500" lnSpcReduction="10000"/>
          </a:bodyPr>
          <a:lstStyle/>
          <a:p>
            <a:pPr marL="0" indent="0" algn="ctr">
              <a:buNone/>
            </a:pPr>
            <a:r>
              <a:rPr lang="de-DE" sz="1700" dirty="0">
                <a:solidFill>
                  <a:srgbClr val="00B0F0"/>
                </a:solidFill>
              </a:rPr>
              <a:t>4030</a:t>
            </a:r>
          </a:p>
          <a:p>
            <a:pPr>
              <a:buFont typeface="Wingdings" pitchFamily="2" charset="2"/>
              <a:buChar char="ü"/>
            </a:pPr>
            <a:endParaRPr lang="de-DE" sz="1700" dirty="0"/>
          </a:p>
          <a:p>
            <a:pPr>
              <a:buFont typeface="Wingdings" pitchFamily="2" charset="2"/>
              <a:buChar char="ü"/>
            </a:pPr>
            <a:r>
              <a:rPr lang="de-DE" sz="1700" dirty="0"/>
              <a:t>je Kieferhälfte o. Frontzahnbereich</a:t>
            </a:r>
          </a:p>
          <a:p>
            <a:pPr>
              <a:buFont typeface="Wingdings" pitchFamily="2" charset="2"/>
              <a:buChar char="ü"/>
            </a:pPr>
            <a:endParaRPr lang="de-DE" sz="1700" dirty="0"/>
          </a:p>
          <a:p>
            <a:pPr>
              <a:buFont typeface="Wingdings" pitchFamily="2" charset="2"/>
              <a:buChar char="ü"/>
            </a:pPr>
            <a:r>
              <a:rPr lang="de-DE" sz="1700" dirty="0"/>
              <a:t>überstehende Füllungs-&amp;  Kronenränder</a:t>
            </a:r>
          </a:p>
          <a:p>
            <a:pPr>
              <a:buFont typeface="Wingdings" pitchFamily="2" charset="2"/>
              <a:buChar char="ü"/>
            </a:pPr>
            <a:endParaRPr lang="de-DE" sz="1700" dirty="0"/>
          </a:p>
          <a:p>
            <a:pPr>
              <a:buFont typeface="Wingdings" pitchFamily="2" charset="2"/>
              <a:buChar char="ü"/>
            </a:pPr>
            <a:r>
              <a:rPr lang="de-DE" sz="1700" dirty="0"/>
              <a:t>scharfe Zahnkanten</a:t>
            </a:r>
          </a:p>
          <a:p>
            <a:pPr>
              <a:buFont typeface="Wingdings" pitchFamily="2" charset="2"/>
              <a:buChar char="ü"/>
            </a:pPr>
            <a:endParaRPr lang="de-DE" sz="1700" dirty="0"/>
          </a:p>
          <a:p>
            <a:pPr>
              <a:buFont typeface="Wingdings" pitchFamily="2" charset="2"/>
              <a:buChar char="ü"/>
            </a:pPr>
            <a:r>
              <a:rPr lang="de-DE" sz="1700" dirty="0"/>
              <a:t>glätten gechippter Kronenverblendungen</a:t>
            </a:r>
          </a:p>
          <a:p>
            <a:pPr>
              <a:buFont typeface="Wingdings" pitchFamily="2" charset="2"/>
              <a:buChar char="ü"/>
            </a:pPr>
            <a:endParaRPr lang="de-DE" sz="1700" dirty="0"/>
          </a:p>
          <a:p>
            <a:pPr>
              <a:buFont typeface="Wingdings" pitchFamily="2" charset="2"/>
              <a:buChar char="ü"/>
            </a:pPr>
            <a:r>
              <a:rPr lang="de-DE" sz="1700" dirty="0" err="1"/>
              <a:t>Einschleifmaßnahmen</a:t>
            </a:r>
            <a:r>
              <a:rPr lang="de-DE" sz="1700" dirty="0"/>
              <a:t> an Prothesen-rändern auch bei neueingegliederten ZE</a:t>
            </a:r>
          </a:p>
          <a:p>
            <a:endParaRPr lang="de-DE" dirty="0"/>
          </a:p>
        </p:txBody>
      </p:sp>
      <p:sp>
        <p:nvSpPr>
          <p:cNvPr id="7" name="Textfeld 6">
            <a:extLst>
              <a:ext uri="{FF2B5EF4-FFF2-40B4-BE49-F238E27FC236}">
                <a16:creationId xmlns:a16="http://schemas.microsoft.com/office/drawing/2014/main" id="{EF28DB3A-CF6D-F341-B58E-D746F0D932F0}"/>
              </a:ext>
            </a:extLst>
          </p:cNvPr>
          <p:cNvSpPr txBox="1"/>
          <p:nvPr/>
        </p:nvSpPr>
        <p:spPr bwMode="auto">
          <a:xfrm>
            <a:off x="457200" y="1718967"/>
            <a:ext cx="8229600" cy="584775"/>
          </a:xfrm>
          <a:prstGeom prst="rect">
            <a:avLst/>
          </a:prstGeom>
          <a:noFill/>
        </p:spPr>
        <p:txBody>
          <a:bodyPr wrap="square" rtlCol="0">
            <a:spAutoFit/>
          </a:bodyPr>
          <a:lstStyle/>
          <a:p>
            <a:pPr algn="ctr"/>
            <a:r>
              <a:rPr lang="de-DE" sz="1600" b="1" dirty="0">
                <a:latin typeface="+mj-ea"/>
              </a:rPr>
              <a:t>Behandlung überempfindlicher Zähne</a:t>
            </a:r>
          </a:p>
          <a:p>
            <a:pPr algn="ctr"/>
            <a:endParaRPr lang="de-DE" sz="1600" b="1" dirty="0">
              <a:latin typeface="+mj-ea"/>
            </a:endParaRPr>
          </a:p>
        </p:txBody>
      </p:sp>
    </p:spTree>
    <p:extLst>
      <p:ext uri="{BB962C8B-B14F-4D97-AF65-F5344CB8AC3E}">
        <p14:creationId xmlns:p14="http://schemas.microsoft.com/office/powerpoint/2010/main" val="50490008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br>
              <a:rPr lang="de-DE" dirty="0"/>
            </a:br>
            <a:r>
              <a:rPr lang="de-DE" dirty="0"/>
              <a:t>					Abrechnung</a:t>
            </a:r>
          </a:p>
        </p:txBody>
      </p:sp>
      <p:sp>
        <p:nvSpPr>
          <p:cNvPr id="16" name="Inhaltsplatzhalter 15">
            <a:extLst>
              <a:ext uri="{FF2B5EF4-FFF2-40B4-BE49-F238E27FC236}">
                <a16:creationId xmlns:a16="http://schemas.microsoft.com/office/drawing/2014/main" id="{FE587F25-CC2F-4D44-80B2-05C2A6BD10DA}"/>
              </a:ext>
            </a:extLst>
          </p:cNvPr>
          <p:cNvSpPr>
            <a:spLocks noGrp="1"/>
          </p:cNvSpPr>
          <p:nvPr>
            <p:ph sz="half" idx="1"/>
          </p:nvPr>
        </p:nvSpPr>
        <p:spPr>
          <a:xfrm>
            <a:off x="457200" y="2276873"/>
            <a:ext cx="4038600" cy="4104454"/>
          </a:xfrm>
        </p:spPr>
        <p:txBody>
          <a:bodyPr>
            <a:normAutofit/>
          </a:bodyPr>
          <a:lstStyle/>
          <a:p>
            <a:pPr marL="0" indent="0" algn="ctr">
              <a:buNone/>
            </a:pPr>
            <a:r>
              <a:rPr lang="de-DE" sz="1600" dirty="0" err="1">
                <a:solidFill>
                  <a:srgbClr val="002060"/>
                </a:solidFill>
              </a:rPr>
              <a:t>sk</a:t>
            </a:r>
            <a:r>
              <a:rPr lang="de-DE" sz="1600" dirty="0">
                <a:solidFill>
                  <a:srgbClr val="002060"/>
                </a:solidFill>
              </a:rPr>
              <a:t> (106)</a:t>
            </a:r>
          </a:p>
          <a:p>
            <a:pPr marL="0" indent="0" algn="ctr">
              <a:buNone/>
            </a:pPr>
            <a:endParaRPr lang="de-DE" sz="1600" dirty="0"/>
          </a:p>
          <a:p>
            <a:pPr>
              <a:buFont typeface="Wingdings" pitchFamily="2" charset="2"/>
              <a:buChar char="ü"/>
            </a:pPr>
            <a:endParaRPr lang="de-DE" sz="1600" dirty="0"/>
          </a:p>
          <a:p>
            <a:pPr>
              <a:buFont typeface="Wingdings" pitchFamily="2" charset="2"/>
              <a:buChar char="ü"/>
            </a:pPr>
            <a:endParaRPr lang="de-DE" sz="1600" dirty="0"/>
          </a:p>
          <a:p>
            <a:pPr>
              <a:buFont typeface="Wingdings" pitchFamily="2" charset="2"/>
              <a:buChar char="ü"/>
            </a:pPr>
            <a:endParaRPr lang="de-DE" sz="1600" dirty="0"/>
          </a:p>
          <a:p>
            <a:pPr>
              <a:buFont typeface="Wingdings" pitchFamily="2" charset="2"/>
              <a:buChar char="ü"/>
            </a:pPr>
            <a:endParaRPr lang="de-DE" sz="1600" dirty="0"/>
          </a:p>
          <a:p>
            <a:pPr>
              <a:buFont typeface="Wingdings" pitchFamily="2" charset="2"/>
              <a:buChar char="ü"/>
            </a:pPr>
            <a:r>
              <a:rPr lang="de-DE" sz="1600" b="1" dirty="0">
                <a:solidFill>
                  <a:schemeClr val="accent6"/>
                </a:solidFill>
              </a:rPr>
              <a:t>  3 - Monatsregel:</a:t>
            </a:r>
            <a:r>
              <a:rPr lang="de-DE" sz="1600" dirty="0">
                <a:solidFill>
                  <a:schemeClr val="accent6"/>
                </a:solidFill>
              </a:rPr>
              <a:t> </a:t>
            </a:r>
          </a:p>
          <a:p>
            <a:pPr marL="0" indent="0">
              <a:buNone/>
            </a:pPr>
            <a:r>
              <a:rPr lang="de-DE" sz="1600" dirty="0"/>
              <a:t>	</a:t>
            </a:r>
            <a:r>
              <a:rPr lang="de-DE" sz="1600" dirty="0" err="1"/>
              <a:t>sK</a:t>
            </a:r>
            <a:r>
              <a:rPr lang="de-DE" sz="1600" dirty="0"/>
              <a:t> nicht möglich bei 	neueingegliederten ZE / Prothesen 	oder durchgeführten 	Reparaturarbeiten wie 	Unterfütterungen für drei Monate 	nach Eingliederung</a:t>
            </a:r>
          </a:p>
          <a:p>
            <a:pPr>
              <a:buFont typeface="Wingdings" pitchFamily="2" charset="2"/>
              <a:buChar char="ü"/>
            </a:pPr>
            <a:endParaRPr lang="de-DE" sz="1700" dirty="0"/>
          </a:p>
          <a:p>
            <a:endParaRPr lang="de-DE" dirty="0"/>
          </a:p>
        </p:txBody>
      </p:sp>
      <p:sp>
        <p:nvSpPr>
          <p:cNvPr id="17" name="Inhaltsplatzhalter 16">
            <a:extLst>
              <a:ext uri="{FF2B5EF4-FFF2-40B4-BE49-F238E27FC236}">
                <a16:creationId xmlns:a16="http://schemas.microsoft.com/office/drawing/2014/main" id="{F29F60B6-1315-4ABB-841E-3D5DA5743BFF}"/>
              </a:ext>
            </a:extLst>
          </p:cNvPr>
          <p:cNvSpPr>
            <a:spLocks noGrp="1"/>
          </p:cNvSpPr>
          <p:nvPr>
            <p:ph sz="half" idx="2"/>
          </p:nvPr>
        </p:nvSpPr>
        <p:spPr>
          <a:xfrm>
            <a:off x="4648200" y="2276872"/>
            <a:ext cx="4038600" cy="4104455"/>
          </a:xfrm>
        </p:spPr>
        <p:txBody>
          <a:bodyPr>
            <a:normAutofit/>
          </a:bodyPr>
          <a:lstStyle/>
          <a:p>
            <a:pPr marL="0" indent="0" algn="ctr">
              <a:buNone/>
            </a:pPr>
            <a:r>
              <a:rPr lang="de-DE" sz="1600" dirty="0">
                <a:solidFill>
                  <a:srgbClr val="00B0F0"/>
                </a:solidFill>
              </a:rPr>
              <a:t>4030</a:t>
            </a:r>
          </a:p>
          <a:p>
            <a:pPr>
              <a:buFont typeface="Wingdings" pitchFamily="2" charset="2"/>
              <a:buChar char="ü"/>
            </a:pPr>
            <a:endParaRPr lang="de-DE" sz="1600" dirty="0"/>
          </a:p>
          <a:p>
            <a:pPr>
              <a:buFont typeface="Wingdings" pitchFamily="2" charset="2"/>
              <a:buChar char="ü"/>
            </a:pPr>
            <a:endParaRPr lang="de-DE" sz="1600" dirty="0"/>
          </a:p>
          <a:p>
            <a:pPr>
              <a:buFont typeface="Wingdings" pitchFamily="2" charset="2"/>
              <a:buChar char="ü"/>
            </a:pPr>
            <a:endParaRPr lang="de-DE" sz="1600" dirty="0"/>
          </a:p>
          <a:p>
            <a:pPr>
              <a:buFont typeface="Wingdings" pitchFamily="2" charset="2"/>
              <a:buChar char="ü"/>
            </a:pPr>
            <a:endParaRPr lang="de-DE" sz="1600" dirty="0"/>
          </a:p>
          <a:p>
            <a:pPr>
              <a:buFont typeface="Wingdings" pitchFamily="2" charset="2"/>
              <a:buChar char="ü"/>
            </a:pPr>
            <a:endParaRPr lang="de-DE" sz="1600" dirty="0"/>
          </a:p>
          <a:p>
            <a:pPr>
              <a:buFont typeface="Wingdings" pitchFamily="2" charset="2"/>
              <a:buChar char="ü"/>
            </a:pPr>
            <a:r>
              <a:rPr lang="de-DE" sz="1600" b="1" dirty="0">
                <a:solidFill>
                  <a:schemeClr val="accent6"/>
                </a:solidFill>
              </a:rPr>
              <a:t>KEINE</a:t>
            </a:r>
            <a:r>
              <a:rPr lang="de-DE" sz="1600" dirty="0"/>
              <a:t> 3 - Monatsregel einzuhalten</a:t>
            </a:r>
          </a:p>
          <a:p>
            <a:endParaRPr lang="de-DE" dirty="0"/>
          </a:p>
        </p:txBody>
      </p:sp>
      <p:sp>
        <p:nvSpPr>
          <p:cNvPr id="7" name="Textfeld 6">
            <a:extLst>
              <a:ext uri="{FF2B5EF4-FFF2-40B4-BE49-F238E27FC236}">
                <a16:creationId xmlns:a16="http://schemas.microsoft.com/office/drawing/2014/main" id="{EF28DB3A-CF6D-F341-B58E-D746F0D932F0}"/>
              </a:ext>
            </a:extLst>
          </p:cNvPr>
          <p:cNvSpPr txBox="1"/>
          <p:nvPr/>
        </p:nvSpPr>
        <p:spPr bwMode="auto">
          <a:xfrm>
            <a:off x="457200" y="1718967"/>
            <a:ext cx="8229600" cy="584775"/>
          </a:xfrm>
          <a:prstGeom prst="rect">
            <a:avLst/>
          </a:prstGeom>
          <a:noFill/>
        </p:spPr>
        <p:txBody>
          <a:bodyPr wrap="square" rtlCol="0">
            <a:spAutoFit/>
          </a:bodyPr>
          <a:lstStyle/>
          <a:p>
            <a:pPr algn="ctr"/>
            <a:r>
              <a:rPr lang="de-DE" sz="1600" b="1" dirty="0">
                <a:latin typeface="+mj-ea"/>
              </a:rPr>
              <a:t>Behandlung überempfindlicher Zähne</a:t>
            </a:r>
          </a:p>
          <a:p>
            <a:pPr algn="ctr"/>
            <a:endParaRPr lang="de-DE" sz="1600" b="1" dirty="0">
              <a:latin typeface="+mj-ea"/>
            </a:endParaRPr>
          </a:p>
        </p:txBody>
      </p:sp>
      <p:sp>
        <p:nvSpPr>
          <p:cNvPr id="5" name="Pfeil: nach unten 4">
            <a:extLst>
              <a:ext uri="{FF2B5EF4-FFF2-40B4-BE49-F238E27FC236}">
                <a16:creationId xmlns:a16="http://schemas.microsoft.com/office/drawing/2014/main" id="{E92466DA-3E41-4A39-83E7-75D9D3781021}"/>
              </a:ext>
            </a:extLst>
          </p:cNvPr>
          <p:cNvSpPr/>
          <p:nvPr/>
        </p:nvSpPr>
        <p:spPr bwMode="auto">
          <a:xfrm rot="19620858">
            <a:off x="346843" y="1740721"/>
            <a:ext cx="1008112" cy="2016224"/>
          </a:xfrm>
          <a:prstGeom prst="down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62192773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br>
              <a:rPr lang="de-DE" dirty="0"/>
            </a:br>
            <a:r>
              <a:rPr lang="de-DE" dirty="0"/>
              <a:t>					Abrechnung</a:t>
            </a:r>
          </a:p>
        </p:txBody>
      </p:sp>
      <p:sp>
        <p:nvSpPr>
          <p:cNvPr id="16" name="Inhaltsplatzhalter 15">
            <a:extLst>
              <a:ext uri="{FF2B5EF4-FFF2-40B4-BE49-F238E27FC236}">
                <a16:creationId xmlns:a16="http://schemas.microsoft.com/office/drawing/2014/main" id="{FE587F25-CC2F-4D44-80B2-05C2A6BD10DA}"/>
              </a:ext>
            </a:extLst>
          </p:cNvPr>
          <p:cNvSpPr>
            <a:spLocks noGrp="1"/>
          </p:cNvSpPr>
          <p:nvPr>
            <p:ph sz="half" idx="1"/>
          </p:nvPr>
        </p:nvSpPr>
        <p:spPr>
          <a:xfrm>
            <a:off x="457200" y="2276873"/>
            <a:ext cx="4038600" cy="4104454"/>
          </a:xfrm>
        </p:spPr>
        <p:txBody>
          <a:bodyPr>
            <a:normAutofit/>
          </a:bodyPr>
          <a:lstStyle/>
          <a:p>
            <a:pPr marL="0" indent="0" algn="ctr">
              <a:buNone/>
            </a:pPr>
            <a:r>
              <a:rPr lang="de-DE" sz="1600" dirty="0" err="1">
                <a:solidFill>
                  <a:srgbClr val="002060"/>
                </a:solidFill>
              </a:rPr>
              <a:t>Ohn</a:t>
            </a:r>
            <a:r>
              <a:rPr lang="de-DE" sz="1600" dirty="0">
                <a:solidFill>
                  <a:srgbClr val="002060"/>
                </a:solidFill>
              </a:rPr>
              <a:t> (02)</a:t>
            </a:r>
          </a:p>
          <a:p>
            <a:pPr marL="0" indent="0" algn="ctr">
              <a:buNone/>
            </a:pPr>
            <a:endParaRPr lang="de-DE" sz="1600" dirty="0"/>
          </a:p>
          <a:p>
            <a:pPr>
              <a:buFont typeface="Wingdings" pitchFamily="2" charset="2"/>
              <a:buChar char="ü"/>
            </a:pPr>
            <a:r>
              <a:rPr lang="de-DE" sz="1600" dirty="0"/>
              <a:t>je Sitzung</a:t>
            </a:r>
          </a:p>
          <a:p>
            <a:pPr>
              <a:buFont typeface="Wingdings" pitchFamily="2" charset="2"/>
              <a:buChar char="ü"/>
            </a:pPr>
            <a:endParaRPr lang="de-DE" sz="1600" dirty="0"/>
          </a:p>
          <a:p>
            <a:pPr>
              <a:buFont typeface="Wingdings" pitchFamily="2" charset="2"/>
              <a:buChar char="ü"/>
            </a:pPr>
            <a:r>
              <a:rPr lang="de-DE" sz="1600" dirty="0"/>
              <a:t>zusätzlicher Zeitaufwand für die Betreuung eines ohnmächtigen Patienten für den Zahnarzt</a:t>
            </a:r>
          </a:p>
          <a:p>
            <a:pPr>
              <a:buFont typeface="Wingdings" pitchFamily="2" charset="2"/>
              <a:buChar char="ü"/>
            </a:pPr>
            <a:endParaRPr lang="de-DE" sz="1600" dirty="0"/>
          </a:p>
          <a:p>
            <a:pPr>
              <a:buFont typeface="Wingdings" pitchFamily="2" charset="2"/>
              <a:buChar char="ü"/>
            </a:pPr>
            <a:r>
              <a:rPr lang="de-DE" sz="1600" dirty="0"/>
              <a:t>nicht abrechenbar mit der Ä1</a:t>
            </a:r>
          </a:p>
          <a:p>
            <a:endParaRPr lang="de-DE" dirty="0"/>
          </a:p>
        </p:txBody>
      </p:sp>
      <p:sp>
        <p:nvSpPr>
          <p:cNvPr id="17" name="Inhaltsplatzhalter 16">
            <a:extLst>
              <a:ext uri="{FF2B5EF4-FFF2-40B4-BE49-F238E27FC236}">
                <a16:creationId xmlns:a16="http://schemas.microsoft.com/office/drawing/2014/main" id="{F29F60B6-1315-4ABB-841E-3D5DA5743BFF}"/>
              </a:ext>
            </a:extLst>
          </p:cNvPr>
          <p:cNvSpPr>
            <a:spLocks noGrp="1"/>
          </p:cNvSpPr>
          <p:nvPr>
            <p:ph sz="half" idx="2"/>
          </p:nvPr>
        </p:nvSpPr>
        <p:spPr>
          <a:xfrm>
            <a:off x="4648200" y="2276872"/>
            <a:ext cx="4038600" cy="4104455"/>
          </a:xfrm>
        </p:spPr>
        <p:txBody>
          <a:bodyPr>
            <a:normAutofit/>
          </a:bodyPr>
          <a:lstStyle/>
          <a:p>
            <a:pPr marL="0" indent="0" algn="ctr">
              <a:buNone/>
            </a:pPr>
            <a:r>
              <a:rPr lang="de-DE" sz="1600" dirty="0">
                <a:solidFill>
                  <a:srgbClr val="00B0F0"/>
                </a:solidFill>
              </a:rPr>
              <a:t>-</a:t>
            </a:r>
          </a:p>
          <a:p>
            <a:pPr>
              <a:buFont typeface="Wingdings" pitchFamily="2" charset="2"/>
              <a:buChar char="ü"/>
            </a:pPr>
            <a:endParaRPr lang="de-DE" sz="1600" dirty="0"/>
          </a:p>
          <a:p>
            <a:pPr>
              <a:buFont typeface="Wingdings" pitchFamily="2" charset="2"/>
              <a:buChar char="ü"/>
            </a:pPr>
            <a:r>
              <a:rPr lang="de-DE" sz="1600" dirty="0"/>
              <a:t>keine GOZ Position vorhanden</a:t>
            </a:r>
          </a:p>
          <a:p>
            <a:pPr>
              <a:buFont typeface="Wingdings" pitchFamily="2" charset="2"/>
              <a:buChar char="ü"/>
            </a:pPr>
            <a:endParaRPr lang="de-DE" sz="1600" dirty="0"/>
          </a:p>
          <a:p>
            <a:pPr>
              <a:buFont typeface="Wingdings" pitchFamily="2" charset="2"/>
              <a:buChar char="ü"/>
            </a:pPr>
            <a:r>
              <a:rPr lang="de-DE" sz="1600" dirty="0"/>
              <a:t>ersatzweise Verweilgebühr 56 berechenbar</a:t>
            </a:r>
          </a:p>
          <a:p>
            <a:pPr>
              <a:buFont typeface="Wingdings" pitchFamily="2" charset="2"/>
              <a:buChar char="ü"/>
            </a:pPr>
            <a:endParaRPr lang="de-DE" sz="1600" dirty="0"/>
          </a:p>
          <a:p>
            <a:pPr>
              <a:buFont typeface="Wingdings" pitchFamily="2" charset="2"/>
              <a:buChar char="ü"/>
            </a:pPr>
            <a:r>
              <a:rPr lang="de-DE" sz="1600" dirty="0"/>
              <a:t>Je angefangene halbe Stunde</a:t>
            </a:r>
          </a:p>
          <a:p>
            <a:pPr>
              <a:buFont typeface="Wingdings" pitchFamily="2" charset="2"/>
              <a:buChar char="ü"/>
            </a:pPr>
            <a:endParaRPr lang="de-DE" sz="1600" dirty="0"/>
          </a:p>
          <a:p>
            <a:pPr>
              <a:buFont typeface="Wingdings" pitchFamily="2" charset="2"/>
              <a:buChar char="ü"/>
            </a:pPr>
            <a:r>
              <a:rPr lang="de-DE" sz="1600" dirty="0"/>
              <a:t>Verweilen ohne Unterbrechung und ohne Einbringung anderer ärztlicher Leistungen – wegen Erkrankung erforderlich </a:t>
            </a:r>
            <a:endParaRPr lang="de-DE" sz="2400" dirty="0"/>
          </a:p>
        </p:txBody>
      </p:sp>
      <p:sp>
        <p:nvSpPr>
          <p:cNvPr id="7" name="Textfeld 6">
            <a:extLst>
              <a:ext uri="{FF2B5EF4-FFF2-40B4-BE49-F238E27FC236}">
                <a16:creationId xmlns:a16="http://schemas.microsoft.com/office/drawing/2014/main" id="{EF28DB3A-CF6D-F341-B58E-D746F0D932F0}"/>
              </a:ext>
            </a:extLst>
          </p:cNvPr>
          <p:cNvSpPr txBox="1"/>
          <p:nvPr/>
        </p:nvSpPr>
        <p:spPr bwMode="auto">
          <a:xfrm>
            <a:off x="457200" y="1718967"/>
            <a:ext cx="8229600" cy="584775"/>
          </a:xfrm>
          <a:prstGeom prst="rect">
            <a:avLst/>
          </a:prstGeom>
          <a:noFill/>
        </p:spPr>
        <p:txBody>
          <a:bodyPr wrap="square" rtlCol="0">
            <a:spAutoFit/>
          </a:bodyPr>
          <a:lstStyle/>
          <a:p>
            <a:pPr algn="ctr"/>
            <a:r>
              <a:rPr lang="de-DE" sz="1600" b="1" dirty="0">
                <a:latin typeface="+mj-ea"/>
              </a:rPr>
              <a:t>Hilfeleistungen bei Ohnmacht und Kollaps</a:t>
            </a:r>
          </a:p>
          <a:p>
            <a:pPr algn="ctr"/>
            <a:endParaRPr lang="de-DE" sz="1600" b="1" dirty="0">
              <a:latin typeface="+mj-ea"/>
            </a:endParaRPr>
          </a:p>
        </p:txBody>
      </p:sp>
    </p:spTree>
    <p:extLst>
      <p:ext uri="{BB962C8B-B14F-4D97-AF65-F5344CB8AC3E}">
        <p14:creationId xmlns:p14="http://schemas.microsoft.com/office/powerpoint/2010/main" val="304356649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br>
              <a:rPr lang="de-DE" dirty="0"/>
            </a:br>
            <a:r>
              <a:rPr lang="de-DE" dirty="0"/>
              <a:t>					Abrechnung</a:t>
            </a:r>
          </a:p>
        </p:txBody>
      </p:sp>
      <p:sp>
        <p:nvSpPr>
          <p:cNvPr id="16" name="Inhaltsplatzhalter 15">
            <a:extLst>
              <a:ext uri="{FF2B5EF4-FFF2-40B4-BE49-F238E27FC236}">
                <a16:creationId xmlns:a16="http://schemas.microsoft.com/office/drawing/2014/main" id="{FE587F25-CC2F-4D44-80B2-05C2A6BD10DA}"/>
              </a:ext>
            </a:extLst>
          </p:cNvPr>
          <p:cNvSpPr>
            <a:spLocks noGrp="1"/>
          </p:cNvSpPr>
          <p:nvPr>
            <p:ph sz="half" idx="1"/>
          </p:nvPr>
        </p:nvSpPr>
        <p:spPr>
          <a:xfrm>
            <a:off x="457200" y="2276873"/>
            <a:ext cx="4038600" cy="4104454"/>
          </a:xfrm>
        </p:spPr>
        <p:txBody>
          <a:bodyPr>
            <a:normAutofit/>
          </a:bodyPr>
          <a:lstStyle/>
          <a:p>
            <a:pPr marL="0" indent="0" algn="ctr">
              <a:buNone/>
            </a:pPr>
            <a:r>
              <a:rPr lang="de-DE" sz="1600" dirty="0" err="1">
                <a:solidFill>
                  <a:srgbClr val="002060"/>
                </a:solidFill>
              </a:rPr>
              <a:t>Zst</a:t>
            </a:r>
            <a:r>
              <a:rPr lang="de-DE" sz="1600" dirty="0">
                <a:solidFill>
                  <a:srgbClr val="002060"/>
                </a:solidFill>
              </a:rPr>
              <a:t> (107)</a:t>
            </a:r>
          </a:p>
          <a:p>
            <a:pPr marL="0" indent="0" algn="ctr">
              <a:buNone/>
            </a:pPr>
            <a:endParaRPr lang="de-DE" sz="1600" dirty="0"/>
          </a:p>
          <a:p>
            <a:pPr>
              <a:buFont typeface="Wingdings" pitchFamily="2" charset="2"/>
              <a:buChar char="ü"/>
            </a:pPr>
            <a:r>
              <a:rPr lang="de-DE" sz="1600" dirty="0"/>
              <a:t>1x im Kalenderjahr </a:t>
            </a:r>
          </a:p>
          <a:p>
            <a:pPr>
              <a:buFont typeface="Wingdings" pitchFamily="2" charset="2"/>
              <a:buChar char="ü"/>
            </a:pPr>
            <a:endParaRPr lang="de-DE" sz="1600" dirty="0"/>
          </a:p>
          <a:p>
            <a:pPr>
              <a:buFont typeface="Wingdings" pitchFamily="2" charset="2"/>
              <a:buChar char="ü"/>
            </a:pPr>
            <a:r>
              <a:rPr lang="de-DE" sz="1600" dirty="0"/>
              <a:t>Entfernung harter Zahnbeläge an natürlichen Zähnen + Politur?</a:t>
            </a:r>
          </a:p>
          <a:p>
            <a:pPr>
              <a:buFont typeface="Wingdings" pitchFamily="2" charset="2"/>
              <a:buChar char="ü"/>
            </a:pPr>
            <a:endParaRPr lang="de-DE" sz="1600" dirty="0"/>
          </a:p>
          <a:p>
            <a:pPr>
              <a:buFont typeface="Wingdings" pitchFamily="2" charset="2"/>
              <a:buChar char="ü"/>
            </a:pPr>
            <a:r>
              <a:rPr lang="de-DE" sz="1600" dirty="0" err="1">
                <a:solidFill>
                  <a:srgbClr val="002060"/>
                </a:solidFill>
              </a:rPr>
              <a:t>PbZst</a:t>
            </a:r>
            <a:r>
              <a:rPr lang="de-DE" sz="1600" dirty="0">
                <a:solidFill>
                  <a:srgbClr val="002060"/>
                </a:solidFill>
              </a:rPr>
              <a:t> (107a) </a:t>
            </a:r>
          </a:p>
          <a:p>
            <a:pPr marL="0" indent="0">
              <a:buNone/>
            </a:pPr>
            <a:r>
              <a:rPr lang="de-DE" sz="1600" dirty="0"/>
              <a:t>	Entfernung von harten Belägen 1x 	im Kalenderhalbjahr</a:t>
            </a:r>
          </a:p>
          <a:p>
            <a:endParaRPr lang="de-DE" dirty="0"/>
          </a:p>
        </p:txBody>
      </p:sp>
      <p:sp>
        <p:nvSpPr>
          <p:cNvPr id="17" name="Inhaltsplatzhalter 16">
            <a:extLst>
              <a:ext uri="{FF2B5EF4-FFF2-40B4-BE49-F238E27FC236}">
                <a16:creationId xmlns:a16="http://schemas.microsoft.com/office/drawing/2014/main" id="{F29F60B6-1315-4ABB-841E-3D5DA5743BFF}"/>
              </a:ext>
            </a:extLst>
          </p:cNvPr>
          <p:cNvSpPr>
            <a:spLocks noGrp="1"/>
          </p:cNvSpPr>
          <p:nvPr>
            <p:ph sz="half" idx="2"/>
          </p:nvPr>
        </p:nvSpPr>
        <p:spPr>
          <a:xfrm>
            <a:off x="4648200" y="2276872"/>
            <a:ext cx="4038600" cy="4104455"/>
          </a:xfrm>
        </p:spPr>
        <p:txBody>
          <a:bodyPr>
            <a:normAutofit/>
          </a:bodyPr>
          <a:lstStyle/>
          <a:p>
            <a:pPr marL="0" indent="0" algn="ctr">
              <a:buNone/>
            </a:pPr>
            <a:r>
              <a:rPr lang="de-DE" sz="1600" dirty="0">
                <a:solidFill>
                  <a:srgbClr val="00B0F0"/>
                </a:solidFill>
              </a:rPr>
              <a:t>4050 / 4055</a:t>
            </a:r>
          </a:p>
          <a:p>
            <a:pPr>
              <a:buFont typeface="Wingdings" pitchFamily="2" charset="2"/>
              <a:buChar char="ü"/>
            </a:pPr>
            <a:endParaRPr lang="de-DE" sz="1600" dirty="0"/>
          </a:p>
          <a:p>
            <a:pPr>
              <a:buFont typeface="Wingdings" pitchFamily="2" charset="2"/>
              <a:buChar char="ü"/>
            </a:pPr>
            <a:r>
              <a:rPr lang="de-DE" sz="1600" dirty="0"/>
              <a:t>1x innerhalb von 30 Tagen für den selben Zahn</a:t>
            </a:r>
          </a:p>
          <a:p>
            <a:pPr>
              <a:buFont typeface="Wingdings" pitchFamily="2" charset="2"/>
              <a:buChar char="ü"/>
            </a:pPr>
            <a:endParaRPr lang="de-DE" sz="1600" dirty="0"/>
          </a:p>
          <a:p>
            <a:pPr>
              <a:buFont typeface="Wingdings" pitchFamily="2" charset="2"/>
              <a:buChar char="ü"/>
            </a:pPr>
            <a:r>
              <a:rPr lang="de-DE" sz="1600" dirty="0"/>
              <a:t>Entfernung harter &amp; weicher Beläge + Politur </a:t>
            </a:r>
          </a:p>
          <a:p>
            <a:pPr>
              <a:buFont typeface="Wingdings" pitchFamily="2" charset="2"/>
              <a:buChar char="ü"/>
            </a:pPr>
            <a:endParaRPr lang="de-DE" sz="1600" dirty="0"/>
          </a:p>
          <a:p>
            <a:pPr>
              <a:buFont typeface="Wingdings" pitchFamily="2" charset="2"/>
              <a:buChar char="ü"/>
            </a:pPr>
            <a:r>
              <a:rPr lang="de-DE" sz="1600" dirty="0">
                <a:solidFill>
                  <a:srgbClr val="00B0F0"/>
                </a:solidFill>
              </a:rPr>
              <a:t>4050: </a:t>
            </a:r>
            <a:r>
              <a:rPr lang="de-DE" sz="1600" dirty="0" err="1"/>
              <a:t>einwurzelige</a:t>
            </a:r>
            <a:r>
              <a:rPr lang="de-DE" sz="1600" dirty="0"/>
              <a:t> Zähne </a:t>
            </a:r>
          </a:p>
          <a:p>
            <a:pPr>
              <a:buFont typeface="Wingdings" pitchFamily="2" charset="2"/>
              <a:buChar char="ü"/>
            </a:pPr>
            <a:r>
              <a:rPr lang="de-DE" sz="1600" dirty="0">
                <a:solidFill>
                  <a:srgbClr val="00B0F0"/>
                </a:solidFill>
              </a:rPr>
              <a:t>4055: </a:t>
            </a:r>
            <a:r>
              <a:rPr lang="de-DE" sz="1600" dirty="0"/>
              <a:t>mehrwurzelige Zähne</a:t>
            </a:r>
          </a:p>
          <a:p>
            <a:pPr>
              <a:buFont typeface="Wingdings" pitchFamily="2" charset="2"/>
              <a:buChar char="ü"/>
            </a:pPr>
            <a:endParaRPr lang="de-DE" sz="1600" dirty="0"/>
          </a:p>
          <a:p>
            <a:pPr>
              <a:buFont typeface="Wingdings" pitchFamily="2" charset="2"/>
              <a:buChar char="ü"/>
            </a:pPr>
            <a:r>
              <a:rPr lang="de-DE" sz="1600" dirty="0">
                <a:solidFill>
                  <a:srgbClr val="00B0F0"/>
                </a:solidFill>
              </a:rPr>
              <a:t>4060: </a:t>
            </a:r>
            <a:r>
              <a:rPr lang="de-DE" sz="1600" dirty="0"/>
              <a:t>Nachreinigung / Politur innerhalb der 30 Tagesfrist</a:t>
            </a:r>
          </a:p>
          <a:p>
            <a:pPr>
              <a:buFont typeface="Wingdings" pitchFamily="2" charset="2"/>
              <a:buChar char="ü"/>
            </a:pPr>
            <a:endParaRPr lang="de-DE" sz="1600" dirty="0"/>
          </a:p>
          <a:p>
            <a:pPr>
              <a:buFont typeface="Wingdings" pitchFamily="2" charset="2"/>
              <a:buChar char="ü"/>
            </a:pPr>
            <a:r>
              <a:rPr lang="de-DE" sz="1600" dirty="0"/>
              <a:t>Auch für Implantate und Brückenglieder</a:t>
            </a:r>
          </a:p>
        </p:txBody>
      </p:sp>
      <p:sp>
        <p:nvSpPr>
          <p:cNvPr id="7" name="Textfeld 6">
            <a:extLst>
              <a:ext uri="{FF2B5EF4-FFF2-40B4-BE49-F238E27FC236}">
                <a16:creationId xmlns:a16="http://schemas.microsoft.com/office/drawing/2014/main" id="{EF28DB3A-CF6D-F341-B58E-D746F0D932F0}"/>
              </a:ext>
            </a:extLst>
          </p:cNvPr>
          <p:cNvSpPr txBox="1"/>
          <p:nvPr/>
        </p:nvSpPr>
        <p:spPr bwMode="auto">
          <a:xfrm>
            <a:off x="457200" y="1718967"/>
            <a:ext cx="8229600" cy="584775"/>
          </a:xfrm>
          <a:prstGeom prst="rect">
            <a:avLst/>
          </a:prstGeom>
          <a:noFill/>
        </p:spPr>
        <p:txBody>
          <a:bodyPr wrap="square" rtlCol="0">
            <a:spAutoFit/>
          </a:bodyPr>
          <a:lstStyle/>
          <a:p>
            <a:pPr algn="ctr"/>
            <a:r>
              <a:rPr lang="de-DE" sz="1600" b="1" dirty="0">
                <a:latin typeface="+mj-ea"/>
              </a:rPr>
              <a:t>Entfernung von Zahnbelägen</a:t>
            </a:r>
          </a:p>
          <a:p>
            <a:pPr algn="ctr"/>
            <a:endParaRPr lang="de-DE" sz="1600" b="1" dirty="0">
              <a:latin typeface="+mj-ea"/>
            </a:endParaRPr>
          </a:p>
        </p:txBody>
      </p:sp>
    </p:spTree>
    <p:extLst>
      <p:ext uri="{BB962C8B-B14F-4D97-AF65-F5344CB8AC3E}">
        <p14:creationId xmlns:p14="http://schemas.microsoft.com/office/powerpoint/2010/main" val="92822106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br>
              <a:rPr lang="de-DE" dirty="0"/>
            </a:br>
            <a:r>
              <a:rPr lang="de-DE" dirty="0"/>
              <a:t>					Abrechnung</a:t>
            </a:r>
          </a:p>
        </p:txBody>
      </p:sp>
      <p:sp>
        <p:nvSpPr>
          <p:cNvPr id="16" name="Inhaltsplatzhalter 15">
            <a:extLst>
              <a:ext uri="{FF2B5EF4-FFF2-40B4-BE49-F238E27FC236}">
                <a16:creationId xmlns:a16="http://schemas.microsoft.com/office/drawing/2014/main" id="{FE587F25-CC2F-4D44-80B2-05C2A6BD10DA}"/>
              </a:ext>
            </a:extLst>
          </p:cNvPr>
          <p:cNvSpPr>
            <a:spLocks noGrp="1"/>
          </p:cNvSpPr>
          <p:nvPr>
            <p:ph sz="half" idx="1"/>
          </p:nvPr>
        </p:nvSpPr>
        <p:spPr>
          <a:xfrm>
            <a:off x="457200" y="2276873"/>
            <a:ext cx="4038600" cy="4104454"/>
          </a:xfrm>
        </p:spPr>
        <p:txBody>
          <a:bodyPr>
            <a:normAutofit/>
          </a:bodyPr>
          <a:lstStyle/>
          <a:p>
            <a:pPr marL="0" indent="0" algn="ctr">
              <a:buNone/>
            </a:pPr>
            <a:r>
              <a:rPr lang="de-DE" sz="1600" dirty="0">
                <a:solidFill>
                  <a:srgbClr val="002060"/>
                </a:solidFill>
              </a:rPr>
              <a:t>PSI (04)</a:t>
            </a:r>
          </a:p>
          <a:p>
            <a:pPr marL="0" indent="0" algn="ctr">
              <a:buNone/>
            </a:pPr>
            <a:endParaRPr lang="de-DE" sz="1600" dirty="0"/>
          </a:p>
          <a:p>
            <a:pPr>
              <a:buFont typeface="Wingdings" pitchFamily="2" charset="2"/>
              <a:buChar char="ü"/>
            </a:pPr>
            <a:r>
              <a:rPr lang="de-DE" sz="1600" dirty="0"/>
              <a:t>alle zwei Jahre, einmal möglich (sieben Leerquartale müssen vergangen sein)</a:t>
            </a:r>
          </a:p>
          <a:p>
            <a:pPr>
              <a:buFont typeface="Wingdings" pitchFamily="2" charset="2"/>
              <a:buChar char="ü"/>
            </a:pPr>
            <a:endParaRPr lang="de-DE" sz="1600" dirty="0"/>
          </a:p>
          <a:p>
            <a:pPr>
              <a:buFont typeface="Wingdings" pitchFamily="2" charset="2"/>
              <a:buChar char="ü"/>
            </a:pPr>
            <a:r>
              <a:rPr lang="de-DE" sz="1600" dirty="0"/>
              <a:t>Erhebung eines Codes 0 - 4 durch Einteilung in Sextanten mittels WHO-Sonde </a:t>
            </a:r>
          </a:p>
          <a:p>
            <a:pPr>
              <a:buFont typeface="Wingdings" pitchFamily="2" charset="2"/>
              <a:buChar char="ü"/>
            </a:pPr>
            <a:endParaRPr lang="de-DE" sz="1600" dirty="0"/>
          </a:p>
          <a:p>
            <a:pPr>
              <a:buFont typeface="Wingdings" pitchFamily="2" charset="2"/>
              <a:buChar char="ü"/>
            </a:pPr>
            <a:r>
              <a:rPr lang="de-DE" sz="1600" dirty="0"/>
              <a:t>Ausfüllen und Weitergabe des Vordrucks an den Patienten</a:t>
            </a:r>
          </a:p>
          <a:p>
            <a:endParaRPr lang="de-DE" dirty="0"/>
          </a:p>
        </p:txBody>
      </p:sp>
      <p:sp>
        <p:nvSpPr>
          <p:cNvPr id="17" name="Inhaltsplatzhalter 16">
            <a:extLst>
              <a:ext uri="{FF2B5EF4-FFF2-40B4-BE49-F238E27FC236}">
                <a16:creationId xmlns:a16="http://schemas.microsoft.com/office/drawing/2014/main" id="{F29F60B6-1315-4ABB-841E-3D5DA5743BFF}"/>
              </a:ext>
            </a:extLst>
          </p:cNvPr>
          <p:cNvSpPr>
            <a:spLocks noGrp="1"/>
          </p:cNvSpPr>
          <p:nvPr>
            <p:ph sz="half" idx="2"/>
          </p:nvPr>
        </p:nvSpPr>
        <p:spPr>
          <a:xfrm>
            <a:off x="4648200" y="2276872"/>
            <a:ext cx="4038600" cy="4104455"/>
          </a:xfrm>
        </p:spPr>
        <p:txBody>
          <a:bodyPr>
            <a:normAutofit/>
          </a:bodyPr>
          <a:lstStyle/>
          <a:p>
            <a:pPr marL="0" indent="0" algn="ctr">
              <a:buNone/>
            </a:pPr>
            <a:r>
              <a:rPr lang="de-DE" sz="1600" dirty="0">
                <a:solidFill>
                  <a:srgbClr val="00B0F0"/>
                </a:solidFill>
              </a:rPr>
              <a:t>4005</a:t>
            </a:r>
          </a:p>
          <a:p>
            <a:pPr>
              <a:buFont typeface="Wingdings" pitchFamily="2" charset="2"/>
              <a:buChar char="ü"/>
            </a:pPr>
            <a:endParaRPr lang="de-DE" sz="1600" dirty="0"/>
          </a:p>
          <a:p>
            <a:pPr>
              <a:buFont typeface="Wingdings" pitchFamily="2" charset="2"/>
              <a:buChar char="ü"/>
            </a:pPr>
            <a:r>
              <a:rPr lang="de-DE" sz="1600" dirty="0"/>
              <a:t>Erhebung mindestens eines Gingival- &amp; / o. </a:t>
            </a:r>
            <a:r>
              <a:rPr lang="de-DE" sz="1600" dirty="0" err="1"/>
              <a:t>Parodontalindex</a:t>
            </a:r>
            <a:r>
              <a:rPr lang="de-DE" sz="1600" dirty="0"/>
              <a:t>  (PSI, PBI, SBI)</a:t>
            </a:r>
          </a:p>
          <a:p>
            <a:pPr>
              <a:buFont typeface="Wingdings" pitchFamily="2" charset="2"/>
              <a:buChar char="ü"/>
            </a:pPr>
            <a:endParaRPr lang="de-DE" sz="1600" dirty="0"/>
          </a:p>
          <a:p>
            <a:pPr>
              <a:buFont typeface="Wingdings" pitchFamily="2" charset="2"/>
              <a:buChar char="ü"/>
            </a:pPr>
            <a:r>
              <a:rPr lang="de-DE" sz="1600" dirty="0"/>
              <a:t>höchstens 2x im Jahr abrechenbar</a:t>
            </a:r>
          </a:p>
        </p:txBody>
      </p:sp>
      <p:sp>
        <p:nvSpPr>
          <p:cNvPr id="7" name="Textfeld 6">
            <a:extLst>
              <a:ext uri="{FF2B5EF4-FFF2-40B4-BE49-F238E27FC236}">
                <a16:creationId xmlns:a16="http://schemas.microsoft.com/office/drawing/2014/main" id="{EF28DB3A-CF6D-F341-B58E-D746F0D932F0}"/>
              </a:ext>
            </a:extLst>
          </p:cNvPr>
          <p:cNvSpPr txBox="1"/>
          <p:nvPr/>
        </p:nvSpPr>
        <p:spPr bwMode="auto">
          <a:xfrm>
            <a:off x="457200" y="1718967"/>
            <a:ext cx="8229600" cy="584775"/>
          </a:xfrm>
          <a:prstGeom prst="rect">
            <a:avLst/>
          </a:prstGeom>
          <a:noFill/>
        </p:spPr>
        <p:txBody>
          <a:bodyPr wrap="square" rtlCol="0">
            <a:spAutoFit/>
          </a:bodyPr>
          <a:lstStyle/>
          <a:p>
            <a:pPr algn="ctr"/>
            <a:r>
              <a:rPr lang="de-DE" sz="1600" b="1" dirty="0">
                <a:latin typeface="+mj-ea"/>
              </a:rPr>
              <a:t>Erhebung </a:t>
            </a:r>
            <a:r>
              <a:rPr lang="de-DE" sz="1600" b="1" dirty="0" err="1">
                <a:latin typeface="+mj-ea"/>
              </a:rPr>
              <a:t>Parodontalindex</a:t>
            </a:r>
            <a:endParaRPr lang="de-DE" sz="1600" b="1" dirty="0">
              <a:latin typeface="+mj-ea"/>
            </a:endParaRPr>
          </a:p>
          <a:p>
            <a:pPr algn="ctr"/>
            <a:endParaRPr lang="de-DE" sz="1600" b="1" dirty="0">
              <a:latin typeface="+mj-ea"/>
            </a:endParaRPr>
          </a:p>
        </p:txBody>
      </p:sp>
    </p:spTree>
    <p:extLst>
      <p:ext uri="{BB962C8B-B14F-4D97-AF65-F5344CB8AC3E}">
        <p14:creationId xmlns:p14="http://schemas.microsoft.com/office/powerpoint/2010/main" val="154122192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br>
              <a:rPr lang="de-DE" dirty="0"/>
            </a:br>
            <a:r>
              <a:rPr lang="de-DE" dirty="0"/>
              <a:t>					Abrechnung</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a:xfrm>
            <a:off x="883728" y="1844824"/>
            <a:ext cx="7835900" cy="4026430"/>
          </a:xfrm>
        </p:spPr>
        <p:txBody>
          <a:bodyPr>
            <a:normAutofit fontScale="77500" lnSpcReduction="20000"/>
          </a:bodyPr>
          <a:lstStyle/>
          <a:p>
            <a:pPr marL="0" indent="0">
              <a:buNone/>
            </a:pPr>
            <a:endParaRPr lang="de-DE" sz="1200" dirty="0"/>
          </a:p>
          <a:p>
            <a:pPr marL="0" indent="0">
              <a:buNone/>
            </a:pPr>
            <a:r>
              <a:rPr lang="de-DE" sz="2100" b="1" dirty="0"/>
              <a:t>Abrechnung von Leistungen in der Füllungstherapie:</a:t>
            </a:r>
          </a:p>
          <a:p>
            <a:pPr marL="0" indent="0">
              <a:buNone/>
            </a:pPr>
            <a:endParaRPr lang="de-DE" sz="1600" b="1" dirty="0"/>
          </a:p>
          <a:p>
            <a:pPr>
              <a:buFont typeface="Wingdings" panose="05000000000000000000" pitchFamily="2" charset="2"/>
              <a:buChar char="ü"/>
            </a:pPr>
            <a:r>
              <a:rPr lang="de-DE" sz="1600" dirty="0"/>
              <a:t>Kostenträger</a:t>
            </a:r>
          </a:p>
          <a:p>
            <a:pPr marL="0" indent="0">
              <a:buNone/>
            </a:pPr>
            <a:endParaRPr lang="de-DE" sz="1600" dirty="0"/>
          </a:p>
          <a:p>
            <a:pPr>
              <a:buFont typeface="Wingdings" panose="05000000000000000000" pitchFamily="2" charset="2"/>
              <a:buChar char="ü"/>
            </a:pPr>
            <a:r>
              <a:rPr lang="de-DE" sz="1600" dirty="0"/>
              <a:t>Garantiezeiten</a:t>
            </a:r>
          </a:p>
          <a:p>
            <a:pPr marL="0" indent="0">
              <a:buNone/>
            </a:pPr>
            <a:endParaRPr lang="de-DE" sz="1600" dirty="0"/>
          </a:p>
          <a:p>
            <a:pPr>
              <a:buFont typeface="Wingdings" panose="05000000000000000000" pitchFamily="2" charset="2"/>
              <a:buChar char="ü"/>
            </a:pPr>
            <a:r>
              <a:rPr lang="de-DE" sz="1600" dirty="0"/>
              <a:t>Übersicht der Füllungslagen</a:t>
            </a:r>
          </a:p>
          <a:p>
            <a:pPr marL="0" indent="0">
              <a:buNone/>
            </a:pPr>
            <a:endParaRPr lang="de-DE" sz="1600" b="1" dirty="0"/>
          </a:p>
          <a:p>
            <a:pPr>
              <a:buFont typeface="Wingdings" pitchFamily="2" charset="2"/>
              <a:buChar char="ü"/>
            </a:pPr>
            <a:r>
              <a:rPr lang="de-DE" sz="1600" dirty="0"/>
              <a:t>Provisorische Füllungen</a:t>
            </a:r>
          </a:p>
          <a:p>
            <a:pPr marL="0" indent="0">
              <a:buNone/>
            </a:pPr>
            <a:endParaRPr lang="de-DE" sz="1600" dirty="0"/>
          </a:p>
          <a:p>
            <a:pPr>
              <a:buFont typeface="Wingdings" pitchFamily="2" charset="2"/>
              <a:buChar char="ü"/>
            </a:pPr>
            <a:r>
              <a:rPr lang="de-DE" sz="1600" dirty="0"/>
              <a:t>Definitive Füllungen (Leistungsinhalte, Positionen)</a:t>
            </a:r>
          </a:p>
          <a:p>
            <a:pPr marL="0" indent="0">
              <a:buNone/>
            </a:pPr>
            <a:endParaRPr lang="de-DE" sz="1600" dirty="0"/>
          </a:p>
          <a:p>
            <a:pPr>
              <a:buFont typeface="Wingdings" pitchFamily="2" charset="2"/>
              <a:buChar char="ü"/>
            </a:pPr>
            <a:r>
              <a:rPr lang="de-DE" sz="1600" dirty="0"/>
              <a:t>Aufbaufüllungen</a:t>
            </a:r>
          </a:p>
          <a:p>
            <a:pPr>
              <a:buFont typeface="Wingdings" pitchFamily="2" charset="2"/>
              <a:buChar char="ü"/>
            </a:pPr>
            <a:endParaRPr lang="de-DE" sz="1600" dirty="0"/>
          </a:p>
          <a:p>
            <a:pPr>
              <a:buFont typeface="Wingdings" pitchFamily="2" charset="2"/>
              <a:buChar char="ü"/>
            </a:pPr>
            <a:r>
              <a:rPr lang="de-DE" sz="1600" dirty="0"/>
              <a:t>Stiftverankerungen von Füllungen  / </a:t>
            </a:r>
            <a:r>
              <a:rPr lang="de-DE" sz="1600" dirty="0" err="1"/>
              <a:t>parapulpäre</a:t>
            </a:r>
            <a:r>
              <a:rPr lang="de-DE" sz="1600" dirty="0"/>
              <a:t> Stifte</a:t>
            </a:r>
          </a:p>
          <a:p>
            <a:pPr marL="0" indent="0">
              <a:buNone/>
            </a:pPr>
            <a:endParaRPr lang="de-DE" sz="1600" dirty="0"/>
          </a:p>
          <a:p>
            <a:pPr>
              <a:buFont typeface="Wingdings" pitchFamily="2" charset="2"/>
              <a:buChar char="ü"/>
            </a:pPr>
            <a:r>
              <a:rPr lang="de-DE" sz="1600" dirty="0"/>
              <a:t>Besondere Maßnahmen beim Präparieren oder Füllen</a:t>
            </a:r>
          </a:p>
          <a:p>
            <a:pPr marL="0" indent="0">
              <a:buNone/>
            </a:pPr>
            <a:endParaRPr lang="de-DE" sz="1600" dirty="0"/>
          </a:p>
          <a:p>
            <a:pPr>
              <a:buFont typeface="Wingdings" pitchFamily="2" charset="2"/>
              <a:buChar char="ü"/>
            </a:pPr>
            <a:r>
              <a:rPr lang="de-DE" sz="1600" dirty="0"/>
              <a:t>Einlagefüllungen</a:t>
            </a:r>
          </a:p>
          <a:p>
            <a:pPr marL="0" indent="0">
              <a:buNone/>
            </a:pPr>
            <a:endParaRPr lang="de-DE" sz="1600" dirty="0"/>
          </a:p>
          <a:p>
            <a:pPr>
              <a:buFont typeface="Wingdings" pitchFamily="2" charset="2"/>
              <a:buChar char="ü"/>
            </a:pPr>
            <a:r>
              <a:rPr lang="de-DE" sz="1600" dirty="0"/>
              <a:t>Mehrkostenvereinbarungen</a:t>
            </a:r>
          </a:p>
          <a:p>
            <a:pPr marL="0" indent="0">
              <a:buNone/>
            </a:pPr>
            <a:endParaRPr lang="de-DE" sz="1600" dirty="0"/>
          </a:p>
          <a:p>
            <a:pPr>
              <a:buFont typeface="Wingdings" pitchFamily="2" charset="2"/>
              <a:buChar char="ü"/>
            </a:pPr>
            <a:r>
              <a:rPr lang="de-DE" sz="1600" dirty="0"/>
              <a:t>Dokumentation</a:t>
            </a:r>
          </a:p>
          <a:p>
            <a:pPr>
              <a:buFont typeface="Wingdings" pitchFamily="2" charset="2"/>
              <a:buChar char="ü"/>
            </a:pPr>
            <a:endParaRPr lang="de-DE" sz="1600" b="1" dirty="0"/>
          </a:p>
          <a:p>
            <a:pPr>
              <a:buFont typeface="Wingdings" pitchFamily="2" charset="2"/>
              <a:buChar char="ü"/>
            </a:pPr>
            <a:endParaRPr lang="de-DE" sz="1600" b="1" dirty="0"/>
          </a:p>
          <a:p>
            <a:pPr>
              <a:buFont typeface="Wingdings" pitchFamily="2" charset="2"/>
              <a:buChar char="ü"/>
            </a:pPr>
            <a:endParaRPr lang="de-DE" sz="1200" dirty="0"/>
          </a:p>
          <a:p>
            <a:pPr>
              <a:buFont typeface="Wingdings" pitchFamily="2" charset="2"/>
              <a:buChar char="ü"/>
            </a:pPr>
            <a:endParaRPr lang="de-DE" dirty="0"/>
          </a:p>
          <a:p>
            <a:pPr marL="457200" indent="-457200">
              <a:buFont typeface="+mj-lt"/>
              <a:buAutoNum type="alphaLcParenR"/>
            </a:pPr>
            <a:endParaRPr lang="de-DE" dirty="0"/>
          </a:p>
        </p:txBody>
      </p:sp>
    </p:spTree>
    <p:extLst>
      <p:ext uri="{BB962C8B-B14F-4D97-AF65-F5344CB8AC3E}">
        <p14:creationId xmlns:p14="http://schemas.microsoft.com/office/powerpoint/2010/main" val="214892100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br>
              <a:rPr lang="de-DE" dirty="0"/>
            </a:br>
            <a:r>
              <a:rPr lang="de-DE" dirty="0"/>
              <a:t>					Abrechnung </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a:xfrm>
            <a:off x="846000" y="2060848"/>
            <a:ext cx="7835900" cy="4026430"/>
          </a:xfrm>
        </p:spPr>
        <p:txBody>
          <a:bodyPr>
            <a:normAutofit/>
          </a:bodyPr>
          <a:lstStyle/>
          <a:p>
            <a:pPr marL="0" indent="0">
              <a:buNone/>
            </a:pPr>
            <a:r>
              <a:rPr lang="de-DE" sz="1600" b="1" dirty="0"/>
              <a:t>Kostenträger, die Füllungen übernehmen können:</a:t>
            </a:r>
          </a:p>
          <a:p>
            <a:pPr marL="0" indent="0">
              <a:buNone/>
            </a:pPr>
            <a:endParaRPr lang="de-DE" sz="1600" b="1" dirty="0"/>
          </a:p>
          <a:p>
            <a:pPr>
              <a:buFont typeface="Wingdings" pitchFamily="2" charset="2"/>
              <a:buChar char="ü"/>
            </a:pPr>
            <a:r>
              <a:rPr lang="de-DE" sz="1600" dirty="0"/>
              <a:t>Gesetzliche Versicherung</a:t>
            </a:r>
          </a:p>
          <a:p>
            <a:pPr>
              <a:buFont typeface="Wingdings" pitchFamily="2" charset="2"/>
              <a:buChar char="ü"/>
            </a:pPr>
            <a:endParaRPr lang="de-DE" sz="1600" dirty="0"/>
          </a:p>
          <a:p>
            <a:pPr>
              <a:buFont typeface="Wingdings" pitchFamily="2" charset="2"/>
              <a:buChar char="ü"/>
            </a:pPr>
            <a:r>
              <a:rPr lang="de-DE" sz="1600" dirty="0"/>
              <a:t>Zusatzversicherung</a:t>
            </a:r>
          </a:p>
          <a:p>
            <a:pPr>
              <a:buFont typeface="Wingdings" pitchFamily="2" charset="2"/>
              <a:buChar char="ü"/>
            </a:pPr>
            <a:endParaRPr lang="de-DE" sz="1600" dirty="0"/>
          </a:p>
          <a:p>
            <a:pPr>
              <a:buFont typeface="Wingdings" pitchFamily="2" charset="2"/>
              <a:buChar char="ü"/>
            </a:pPr>
            <a:r>
              <a:rPr lang="de-DE" sz="1600" dirty="0"/>
              <a:t>Privatversicherung</a:t>
            </a:r>
          </a:p>
          <a:p>
            <a:pPr>
              <a:buFont typeface="Wingdings" pitchFamily="2" charset="2"/>
              <a:buChar char="ü"/>
            </a:pPr>
            <a:endParaRPr lang="de-DE" sz="1600" dirty="0"/>
          </a:p>
          <a:p>
            <a:pPr>
              <a:buFont typeface="Wingdings" pitchFamily="2" charset="2"/>
              <a:buChar char="ü"/>
            </a:pPr>
            <a:r>
              <a:rPr lang="de-DE" sz="1600" dirty="0"/>
              <a:t>Unfallkasse / Berufsgenossenschaft / Sozialamt</a:t>
            </a:r>
          </a:p>
          <a:p>
            <a:pPr marL="0" indent="0">
              <a:buNone/>
            </a:pPr>
            <a:endParaRPr lang="de-DE" sz="1600" b="1" dirty="0"/>
          </a:p>
          <a:p>
            <a:pPr marL="0" indent="0">
              <a:buNone/>
            </a:pPr>
            <a:r>
              <a:rPr lang="de-DE" sz="1600" b="1" dirty="0"/>
              <a:t>						</a:t>
            </a:r>
          </a:p>
          <a:p>
            <a:pPr marL="0" indent="0">
              <a:buNone/>
            </a:pPr>
            <a:endParaRPr lang="de-DE" sz="1600" b="1" dirty="0"/>
          </a:p>
          <a:p>
            <a:pPr marL="0" indent="0">
              <a:buNone/>
            </a:pPr>
            <a:endParaRPr lang="de-DE" sz="1600" b="1" dirty="0"/>
          </a:p>
          <a:p>
            <a:pPr>
              <a:buFont typeface="Wingdings" pitchFamily="2" charset="2"/>
              <a:buChar char="ü"/>
            </a:pPr>
            <a:endParaRPr lang="de-DE" sz="1600" b="1" dirty="0"/>
          </a:p>
          <a:p>
            <a:pPr>
              <a:buFont typeface="Wingdings" pitchFamily="2" charset="2"/>
              <a:buChar char="ü"/>
            </a:pPr>
            <a:endParaRPr lang="de-DE" sz="1200" dirty="0"/>
          </a:p>
          <a:p>
            <a:pPr>
              <a:buFont typeface="Wingdings" pitchFamily="2" charset="2"/>
              <a:buChar char="ü"/>
            </a:pPr>
            <a:endParaRPr lang="de-DE" dirty="0"/>
          </a:p>
          <a:p>
            <a:pPr marL="457200" indent="-457200">
              <a:buFont typeface="+mj-lt"/>
              <a:buAutoNum type="alphaLcParenR"/>
            </a:pPr>
            <a:endParaRPr lang="de-DE" dirty="0"/>
          </a:p>
        </p:txBody>
      </p:sp>
    </p:spTree>
    <p:extLst>
      <p:ext uri="{BB962C8B-B14F-4D97-AF65-F5344CB8AC3E}">
        <p14:creationId xmlns:p14="http://schemas.microsoft.com/office/powerpoint/2010/main" val="270335949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br>
              <a:rPr lang="de-DE" dirty="0"/>
            </a:br>
            <a:r>
              <a:rPr lang="de-DE" dirty="0"/>
              <a:t>					Abrechnung </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a:xfrm>
            <a:off x="867369" y="2132856"/>
            <a:ext cx="7835900" cy="4026430"/>
          </a:xfrm>
        </p:spPr>
        <p:txBody>
          <a:bodyPr>
            <a:normAutofit/>
          </a:bodyPr>
          <a:lstStyle/>
          <a:p>
            <a:pPr marL="0" indent="0">
              <a:buNone/>
            </a:pPr>
            <a:r>
              <a:rPr lang="de-DE" sz="1600" b="1" dirty="0"/>
              <a:t>Garantiezeit von Füllungen bei Versicherten der GKV </a:t>
            </a:r>
          </a:p>
          <a:p>
            <a:pPr marL="0" indent="0">
              <a:buNone/>
            </a:pPr>
            <a:endParaRPr lang="de-DE" sz="1600" b="1" dirty="0"/>
          </a:p>
          <a:p>
            <a:pPr marL="0" indent="0">
              <a:buNone/>
            </a:pPr>
            <a:r>
              <a:rPr lang="de-DE" sz="1600" dirty="0"/>
              <a:t>Zweijährige Gewährleistung bei:</a:t>
            </a:r>
          </a:p>
          <a:p>
            <a:pPr>
              <a:buFont typeface="Wingdings" pitchFamily="2" charset="2"/>
              <a:buChar char="ü"/>
            </a:pPr>
            <a:r>
              <a:rPr lang="de-DE" sz="1600" dirty="0"/>
              <a:t>Aufbaufüllungen</a:t>
            </a:r>
          </a:p>
          <a:p>
            <a:pPr>
              <a:buFont typeface="Wingdings" pitchFamily="2" charset="2"/>
              <a:buChar char="ü"/>
            </a:pPr>
            <a:r>
              <a:rPr lang="de-DE" sz="1600" dirty="0"/>
              <a:t>Füllungen: ein- bis dreiflächig</a:t>
            </a:r>
          </a:p>
          <a:p>
            <a:pPr marL="0" indent="0">
              <a:buNone/>
            </a:pPr>
            <a:endParaRPr lang="de-DE" sz="1600" dirty="0"/>
          </a:p>
          <a:p>
            <a:pPr marL="0" indent="0">
              <a:buNone/>
            </a:pPr>
            <a:r>
              <a:rPr lang="de-DE" sz="1600" dirty="0"/>
              <a:t>Ausnahme dieser zweijährigen Gewährleistung:</a:t>
            </a:r>
          </a:p>
          <a:p>
            <a:pPr>
              <a:buFont typeface="Wingdings" pitchFamily="2" charset="2"/>
              <a:buChar char="ü"/>
            </a:pPr>
            <a:r>
              <a:rPr lang="de-DE" sz="1600" dirty="0"/>
              <a:t>Milchzahnfüllungen</a:t>
            </a:r>
          </a:p>
          <a:p>
            <a:pPr>
              <a:buFont typeface="Wingdings" pitchFamily="2" charset="2"/>
              <a:buChar char="ü"/>
            </a:pPr>
            <a:r>
              <a:rPr lang="de-DE" sz="1600" dirty="0"/>
              <a:t>Zervikale Füllungsflächen</a:t>
            </a:r>
          </a:p>
          <a:p>
            <a:pPr>
              <a:buFont typeface="Wingdings" pitchFamily="2" charset="2"/>
              <a:buChar char="ü"/>
            </a:pPr>
            <a:r>
              <a:rPr lang="de-DE" sz="1600" dirty="0"/>
              <a:t>Bruxismus</a:t>
            </a:r>
          </a:p>
          <a:p>
            <a:pPr>
              <a:buFont typeface="Wingdings" pitchFamily="2" charset="2"/>
              <a:buChar char="ü"/>
            </a:pPr>
            <a:r>
              <a:rPr lang="de-DE" sz="1600" dirty="0"/>
              <a:t>Füllungen mit mehr als drei Füllungsflächen</a:t>
            </a:r>
          </a:p>
          <a:p>
            <a:pPr>
              <a:buFont typeface="Wingdings" pitchFamily="2" charset="2"/>
              <a:buChar char="ü"/>
            </a:pPr>
            <a:r>
              <a:rPr lang="de-DE" sz="1600" dirty="0"/>
              <a:t>Eckenaufbauten mit </a:t>
            </a:r>
            <a:r>
              <a:rPr lang="de-DE" sz="1600" dirty="0" err="1"/>
              <a:t>inzisaler</a:t>
            </a:r>
            <a:r>
              <a:rPr lang="de-DE" sz="1600" dirty="0"/>
              <a:t> Beteiligung bei Frontzähnen</a:t>
            </a:r>
          </a:p>
          <a:p>
            <a:pPr>
              <a:buFont typeface="Wingdings" pitchFamily="2" charset="2"/>
              <a:buChar char="ü"/>
            </a:pPr>
            <a:r>
              <a:rPr lang="de-DE" sz="1600" dirty="0"/>
              <a:t>Unfallfolgen</a:t>
            </a:r>
          </a:p>
          <a:p>
            <a:pPr marL="0" indent="0">
              <a:buNone/>
            </a:pPr>
            <a:endParaRPr lang="de-DE" sz="1600" b="1" dirty="0"/>
          </a:p>
          <a:p>
            <a:pPr marL="0" indent="0">
              <a:buNone/>
            </a:pPr>
            <a:r>
              <a:rPr lang="de-DE" sz="1600" b="1" dirty="0"/>
              <a:t>Garantiezeit von Füllungen bei Versicherten der PKV:</a:t>
            </a:r>
          </a:p>
          <a:p>
            <a:pPr marL="0" indent="0">
              <a:buNone/>
            </a:pPr>
            <a:r>
              <a:rPr lang="de-DE" sz="1600" dirty="0">
                <a:solidFill>
                  <a:schemeClr val="accent6"/>
                </a:solidFill>
              </a:rPr>
              <a:t>Garantiezeit entfällt</a:t>
            </a:r>
          </a:p>
          <a:p>
            <a:pPr marL="0" indent="0">
              <a:buNone/>
            </a:pPr>
            <a:endParaRPr lang="de-DE" sz="1600" b="1" dirty="0"/>
          </a:p>
          <a:p>
            <a:pPr marL="0" indent="0">
              <a:buNone/>
            </a:pPr>
            <a:endParaRPr lang="de-DE" sz="1600" b="1" dirty="0"/>
          </a:p>
          <a:p>
            <a:pPr marL="0" indent="0">
              <a:buNone/>
            </a:pPr>
            <a:endParaRPr lang="de-DE" sz="1600" b="1" dirty="0"/>
          </a:p>
          <a:p>
            <a:pPr>
              <a:buFont typeface="Wingdings" pitchFamily="2" charset="2"/>
              <a:buChar char="ü"/>
            </a:pPr>
            <a:endParaRPr lang="de-DE" sz="1600" b="1" dirty="0"/>
          </a:p>
          <a:p>
            <a:pPr>
              <a:buFont typeface="Wingdings" pitchFamily="2" charset="2"/>
              <a:buChar char="ü"/>
            </a:pPr>
            <a:endParaRPr lang="de-DE" sz="1200" dirty="0"/>
          </a:p>
          <a:p>
            <a:pPr>
              <a:buFont typeface="Wingdings" pitchFamily="2" charset="2"/>
              <a:buChar char="ü"/>
            </a:pPr>
            <a:endParaRPr lang="de-DE" dirty="0"/>
          </a:p>
          <a:p>
            <a:pPr marL="457200" indent="-457200">
              <a:buFont typeface="+mj-lt"/>
              <a:buAutoNum type="alphaLcParenR"/>
            </a:pPr>
            <a:endParaRPr lang="de-DE" dirty="0"/>
          </a:p>
        </p:txBody>
      </p:sp>
    </p:spTree>
    <p:extLst>
      <p:ext uri="{BB962C8B-B14F-4D97-AF65-F5344CB8AC3E}">
        <p14:creationId xmlns:p14="http://schemas.microsoft.com/office/powerpoint/2010/main" val="379863452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br>
              <a:rPr lang="de-DE" dirty="0"/>
            </a:br>
            <a:r>
              <a:rPr lang="de-DE" dirty="0"/>
              <a:t>					Abrechnung </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a:xfrm>
            <a:off x="899592" y="2132856"/>
            <a:ext cx="7835900" cy="4026430"/>
          </a:xfrm>
        </p:spPr>
        <p:txBody>
          <a:bodyPr>
            <a:normAutofit/>
          </a:bodyPr>
          <a:lstStyle/>
          <a:p>
            <a:pPr marL="0" indent="0">
              <a:buNone/>
            </a:pPr>
            <a:r>
              <a:rPr lang="de-DE" sz="1600" b="1" dirty="0"/>
              <a:t>Übersicht der Füllungslagen:</a:t>
            </a:r>
          </a:p>
          <a:p>
            <a:pPr marL="0" indent="0">
              <a:buNone/>
            </a:pPr>
            <a:endParaRPr lang="de-DE" sz="1600" b="1" dirty="0"/>
          </a:p>
          <a:p>
            <a:pPr marL="0" indent="0">
              <a:buNone/>
            </a:pPr>
            <a:r>
              <a:rPr lang="de-DE" sz="1600" b="1" dirty="0"/>
              <a:t>						m	 =	 1 	 =	 </a:t>
            </a:r>
            <a:r>
              <a:rPr lang="de-DE" sz="1600" b="1" dirty="0" err="1"/>
              <a:t>mesial</a:t>
            </a:r>
            <a:endParaRPr lang="de-DE" sz="1600" b="1" dirty="0"/>
          </a:p>
          <a:p>
            <a:pPr marL="0" indent="0">
              <a:buNone/>
            </a:pPr>
            <a:r>
              <a:rPr lang="de-DE" sz="1600" b="1" dirty="0"/>
              <a:t>						o	 = 	 2	 =	 okklusal/</a:t>
            </a:r>
            <a:r>
              <a:rPr lang="de-DE" sz="1600" b="1" dirty="0" err="1"/>
              <a:t>inzisal</a:t>
            </a:r>
            <a:endParaRPr lang="de-DE" sz="1600" b="1" dirty="0"/>
          </a:p>
          <a:p>
            <a:pPr marL="0" indent="0">
              <a:buNone/>
            </a:pPr>
            <a:r>
              <a:rPr lang="de-DE" sz="1600" b="1" dirty="0"/>
              <a:t>						d 	 = 	 3	 =	 distal</a:t>
            </a:r>
          </a:p>
          <a:p>
            <a:pPr marL="0" indent="0">
              <a:buNone/>
            </a:pPr>
            <a:r>
              <a:rPr lang="de-DE" sz="1600" b="1" dirty="0"/>
              <a:t>						v 	 = 	 4	 =	 vestibulär</a:t>
            </a:r>
          </a:p>
          <a:p>
            <a:pPr marL="0" indent="0">
              <a:buNone/>
            </a:pPr>
            <a:r>
              <a:rPr lang="de-DE" sz="1600" b="1" dirty="0"/>
              <a:t>					        l 	 = 	 5	 = 	 </a:t>
            </a:r>
            <a:r>
              <a:rPr lang="de-DE" sz="1600" b="1" dirty="0" err="1"/>
              <a:t>lingual</a:t>
            </a:r>
            <a:r>
              <a:rPr lang="de-DE" sz="1600" b="1" dirty="0"/>
              <a:t>/palatinal</a:t>
            </a:r>
          </a:p>
          <a:p>
            <a:pPr marL="0" indent="0">
              <a:buNone/>
            </a:pPr>
            <a:r>
              <a:rPr lang="de-DE" sz="1600" b="1" dirty="0"/>
              <a:t>						</a:t>
            </a:r>
            <a:r>
              <a:rPr lang="de-DE" sz="1600" b="1" dirty="0" err="1"/>
              <a:t>z</a:t>
            </a:r>
            <a:r>
              <a:rPr lang="de-DE" sz="1600" b="1" dirty="0"/>
              <a:t>	 = 	 7	 = 	 zervikal</a:t>
            </a:r>
          </a:p>
          <a:p>
            <a:pPr marL="0" indent="0">
              <a:buNone/>
            </a:pPr>
            <a:endParaRPr lang="de-DE" sz="1600" b="1" dirty="0"/>
          </a:p>
          <a:p>
            <a:pPr marL="0" indent="0">
              <a:buNone/>
            </a:pPr>
            <a:endParaRPr lang="de-DE" sz="1600" b="1" dirty="0"/>
          </a:p>
          <a:p>
            <a:pPr marL="0" indent="0">
              <a:buNone/>
            </a:pPr>
            <a:endParaRPr lang="de-DE" sz="1600" b="1" dirty="0"/>
          </a:p>
          <a:p>
            <a:pPr marL="0" indent="0">
              <a:buNone/>
            </a:pPr>
            <a:endParaRPr lang="de-DE" sz="1600" b="1" dirty="0"/>
          </a:p>
          <a:p>
            <a:pPr>
              <a:buFont typeface="Wingdings" pitchFamily="2" charset="2"/>
              <a:buChar char="ü"/>
            </a:pPr>
            <a:endParaRPr lang="de-DE" sz="1200" dirty="0"/>
          </a:p>
          <a:p>
            <a:pPr>
              <a:buFont typeface="Wingdings" pitchFamily="2" charset="2"/>
              <a:buChar char="ü"/>
            </a:pPr>
            <a:endParaRPr lang="de-DE" dirty="0"/>
          </a:p>
          <a:p>
            <a:pPr marL="457200" indent="-457200">
              <a:buFont typeface="+mj-lt"/>
              <a:buAutoNum type="alphaLcParenR"/>
            </a:pPr>
            <a:endParaRPr lang="de-DE" dirty="0"/>
          </a:p>
        </p:txBody>
      </p:sp>
    </p:spTree>
    <p:extLst>
      <p:ext uri="{BB962C8B-B14F-4D97-AF65-F5344CB8AC3E}">
        <p14:creationId xmlns:p14="http://schemas.microsoft.com/office/powerpoint/2010/main" val="364341959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br>
              <a:rPr lang="de-DE" dirty="0"/>
            </a:br>
            <a:r>
              <a:rPr lang="de-DE" dirty="0"/>
              <a:t>					Abrechnung</a:t>
            </a:r>
          </a:p>
        </p:txBody>
      </p:sp>
      <p:sp>
        <p:nvSpPr>
          <p:cNvPr id="16" name="Inhaltsplatzhalter 15">
            <a:extLst>
              <a:ext uri="{FF2B5EF4-FFF2-40B4-BE49-F238E27FC236}">
                <a16:creationId xmlns:a16="http://schemas.microsoft.com/office/drawing/2014/main" id="{FE587F25-CC2F-4D44-80B2-05C2A6BD10DA}"/>
              </a:ext>
            </a:extLst>
          </p:cNvPr>
          <p:cNvSpPr>
            <a:spLocks noGrp="1"/>
          </p:cNvSpPr>
          <p:nvPr>
            <p:ph sz="half" idx="1"/>
          </p:nvPr>
        </p:nvSpPr>
        <p:spPr>
          <a:xfrm>
            <a:off x="457200" y="2276873"/>
            <a:ext cx="4038600" cy="4104454"/>
          </a:xfrm>
        </p:spPr>
        <p:txBody>
          <a:bodyPr>
            <a:normAutofit/>
          </a:bodyPr>
          <a:lstStyle/>
          <a:p>
            <a:pPr marL="0" indent="0" algn="ctr">
              <a:buNone/>
            </a:pPr>
            <a:r>
              <a:rPr lang="de-DE" sz="1600" dirty="0" err="1">
                <a:solidFill>
                  <a:srgbClr val="002060"/>
                </a:solidFill>
              </a:rPr>
              <a:t>pV</a:t>
            </a:r>
            <a:endParaRPr lang="de-DE" sz="1600" dirty="0">
              <a:solidFill>
                <a:srgbClr val="002060"/>
              </a:solidFill>
            </a:endParaRPr>
          </a:p>
          <a:p>
            <a:pPr marL="0" indent="0" algn="ctr">
              <a:buNone/>
            </a:pPr>
            <a:endParaRPr lang="de-DE" sz="1600" dirty="0"/>
          </a:p>
          <a:p>
            <a:pPr>
              <a:buFont typeface="Wingdings" pitchFamily="2" charset="2"/>
              <a:buChar char="ü"/>
            </a:pPr>
            <a:r>
              <a:rPr lang="de-DE" sz="1600" dirty="0"/>
              <a:t>Alleinige Leistung bei unvollendeter Füllung, wenn diese im laufenden Quartal nicht vollendet wird.</a:t>
            </a:r>
          </a:p>
          <a:p>
            <a:pPr>
              <a:buFont typeface="Wingdings" pitchFamily="2" charset="2"/>
              <a:buChar char="ü"/>
            </a:pPr>
            <a:endParaRPr lang="de-DE" sz="1600" dirty="0"/>
          </a:p>
          <a:p>
            <a:pPr marL="0" indent="0">
              <a:buNone/>
            </a:pPr>
            <a:r>
              <a:rPr lang="de-DE" sz="1600" dirty="0"/>
              <a:t>	durch: ZA – Wechsel</a:t>
            </a:r>
          </a:p>
          <a:p>
            <a:pPr marL="0" indent="0">
              <a:buNone/>
            </a:pPr>
            <a:r>
              <a:rPr lang="de-DE" sz="1600" dirty="0"/>
              <a:t>	Tod des Patienten</a:t>
            </a:r>
          </a:p>
          <a:p>
            <a:pPr marL="0" indent="0">
              <a:buNone/>
            </a:pPr>
            <a:r>
              <a:rPr lang="de-DE" sz="1600" dirty="0"/>
              <a:t>	Notdienst </a:t>
            </a:r>
          </a:p>
          <a:p>
            <a:pPr>
              <a:buFont typeface="Wingdings" pitchFamily="2" charset="2"/>
              <a:buChar char="ü"/>
            </a:pPr>
            <a:endParaRPr lang="de-DE" sz="1600" dirty="0"/>
          </a:p>
          <a:p>
            <a:pPr>
              <a:buFont typeface="Wingdings" pitchFamily="2" charset="2"/>
              <a:buChar char="ü"/>
            </a:pPr>
            <a:r>
              <a:rPr lang="de-DE" sz="1600" dirty="0"/>
              <a:t>Nicht im Zusammenhang von Wurzelkanalbehandlungen, einer direkten oder indirekten Überkappung</a:t>
            </a:r>
          </a:p>
          <a:p>
            <a:endParaRPr lang="de-DE" dirty="0"/>
          </a:p>
        </p:txBody>
      </p:sp>
      <p:sp>
        <p:nvSpPr>
          <p:cNvPr id="17" name="Inhaltsplatzhalter 16">
            <a:extLst>
              <a:ext uri="{FF2B5EF4-FFF2-40B4-BE49-F238E27FC236}">
                <a16:creationId xmlns:a16="http://schemas.microsoft.com/office/drawing/2014/main" id="{F29F60B6-1315-4ABB-841E-3D5DA5743BFF}"/>
              </a:ext>
            </a:extLst>
          </p:cNvPr>
          <p:cNvSpPr>
            <a:spLocks noGrp="1"/>
          </p:cNvSpPr>
          <p:nvPr>
            <p:ph sz="half" idx="2"/>
          </p:nvPr>
        </p:nvSpPr>
        <p:spPr>
          <a:xfrm>
            <a:off x="4648200" y="2276872"/>
            <a:ext cx="4038600" cy="4248472"/>
          </a:xfrm>
        </p:spPr>
        <p:txBody>
          <a:bodyPr>
            <a:normAutofit/>
          </a:bodyPr>
          <a:lstStyle/>
          <a:p>
            <a:pPr marL="0" indent="0" algn="ctr">
              <a:buNone/>
            </a:pPr>
            <a:r>
              <a:rPr lang="de-DE" sz="1600" dirty="0">
                <a:solidFill>
                  <a:srgbClr val="00B0F0"/>
                </a:solidFill>
              </a:rPr>
              <a:t>2020</a:t>
            </a:r>
          </a:p>
          <a:p>
            <a:pPr>
              <a:buFont typeface="Wingdings" pitchFamily="2" charset="2"/>
              <a:buChar char="ü"/>
            </a:pPr>
            <a:endParaRPr lang="de-DE" sz="1600" dirty="0"/>
          </a:p>
          <a:p>
            <a:pPr>
              <a:buFont typeface="Wingdings" pitchFamily="2" charset="2"/>
              <a:buChar char="ü"/>
            </a:pPr>
            <a:r>
              <a:rPr lang="de-DE" sz="1600" dirty="0"/>
              <a:t>Je Kavität</a:t>
            </a:r>
          </a:p>
          <a:p>
            <a:pPr>
              <a:buFont typeface="Wingdings" pitchFamily="2" charset="2"/>
              <a:buChar char="ü"/>
            </a:pPr>
            <a:endParaRPr lang="de-DE" sz="1600" dirty="0"/>
          </a:p>
          <a:p>
            <a:pPr>
              <a:buFont typeface="Wingdings" pitchFamily="2" charset="2"/>
              <a:buChar char="ü"/>
            </a:pPr>
            <a:r>
              <a:rPr lang="de-DE" sz="1600" dirty="0"/>
              <a:t>Temporärer Speicheldichter Verschluss</a:t>
            </a:r>
          </a:p>
          <a:p>
            <a:pPr>
              <a:buFont typeface="Wingdings" pitchFamily="2" charset="2"/>
              <a:buChar char="ü"/>
            </a:pPr>
            <a:endParaRPr lang="de-DE" sz="1600" dirty="0"/>
          </a:p>
          <a:p>
            <a:pPr>
              <a:buFont typeface="Wingdings" pitchFamily="2" charset="2"/>
              <a:buChar char="ü"/>
            </a:pPr>
            <a:r>
              <a:rPr lang="de-DE" sz="1600" dirty="0"/>
              <a:t>Für unvollendete Füllungen, auch im Zusammenhang einer Wurzelkanal-behandlung</a:t>
            </a:r>
          </a:p>
          <a:p>
            <a:pPr>
              <a:buFont typeface="Wingdings" pitchFamily="2" charset="2"/>
              <a:buChar char="ü"/>
            </a:pPr>
            <a:endParaRPr lang="de-DE" sz="1600" dirty="0"/>
          </a:p>
          <a:p>
            <a:pPr>
              <a:buFont typeface="Wingdings" pitchFamily="2" charset="2"/>
              <a:buChar char="ü"/>
            </a:pPr>
            <a:r>
              <a:rPr lang="de-DE" sz="1600" dirty="0"/>
              <a:t>direkten oder indirekten Überkappung</a:t>
            </a:r>
          </a:p>
          <a:p>
            <a:pPr>
              <a:buFont typeface="Wingdings" pitchFamily="2" charset="2"/>
              <a:buChar char="ü"/>
            </a:pPr>
            <a:endParaRPr lang="de-DE" sz="1600" dirty="0"/>
          </a:p>
          <a:p>
            <a:pPr>
              <a:buFont typeface="Wingdings" pitchFamily="2" charset="2"/>
              <a:buChar char="ü"/>
            </a:pPr>
            <a:r>
              <a:rPr lang="de-DE" sz="1600" dirty="0"/>
              <a:t>Nicht abrechenbar für den provisorischen Verschluss von Inlay Kavitäten</a:t>
            </a:r>
          </a:p>
        </p:txBody>
      </p:sp>
      <p:sp>
        <p:nvSpPr>
          <p:cNvPr id="7" name="Textfeld 6">
            <a:extLst>
              <a:ext uri="{FF2B5EF4-FFF2-40B4-BE49-F238E27FC236}">
                <a16:creationId xmlns:a16="http://schemas.microsoft.com/office/drawing/2014/main" id="{EF28DB3A-CF6D-F341-B58E-D746F0D932F0}"/>
              </a:ext>
            </a:extLst>
          </p:cNvPr>
          <p:cNvSpPr txBox="1"/>
          <p:nvPr/>
        </p:nvSpPr>
        <p:spPr bwMode="auto">
          <a:xfrm>
            <a:off x="457200" y="1718967"/>
            <a:ext cx="8229600" cy="584775"/>
          </a:xfrm>
          <a:prstGeom prst="rect">
            <a:avLst/>
          </a:prstGeom>
          <a:noFill/>
        </p:spPr>
        <p:txBody>
          <a:bodyPr wrap="square" rtlCol="0">
            <a:spAutoFit/>
          </a:bodyPr>
          <a:lstStyle/>
          <a:p>
            <a:pPr algn="ctr"/>
            <a:r>
              <a:rPr lang="de-DE" sz="1600" b="1" dirty="0">
                <a:latin typeface="+mj-ea"/>
              </a:rPr>
              <a:t>Provisorische Füllungen</a:t>
            </a:r>
          </a:p>
          <a:p>
            <a:pPr algn="ctr"/>
            <a:endParaRPr lang="de-DE" sz="1600" b="1" dirty="0">
              <a:latin typeface="+mj-ea"/>
            </a:endParaRPr>
          </a:p>
        </p:txBody>
      </p:sp>
    </p:spTree>
    <p:extLst>
      <p:ext uri="{BB962C8B-B14F-4D97-AF65-F5344CB8AC3E}">
        <p14:creationId xmlns:p14="http://schemas.microsoft.com/office/powerpoint/2010/main" val="173443432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br>
              <a:rPr lang="de-DE" dirty="0"/>
            </a:br>
            <a:r>
              <a:rPr lang="de-DE" dirty="0"/>
              <a:t>					Abrechnung </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a:xfrm>
            <a:off x="850900" y="2132856"/>
            <a:ext cx="7835900" cy="4026430"/>
          </a:xfrm>
        </p:spPr>
        <p:txBody>
          <a:bodyPr>
            <a:normAutofit fontScale="92500" lnSpcReduction="20000"/>
          </a:bodyPr>
          <a:lstStyle/>
          <a:p>
            <a:pPr marL="0" indent="0">
              <a:buNone/>
            </a:pPr>
            <a:r>
              <a:rPr lang="de-DE" sz="1700" b="1" dirty="0"/>
              <a:t>Leistungsinhalte der Positionen </a:t>
            </a:r>
            <a:r>
              <a:rPr lang="de-DE" sz="1700" b="1" dirty="0">
                <a:solidFill>
                  <a:srgbClr val="002060"/>
                </a:solidFill>
              </a:rPr>
              <a:t>13a - h (F1- F4)</a:t>
            </a:r>
          </a:p>
          <a:p>
            <a:pPr marL="0" indent="0">
              <a:buNone/>
            </a:pPr>
            <a:endParaRPr lang="de-DE" sz="1700" dirty="0"/>
          </a:p>
          <a:p>
            <a:pPr>
              <a:buFont typeface="Wingdings" pitchFamily="2" charset="2"/>
              <a:buChar char="ü"/>
            </a:pPr>
            <a:r>
              <a:rPr lang="de-DE" sz="1700" dirty="0"/>
              <a:t>Exkavation und Präparation einer Kavität</a:t>
            </a:r>
          </a:p>
          <a:p>
            <a:pPr marL="0" indent="0">
              <a:buNone/>
            </a:pPr>
            <a:endParaRPr lang="de-DE" sz="1700" dirty="0"/>
          </a:p>
          <a:p>
            <a:pPr>
              <a:buFont typeface="Wingdings" pitchFamily="2" charset="2"/>
              <a:buChar char="ü"/>
            </a:pPr>
            <a:r>
              <a:rPr lang="de-DE" sz="1700" dirty="0"/>
              <a:t>Desinfektion der Kavität</a:t>
            </a:r>
          </a:p>
          <a:p>
            <a:pPr marL="0" indent="0">
              <a:buNone/>
            </a:pPr>
            <a:endParaRPr lang="de-DE" sz="1700" dirty="0"/>
          </a:p>
          <a:p>
            <a:pPr>
              <a:buFont typeface="Wingdings" pitchFamily="2" charset="2"/>
              <a:buChar char="ü"/>
            </a:pPr>
            <a:r>
              <a:rPr lang="de-DE" sz="1700" dirty="0"/>
              <a:t>relative Trockenlegung</a:t>
            </a:r>
          </a:p>
          <a:p>
            <a:pPr marL="0" indent="0">
              <a:buNone/>
            </a:pPr>
            <a:endParaRPr lang="de-DE" sz="1700" dirty="0"/>
          </a:p>
          <a:p>
            <a:pPr>
              <a:buFont typeface="Wingdings" pitchFamily="2" charset="2"/>
              <a:buChar char="ü"/>
            </a:pPr>
            <a:r>
              <a:rPr lang="de-DE" sz="1700" dirty="0"/>
              <a:t>Unterfüllungen</a:t>
            </a:r>
          </a:p>
          <a:p>
            <a:pPr marL="0" indent="0">
              <a:buNone/>
            </a:pPr>
            <a:endParaRPr lang="de-DE" sz="1700" dirty="0"/>
          </a:p>
          <a:p>
            <a:pPr>
              <a:buFont typeface="Wingdings" pitchFamily="2" charset="2"/>
              <a:buChar char="ü"/>
            </a:pPr>
            <a:r>
              <a:rPr lang="de-DE" sz="1700" dirty="0"/>
              <a:t>anlegen einer Matrize</a:t>
            </a:r>
          </a:p>
          <a:p>
            <a:pPr marL="0" indent="0">
              <a:buNone/>
            </a:pPr>
            <a:endParaRPr lang="de-DE" sz="1700" dirty="0"/>
          </a:p>
          <a:p>
            <a:pPr>
              <a:buFont typeface="Wingdings" pitchFamily="2" charset="2"/>
              <a:buChar char="ü"/>
            </a:pPr>
            <a:r>
              <a:rPr lang="de-DE" sz="1700" dirty="0"/>
              <a:t>plastisches Füllungsmaterial</a:t>
            </a:r>
          </a:p>
          <a:p>
            <a:pPr marL="0" indent="0">
              <a:buNone/>
            </a:pPr>
            <a:endParaRPr lang="de-DE" sz="1700" dirty="0"/>
          </a:p>
          <a:p>
            <a:pPr>
              <a:buFont typeface="Wingdings" pitchFamily="2" charset="2"/>
              <a:buChar char="ü"/>
            </a:pPr>
            <a:r>
              <a:rPr lang="de-DE" sz="1700" dirty="0"/>
              <a:t>Politur</a:t>
            </a:r>
          </a:p>
          <a:p>
            <a:pPr marL="0" indent="0">
              <a:buNone/>
            </a:pPr>
            <a:endParaRPr lang="de-DE" sz="1700" dirty="0"/>
          </a:p>
          <a:p>
            <a:pPr marL="0" indent="0">
              <a:buNone/>
            </a:pPr>
            <a:r>
              <a:rPr lang="de-DE" sz="1700" dirty="0"/>
              <a:t>Zusätzlich bei </a:t>
            </a:r>
            <a:r>
              <a:rPr lang="de-DE" sz="1700" b="1" dirty="0">
                <a:solidFill>
                  <a:srgbClr val="002060"/>
                </a:solidFill>
              </a:rPr>
              <a:t>13e-h:</a:t>
            </a:r>
          </a:p>
          <a:p>
            <a:pPr marL="0" indent="0">
              <a:buNone/>
            </a:pPr>
            <a:endParaRPr lang="de-DE" sz="1700" b="1" dirty="0">
              <a:solidFill>
                <a:srgbClr val="002060"/>
              </a:solidFill>
            </a:endParaRPr>
          </a:p>
          <a:p>
            <a:pPr>
              <a:buFont typeface="Wingdings" pitchFamily="2" charset="2"/>
              <a:buChar char="ü"/>
            </a:pPr>
            <a:r>
              <a:rPr lang="de-DE" sz="1700" dirty="0" err="1"/>
              <a:t>Adhäsivtechnik</a:t>
            </a:r>
            <a:r>
              <a:rPr lang="de-DE" sz="1700" dirty="0"/>
              <a:t> mit Polymerisation</a:t>
            </a:r>
          </a:p>
          <a:p>
            <a:pPr marL="0" indent="0">
              <a:buNone/>
            </a:pPr>
            <a:endParaRPr lang="de-DE" sz="1600" b="1" dirty="0"/>
          </a:p>
          <a:p>
            <a:pPr marL="0" indent="0">
              <a:buNone/>
            </a:pPr>
            <a:endParaRPr lang="de-DE" sz="1600" b="1" dirty="0"/>
          </a:p>
          <a:p>
            <a:pPr>
              <a:buFont typeface="Wingdings" pitchFamily="2" charset="2"/>
              <a:buChar char="ü"/>
            </a:pPr>
            <a:endParaRPr lang="de-DE" sz="1600" b="1" dirty="0"/>
          </a:p>
          <a:p>
            <a:pPr>
              <a:buFont typeface="Wingdings" pitchFamily="2" charset="2"/>
              <a:buChar char="ü"/>
            </a:pPr>
            <a:endParaRPr lang="de-DE" sz="1200" dirty="0"/>
          </a:p>
          <a:p>
            <a:pPr>
              <a:buFont typeface="Wingdings" pitchFamily="2" charset="2"/>
              <a:buChar char="ü"/>
            </a:pPr>
            <a:endParaRPr lang="de-DE" dirty="0"/>
          </a:p>
          <a:p>
            <a:pPr marL="457200" indent="-457200">
              <a:buFont typeface="+mj-lt"/>
              <a:buAutoNum type="alphaLcParenR"/>
            </a:pPr>
            <a:endParaRPr lang="de-DE" dirty="0"/>
          </a:p>
        </p:txBody>
      </p:sp>
    </p:spTree>
    <p:extLst>
      <p:ext uri="{BB962C8B-B14F-4D97-AF65-F5344CB8AC3E}">
        <p14:creationId xmlns:p14="http://schemas.microsoft.com/office/powerpoint/2010/main" val="279579292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br>
              <a:rPr lang="de-DE" dirty="0"/>
            </a:br>
            <a:r>
              <a:rPr lang="de-DE" dirty="0"/>
              <a:t>					Abrechnung </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a:xfrm>
            <a:off x="755576" y="2132856"/>
            <a:ext cx="7835900" cy="4026430"/>
          </a:xfrm>
        </p:spPr>
        <p:txBody>
          <a:bodyPr>
            <a:normAutofit/>
          </a:bodyPr>
          <a:lstStyle/>
          <a:p>
            <a:pPr marL="0" indent="0">
              <a:buNone/>
            </a:pPr>
            <a:r>
              <a:rPr lang="de-DE" sz="1600" b="1" dirty="0"/>
              <a:t>Füllungen im Frontzahnbereich</a:t>
            </a:r>
          </a:p>
          <a:p>
            <a:pPr marL="0" indent="0">
              <a:buNone/>
            </a:pPr>
            <a:endParaRPr lang="de-DE" sz="1600" b="1" dirty="0"/>
          </a:p>
          <a:p>
            <a:pPr>
              <a:buFont typeface="Wingdings" pitchFamily="2" charset="2"/>
              <a:buChar char="ü"/>
            </a:pPr>
            <a:r>
              <a:rPr lang="de-DE" sz="1600" dirty="0"/>
              <a:t>werden über die BEMA Nr.:</a:t>
            </a:r>
            <a:r>
              <a:rPr lang="de-DE" sz="1600" dirty="0">
                <a:solidFill>
                  <a:srgbClr val="002060"/>
                </a:solidFill>
              </a:rPr>
              <a:t> </a:t>
            </a:r>
            <a:r>
              <a:rPr lang="de-DE" sz="1600" b="1" dirty="0">
                <a:solidFill>
                  <a:srgbClr val="002060"/>
                </a:solidFill>
              </a:rPr>
              <a:t>F1 – F4 (13a -13d) </a:t>
            </a:r>
            <a:r>
              <a:rPr lang="de-DE" sz="1600" dirty="0"/>
              <a:t>abgerechnet </a:t>
            </a:r>
          </a:p>
          <a:p>
            <a:pPr marL="0" indent="0">
              <a:buNone/>
            </a:pPr>
            <a:endParaRPr lang="de-DE" sz="1600" dirty="0"/>
          </a:p>
          <a:p>
            <a:pPr>
              <a:buFont typeface="Wingdings" pitchFamily="2" charset="2"/>
              <a:buChar char="ü"/>
            </a:pPr>
            <a:r>
              <a:rPr lang="de-DE" sz="1600" dirty="0">
                <a:solidFill>
                  <a:srgbClr val="FF0000"/>
                </a:solidFill>
              </a:rPr>
              <a:t>nicht</a:t>
            </a:r>
            <a:r>
              <a:rPr lang="de-DE" sz="1600" dirty="0"/>
              <a:t> abrechnungsfähig: </a:t>
            </a:r>
            <a:r>
              <a:rPr lang="de-DE" sz="1600" b="1" dirty="0">
                <a:solidFill>
                  <a:srgbClr val="002060"/>
                </a:solidFill>
              </a:rPr>
              <a:t>13 e - f</a:t>
            </a:r>
          </a:p>
          <a:p>
            <a:pPr marL="0" indent="0">
              <a:buNone/>
            </a:pPr>
            <a:endParaRPr lang="de-DE" sz="1600" dirty="0">
              <a:solidFill>
                <a:srgbClr val="002060"/>
              </a:solidFill>
            </a:endParaRPr>
          </a:p>
          <a:p>
            <a:pPr>
              <a:buFont typeface="Wingdings" pitchFamily="2" charset="2"/>
              <a:buChar char="ü"/>
            </a:pPr>
            <a:r>
              <a:rPr lang="de-DE" sz="1600" dirty="0" err="1"/>
              <a:t>zahnfarbene</a:t>
            </a:r>
            <a:r>
              <a:rPr lang="de-DE" sz="1600" dirty="0"/>
              <a:t>, adhäsiv befestigte Füllungen</a:t>
            </a:r>
          </a:p>
          <a:p>
            <a:pPr>
              <a:buFont typeface="Wingdings" pitchFamily="2" charset="2"/>
              <a:buChar char="ü"/>
            </a:pPr>
            <a:endParaRPr lang="de-DE" sz="1600" dirty="0">
              <a:solidFill>
                <a:srgbClr val="002060"/>
              </a:solidFill>
            </a:endParaRPr>
          </a:p>
          <a:p>
            <a:pPr marL="0" indent="0">
              <a:buNone/>
            </a:pPr>
            <a:endParaRPr lang="de-DE" sz="1600" b="1" dirty="0"/>
          </a:p>
          <a:p>
            <a:pPr marL="0" indent="0">
              <a:buNone/>
            </a:pPr>
            <a:endParaRPr lang="de-DE" sz="1600" b="1" dirty="0"/>
          </a:p>
          <a:p>
            <a:pPr>
              <a:buFont typeface="Wingdings" pitchFamily="2" charset="2"/>
              <a:buChar char="ü"/>
            </a:pPr>
            <a:endParaRPr lang="de-DE" sz="1600" b="1" dirty="0"/>
          </a:p>
          <a:p>
            <a:pPr>
              <a:buFont typeface="Wingdings" pitchFamily="2" charset="2"/>
              <a:buChar char="ü"/>
            </a:pPr>
            <a:endParaRPr lang="de-DE" sz="1200" dirty="0"/>
          </a:p>
          <a:p>
            <a:pPr>
              <a:buFont typeface="Wingdings" pitchFamily="2" charset="2"/>
              <a:buChar char="ü"/>
            </a:pPr>
            <a:endParaRPr lang="de-DE" dirty="0"/>
          </a:p>
          <a:p>
            <a:pPr marL="457200" indent="-457200">
              <a:buFont typeface="+mj-lt"/>
              <a:buAutoNum type="alphaLcParenR"/>
            </a:pPr>
            <a:endParaRPr lang="de-DE" dirty="0"/>
          </a:p>
        </p:txBody>
      </p:sp>
    </p:spTree>
    <p:extLst>
      <p:ext uri="{BB962C8B-B14F-4D97-AF65-F5344CB8AC3E}">
        <p14:creationId xmlns:p14="http://schemas.microsoft.com/office/powerpoint/2010/main" val="28600497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br>
              <a:rPr lang="de-DE" dirty="0"/>
            </a:br>
            <a:r>
              <a:rPr lang="de-DE" dirty="0"/>
              <a:t>					Abrechnung </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a:xfrm>
            <a:off x="850900" y="1916832"/>
            <a:ext cx="7835900" cy="4209331"/>
          </a:xfrm>
        </p:spPr>
        <p:txBody>
          <a:bodyPr>
            <a:normAutofit/>
          </a:bodyPr>
          <a:lstStyle/>
          <a:p>
            <a:pPr marL="0" indent="0">
              <a:buNone/>
            </a:pPr>
            <a:r>
              <a:rPr lang="de-DE" sz="1600" b="1" dirty="0"/>
              <a:t>Füllungen im Seitenzahnbereich</a:t>
            </a:r>
          </a:p>
          <a:p>
            <a:pPr marL="0" indent="0">
              <a:buNone/>
            </a:pPr>
            <a:endParaRPr lang="de-DE" sz="1600" b="1" dirty="0"/>
          </a:p>
          <a:p>
            <a:pPr marL="0" indent="0">
              <a:buNone/>
            </a:pPr>
            <a:r>
              <a:rPr lang="de-DE" sz="1600" b="1" dirty="0"/>
              <a:t>Amalgam / Zemente					</a:t>
            </a:r>
            <a:r>
              <a:rPr lang="de-DE" sz="1600" b="1" dirty="0" err="1"/>
              <a:t>Kompositfüllungen</a:t>
            </a:r>
            <a:endParaRPr lang="de-DE" sz="1600" b="1" dirty="0"/>
          </a:p>
          <a:p>
            <a:pPr marL="0" indent="0">
              <a:buNone/>
            </a:pPr>
            <a:endParaRPr lang="de-DE" sz="1600" b="1" dirty="0"/>
          </a:p>
          <a:p>
            <a:pPr marL="0" indent="0">
              <a:buNone/>
            </a:pPr>
            <a:r>
              <a:rPr lang="de-DE" sz="1600" dirty="0"/>
              <a:t>F1				1-flächig					13e</a:t>
            </a:r>
          </a:p>
          <a:p>
            <a:pPr marL="0" indent="0">
              <a:buNone/>
            </a:pPr>
            <a:endParaRPr lang="de-DE" sz="1600" dirty="0"/>
          </a:p>
          <a:p>
            <a:pPr marL="0" indent="0">
              <a:buNone/>
            </a:pPr>
            <a:endParaRPr lang="de-DE" sz="1600" dirty="0"/>
          </a:p>
          <a:p>
            <a:pPr marL="0" indent="0">
              <a:buNone/>
            </a:pPr>
            <a:r>
              <a:rPr lang="de-DE" sz="1600" dirty="0"/>
              <a:t>F2				2-flächig					13f</a:t>
            </a:r>
          </a:p>
          <a:p>
            <a:pPr marL="0" indent="0">
              <a:buNone/>
            </a:pPr>
            <a:endParaRPr lang="de-DE" sz="1600" dirty="0"/>
          </a:p>
          <a:p>
            <a:pPr marL="0" indent="0">
              <a:buNone/>
            </a:pPr>
            <a:endParaRPr lang="de-DE" sz="1600" dirty="0"/>
          </a:p>
          <a:p>
            <a:pPr marL="0" indent="0">
              <a:buNone/>
            </a:pPr>
            <a:r>
              <a:rPr lang="de-DE" sz="1600" dirty="0"/>
              <a:t>F3				3-flächig					13g</a:t>
            </a:r>
          </a:p>
          <a:p>
            <a:pPr marL="0" indent="0">
              <a:buNone/>
            </a:pPr>
            <a:endParaRPr lang="de-DE" sz="1600" dirty="0"/>
          </a:p>
          <a:p>
            <a:pPr marL="0" indent="0">
              <a:buNone/>
            </a:pPr>
            <a:endParaRPr lang="de-DE" sz="1600" dirty="0"/>
          </a:p>
          <a:p>
            <a:pPr marL="0" indent="0">
              <a:buNone/>
            </a:pPr>
            <a:r>
              <a:rPr lang="de-DE" sz="1600" dirty="0"/>
              <a:t>F4				4-flächig					13h</a:t>
            </a:r>
          </a:p>
          <a:p>
            <a:pPr marL="0" indent="0">
              <a:buNone/>
            </a:pPr>
            <a:endParaRPr lang="de-DE" sz="1600" b="1" dirty="0"/>
          </a:p>
          <a:p>
            <a:pPr marL="0" indent="0">
              <a:buNone/>
            </a:pPr>
            <a:endParaRPr lang="de-DE" sz="1600" b="1" dirty="0"/>
          </a:p>
          <a:p>
            <a:pPr>
              <a:buFont typeface="Wingdings" pitchFamily="2" charset="2"/>
              <a:buChar char="ü"/>
            </a:pPr>
            <a:endParaRPr lang="de-DE" sz="1600" b="1" dirty="0"/>
          </a:p>
          <a:p>
            <a:pPr>
              <a:buFont typeface="Wingdings" pitchFamily="2" charset="2"/>
              <a:buChar char="ü"/>
            </a:pPr>
            <a:endParaRPr lang="de-DE" sz="1200" dirty="0"/>
          </a:p>
          <a:p>
            <a:pPr>
              <a:buFont typeface="Wingdings" pitchFamily="2" charset="2"/>
              <a:buChar char="ü"/>
            </a:pPr>
            <a:endParaRPr lang="de-DE" dirty="0"/>
          </a:p>
          <a:p>
            <a:pPr marL="457200" indent="-457200">
              <a:buFont typeface="+mj-lt"/>
              <a:buAutoNum type="alphaLcParenR"/>
            </a:pPr>
            <a:endParaRPr lang="de-DE" dirty="0"/>
          </a:p>
        </p:txBody>
      </p:sp>
      <p:sp>
        <p:nvSpPr>
          <p:cNvPr id="6" name="Abgerundetes Rechteck 5">
            <a:extLst>
              <a:ext uri="{FF2B5EF4-FFF2-40B4-BE49-F238E27FC236}">
                <a16:creationId xmlns:a16="http://schemas.microsoft.com/office/drawing/2014/main" id="{06FB410A-66B7-6A45-A2E9-923B4607452C}"/>
              </a:ext>
            </a:extLst>
          </p:cNvPr>
          <p:cNvSpPr/>
          <p:nvPr/>
        </p:nvSpPr>
        <p:spPr bwMode="auto">
          <a:xfrm>
            <a:off x="6573663" y="2780928"/>
            <a:ext cx="2483768" cy="2880320"/>
          </a:xfrm>
          <a:prstGeom prst="roundRect">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5" name="Textfeld 4">
            <a:extLst>
              <a:ext uri="{FF2B5EF4-FFF2-40B4-BE49-F238E27FC236}">
                <a16:creationId xmlns:a16="http://schemas.microsoft.com/office/drawing/2014/main" id="{F650CFFE-AD8D-1944-9D8D-591BE41056BE}"/>
              </a:ext>
            </a:extLst>
          </p:cNvPr>
          <p:cNvSpPr txBox="1"/>
          <p:nvPr/>
        </p:nvSpPr>
        <p:spPr bwMode="auto">
          <a:xfrm>
            <a:off x="6629419" y="2985045"/>
            <a:ext cx="2514581" cy="2616101"/>
          </a:xfrm>
          <a:prstGeom prst="rect">
            <a:avLst/>
          </a:prstGeom>
          <a:noFill/>
        </p:spPr>
        <p:txBody>
          <a:bodyPr wrap="square" rtlCol="0">
            <a:spAutoFit/>
          </a:bodyPr>
          <a:lstStyle/>
          <a:p>
            <a:r>
              <a:rPr lang="de-DE" sz="1600" u="sng" dirty="0">
                <a:latin typeface="Arial" panose="020B0604020202020204" pitchFamily="34" charset="0"/>
                <a:cs typeface="Arial" panose="020B0604020202020204" pitchFamily="34" charset="0"/>
              </a:rPr>
              <a:t>Ausnahmenindikationen</a:t>
            </a:r>
          </a:p>
          <a:p>
            <a:endParaRPr lang="de-DE" sz="1600" dirty="0">
              <a:latin typeface="Arial" panose="020B0604020202020204" pitchFamily="34" charset="0"/>
              <a:cs typeface="Arial" panose="020B0604020202020204" pitchFamily="34" charset="0"/>
            </a:endParaRPr>
          </a:p>
          <a:p>
            <a:pPr marL="285750" indent="-285750">
              <a:buFont typeface="Wingdings" pitchFamily="2" charset="2"/>
              <a:buChar char="ü"/>
            </a:pPr>
            <a:r>
              <a:rPr lang="de-DE" sz="1600" dirty="0">
                <a:latin typeface="Arial" panose="020B0604020202020204" pitchFamily="34" charset="0"/>
                <a:cs typeface="Arial" panose="020B0604020202020204" pitchFamily="34" charset="0"/>
              </a:rPr>
              <a:t>nachgewiesene Amalgamallergie</a:t>
            </a:r>
          </a:p>
          <a:p>
            <a:pPr marL="285750" indent="-285750">
              <a:buFont typeface="Wingdings" pitchFamily="2" charset="2"/>
              <a:buChar char="ü"/>
            </a:pPr>
            <a:endParaRPr lang="de-DE" sz="1600" dirty="0">
              <a:latin typeface="Arial" panose="020B0604020202020204" pitchFamily="34" charset="0"/>
              <a:cs typeface="Arial" panose="020B0604020202020204" pitchFamily="34" charset="0"/>
            </a:endParaRPr>
          </a:p>
          <a:p>
            <a:pPr marL="285750" indent="-285750">
              <a:buFont typeface="Wingdings" pitchFamily="2" charset="2"/>
              <a:buChar char="ü"/>
            </a:pPr>
            <a:r>
              <a:rPr lang="de-DE" sz="1600" dirty="0">
                <a:latin typeface="Arial" panose="020B0604020202020204" pitchFamily="34" charset="0"/>
                <a:cs typeface="Arial" panose="020B0604020202020204" pitchFamily="34" charset="0"/>
              </a:rPr>
              <a:t>Niereninsuffizienz</a:t>
            </a:r>
          </a:p>
          <a:p>
            <a:pPr marL="285750" indent="-285750">
              <a:buFont typeface="Wingdings" pitchFamily="2" charset="2"/>
              <a:buChar char="ü"/>
            </a:pPr>
            <a:endParaRPr lang="de-DE" sz="1600" dirty="0">
              <a:latin typeface="Arial" panose="020B0604020202020204" pitchFamily="34" charset="0"/>
              <a:cs typeface="Arial" panose="020B0604020202020204" pitchFamily="34" charset="0"/>
            </a:endParaRPr>
          </a:p>
          <a:p>
            <a:pPr marL="285750" indent="-285750">
              <a:buFont typeface="Wingdings" pitchFamily="2" charset="2"/>
              <a:buChar char="ü"/>
            </a:pPr>
            <a:r>
              <a:rPr lang="de-DE" sz="1600" dirty="0">
                <a:latin typeface="Arial" panose="020B0604020202020204" pitchFamily="34" charset="0"/>
                <a:cs typeface="Arial" panose="020B0604020202020204" pitchFamily="34" charset="0"/>
              </a:rPr>
              <a:t>Schwangere/ Stillende</a:t>
            </a:r>
          </a:p>
          <a:p>
            <a:pPr marL="285750" indent="-285750">
              <a:buFont typeface="Wingdings" pitchFamily="2" charset="2"/>
              <a:buChar char="ü"/>
            </a:pPr>
            <a:endParaRPr lang="de-DE" sz="1600" dirty="0">
              <a:latin typeface="Arial" panose="020B0604020202020204" pitchFamily="34" charset="0"/>
              <a:cs typeface="Arial" panose="020B0604020202020204" pitchFamily="34" charset="0"/>
            </a:endParaRPr>
          </a:p>
          <a:p>
            <a:pPr marL="285750" indent="-285750">
              <a:buFont typeface="Wingdings" pitchFamily="2" charset="2"/>
              <a:buChar char="ü"/>
            </a:pPr>
            <a:r>
              <a:rPr lang="de-DE" sz="1600">
                <a:latin typeface="Arial" panose="020B0604020202020204" pitchFamily="34" charset="0"/>
                <a:cs typeface="Arial" panose="020B0604020202020204" pitchFamily="34" charset="0"/>
              </a:rPr>
              <a:t>Kinder unter 15 Jahre</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4463291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br>
              <a:rPr lang="de-DE" dirty="0"/>
            </a:br>
            <a:r>
              <a:rPr lang="de-DE" dirty="0"/>
              <a:t>					Abrechnung </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a:xfrm>
            <a:off x="850900" y="1916832"/>
            <a:ext cx="7835900" cy="4209331"/>
          </a:xfrm>
        </p:spPr>
        <p:txBody>
          <a:bodyPr>
            <a:normAutofit/>
          </a:bodyPr>
          <a:lstStyle/>
          <a:p>
            <a:pPr marL="0" indent="0">
              <a:buNone/>
            </a:pPr>
            <a:r>
              <a:rPr lang="de-DE" sz="1600" b="1" dirty="0"/>
              <a:t>Füllungen im Seitenzahnbereich</a:t>
            </a:r>
          </a:p>
          <a:p>
            <a:pPr marL="0" indent="0">
              <a:buNone/>
            </a:pPr>
            <a:endParaRPr lang="de-DE" sz="1600" b="1" dirty="0"/>
          </a:p>
          <a:p>
            <a:pPr marL="0" indent="0">
              <a:buNone/>
            </a:pPr>
            <a:r>
              <a:rPr lang="de-DE" sz="1600" b="1" dirty="0"/>
              <a:t>Plastische Füllungen							Füllung in </a:t>
            </a:r>
            <a:r>
              <a:rPr lang="de-DE" sz="1600" b="1" dirty="0" err="1"/>
              <a:t>Adhäsivtechnik</a:t>
            </a:r>
            <a:endParaRPr lang="de-DE" sz="1600" b="1" dirty="0"/>
          </a:p>
          <a:p>
            <a:pPr marL="0" indent="0">
              <a:buNone/>
            </a:pPr>
            <a:endParaRPr lang="de-DE" sz="1200" b="1" dirty="0"/>
          </a:p>
          <a:p>
            <a:pPr marL="0" indent="0">
              <a:buNone/>
            </a:pPr>
            <a:r>
              <a:rPr lang="de-DE" sz="1200" dirty="0"/>
              <a:t>		</a:t>
            </a:r>
            <a:r>
              <a:rPr lang="de-DE" sz="1600" dirty="0">
                <a:solidFill>
                  <a:srgbClr val="00B0F0"/>
                </a:solidFill>
              </a:rPr>
              <a:t>2050</a:t>
            </a:r>
            <a:r>
              <a:rPr lang="de-DE" sz="1600" dirty="0"/>
              <a:t>						1-flächig					</a:t>
            </a:r>
            <a:r>
              <a:rPr lang="de-DE" sz="1600" dirty="0">
                <a:solidFill>
                  <a:srgbClr val="00B0F0"/>
                </a:solidFill>
              </a:rPr>
              <a:t>2060</a:t>
            </a:r>
          </a:p>
          <a:p>
            <a:pPr marL="0" indent="0">
              <a:buNone/>
            </a:pPr>
            <a:endParaRPr lang="de-DE" sz="1600" dirty="0"/>
          </a:p>
          <a:p>
            <a:pPr marL="0" indent="0">
              <a:buNone/>
            </a:pPr>
            <a:r>
              <a:rPr lang="de-DE" sz="1600" dirty="0"/>
              <a:t>		</a:t>
            </a:r>
            <a:r>
              <a:rPr lang="de-DE" sz="1600" dirty="0">
                <a:solidFill>
                  <a:srgbClr val="00B0F0"/>
                </a:solidFill>
              </a:rPr>
              <a:t>2070</a:t>
            </a:r>
            <a:r>
              <a:rPr lang="de-DE" sz="1600" dirty="0"/>
              <a:t>						2-flächig					</a:t>
            </a:r>
            <a:r>
              <a:rPr lang="de-DE" sz="1600" dirty="0">
                <a:solidFill>
                  <a:srgbClr val="00B0F0"/>
                </a:solidFill>
              </a:rPr>
              <a:t>2080</a:t>
            </a:r>
          </a:p>
          <a:p>
            <a:pPr marL="0" indent="0">
              <a:buNone/>
            </a:pPr>
            <a:endParaRPr lang="de-DE" sz="1600" dirty="0"/>
          </a:p>
          <a:p>
            <a:pPr marL="0" indent="0">
              <a:buNone/>
            </a:pPr>
            <a:r>
              <a:rPr lang="de-DE" sz="1600" dirty="0"/>
              <a:t>		</a:t>
            </a:r>
            <a:r>
              <a:rPr lang="de-DE" sz="1600" dirty="0">
                <a:solidFill>
                  <a:srgbClr val="00B0F0"/>
                </a:solidFill>
              </a:rPr>
              <a:t>2090</a:t>
            </a:r>
            <a:r>
              <a:rPr lang="de-DE" sz="1600" dirty="0"/>
              <a:t>						3-flächig					</a:t>
            </a:r>
            <a:r>
              <a:rPr lang="de-DE" sz="1600" dirty="0">
                <a:solidFill>
                  <a:srgbClr val="00B0F0"/>
                </a:solidFill>
              </a:rPr>
              <a:t>2100</a:t>
            </a:r>
          </a:p>
          <a:p>
            <a:pPr marL="0" indent="0">
              <a:buNone/>
            </a:pPr>
            <a:endParaRPr lang="de-DE" sz="1600" dirty="0"/>
          </a:p>
          <a:p>
            <a:pPr marL="0" indent="0">
              <a:buNone/>
            </a:pPr>
            <a:r>
              <a:rPr lang="de-DE" sz="1600" dirty="0"/>
              <a:t>		</a:t>
            </a:r>
            <a:r>
              <a:rPr lang="de-DE" sz="1600" dirty="0">
                <a:solidFill>
                  <a:srgbClr val="00B0F0"/>
                </a:solidFill>
              </a:rPr>
              <a:t>2110</a:t>
            </a:r>
            <a:r>
              <a:rPr lang="de-DE" sz="1600" dirty="0"/>
              <a:t>						4-flächig					</a:t>
            </a:r>
            <a:r>
              <a:rPr lang="de-DE" sz="1600" dirty="0">
                <a:solidFill>
                  <a:srgbClr val="00B0F0"/>
                </a:solidFill>
              </a:rPr>
              <a:t>2120</a:t>
            </a:r>
          </a:p>
          <a:p>
            <a:pPr marL="0" indent="0">
              <a:buNone/>
            </a:pPr>
            <a:endParaRPr lang="de-DE" sz="1200" b="1" dirty="0"/>
          </a:p>
          <a:p>
            <a:pPr marL="0" indent="0">
              <a:buNone/>
            </a:pPr>
            <a:endParaRPr lang="de-DE" sz="1600" b="1" dirty="0"/>
          </a:p>
          <a:p>
            <a:pPr>
              <a:buFont typeface="Wingdings" pitchFamily="2" charset="2"/>
              <a:buChar char="ü"/>
            </a:pPr>
            <a:r>
              <a:rPr lang="de-DE" sz="1600" dirty="0"/>
              <a:t>Kontrolle, </a:t>
            </a:r>
            <a:r>
              <a:rPr lang="de-DE" sz="1600" dirty="0" err="1"/>
              <a:t>Finieren</a:t>
            </a:r>
            <a:r>
              <a:rPr lang="de-DE" sz="1600" dirty="0"/>
              <a:t>, Polieren von Füllungen, in separater Sitzung möglich</a:t>
            </a:r>
          </a:p>
          <a:p>
            <a:pPr>
              <a:buFont typeface="Wingdings" pitchFamily="2" charset="2"/>
              <a:buChar char="ü"/>
            </a:pPr>
            <a:endParaRPr lang="de-DE" sz="1200" dirty="0"/>
          </a:p>
          <a:p>
            <a:pPr>
              <a:buFont typeface="Wingdings" pitchFamily="2" charset="2"/>
              <a:buChar char="ü"/>
            </a:pPr>
            <a:endParaRPr lang="de-DE" dirty="0"/>
          </a:p>
          <a:p>
            <a:pPr marL="457200" indent="-457200">
              <a:buFont typeface="+mj-lt"/>
              <a:buAutoNum type="alphaLcParenR"/>
            </a:pPr>
            <a:endParaRPr lang="de-DE" dirty="0"/>
          </a:p>
        </p:txBody>
      </p:sp>
    </p:spTree>
    <p:extLst>
      <p:ext uri="{BB962C8B-B14F-4D97-AF65-F5344CB8AC3E}">
        <p14:creationId xmlns:p14="http://schemas.microsoft.com/office/powerpoint/2010/main" val="146553058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br>
              <a:rPr lang="de-DE" dirty="0"/>
            </a:br>
            <a:r>
              <a:rPr lang="de-DE" dirty="0"/>
              <a:t>					Abrechnung </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p:txBody>
          <a:bodyPr>
            <a:normAutofit/>
          </a:bodyPr>
          <a:lstStyle/>
          <a:p>
            <a:pPr marL="0" indent="0">
              <a:buNone/>
            </a:pPr>
            <a:r>
              <a:rPr lang="de-DE" sz="1600" b="1" dirty="0"/>
              <a:t>Aufbaufüllungen BEMA : 								</a:t>
            </a:r>
            <a:r>
              <a:rPr lang="de-DE" sz="1600" b="1" dirty="0">
                <a:solidFill>
                  <a:srgbClr val="002060"/>
                </a:solidFill>
              </a:rPr>
              <a:t>F1 ZE / F2 ZE </a:t>
            </a:r>
          </a:p>
          <a:p>
            <a:pPr marL="0" indent="0">
              <a:buNone/>
            </a:pPr>
            <a:endParaRPr lang="de-DE" sz="1600" b="1" dirty="0"/>
          </a:p>
          <a:p>
            <a:pPr marL="0" indent="0">
              <a:buNone/>
            </a:pPr>
            <a:r>
              <a:rPr lang="de-DE" sz="1600" dirty="0"/>
              <a:t>ausgedehnter Substanzdefekt: </a:t>
            </a:r>
          </a:p>
          <a:p>
            <a:pPr marL="0" indent="0">
              <a:buNone/>
            </a:pPr>
            <a:r>
              <a:rPr lang="de-DE" sz="1600" dirty="0"/>
              <a:t>Füllung als Vorbehandlung zur Überkronung des Zahnes (nur möglich, wenn eine tatsächliche Überkronung geplant ist)</a:t>
            </a:r>
          </a:p>
          <a:p>
            <a:pPr marL="0" indent="0">
              <a:buNone/>
            </a:pPr>
            <a:endParaRPr lang="de-DE" sz="1600" b="1" dirty="0"/>
          </a:p>
          <a:p>
            <a:pPr marL="0" indent="0">
              <a:buNone/>
            </a:pPr>
            <a:r>
              <a:rPr lang="de-DE" sz="1600" dirty="0"/>
              <a:t>In der Dokumentation sind folgende Angaben zu machen</a:t>
            </a:r>
          </a:p>
          <a:p>
            <a:pPr>
              <a:buFont typeface="Wingdings" pitchFamily="2" charset="2"/>
              <a:buChar char="ü"/>
            </a:pPr>
            <a:r>
              <a:rPr lang="de-DE" sz="1600" dirty="0"/>
              <a:t>ZE und Angaben zu allen betroffenen Flächen</a:t>
            </a:r>
          </a:p>
          <a:p>
            <a:pPr marL="0" indent="0">
              <a:buNone/>
            </a:pPr>
            <a:endParaRPr lang="de-DE" sz="1600" dirty="0"/>
          </a:p>
          <a:p>
            <a:pPr marL="0" indent="0" algn="ctr">
              <a:buNone/>
            </a:pPr>
            <a:r>
              <a:rPr lang="de-DE" sz="1600" b="1" dirty="0"/>
              <a:t>F1 = </a:t>
            </a:r>
            <a:r>
              <a:rPr lang="de-DE" sz="1600" b="1" dirty="0" err="1"/>
              <a:t>einflächig</a:t>
            </a:r>
            <a:r>
              <a:rPr lang="de-DE" sz="1600" b="1" dirty="0"/>
              <a:t> ( </a:t>
            </a:r>
            <a:r>
              <a:rPr lang="de-DE" sz="1600" b="1" dirty="0" err="1"/>
              <a:t>z.b</a:t>
            </a:r>
            <a:r>
              <a:rPr lang="de-DE" sz="1600" b="1" dirty="0"/>
              <a:t> F1 ZE o)</a:t>
            </a:r>
          </a:p>
          <a:p>
            <a:pPr marL="0" indent="0" algn="ctr">
              <a:buNone/>
            </a:pPr>
            <a:r>
              <a:rPr lang="de-DE" sz="1600" b="1" dirty="0"/>
              <a:t>           F2 = mehrflächig ( </a:t>
            </a:r>
            <a:r>
              <a:rPr lang="de-DE" sz="1600" b="1" dirty="0" err="1"/>
              <a:t>z.B</a:t>
            </a:r>
            <a:r>
              <a:rPr lang="de-DE" sz="1600" b="1" dirty="0"/>
              <a:t> F2 ZE </a:t>
            </a:r>
            <a:r>
              <a:rPr lang="de-DE" sz="1600" b="1" dirty="0" err="1"/>
              <a:t>modv</a:t>
            </a:r>
            <a:r>
              <a:rPr lang="de-DE" sz="1600" b="1" dirty="0"/>
              <a:t>)</a:t>
            </a:r>
          </a:p>
          <a:p>
            <a:pPr marL="0" indent="0" algn="ctr">
              <a:buNone/>
            </a:pPr>
            <a:endParaRPr lang="de-DE" sz="1600" b="1" dirty="0"/>
          </a:p>
          <a:p>
            <a:pPr>
              <a:buFont typeface="Wingdings" pitchFamily="2" charset="2"/>
              <a:buChar char="ü"/>
            </a:pPr>
            <a:r>
              <a:rPr lang="de-DE" sz="1600" dirty="0"/>
              <a:t>Höchstens </a:t>
            </a:r>
            <a:r>
              <a:rPr lang="de-DE" sz="1600" i="1" dirty="0"/>
              <a:t>2x pro Zahn </a:t>
            </a:r>
            <a:r>
              <a:rPr lang="de-DE" sz="1600" dirty="0"/>
              <a:t>abrechenbar </a:t>
            </a:r>
            <a:endParaRPr lang="de-DE" sz="1600" b="1" dirty="0"/>
          </a:p>
          <a:p>
            <a:pPr marL="0" indent="0">
              <a:buNone/>
            </a:pPr>
            <a:endParaRPr lang="de-DE" sz="1600" b="1" dirty="0"/>
          </a:p>
          <a:p>
            <a:pPr>
              <a:buFont typeface="Wingdings" pitchFamily="2" charset="2"/>
              <a:buChar char="ü"/>
            </a:pPr>
            <a:endParaRPr lang="de-DE" sz="1600" b="1" dirty="0"/>
          </a:p>
          <a:p>
            <a:pPr>
              <a:buFont typeface="Wingdings" pitchFamily="2" charset="2"/>
              <a:buChar char="ü"/>
            </a:pPr>
            <a:endParaRPr lang="de-DE" sz="1200" dirty="0"/>
          </a:p>
          <a:p>
            <a:pPr>
              <a:buFont typeface="Wingdings" pitchFamily="2" charset="2"/>
              <a:buChar char="ü"/>
            </a:pPr>
            <a:endParaRPr lang="de-DE" dirty="0"/>
          </a:p>
          <a:p>
            <a:pPr marL="457200" indent="-457200">
              <a:buFont typeface="+mj-lt"/>
              <a:buAutoNum type="alphaLcParenR"/>
            </a:pPr>
            <a:endParaRPr lang="de-DE" dirty="0"/>
          </a:p>
        </p:txBody>
      </p:sp>
    </p:spTree>
    <p:extLst>
      <p:ext uri="{BB962C8B-B14F-4D97-AF65-F5344CB8AC3E}">
        <p14:creationId xmlns:p14="http://schemas.microsoft.com/office/powerpoint/2010/main" val="343168510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br>
              <a:rPr lang="de-DE" dirty="0"/>
            </a:br>
            <a:r>
              <a:rPr lang="de-DE" dirty="0"/>
              <a:t>					Abrechnung </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p:txBody>
          <a:bodyPr>
            <a:normAutofit/>
          </a:bodyPr>
          <a:lstStyle/>
          <a:p>
            <a:pPr marL="0" indent="0">
              <a:buNone/>
            </a:pPr>
            <a:r>
              <a:rPr lang="de-DE" sz="1600" b="1" dirty="0"/>
              <a:t>Aufbaufüllungen GOZ:											</a:t>
            </a:r>
            <a:r>
              <a:rPr lang="de-DE" sz="1600" b="1" dirty="0">
                <a:solidFill>
                  <a:srgbClr val="00B0F0"/>
                </a:solidFill>
              </a:rPr>
              <a:t>2180</a:t>
            </a:r>
          </a:p>
          <a:p>
            <a:pPr marL="0" indent="0">
              <a:buNone/>
            </a:pPr>
            <a:endParaRPr lang="de-DE" sz="1600" b="1" dirty="0">
              <a:solidFill>
                <a:srgbClr val="00B0F0"/>
              </a:solidFill>
            </a:endParaRPr>
          </a:p>
          <a:p>
            <a:pPr>
              <a:buFont typeface="Wingdings" pitchFamily="2" charset="2"/>
              <a:buChar char="ü"/>
            </a:pPr>
            <a:r>
              <a:rPr lang="de-DE" sz="1600" dirty="0"/>
              <a:t>je Zahn</a:t>
            </a:r>
            <a:r>
              <a:rPr lang="de-DE" sz="1600" i="1" dirty="0"/>
              <a:t> 1x </a:t>
            </a:r>
            <a:r>
              <a:rPr lang="de-DE" sz="1600" dirty="0"/>
              <a:t>abrechenbar</a:t>
            </a:r>
          </a:p>
          <a:p>
            <a:pPr marL="0" indent="0">
              <a:buNone/>
            </a:pPr>
            <a:endParaRPr lang="de-DE" sz="1600" dirty="0"/>
          </a:p>
          <a:p>
            <a:pPr>
              <a:buFont typeface="Wingdings" pitchFamily="2" charset="2"/>
              <a:buChar char="ü"/>
            </a:pPr>
            <a:r>
              <a:rPr lang="de-DE" sz="1600" dirty="0"/>
              <a:t>adhäsive Befestigung mit</a:t>
            </a:r>
            <a:r>
              <a:rPr lang="de-DE" sz="1600" dirty="0">
                <a:solidFill>
                  <a:srgbClr val="00B0F0"/>
                </a:solidFill>
              </a:rPr>
              <a:t> 2197</a:t>
            </a:r>
            <a:r>
              <a:rPr lang="de-DE" sz="1600" dirty="0"/>
              <a:t> möglich</a:t>
            </a:r>
          </a:p>
          <a:p>
            <a:pPr marL="0" indent="0">
              <a:buNone/>
            </a:pPr>
            <a:endParaRPr lang="de-DE" sz="1600" dirty="0"/>
          </a:p>
          <a:p>
            <a:pPr>
              <a:buFont typeface="Wingdings" pitchFamily="2" charset="2"/>
              <a:buChar char="ü"/>
            </a:pPr>
            <a:r>
              <a:rPr lang="de-DE" sz="1600" dirty="0"/>
              <a:t>keine Abrechnung von 2060ff. möglich</a:t>
            </a:r>
          </a:p>
          <a:p>
            <a:pPr marL="0" indent="0">
              <a:buNone/>
            </a:pPr>
            <a:endParaRPr lang="de-DE" sz="1600" b="1" dirty="0"/>
          </a:p>
          <a:p>
            <a:pPr marL="0" indent="0">
              <a:buNone/>
            </a:pPr>
            <a:endParaRPr lang="de-DE" sz="1600" b="1" dirty="0"/>
          </a:p>
          <a:p>
            <a:pPr marL="0" indent="0">
              <a:buNone/>
            </a:pPr>
            <a:endParaRPr lang="de-DE" sz="1600" b="1" dirty="0"/>
          </a:p>
          <a:p>
            <a:pPr>
              <a:buFont typeface="Wingdings" pitchFamily="2" charset="2"/>
              <a:buChar char="ü"/>
            </a:pPr>
            <a:endParaRPr lang="de-DE" sz="1600" b="1" dirty="0"/>
          </a:p>
          <a:p>
            <a:pPr>
              <a:buFont typeface="Wingdings" pitchFamily="2" charset="2"/>
              <a:buChar char="ü"/>
            </a:pPr>
            <a:endParaRPr lang="de-DE" sz="1200" dirty="0"/>
          </a:p>
          <a:p>
            <a:pPr>
              <a:buFont typeface="Wingdings" pitchFamily="2" charset="2"/>
              <a:buChar char="ü"/>
            </a:pPr>
            <a:endParaRPr lang="de-DE" dirty="0"/>
          </a:p>
          <a:p>
            <a:pPr marL="457200" indent="-457200">
              <a:buFont typeface="+mj-lt"/>
              <a:buAutoNum type="alphaLcParenR"/>
            </a:pPr>
            <a:endParaRPr lang="de-DE" dirty="0"/>
          </a:p>
        </p:txBody>
      </p:sp>
    </p:spTree>
    <p:extLst>
      <p:ext uri="{BB962C8B-B14F-4D97-AF65-F5344CB8AC3E}">
        <p14:creationId xmlns:p14="http://schemas.microsoft.com/office/powerpoint/2010/main" val="106566009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br>
              <a:rPr lang="de-DE" dirty="0"/>
            </a:br>
            <a:r>
              <a:rPr lang="de-DE" dirty="0"/>
              <a:t>					Abrechnung </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a:xfrm>
            <a:off x="850900" y="1844824"/>
            <a:ext cx="7835900" cy="4026430"/>
          </a:xfrm>
        </p:spPr>
        <p:txBody>
          <a:bodyPr>
            <a:normAutofit lnSpcReduction="10000"/>
          </a:bodyPr>
          <a:lstStyle/>
          <a:p>
            <a:pPr marL="0" indent="0">
              <a:buNone/>
            </a:pPr>
            <a:r>
              <a:rPr lang="de-DE" sz="1600" dirty="0"/>
              <a:t>										</a:t>
            </a:r>
            <a:endParaRPr lang="de-DE" sz="1600" b="1" dirty="0"/>
          </a:p>
          <a:p>
            <a:pPr marL="0" indent="0">
              <a:buNone/>
            </a:pPr>
            <a:r>
              <a:rPr lang="de-DE" sz="1600" b="1" dirty="0"/>
              <a:t>Stiftverankerungen von Füllungen</a:t>
            </a:r>
            <a:r>
              <a:rPr lang="de-DE" sz="1200" b="1" dirty="0"/>
              <a:t>: </a:t>
            </a:r>
          </a:p>
          <a:p>
            <a:pPr marL="0" indent="0">
              <a:buNone/>
            </a:pPr>
            <a:r>
              <a:rPr lang="de-DE" sz="1200" dirty="0" err="1"/>
              <a:t>parapulpäre</a:t>
            </a:r>
            <a:r>
              <a:rPr lang="de-DE" sz="1200" dirty="0"/>
              <a:t> Stifte bei vitalen Zähnen zur Befestigung von Füllungen an stark zerstörten Zähnen</a:t>
            </a:r>
          </a:p>
          <a:p>
            <a:pPr marL="0" indent="0">
              <a:buNone/>
            </a:pPr>
            <a:endParaRPr lang="de-DE" sz="1200" b="1" dirty="0"/>
          </a:p>
          <a:p>
            <a:pPr marL="0" indent="0" algn="ctr">
              <a:buNone/>
            </a:pPr>
            <a:r>
              <a:rPr lang="de-DE" sz="1200" b="1" dirty="0">
                <a:solidFill>
                  <a:srgbClr val="002060"/>
                </a:solidFill>
              </a:rPr>
              <a:t>St (16) 	</a:t>
            </a:r>
            <a:r>
              <a:rPr lang="de-DE" sz="1200" b="1" dirty="0"/>
              <a:t>								</a:t>
            </a:r>
            <a:r>
              <a:rPr lang="de-DE" sz="1200" b="1" dirty="0">
                <a:solidFill>
                  <a:srgbClr val="002060"/>
                </a:solidFill>
              </a:rPr>
              <a:t>601 + Materialkosten</a:t>
            </a:r>
          </a:p>
          <a:p>
            <a:pPr marL="0" indent="0">
              <a:buNone/>
            </a:pPr>
            <a:endParaRPr lang="de-DE" sz="1200" dirty="0"/>
          </a:p>
          <a:p>
            <a:pPr marL="0" indent="0">
              <a:buNone/>
            </a:pPr>
            <a:r>
              <a:rPr lang="de-DE" sz="1200" dirty="0"/>
              <a:t>je Zahn 1x , auch bei mehreren Stiften</a:t>
            </a:r>
          </a:p>
          <a:p>
            <a:pPr marL="0" indent="0">
              <a:buNone/>
            </a:pPr>
            <a:endParaRPr lang="de-DE" sz="1200" b="1" dirty="0"/>
          </a:p>
          <a:p>
            <a:pPr marL="0" indent="0">
              <a:buNone/>
            </a:pPr>
            <a:endParaRPr lang="de-DE" sz="1200" b="1" dirty="0"/>
          </a:p>
          <a:p>
            <a:pPr marL="0" indent="0">
              <a:buNone/>
            </a:pPr>
            <a:endParaRPr lang="de-DE" sz="1200" b="1" dirty="0"/>
          </a:p>
          <a:p>
            <a:pPr marL="0" indent="0">
              <a:buNone/>
            </a:pPr>
            <a:endParaRPr lang="de-DE" sz="1200" b="1" dirty="0"/>
          </a:p>
          <a:p>
            <a:pPr marL="0" indent="0">
              <a:buNone/>
            </a:pPr>
            <a:endParaRPr lang="de-DE" sz="1200" b="1" dirty="0"/>
          </a:p>
          <a:p>
            <a:pPr marL="0" indent="0">
              <a:buNone/>
            </a:pPr>
            <a:endParaRPr lang="de-DE" sz="1200" b="1" dirty="0"/>
          </a:p>
          <a:p>
            <a:pPr marL="0" indent="0">
              <a:buNone/>
            </a:pPr>
            <a:r>
              <a:rPr lang="de-DE" sz="1200" b="1" dirty="0"/>
              <a:t>                </a:t>
            </a:r>
            <a:r>
              <a:rPr lang="de-DE" sz="1200" b="1" dirty="0">
                <a:solidFill>
                  <a:srgbClr val="002060"/>
                </a:solidFill>
              </a:rPr>
              <a:t>F3 und F4 </a:t>
            </a:r>
            <a:r>
              <a:rPr lang="de-DE" sz="1200" b="1" dirty="0"/>
              <a:t>									</a:t>
            </a:r>
            <a:r>
              <a:rPr lang="de-DE" sz="1200" b="1" dirty="0">
                <a:solidFill>
                  <a:srgbClr val="002060"/>
                </a:solidFill>
              </a:rPr>
              <a:t>          F1 und F2,</a:t>
            </a:r>
          </a:p>
          <a:p>
            <a:pPr marL="0" indent="0">
              <a:buNone/>
            </a:pPr>
            <a:endParaRPr lang="de-DE" sz="1200" b="1" dirty="0"/>
          </a:p>
          <a:p>
            <a:pPr marL="0" indent="0">
              <a:buNone/>
            </a:pPr>
            <a:r>
              <a:rPr lang="de-DE" sz="1200" b="1" dirty="0"/>
              <a:t>	     </a:t>
            </a:r>
            <a:r>
              <a:rPr lang="de-DE" sz="1200" b="1" dirty="0">
                <a:solidFill>
                  <a:srgbClr val="002060"/>
                </a:solidFill>
              </a:rPr>
              <a:t>  13g + h</a:t>
            </a:r>
            <a:r>
              <a:rPr lang="de-DE" sz="1200" b="1" dirty="0"/>
              <a:t>										</a:t>
            </a:r>
            <a:r>
              <a:rPr lang="de-DE" sz="1200" b="1" dirty="0">
                <a:solidFill>
                  <a:srgbClr val="002060"/>
                </a:solidFill>
              </a:rPr>
              <a:t>         13e + f,</a:t>
            </a:r>
          </a:p>
          <a:p>
            <a:pPr marL="0" indent="0">
              <a:buNone/>
            </a:pPr>
            <a:endParaRPr lang="de-DE" sz="1200" b="1" dirty="0"/>
          </a:p>
          <a:p>
            <a:pPr marL="0" indent="0">
              <a:buNone/>
            </a:pPr>
            <a:r>
              <a:rPr lang="de-DE" sz="1200" b="1" dirty="0"/>
              <a:t> 												</a:t>
            </a:r>
            <a:r>
              <a:rPr lang="de-DE" sz="1200" b="1" dirty="0">
                <a:solidFill>
                  <a:srgbClr val="002060"/>
                </a:solidFill>
              </a:rPr>
              <a:t>          F1ZE; F2ZE</a:t>
            </a:r>
          </a:p>
          <a:p>
            <a:pPr marL="0" indent="0">
              <a:buNone/>
            </a:pPr>
            <a:r>
              <a:rPr lang="de-DE" sz="1200" b="1" dirty="0"/>
              <a:t> </a:t>
            </a:r>
          </a:p>
          <a:p>
            <a:pPr marL="0" indent="0">
              <a:buNone/>
            </a:pPr>
            <a:endParaRPr lang="de-DE" sz="1200" b="1" dirty="0"/>
          </a:p>
          <a:p>
            <a:pPr marL="0" indent="0">
              <a:buNone/>
            </a:pPr>
            <a:r>
              <a:rPr lang="de-DE" sz="1200" b="1" dirty="0"/>
              <a:t>Abrechnung in der </a:t>
            </a:r>
            <a:r>
              <a:rPr lang="de-DE" sz="1200" b="1" dirty="0">
                <a:solidFill>
                  <a:srgbClr val="00B0F0"/>
                </a:solidFill>
              </a:rPr>
              <a:t>GOZ</a:t>
            </a:r>
            <a:r>
              <a:rPr lang="de-DE" sz="1200" b="1" dirty="0"/>
              <a:t>:		 </a:t>
            </a:r>
            <a:r>
              <a:rPr lang="de-DE" sz="1200" b="1" dirty="0">
                <a:solidFill>
                  <a:srgbClr val="00B0F0"/>
                </a:solidFill>
              </a:rPr>
              <a:t>keine Gebührennummer vorhanden, Analogberechnung möglich</a:t>
            </a:r>
            <a:r>
              <a:rPr lang="de-DE" sz="1200" dirty="0"/>
              <a:t>								</a:t>
            </a:r>
          </a:p>
          <a:p>
            <a:pPr marL="0" indent="0">
              <a:buNone/>
            </a:pPr>
            <a:r>
              <a:rPr lang="de-DE" sz="1200" b="1" dirty="0"/>
              <a:t>				</a:t>
            </a:r>
          </a:p>
          <a:p>
            <a:pPr marL="0" indent="0">
              <a:buNone/>
            </a:pPr>
            <a:endParaRPr lang="de-DE" sz="1600" b="1" dirty="0"/>
          </a:p>
          <a:p>
            <a:pPr marL="0" indent="0">
              <a:buNone/>
            </a:pPr>
            <a:endParaRPr lang="de-DE" sz="1600" b="1" dirty="0"/>
          </a:p>
          <a:p>
            <a:pPr>
              <a:buFont typeface="Wingdings" pitchFamily="2" charset="2"/>
              <a:buChar char="ü"/>
            </a:pPr>
            <a:endParaRPr lang="de-DE" sz="1200" dirty="0"/>
          </a:p>
          <a:p>
            <a:pPr marL="0" indent="0">
              <a:buNone/>
            </a:pPr>
            <a:endParaRPr lang="de-DE" dirty="0"/>
          </a:p>
          <a:p>
            <a:pPr marL="457200" indent="-457200">
              <a:buFont typeface="+mj-lt"/>
              <a:buAutoNum type="alphaLcParenR"/>
            </a:pPr>
            <a:endParaRPr lang="de-DE" dirty="0"/>
          </a:p>
        </p:txBody>
      </p:sp>
      <p:cxnSp>
        <p:nvCxnSpPr>
          <p:cNvPr id="5" name="Gerade Verbindung mit Pfeil 4">
            <a:extLst>
              <a:ext uri="{FF2B5EF4-FFF2-40B4-BE49-F238E27FC236}">
                <a16:creationId xmlns:a16="http://schemas.microsoft.com/office/drawing/2014/main" id="{DAE49867-E00A-A547-BCD8-5FDA08DFBEBF}"/>
              </a:ext>
            </a:extLst>
          </p:cNvPr>
          <p:cNvCxnSpPr/>
          <p:nvPr/>
        </p:nvCxnSpPr>
        <p:spPr bwMode="auto">
          <a:xfrm>
            <a:off x="1979712" y="3429000"/>
            <a:ext cx="0" cy="576064"/>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8" name="Gerade Verbindung mit Pfeil 7">
            <a:extLst>
              <a:ext uri="{FF2B5EF4-FFF2-40B4-BE49-F238E27FC236}">
                <a16:creationId xmlns:a16="http://schemas.microsoft.com/office/drawing/2014/main" id="{7536F911-81E2-1741-9F40-9A3B49B9A081}"/>
              </a:ext>
            </a:extLst>
          </p:cNvPr>
          <p:cNvCxnSpPr/>
          <p:nvPr/>
        </p:nvCxnSpPr>
        <p:spPr bwMode="auto">
          <a:xfrm>
            <a:off x="7092280" y="3501008"/>
            <a:ext cx="0" cy="576064"/>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pic>
        <p:nvPicPr>
          <p:cNvPr id="6" name="Grafik 5">
            <a:extLst>
              <a:ext uri="{FF2B5EF4-FFF2-40B4-BE49-F238E27FC236}">
                <a16:creationId xmlns:a16="http://schemas.microsoft.com/office/drawing/2014/main" id="{F997ECD5-F212-4F47-9B03-E64EE56400E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770169" y="3215321"/>
            <a:ext cx="3997362" cy="1579485"/>
          </a:xfrm>
          <a:prstGeom prst="rect">
            <a:avLst/>
          </a:prstGeom>
        </p:spPr>
      </p:pic>
    </p:spTree>
    <p:extLst>
      <p:ext uri="{BB962C8B-B14F-4D97-AF65-F5344CB8AC3E}">
        <p14:creationId xmlns:p14="http://schemas.microsoft.com/office/powerpoint/2010/main" val="107093044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br>
              <a:rPr lang="de-DE" dirty="0"/>
            </a:br>
            <a:r>
              <a:rPr lang="de-DE" dirty="0"/>
              <a:t>					Abrechnung </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a:xfrm>
            <a:off x="850900" y="1844824"/>
            <a:ext cx="7835900" cy="4170446"/>
          </a:xfrm>
        </p:spPr>
        <p:txBody>
          <a:bodyPr>
            <a:normAutofit fontScale="70000" lnSpcReduction="20000"/>
          </a:bodyPr>
          <a:lstStyle/>
          <a:p>
            <a:pPr marL="0" indent="0">
              <a:buNone/>
            </a:pPr>
            <a:r>
              <a:rPr lang="de-DE" sz="2300" dirty="0"/>
              <a:t>										</a:t>
            </a:r>
            <a:endParaRPr lang="de-DE" sz="2300" b="1" dirty="0"/>
          </a:p>
          <a:p>
            <a:pPr marL="0" indent="0">
              <a:buNone/>
            </a:pPr>
            <a:r>
              <a:rPr lang="de-DE" sz="2300" b="1" dirty="0"/>
              <a:t>Besondere Maßnahmen beim Präparieren und Füllen BEMA			</a:t>
            </a:r>
            <a:r>
              <a:rPr lang="de-DE" sz="2300" b="1" dirty="0" err="1">
                <a:solidFill>
                  <a:srgbClr val="002060"/>
                </a:solidFill>
              </a:rPr>
              <a:t>bMF</a:t>
            </a:r>
            <a:endParaRPr lang="de-DE" sz="2300" b="1" dirty="0">
              <a:solidFill>
                <a:srgbClr val="002060"/>
              </a:solidFill>
            </a:endParaRPr>
          </a:p>
          <a:p>
            <a:pPr marL="0" indent="0">
              <a:buNone/>
            </a:pPr>
            <a:endParaRPr lang="de-DE" sz="1900" b="1" dirty="0"/>
          </a:p>
          <a:p>
            <a:pPr marL="0" indent="0">
              <a:buNone/>
            </a:pPr>
            <a:r>
              <a:rPr lang="de-DE" sz="1900" dirty="0"/>
              <a:t>je Kieferhälfte oder Frontzahnbereich</a:t>
            </a:r>
          </a:p>
          <a:p>
            <a:pPr marL="0" indent="0">
              <a:buNone/>
            </a:pPr>
            <a:endParaRPr lang="de-DE" sz="1900" b="1" dirty="0"/>
          </a:p>
          <a:p>
            <a:pPr>
              <a:buFont typeface="Wingdings" pitchFamily="2" charset="2"/>
              <a:buChar char="ü"/>
            </a:pPr>
            <a:r>
              <a:rPr lang="de-DE" sz="1900" dirty="0"/>
              <a:t>Separieren (Keile, Slicen, Anlegen von Bändern (KFO))</a:t>
            </a:r>
          </a:p>
          <a:p>
            <a:pPr>
              <a:buFont typeface="Wingdings" pitchFamily="2" charset="2"/>
              <a:buChar char="ü"/>
            </a:pPr>
            <a:r>
              <a:rPr lang="de-DE" sz="1900" dirty="0"/>
              <a:t>Absolute Trockenlegung mit </a:t>
            </a:r>
            <a:r>
              <a:rPr lang="de-DE" sz="1900" dirty="0" err="1"/>
              <a:t>Kofferdam</a:t>
            </a:r>
            <a:endParaRPr lang="de-DE" sz="1900" dirty="0"/>
          </a:p>
          <a:p>
            <a:pPr>
              <a:buFont typeface="Wingdings" pitchFamily="2" charset="2"/>
              <a:buChar char="ü"/>
            </a:pPr>
            <a:r>
              <a:rPr lang="de-DE" sz="1900" dirty="0"/>
              <a:t>Stillen einer übermäßigen </a:t>
            </a:r>
            <a:r>
              <a:rPr lang="de-DE" sz="1900" dirty="0" err="1"/>
              <a:t>Papillenblutung</a:t>
            </a:r>
            <a:endParaRPr lang="de-DE" sz="1900" dirty="0"/>
          </a:p>
          <a:p>
            <a:pPr>
              <a:buFont typeface="Wingdings" pitchFamily="2" charset="2"/>
              <a:buChar char="ü"/>
            </a:pPr>
            <a:r>
              <a:rPr lang="de-DE" sz="1900" dirty="0"/>
              <a:t>Verdrängen / Beseitigen von störendem Zahnfleisch (Retraktionsfäden)</a:t>
            </a:r>
          </a:p>
          <a:p>
            <a:pPr>
              <a:buFont typeface="Wingdings" pitchFamily="2" charset="2"/>
              <a:buChar char="ü"/>
            </a:pPr>
            <a:endParaRPr lang="de-DE" sz="1900" dirty="0"/>
          </a:p>
          <a:p>
            <a:pPr marL="0" indent="0">
              <a:buNone/>
            </a:pPr>
            <a:endParaRPr lang="de-DE" sz="2300" dirty="0"/>
          </a:p>
          <a:p>
            <a:pPr marL="0" indent="0">
              <a:buNone/>
            </a:pPr>
            <a:r>
              <a:rPr lang="de-DE" sz="2300" b="1" dirty="0"/>
              <a:t>Besondere Maßnahmen beim Präparieren oder Füllen GOZ			</a:t>
            </a:r>
            <a:r>
              <a:rPr lang="de-DE" sz="2300" dirty="0">
                <a:solidFill>
                  <a:srgbClr val="00B0F0"/>
                </a:solidFill>
              </a:rPr>
              <a:t>2030</a:t>
            </a:r>
            <a:endParaRPr lang="de-DE" sz="2300" b="1" dirty="0"/>
          </a:p>
          <a:p>
            <a:pPr marL="0" indent="0">
              <a:buNone/>
            </a:pPr>
            <a:endParaRPr lang="de-DE" sz="1900" b="1" dirty="0"/>
          </a:p>
          <a:p>
            <a:pPr marL="0" indent="0">
              <a:buNone/>
            </a:pPr>
            <a:r>
              <a:rPr lang="de-DE" sz="1900" dirty="0"/>
              <a:t>je Kieferhälfte oder Frontzahnbereich</a:t>
            </a:r>
          </a:p>
          <a:p>
            <a:pPr marL="0" indent="0">
              <a:buNone/>
            </a:pPr>
            <a:endParaRPr lang="de-DE" sz="1900" b="1" dirty="0"/>
          </a:p>
          <a:p>
            <a:pPr>
              <a:buFont typeface="Wingdings" pitchFamily="2" charset="2"/>
              <a:buChar char="ü"/>
            </a:pPr>
            <a:r>
              <a:rPr lang="de-DE" sz="1900" dirty="0"/>
              <a:t>Separieren (Keile, Slicen, Anlegen von Bändern (KFO))						</a:t>
            </a:r>
            <a:endParaRPr lang="de-DE" sz="2300" dirty="0">
              <a:solidFill>
                <a:srgbClr val="00B0F0"/>
              </a:solidFill>
            </a:endParaRPr>
          </a:p>
          <a:p>
            <a:pPr>
              <a:buFont typeface="Wingdings" pitchFamily="2" charset="2"/>
              <a:buChar char="ü"/>
            </a:pPr>
            <a:r>
              <a:rPr lang="de-DE" sz="1900" dirty="0"/>
              <a:t>Stillen einer übermäßigen </a:t>
            </a:r>
            <a:r>
              <a:rPr lang="de-DE" sz="1900" dirty="0" err="1"/>
              <a:t>Papillenblutung</a:t>
            </a:r>
            <a:endParaRPr lang="de-DE" sz="1900" dirty="0"/>
          </a:p>
          <a:p>
            <a:pPr>
              <a:buFont typeface="Wingdings" pitchFamily="2" charset="2"/>
              <a:buChar char="ü"/>
            </a:pPr>
            <a:r>
              <a:rPr lang="de-DE" sz="1900" dirty="0"/>
              <a:t>Verdrängen / Beseitigen von störendem Zahnfleisch (Retraktionsfäden)</a:t>
            </a:r>
          </a:p>
          <a:p>
            <a:pPr>
              <a:buFont typeface="Wingdings" pitchFamily="2" charset="2"/>
              <a:buChar char="ü"/>
            </a:pPr>
            <a:endParaRPr lang="de-DE" sz="2300" dirty="0"/>
          </a:p>
          <a:p>
            <a:pPr marL="0" indent="0">
              <a:buNone/>
            </a:pPr>
            <a:r>
              <a:rPr lang="de-DE" sz="2300" b="1" dirty="0"/>
              <a:t>Absolute Trockenlegung mittels Kofferdam</a:t>
            </a:r>
            <a:r>
              <a:rPr lang="de-DE" sz="1900" dirty="0"/>
              <a:t>						</a:t>
            </a:r>
            <a:r>
              <a:rPr lang="de-DE" sz="2300" dirty="0">
                <a:solidFill>
                  <a:srgbClr val="00B0F0"/>
                </a:solidFill>
              </a:rPr>
              <a:t>2040</a:t>
            </a:r>
            <a:endParaRPr lang="de-DE" sz="2300" dirty="0"/>
          </a:p>
          <a:p>
            <a:pPr marL="0" indent="0">
              <a:buNone/>
            </a:pPr>
            <a:r>
              <a:rPr lang="de-DE" sz="1200" b="1" dirty="0"/>
              <a:t>				</a:t>
            </a:r>
          </a:p>
          <a:p>
            <a:pPr marL="0" indent="0">
              <a:buNone/>
            </a:pPr>
            <a:endParaRPr lang="de-DE" sz="1600" b="1" dirty="0"/>
          </a:p>
          <a:p>
            <a:pPr>
              <a:buFont typeface="Wingdings" pitchFamily="2" charset="2"/>
              <a:buChar char="ü"/>
            </a:pPr>
            <a:endParaRPr lang="de-DE" sz="1600" b="1" dirty="0"/>
          </a:p>
          <a:p>
            <a:pPr>
              <a:buFont typeface="Wingdings" pitchFamily="2" charset="2"/>
              <a:buChar char="ü"/>
            </a:pPr>
            <a:endParaRPr lang="de-DE" sz="1200" dirty="0"/>
          </a:p>
          <a:p>
            <a:pPr marL="0" indent="0">
              <a:buNone/>
            </a:pPr>
            <a:endParaRPr lang="de-DE" dirty="0"/>
          </a:p>
          <a:p>
            <a:pPr marL="457200" indent="-457200">
              <a:buFont typeface="+mj-lt"/>
              <a:buAutoNum type="alphaLcParenR"/>
            </a:pPr>
            <a:endParaRPr lang="de-DE" dirty="0"/>
          </a:p>
        </p:txBody>
      </p:sp>
    </p:spTree>
    <p:extLst>
      <p:ext uri="{BB962C8B-B14F-4D97-AF65-F5344CB8AC3E}">
        <p14:creationId xmlns:p14="http://schemas.microsoft.com/office/powerpoint/2010/main" val="227742573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br>
              <a:rPr lang="de-DE" dirty="0"/>
            </a:br>
            <a:r>
              <a:rPr lang="de-DE" dirty="0"/>
              <a:t>					Abrechnung </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a:xfrm>
            <a:off x="850900" y="1916832"/>
            <a:ext cx="7835900" cy="4392488"/>
          </a:xfrm>
        </p:spPr>
        <p:txBody>
          <a:bodyPr>
            <a:normAutofit/>
          </a:bodyPr>
          <a:lstStyle/>
          <a:p>
            <a:pPr marL="0" indent="0">
              <a:buNone/>
            </a:pPr>
            <a:r>
              <a:rPr lang="de-DE" sz="1600" b="1" dirty="0"/>
              <a:t>Abrechnung von laborgefertigten Einlagefüllungen (keine Leistungen der GKV)</a:t>
            </a:r>
          </a:p>
          <a:p>
            <a:pPr marL="0" indent="0">
              <a:buNone/>
            </a:pPr>
            <a:endParaRPr lang="de-DE" sz="1600" b="1" dirty="0"/>
          </a:p>
          <a:p>
            <a:pPr marL="0" indent="0">
              <a:buNone/>
            </a:pPr>
            <a:r>
              <a:rPr lang="de-DE" sz="1600" b="1" dirty="0"/>
              <a:t>Abrechnung erfolgt über </a:t>
            </a:r>
            <a:r>
              <a:rPr lang="de-DE" sz="1600" b="1" dirty="0">
                <a:solidFill>
                  <a:srgbClr val="00B0F0"/>
                </a:solidFill>
              </a:rPr>
              <a:t>GOZ</a:t>
            </a:r>
          </a:p>
          <a:p>
            <a:pPr marL="0" indent="0">
              <a:buNone/>
            </a:pPr>
            <a:endParaRPr lang="de-DE" sz="1600" b="1" dirty="0"/>
          </a:p>
          <a:p>
            <a:pPr lvl="2">
              <a:buAutoNum type="arabicPlain" startAt="2150"/>
            </a:pPr>
            <a:r>
              <a:rPr lang="de-DE" sz="1600" b="1" dirty="0">
                <a:solidFill>
                  <a:srgbClr val="00B0F0"/>
                </a:solidFill>
              </a:rPr>
              <a:t> 	</a:t>
            </a:r>
            <a:r>
              <a:rPr lang="de-DE" sz="1600" b="1" dirty="0"/>
              <a:t>1-flächige Einlagefüllung</a:t>
            </a:r>
          </a:p>
          <a:p>
            <a:pPr marL="914400" lvl="2" indent="0">
              <a:buNone/>
            </a:pPr>
            <a:endParaRPr lang="de-DE" sz="1600" b="1" dirty="0"/>
          </a:p>
          <a:p>
            <a:pPr marL="1257300" lvl="2" indent="-342900">
              <a:buAutoNum type="arabicPlain" startAt="2160"/>
            </a:pPr>
            <a:r>
              <a:rPr lang="de-DE" sz="1600" b="1" dirty="0">
                <a:solidFill>
                  <a:srgbClr val="00B0F0"/>
                </a:solidFill>
              </a:rPr>
              <a:t>       </a:t>
            </a:r>
            <a:r>
              <a:rPr lang="de-DE" sz="1600" b="1" dirty="0"/>
              <a:t> 2-flächige Einlagefüllung</a:t>
            </a:r>
          </a:p>
          <a:p>
            <a:pPr marL="914400" lvl="2" indent="0">
              <a:buNone/>
            </a:pPr>
            <a:endParaRPr lang="de-DE" sz="1600" b="1" dirty="0"/>
          </a:p>
          <a:p>
            <a:pPr marL="914400" lvl="2" indent="0">
              <a:buNone/>
            </a:pPr>
            <a:r>
              <a:rPr lang="de-DE" sz="1600" b="1" dirty="0">
                <a:solidFill>
                  <a:srgbClr val="00B0F0"/>
                </a:solidFill>
              </a:rPr>
              <a:t>2170 	</a:t>
            </a:r>
            <a:r>
              <a:rPr lang="de-DE" sz="1600" b="1" dirty="0"/>
              <a:t>3-flächige Einlagefüllung</a:t>
            </a:r>
          </a:p>
          <a:p>
            <a:pPr marL="914400" lvl="2" indent="0">
              <a:buNone/>
            </a:pPr>
            <a:endParaRPr lang="de-DE" sz="1600" b="1" dirty="0">
              <a:solidFill>
                <a:srgbClr val="00B0F0"/>
              </a:solidFill>
            </a:endParaRPr>
          </a:p>
          <a:p>
            <a:pPr marL="914400" lvl="2" indent="0">
              <a:buNone/>
            </a:pPr>
            <a:r>
              <a:rPr lang="de-DE" sz="1600" dirty="0"/>
              <a:t>enthalten:	 präparieren und exkavieren, Abformung, Einprobe, 			   	 Eingliederung und Nachkontrolle</a:t>
            </a:r>
          </a:p>
          <a:p>
            <a:pPr marL="914400" lvl="2" indent="0">
              <a:buNone/>
            </a:pPr>
            <a:endParaRPr lang="de-DE" sz="1600" dirty="0"/>
          </a:p>
          <a:p>
            <a:pPr marL="914400" lvl="2" indent="0">
              <a:buNone/>
            </a:pPr>
            <a:r>
              <a:rPr lang="de-DE" sz="1600" dirty="0"/>
              <a:t>+ Material- &amp; Laborkosten</a:t>
            </a:r>
          </a:p>
          <a:p>
            <a:pPr marL="914400" lvl="2" indent="0">
              <a:buNone/>
            </a:pPr>
            <a:endParaRPr lang="de-DE" sz="1600" dirty="0"/>
          </a:p>
          <a:p>
            <a:pPr marL="914400" lvl="2" indent="0">
              <a:buNone/>
            </a:pPr>
            <a:r>
              <a:rPr lang="de-DE" sz="1600" dirty="0"/>
              <a:t>+ Abformmaterial</a:t>
            </a:r>
          </a:p>
          <a:p>
            <a:pPr marL="914400" lvl="2" indent="0">
              <a:buNone/>
            </a:pPr>
            <a:endParaRPr lang="de-DE" sz="1600" b="1" dirty="0">
              <a:solidFill>
                <a:srgbClr val="00B0F0"/>
              </a:solidFill>
            </a:endParaRPr>
          </a:p>
          <a:p>
            <a:pPr marL="0" indent="0">
              <a:buNone/>
            </a:pPr>
            <a:endParaRPr lang="de-DE" sz="1600" b="1" dirty="0"/>
          </a:p>
          <a:p>
            <a:pPr>
              <a:buFont typeface="Wingdings" pitchFamily="2" charset="2"/>
              <a:buChar char="ü"/>
            </a:pPr>
            <a:endParaRPr lang="de-DE" sz="1600" b="1" dirty="0"/>
          </a:p>
          <a:p>
            <a:pPr>
              <a:buFont typeface="Wingdings" pitchFamily="2" charset="2"/>
              <a:buChar char="ü"/>
            </a:pPr>
            <a:endParaRPr lang="de-DE" sz="1200" dirty="0"/>
          </a:p>
          <a:p>
            <a:pPr>
              <a:buFont typeface="Wingdings" pitchFamily="2" charset="2"/>
              <a:buChar char="ü"/>
            </a:pPr>
            <a:endParaRPr lang="de-DE" dirty="0"/>
          </a:p>
          <a:p>
            <a:pPr marL="457200" indent="-457200">
              <a:buFont typeface="+mj-lt"/>
              <a:buAutoNum type="alphaLcParenR"/>
            </a:pPr>
            <a:endParaRPr lang="de-DE" dirty="0"/>
          </a:p>
        </p:txBody>
      </p:sp>
    </p:spTree>
    <p:extLst>
      <p:ext uri="{BB962C8B-B14F-4D97-AF65-F5344CB8AC3E}">
        <p14:creationId xmlns:p14="http://schemas.microsoft.com/office/powerpoint/2010/main" val="147618254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br>
              <a:rPr lang="de-DE" dirty="0"/>
            </a:br>
            <a:r>
              <a:rPr lang="de-DE" dirty="0"/>
              <a:t>					Abrechnung </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a:xfrm>
            <a:off x="850900" y="1916832"/>
            <a:ext cx="7835900" cy="4104456"/>
          </a:xfrm>
        </p:spPr>
        <p:txBody>
          <a:bodyPr>
            <a:normAutofit/>
          </a:bodyPr>
          <a:lstStyle/>
          <a:p>
            <a:pPr marL="0" indent="0">
              <a:buNone/>
            </a:pPr>
            <a:r>
              <a:rPr lang="de-DE" sz="1600" b="1" dirty="0"/>
              <a:t>Abrechnung von laborgefertigten Einlagefüllungen (keine Leistungen der GKV)</a:t>
            </a:r>
          </a:p>
          <a:p>
            <a:pPr marL="0" indent="0">
              <a:buNone/>
            </a:pPr>
            <a:endParaRPr lang="de-DE" sz="1600" b="1" dirty="0"/>
          </a:p>
          <a:p>
            <a:pPr marL="914400" lvl="2" indent="0">
              <a:buNone/>
            </a:pPr>
            <a:r>
              <a:rPr lang="de-DE" sz="1600" b="1" dirty="0">
                <a:solidFill>
                  <a:srgbClr val="00B0F0"/>
                </a:solidFill>
              </a:rPr>
              <a:t>Erstellung einer Mehrkostenvereinbarung, bei der </a:t>
            </a:r>
          </a:p>
          <a:p>
            <a:pPr marL="914400" lvl="2" indent="0">
              <a:buNone/>
            </a:pPr>
            <a:endParaRPr lang="de-DE" sz="1600" b="1" dirty="0">
              <a:solidFill>
                <a:srgbClr val="00B0F0"/>
              </a:solidFill>
            </a:endParaRPr>
          </a:p>
          <a:p>
            <a:pPr marL="914400" lvl="2" indent="0">
              <a:buNone/>
            </a:pPr>
            <a:r>
              <a:rPr lang="de-DE" sz="1600" b="1" dirty="0">
                <a:solidFill>
                  <a:srgbClr val="00B0F0"/>
                </a:solidFill>
              </a:rPr>
              <a:t>die entsprechende Füllungsfläche (F1-F4, oder </a:t>
            </a:r>
            <a:r>
              <a:rPr lang="de-DE" sz="1600" b="1">
                <a:solidFill>
                  <a:srgbClr val="00B0F0"/>
                </a:solidFill>
              </a:rPr>
              <a:t>bei vorliegender </a:t>
            </a:r>
            <a:endParaRPr lang="de-DE" sz="1600" b="1" dirty="0">
              <a:solidFill>
                <a:srgbClr val="00B0F0"/>
              </a:solidFill>
            </a:endParaRPr>
          </a:p>
          <a:p>
            <a:pPr marL="914400" lvl="2" indent="0">
              <a:buNone/>
            </a:pPr>
            <a:endParaRPr lang="de-DE" sz="1600" b="1" dirty="0">
              <a:solidFill>
                <a:srgbClr val="00B0F0"/>
              </a:solidFill>
            </a:endParaRPr>
          </a:p>
          <a:p>
            <a:pPr marL="914400" lvl="2" indent="0">
              <a:buNone/>
            </a:pPr>
            <a:r>
              <a:rPr lang="de-DE" sz="1600" b="1" dirty="0">
                <a:solidFill>
                  <a:srgbClr val="00B0F0"/>
                </a:solidFill>
              </a:rPr>
              <a:t>Ausnahmeindikation 13e-h) dem Patienten vom anfallenden Betrag </a:t>
            </a:r>
          </a:p>
          <a:p>
            <a:pPr marL="914400" lvl="2" indent="0">
              <a:buNone/>
            </a:pPr>
            <a:endParaRPr lang="de-DE" sz="1600" b="1" dirty="0">
              <a:solidFill>
                <a:srgbClr val="00B0F0"/>
              </a:solidFill>
            </a:endParaRPr>
          </a:p>
          <a:p>
            <a:pPr marL="914400" lvl="2" indent="0">
              <a:buNone/>
            </a:pPr>
            <a:r>
              <a:rPr lang="de-DE" sz="1600" b="1" dirty="0">
                <a:solidFill>
                  <a:srgbClr val="00B0F0"/>
                </a:solidFill>
              </a:rPr>
              <a:t>abgezogen wird.</a:t>
            </a:r>
            <a:endParaRPr lang="de-DE" sz="1600" b="1" dirty="0"/>
          </a:p>
          <a:p>
            <a:pPr>
              <a:buFont typeface="Wingdings" pitchFamily="2" charset="2"/>
              <a:buChar char="ü"/>
            </a:pPr>
            <a:endParaRPr lang="de-DE" sz="1600" b="1" dirty="0"/>
          </a:p>
          <a:p>
            <a:pPr>
              <a:buFont typeface="Wingdings" pitchFamily="2" charset="2"/>
              <a:buChar char="ü"/>
            </a:pPr>
            <a:endParaRPr lang="de-DE" sz="1200" dirty="0"/>
          </a:p>
          <a:p>
            <a:pPr>
              <a:buFont typeface="Wingdings" pitchFamily="2" charset="2"/>
              <a:buChar char="ü"/>
            </a:pPr>
            <a:endParaRPr lang="de-DE" dirty="0"/>
          </a:p>
          <a:p>
            <a:pPr marL="457200" indent="-457200">
              <a:buFont typeface="+mj-lt"/>
              <a:buAutoNum type="alphaLcParenR"/>
            </a:pPr>
            <a:endParaRPr lang="de-DE" dirty="0"/>
          </a:p>
        </p:txBody>
      </p:sp>
    </p:spTree>
    <p:extLst>
      <p:ext uri="{BB962C8B-B14F-4D97-AF65-F5344CB8AC3E}">
        <p14:creationId xmlns:p14="http://schemas.microsoft.com/office/powerpoint/2010/main" val="41986778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br>
              <a:rPr lang="de-DE" dirty="0"/>
            </a:br>
            <a:r>
              <a:rPr lang="de-DE" dirty="0"/>
              <a:t>					Abrechnung </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a:xfrm>
            <a:off x="850900" y="1844824"/>
            <a:ext cx="7835900" cy="4170446"/>
          </a:xfrm>
        </p:spPr>
        <p:txBody>
          <a:bodyPr>
            <a:normAutofit lnSpcReduction="10000"/>
          </a:bodyPr>
          <a:lstStyle/>
          <a:p>
            <a:pPr marL="0" indent="0">
              <a:buNone/>
            </a:pPr>
            <a:r>
              <a:rPr lang="de-DE" sz="1600" b="1" dirty="0"/>
              <a:t>Abrechnung von Mehrkostenvereinbarungen</a:t>
            </a:r>
          </a:p>
          <a:p>
            <a:pPr marL="0" indent="0">
              <a:buNone/>
            </a:pPr>
            <a:endParaRPr lang="de-DE" sz="1600" b="1" dirty="0"/>
          </a:p>
          <a:p>
            <a:pPr>
              <a:buFont typeface="Wingdings" pitchFamily="2" charset="2"/>
              <a:buChar char="ü"/>
            </a:pPr>
            <a:r>
              <a:rPr lang="de-DE" sz="1600" dirty="0"/>
              <a:t>schriftlicher Vertrag zwischen Patient und ZA</a:t>
            </a:r>
          </a:p>
          <a:p>
            <a:pPr marL="0" indent="0">
              <a:buNone/>
            </a:pPr>
            <a:endParaRPr lang="de-DE" sz="1600" dirty="0"/>
          </a:p>
          <a:p>
            <a:pPr>
              <a:buFont typeface="Wingdings" pitchFamily="2" charset="2"/>
              <a:buChar char="ü"/>
            </a:pPr>
            <a:r>
              <a:rPr lang="de-DE" sz="1600" dirty="0"/>
              <a:t>Füllungstherapie geht auf Wunsch des Patienten über Vertragsleistungen der GKV hinaus, entstandene Mehrkosten werden privat von Patient getragen (Abrechnungsgrundlage: GOZ-Positionen)</a:t>
            </a:r>
          </a:p>
          <a:p>
            <a:pPr marL="0" indent="0">
              <a:buNone/>
            </a:pPr>
            <a:endParaRPr lang="de-DE" sz="1600" dirty="0"/>
          </a:p>
          <a:p>
            <a:pPr>
              <a:buFont typeface="Wingdings" pitchFamily="2" charset="2"/>
              <a:buChar char="ü"/>
            </a:pPr>
            <a:r>
              <a:rPr lang="de-DE" sz="1600" dirty="0"/>
              <a:t>Bedingung: Aufklärung und Einverständnis muss vor Behandlungsbeginn 				 erfolgen</a:t>
            </a:r>
          </a:p>
          <a:p>
            <a:pPr marL="0" indent="0">
              <a:buNone/>
            </a:pPr>
            <a:endParaRPr lang="de-DE" sz="1600" dirty="0"/>
          </a:p>
          <a:p>
            <a:pPr>
              <a:buFont typeface="Wingdings" pitchFamily="2" charset="2"/>
              <a:buChar char="ü"/>
            </a:pPr>
            <a:r>
              <a:rPr lang="de-DE" sz="1600" dirty="0"/>
              <a:t>gilt nicht, wenn intakte Füllungen aus ästhetischen Gründen ausgetauscht werden sollen</a:t>
            </a:r>
          </a:p>
          <a:p>
            <a:pPr marL="0" indent="0">
              <a:buNone/>
            </a:pPr>
            <a:endParaRPr lang="de-DE" sz="1600" dirty="0"/>
          </a:p>
          <a:p>
            <a:pPr>
              <a:buFont typeface="Wingdings" pitchFamily="2" charset="2"/>
              <a:buChar char="ü"/>
            </a:pPr>
            <a:r>
              <a:rPr lang="de-DE" sz="1600" dirty="0"/>
              <a:t>Abrechnung: </a:t>
            </a:r>
          </a:p>
          <a:p>
            <a:pPr marL="0" indent="0">
              <a:buNone/>
            </a:pPr>
            <a:r>
              <a:rPr lang="de-DE" sz="1600" dirty="0"/>
              <a:t>		ZA rechnet gesetzlich vorgesehene Füllung über BEMA mit KZV ab</a:t>
            </a:r>
          </a:p>
          <a:p>
            <a:pPr marL="0" indent="0">
              <a:buNone/>
            </a:pPr>
            <a:r>
              <a:rPr lang="de-DE" sz="1600" dirty="0"/>
              <a:t>		entstandene Mehrkosten werden über GOZ Füllungsleistungen 				abgerechnet</a:t>
            </a:r>
          </a:p>
          <a:p>
            <a:pPr marL="0" indent="0">
              <a:buNone/>
            </a:pPr>
            <a:endParaRPr lang="de-DE" sz="1600" b="1" dirty="0"/>
          </a:p>
          <a:p>
            <a:pPr marL="0" indent="0">
              <a:buNone/>
            </a:pPr>
            <a:endParaRPr lang="de-DE" sz="1600" b="1" dirty="0"/>
          </a:p>
          <a:p>
            <a:pPr>
              <a:buFont typeface="Wingdings" pitchFamily="2" charset="2"/>
              <a:buChar char="ü"/>
            </a:pPr>
            <a:endParaRPr lang="de-DE" sz="1600" b="1" dirty="0"/>
          </a:p>
          <a:p>
            <a:pPr>
              <a:buFont typeface="Wingdings" pitchFamily="2" charset="2"/>
              <a:buChar char="ü"/>
            </a:pPr>
            <a:endParaRPr lang="de-DE" sz="1200" dirty="0"/>
          </a:p>
          <a:p>
            <a:pPr>
              <a:buFont typeface="Wingdings" pitchFamily="2" charset="2"/>
              <a:buChar char="ü"/>
            </a:pPr>
            <a:endParaRPr lang="de-DE" dirty="0"/>
          </a:p>
          <a:p>
            <a:pPr marL="457200" indent="-457200">
              <a:buFont typeface="+mj-lt"/>
              <a:buAutoNum type="alphaLcParenR"/>
            </a:pPr>
            <a:endParaRPr lang="de-DE" dirty="0"/>
          </a:p>
        </p:txBody>
      </p:sp>
    </p:spTree>
    <p:extLst>
      <p:ext uri="{BB962C8B-B14F-4D97-AF65-F5344CB8AC3E}">
        <p14:creationId xmlns:p14="http://schemas.microsoft.com/office/powerpoint/2010/main" val="262031729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br>
              <a:rPr lang="de-DE" dirty="0"/>
            </a:br>
            <a:r>
              <a:rPr lang="de-DE" dirty="0"/>
              <a:t>					Abrechnung </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p:txBody>
          <a:bodyPr>
            <a:normAutofit/>
          </a:bodyPr>
          <a:lstStyle/>
          <a:p>
            <a:pPr marL="0" indent="0">
              <a:buNone/>
            </a:pPr>
            <a:endParaRPr lang="de-DE" sz="1600" b="1" dirty="0"/>
          </a:p>
          <a:p>
            <a:pPr marL="0" indent="0">
              <a:buNone/>
            </a:pPr>
            <a:endParaRPr lang="de-DE" sz="1600" b="1" dirty="0"/>
          </a:p>
          <a:p>
            <a:pPr marL="0" indent="0">
              <a:buNone/>
            </a:pPr>
            <a:endParaRPr lang="de-DE" sz="1600" b="1" dirty="0"/>
          </a:p>
          <a:p>
            <a:pPr marL="0" indent="0">
              <a:buNone/>
            </a:pPr>
            <a:endParaRPr lang="de-DE" sz="1600" b="1" dirty="0"/>
          </a:p>
          <a:p>
            <a:pPr>
              <a:buFont typeface="Wingdings" pitchFamily="2" charset="2"/>
              <a:buChar char="ü"/>
            </a:pPr>
            <a:endParaRPr lang="de-DE" sz="1600" b="1" dirty="0"/>
          </a:p>
          <a:p>
            <a:pPr>
              <a:buFont typeface="Wingdings" pitchFamily="2" charset="2"/>
              <a:buChar char="ü"/>
            </a:pPr>
            <a:endParaRPr lang="de-DE" sz="1200" dirty="0"/>
          </a:p>
          <a:p>
            <a:pPr>
              <a:buFont typeface="Wingdings" pitchFamily="2" charset="2"/>
              <a:buChar char="ü"/>
            </a:pPr>
            <a:endParaRPr lang="de-DE" dirty="0"/>
          </a:p>
          <a:p>
            <a:pPr marL="457200" indent="-457200">
              <a:buFont typeface="+mj-lt"/>
              <a:buAutoNum type="alphaLcParenR"/>
            </a:pPr>
            <a:endParaRPr lang="de-DE" dirty="0"/>
          </a:p>
        </p:txBody>
      </p:sp>
      <p:pic>
        <p:nvPicPr>
          <p:cNvPr id="4" name="Grafik 3">
            <a:extLst>
              <a:ext uri="{FF2B5EF4-FFF2-40B4-BE49-F238E27FC236}">
                <a16:creationId xmlns:a16="http://schemas.microsoft.com/office/drawing/2014/main" id="{75FF0C4E-5FA3-524F-9089-378D3FD6467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43608" y="1700808"/>
            <a:ext cx="3240360" cy="4585518"/>
          </a:xfrm>
          <a:prstGeom prst="rect">
            <a:avLst/>
          </a:prstGeom>
        </p:spPr>
      </p:pic>
      <p:sp>
        <p:nvSpPr>
          <p:cNvPr id="6" name="Textfeld 5">
            <a:extLst>
              <a:ext uri="{FF2B5EF4-FFF2-40B4-BE49-F238E27FC236}">
                <a16:creationId xmlns:a16="http://schemas.microsoft.com/office/drawing/2014/main" id="{2D5C4A96-37DF-E245-83DB-E8EC2A1E52CA}"/>
              </a:ext>
            </a:extLst>
          </p:cNvPr>
          <p:cNvSpPr txBox="1"/>
          <p:nvPr/>
        </p:nvSpPr>
        <p:spPr bwMode="auto">
          <a:xfrm>
            <a:off x="4809560" y="2852936"/>
            <a:ext cx="3911748" cy="2585323"/>
          </a:xfrm>
          <a:prstGeom prst="rect">
            <a:avLst/>
          </a:prstGeom>
          <a:noFill/>
        </p:spPr>
        <p:txBody>
          <a:bodyPr wrap="square" rtlCol="0">
            <a:spAutoFit/>
          </a:bodyPr>
          <a:lstStyle/>
          <a:p>
            <a:r>
              <a:rPr lang="de-DE" dirty="0">
                <a:hlinkClick r:id="rId3">
                  <a:extLst>
                    <a:ext uri="{A12FA001-AC4F-418D-AE19-62706E023703}">
                      <ahyp:hlinkClr xmlns:ahyp="http://schemas.microsoft.com/office/drawing/2018/hyperlinkcolor" val="tx"/>
                    </a:ext>
                  </a:extLst>
                </a:hlinkClick>
              </a:rPr>
              <a:t>Formular für MKV-Füllungen</a:t>
            </a:r>
          </a:p>
          <a:p>
            <a:endParaRPr lang="de-DE" dirty="0">
              <a:hlinkClick r:id="rId3">
                <a:extLst>
                  <a:ext uri="{A12FA001-AC4F-418D-AE19-62706E023703}">
                    <ahyp:hlinkClr xmlns:ahyp="http://schemas.microsoft.com/office/drawing/2018/hyperlinkcolor" val="tx"/>
                  </a:ext>
                </a:extLst>
              </a:hlinkClick>
            </a:endParaRPr>
          </a:p>
          <a:p>
            <a:r>
              <a:rPr lang="de-DE" dirty="0">
                <a:hlinkClick r:id="rId3">
                  <a:extLst>
                    <a:ext uri="{A12FA001-AC4F-418D-AE19-62706E023703}">
                      <ahyp:hlinkClr xmlns:ahyp="http://schemas.microsoft.com/office/drawing/2018/hyperlinkcolor" val="tx"/>
                    </a:ext>
                  </a:extLst>
                </a:hlinkClick>
              </a:rPr>
              <a:t>https://www.kzbv.de/musterformulare-goz-leistungen.1623.de.html</a:t>
            </a:r>
            <a:endParaRPr lang="de-DE" dirty="0"/>
          </a:p>
          <a:p>
            <a:endParaRPr lang="de-DE" dirty="0"/>
          </a:p>
          <a:p>
            <a:endParaRPr lang="de-DE" dirty="0"/>
          </a:p>
          <a:p>
            <a:endParaRPr lang="de-DE" dirty="0"/>
          </a:p>
          <a:p>
            <a:endParaRPr lang="de-DE" dirty="0"/>
          </a:p>
          <a:p>
            <a:endParaRPr lang="de-DE" dirty="0"/>
          </a:p>
        </p:txBody>
      </p:sp>
    </p:spTree>
    <p:extLst>
      <p:ext uri="{BB962C8B-B14F-4D97-AF65-F5344CB8AC3E}">
        <p14:creationId xmlns:p14="http://schemas.microsoft.com/office/powerpoint/2010/main" val="401617158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br>
              <a:rPr lang="de-DE" dirty="0"/>
            </a:br>
            <a:r>
              <a:rPr lang="de-DE" dirty="0"/>
              <a:t>					Abrechnung </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a:xfrm>
            <a:off x="850900" y="1916832"/>
            <a:ext cx="7835900" cy="4209331"/>
          </a:xfrm>
        </p:spPr>
        <p:txBody>
          <a:bodyPr>
            <a:normAutofit fontScale="70000" lnSpcReduction="20000"/>
          </a:bodyPr>
          <a:lstStyle/>
          <a:p>
            <a:pPr marL="0" indent="0">
              <a:buNone/>
            </a:pPr>
            <a:r>
              <a:rPr lang="de-DE" sz="2300" b="1" dirty="0"/>
              <a:t>Dokumentation der Füllungstherapie in der Karteikarte:</a:t>
            </a:r>
          </a:p>
          <a:p>
            <a:pPr marL="0" indent="0">
              <a:buNone/>
            </a:pPr>
            <a:endParaRPr lang="de-DE" sz="1600" b="1" dirty="0"/>
          </a:p>
          <a:p>
            <a:pPr>
              <a:buFont typeface="Wingdings" pitchFamily="2" charset="2"/>
              <a:buChar char="ü"/>
            </a:pPr>
            <a:endParaRPr lang="de-DE" sz="2100" dirty="0"/>
          </a:p>
          <a:p>
            <a:pPr>
              <a:buFont typeface="Wingdings" pitchFamily="2" charset="2"/>
              <a:buChar char="ü"/>
            </a:pPr>
            <a:r>
              <a:rPr lang="de-DE" sz="2100" dirty="0"/>
              <a:t>Datum</a:t>
            </a:r>
          </a:p>
          <a:p>
            <a:pPr marL="0" indent="0">
              <a:buNone/>
            </a:pPr>
            <a:endParaRPr lang="de-DE" sz="2100" dirty="0"/>
          </a:p>
          <a:p>
            <a:pPr>
              <a:buFont typeface="Wingdings" pitchFamily="2" charset="2"/>
              <a:buChar char="ü"/>
            </a:pPr>
            <a:r>
              <a:rPr lang="de-DE" sz="2100" dirty="0"/>
              <a:t>Aufklärung des Patienten über Therapie – und Materialmöglichkeiten</a:t>
            </a:r>
          </a:p>
          <a:p>
            <a:pPr marL="0" indent="0">
              <a:buNone/>
            </a:pPr>
            <a:endParaRPr lang="de-DE" sz="2100" dirty="0"/>
          </a:p>
          <a:p>
            <a:pPr>
              <a:buFont typeface="Wingdings" pitchFamily="2" charset="2"/>
              <a:buChar char="ü"/>
            </a:pPr>
            <a:r>
              <a:rPr lang="de-DE" sz="2100" dirty="0"/>
              <a:t>Zahnangabe</a:t>
            </a:r>
          </a:p>
          <a:p>
            <a:pPr marL="0" indent="0">
              <a:buNone/>
            </a:pPr>
            <a:endParaRPr lang="de-DE" sz="2100" dirty="0"/>
          </a:p>
          <a:p>
            <a:pPr>
              <a:buFont typeface="Wingdings" pitchFamily="2" charset="2"/>
              <a:buChar char="ü"/>
            </a:pPr>
            <a:r>
              <a:rPr lang="de-DE" sz="2100" dirty="0"/>
              <a:t>Zustand der Pulpa</a:t>
            </a:r>
          </a:p>
          <a:p>
            <a:pPr marL="0" indent="0">
              <a:buNone/>
            </a:pPr>
            <a:endParaRPr lang="de-DE" sz="2100" dirty="0"/>
          </a:p>
          <a:p>
            <a:pPr>
              <a:buFont typeface="Wingdings" pitchFamily="2" charset="2"/>
              <a:buChar char="ü"/>
            </a:pPr>
            <a:r>
              <a:rPr lang="de-DE" sz="2100" dirty="0"/>
              <a:t>Füllungslage</a:t>
            </a:r>
          </a:p>
          <a:p>
            <a:pPr marL="0" indent="0">
              <a:buNone/>
            </a:pPr>
            <a:endParaRPr lang="de-DE" sz="2100" dirty="0"/>
          </a:p>
          <a:p>
            <a:pPr>
              <a:buFont typeface="Wingdings" pitchFamily="2" charset="2"/>
              <a:buChar char="ü"/>
            </a:pPr>
            <a:r>
              <a:rPr lang="de-DE" sz="2100" dirty="0"/>
              <a:t>Füllungsart / Verwendetes Material</a:t>
            </a:r>
          </a:p>
          <a:p>
            <a:pPr marL="0" indent="0">
              <a:buNone/>
            </a:pPr>
            <a:endParaRPr lang="de-DE" sz="2100" dirty="0"/>
          </a:p>
          <a:p>
            <a:pPr>
              <a:buFont typeface="Wingdings" pitchFamily="2" charset="2"/>
              <a:buChar char="ü"/>
            </a:pPr>
            <a:r>
              <a:rPr lang="de-DE" sz="2100" dirty="0"/>
              <a:t>Evtl. </a:t>
            </a:r>
            <a:r>
              <a:rPr lang="de-DE" sz="2100" dirty="0" err="1"/>
              <a:t>bmF</a:t>
            </a:r>
            <a:r>
              <a:rPr lang="de-DE" sz="2100" dirty="0"/>
              <a:t>-Leistungen</a:t>
            </a:r>
          </a:p>
          <a:p>
            <a:pPr marL="0" indent="0">
              <a:buNone/>
            </a:pPr>
            <a:endParaRPr lang="de-DE" sz="2100" dirty="0"/>
          </a:p>
          <a:p>
            <a:pPr>
              <a:buFont typeface="Wingdings" pitchFamily="2" charset="2"/>
              <a:buChar char="ü"/>
            </a:pPr>
            <a:r>
              <a:rPr lang="de-DE" sz="2100" dirty="0"/>
              <a:t>Evtl. getroffene Mehrkostenvereinbarungen</a:t>
            </a:r>
          </a:p>
          <a:p>
            <a:pPr marL="0" indent="0">
              <a:buNone/>
            </a:pPr>
            <a:endParaRPr lang="de-DE" sz="2100" dirty="0"/>
          </a:p>
          <a:p>
            <a:pPr>
              <a:buFont typeface="Wingdings" pitchFamily="2" charset="2"/>
              <a:buChar char="ü"/>
            </a:pPr>
            <a:r>
              <a:rPr lang="de-DE" sz="2100" dirty="0"/>
              <a:t>Abrechnungsziffern der erbrachten Leistungen</a:t>
            </a:r>
          </a:p>
          <a:p>
            <a:pPr>
              <a:buFont typeface="Wingdings" pitchFamily="2" charset="2"/>
              <a:buChar char="ü"/>
            </a:pPr>
            <a:endParaRPr lang="de-DE" sz="1600" b="1" dirty="0"/>
          </a:p>
          <a:p>
            <a:pPr marL="0" indent="0">
              <a:buNone/>
            </a:pPr>
            <a:endParaRPr lang="de-DE" sz="1600" b="1" dirty="0"/>
          </a:p>
          <a:p>
            <a:pPr marL="0" indent="0">
              <a:buNone/>
            </a:pPr>
            <a:r>
              <a:rPr lang="de-DE" sz="1600" b="1" dirty="0"/>
              <a:t>						</a:t>
            </a:r>
          </a:p>
          <a:p>
            <a:pPr marL="0" indent="0">
              <a:buNone/>
            </a:pPr>
            <a:endParaRPr lang="de-DE" sz="1600" b="1" dirty="0"/>
          </a:p>
          <a:p>
            <a:pPr marL="0" indent="0">
              <a:buNone/>
            </a:pPr>
            <a:endParaRPr lang="de-DE" sz="1600" b="1" dirty="0"/>
          </a:p>
          <a:p>
            <a:pPr>
              <a:buFont typeface="Wingdings" pitchFamily="2" charset="2"/>
              <a:buChar char="ü"/>
            </a:pPr>
            <a:endParaRPr lang="de-DE" sz="1600" b="1" dirty="0"/>
          </a:p>
          <a:p>
            <a:pPr>
              <a:buFont typeface="Wingdings" pitchFamily="2" charset="2"/>
              <a:buChar char="ü"/>
            </a:pPr>
            <a:endParaRPr lang="de-DE" sz="1200" dirty="0"/>
          </a:p>
          <a:p>
            <a:pPr>
              <a:buFont typeface="Wingdings" pitchFamily="2" charset="2"/>
              <a:buChar char="ü"/>
            </a:pPr>
            <a:endParaRPr lang="de-DE" dirty="0"/>
          </a:p>
          <a:p>
            <a:pPr marL="457200" indent="-457200">
              <a:buFont typeface="+mj-lt"/>
              <a:buAutoNum type="alphaLcParenR"/>
            </a:pPr>
            <a:endParaRPr lang="de-DE" dirty="0"/>
          </a:p>
        </p:txBody>
      </p:sp>
    </p:spTree>
    <p:extLst>
      <p:ext uri="{BB962C8B-B14F-4D97-AF65-F5344CB8AC3E}">
        <p14:creationId xmlns:p14="http://schemas.microsoft.com/office/powerpoint/2010/main" val="81980925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br>
              <a:rPr lang="de-DE" dirty="0"/>
            </a:br>
            <a:r>
              <a:rPr lang="de-DE" dirty="0"/>
              <a:t>					Abrechnung </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p:txBody>
          <a:bodyPr>
            <a:normAutofit/>
          </a:bodyPr>
          <a:lstStyle/>
          <a:p>
            <a:pPr marL="0" indent="0">
              <a:buNone/>
            </a:pPr>
            <a:r>
              <a:rPr lang="de-DE" sz="1600" b="1" dirty="0"/>
              <a:t>Risiken einer fehlerhaften/mangelhaften Dokumentation:</a:t>
            </a:r>
          </a:p>
          <a:p>
            <a:pPr marL="0" indent="0">
              <a:buNone/>
            </a:pPr>
            <a:endParaRPr lang="de-DE" sz="1600" dirty="0"/>
          </a:p>
          <a:p>
            <a:pPr>
              <a:buFont typeface="Wingdings" pitchFamily="2" charset="2"/>
              <a:buChar char="ü"/>
            </a:pPr>
            <a:r>
              <a:rPr lang="de-DE" sz="1600" dirty="0"/>
              <a:t>Rechtliche Aspekte</a:t>
            </a:r>
          </a:p>
          <a:p>
            <a:pPr marL="0" indent="0">
              <a:buNone/>
            </a:pPr>
            <a:endParaRPr lang="de-DE" sz="1600" dirty="0"/>
          </a:p>
          <a:p>
            <a:pPr>
              <a:buFont typeface="Wingdings" pitchFamily="2" charset="2"/>
              <a:buChar char="ü"/>
            </a:pPr>
            <a:r>
              <a:rPr lang="de-DE" sz="1600" dirty="0"/>
              <a:t>Kein Nachweis bei einer Wirtschaftlichkeitsprüfung</a:t>
            </a:r>
          </a:p>
          <a:p>
            <a:pPr marL="0" indent="0">
              <a:buNone/>
            </a:pPr>
            <a:endParaRPr lang="de-DE" sz="1600" dirty="0"/>
          </a:p>
          <a:p>
            <a:pPr>
              <a:buFont typeface="Wingdings" pitchFamily="2" charset="2"/>
              <a:buChar char="ü"/>
            </a:pPr>
            <a:r>
              <a:rPr lang="de-DE" sz="1600" dirty="0"/>
              <a:t>Unklarheiten für </a:t>
            </a:r>
            <a:r>
              <a:rPr lang="de-DE" sz="1600" dirty="0" err="1"/>
              <a:t>Nachbehandler</a:t>
            </a:r>
            <a:endParaRPr lang="de-DE" sz="1600" dirty="0"/>
          </a:p>
          <a:p>
            <a:pPr marL="0" indent="0">
              <a:buNone/>
            </a:pPr>
            <a:endParaRPr lang="de-DE" sz="1600" b="1" dirty="0"/>
          </a:p>
          <a:p>
            <a:pPr marL="0" indent="0">
              <a:buNone/>
            </a:pPr>
            <a:endParaRPr lang="de-DE" sz="1600" b="1" dirty="0"/>
          </a:p>
          <a:p>
            <a:pPr>
              <a:buFont typeface="Wingdings" pitchFamily="2" charset="2"/>
              <a:buChar char="ü"/>
            </a:pPr>
            <a:endParaRPr lang="de-DE" sz="1600" b="1" dirty="0"/>
          </a:p>
          <a:p>
            <a:pPr marL="0" indent="0">
              <a:buNone/>
            </a:pPr>
            <a:endParaRPr lang="de-DE" sz="1600" b="1" dirty="0"/>
          </a:p>
          <a:p>
            <a:pPr marL="0" indent="0">
              <a:buNone/>
            </a:pPr>
            <a:r>
              <a:rPr lang="de-DE" sz="1600" b="1" dirty="0"/>
              <a:t>						</a:t>
            </a:r>
          </a:p>
          <a:p>
            <a:pPr marL="0" indent="0">
              <a:buNone/>
            </a:pPr>
            <a:endParaRPr lang="de-DE" sz="1600" b="1" dirty="0"/>
          </a:p>
          <a:p>
            <a:pPr marL="0" indent="0">
              <a:buNone/>
            </a:pPr>
            <a:endParaRPr lang="de-DE" sz="1600" b="1" dirty="0"/>
          </a:p>
          <a:p>
            <a:pPr>
              <a:buFont typeface="Wingdings" pitchFamily="2" charset="2"/>
              <a:buChar char="ü"/>
            </a:pPr>
            <a:endParaRPr lang="de-DE" sz="1600" b="1" dirty="0"/>
          </a:p>
          <a:p>
            <a:pPr>
              <a:buFont typeface="Wingdings" pitchFamily="2" charset="2"/>
              <a:buChar char="ü"/>
            </a:pPr>
            <a:endParaRPr lang="de-DE" sz="1200" dirty="0"/>
          </a:p>
          <a:p>
            <a:pPr>
              <a:buFont typeface="Wingdings" pitchFamily="2" charset="2"/>
              <a:buChar char="ü"/>
            </a:pPr>
            <a:endParaRPr lang="de-DE" dirty="0"/>
          </a:p>
          <a:p>
            <a:pPr marL="457200" indent="-457200">
              <a:buFont typeface="+mj-lt"/>
              <a:buAutoNum type="alphaLcParenR"/>
            </a:pPr>
            <a:endParaRPr lang="de-DE" dirty="0"/>
          </a:p>
        </p:txBody>
      </p:sp>
    </p:spTree>
    <p:extLst>
      <p:ext uri="{BB962C8B-B14F-4D97-AF65-F5344CB8AC3E}">
        <p14:creationId xmlns:p14="http://schemas.microsoft.com/office/powerpoint/2010/main" val="204227926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br>
              <a:rPr lang="de-DE" dirty="0"/>
            </a:br>
            <a:r>
              <a:rPr lang="de-DE" dirty="0"/>
              <a:t>					Abrechnung </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p:txBody>
          <a:bodyPr>
            <a:normAutofit/>
          </a:bodyPr>
          <a:lstStyle/>
          <a:p>
            <a:pPr marL="0" indent="0">
              <a:buNone/>
            </a:pPr>
            <a:r>
              <a:rPr lang="de-DE" sz="1600" b="1" dirty="0"/>
              <a:t>Abrechnung von Leistungen außerhalb der Sprechstunde</a:t>
            </a:r>
          </a:p>
          <a:p>
            <a:pPr marL="0" indent="0">
              <a:buNone/>
            </a:pPr>
            <a:r>
              <a:rPr lang="de-DE" sz="1600" b="1" dirty="0"/>
              <a:t>Basiswissen:</a:t>
            </a:r>
          </a:p>
          <a:p>
            <a:pPr marL="0" indent="0">
              <a:buNone/>
            </a:pPr>
            <a:endParaRPr lang="de-DE" sz="1600" b="1" dirty="0"/>
          </a:p>
          <a:p>
            <a:pPr marL="0" indent="0">
              <a:buNone/>
            </a:pPr>
            <a:r>
              <a:rPr lang="de-DE" sz="1600" dirty="0"/>
              <a:t>Folgende Feiertage sind Kalendermäßig</a:t>
            </a:r>
          </a:p>
          <a:p>
            <a:pPr marL="0" indent="0">
              <a:buNone/>
            </a:pPr>
            <a:endParaRPr lang="de-DE" sz="1600" dirty="0"/>
          </a:p>
          <a:p>
            <a:pPr marL="0" indent="0">
              <a:buNone/>
            </a:pPr>
            <a:r>
              <a:rPr lang="de-DE" sz="1600" dirty="0"/>
              <a:t>01.01.	Neujahr</a:t>
            </a:r>
          </a:p>
          <a:p>
            <a:pPr marL="0" indent="0">
              <a:buNone/>
            </a:pPr>
            <a:r>
              <a:rPr lang="de-DE" sz="1600" dirty="0"/>
              <a:t>01.05.	Tag der Arbeit</a:t>
            </a:r>
          </a:p>
          <a:p>
            <a:pPr marL="0" indent="0">
              <a:buNone/>
            </a:pPr>
            <a:r>
              <a:rPr lang="de-DE" sz="1600" dirty="0"/>
              <a:t>03.10.	Tag der deutschen Einheit</a:t>
            </a:r>
          </a:p>
          <a:p>
            <a:pPr marL="0" indent="0">
              <a:buNone/>
            </a:pPr>
            <a:r>
              <a:rPr lang="de-DE" sz="1600" dirty="0"/>
              <a:t>01.11	Allerheiligen (Bundeslandabhängig)</a:t>
            </a:r>
          </a:p>
          <a:p>
            <a:pPr marL="0" indent="0">
              <a:buNone/>
            </a:pPr>
            <a:r>
              <a:rPr lang="de-DE" sz="1600" dirty="0"/>
              <a:t>25.12.	1. Weihnachtsfeiertag</a:t>
            </a:r>
          </a:p>
          <a:p>
            <a:pPr marL="0" indent="0">
              <a:buNone/>
            </a:pPr>
            <a:r>
              <a:rPr lang="de-DE" sz="1600" dirty="0"/>
              <a:t>26.12.	2. Weihnachtsfeiertag</a:t>
            </a:r>
          </a:p>
          <a:p>
            <a:pPr marL="0" indent="0">
              <a:buNone/>
            </a:pPr>
            <a:endParaRPr lang="de-DE" sz="1600" dirty="0"/>
          </a:p>
          <a:p>
            <a:pPr marL="0" indent="0">
              <a:buNone/>
            </a:pPr>
            <a:r>
              <a:rPr lang="de-DE" sz="1600" dirty="0"/>
              <a:t>Nacht: 	20 Uhr - 8Uhr</a:t>
            </a:r>
          </a:p>
          <a:p>
            <a:pPr marL="0" indent="0">
              <a:buNone/>
            </a:pPr>
            <a:endParaRPr lang="de-DE" sz="1600" b="1" dirty="0"/>
          </a:p>
          <a:p>
            <a:pPr marL="0" indent="0">
              <a:buNone/>
            </a:pPr>
            <a:endParaRPr lang="de-DE" sz="1600" b="1" dirty="0"/>
          </a:p>
          <a:p>
            <a:pPr marL="0" indent="0">
              <a:buNone/>
            </a:pPr>
            <a:endParaRPr lang="de-DE" sz="1600" b="1" dirty="0"/>
          </a:p>
          <a:p>
            <a:pPr marL="0" indent="0">
              <a:buNone/>
            </a:pPr>
            <a:endParaRPr lang="de-DE" sz="1600" b="1" dirty="0"/>
          </a:p>
          <a:p>
            <a:pPr>
              <a:buFont typeface="Wingdings" pitchFamily="2" charset="2"/>
              <a:buChar char="ü"/>
            </a:pPr>
            <a:endParaRPr lang="de-DE" sz="1600" b="1" dirty="0"/>
          </a:p>
          <a:p>
            <a:pPr>
              <a:buFont typeface="Wingdings" pitchFamily="2" charset="2"/>
              <a:buChar char="ü"/>
            </a:pPr>
            <a:endParaRPr lang="de-DE" sz="1200" dirty="0"/>
          </a:p>
          <a:p>
            <a:pPr>
              <a:buFont typeface="Wingdings" pitchFamily="2" charset="2"/>
              <a:buChar char="ü"/>
            </a:pPr>
            <a:endParaRPr lang="de-DE" dirty="0"/>
          </a:p>
          <a:p>
            <a:pPr marL="457200" indent="-457200">
              <a:buFont typeface="+mj-lt"/>
              <a:buAutoNum type="alphaLcParenR"/>
            </a:pPr>
            <a:endParaRPr lang="de-DE" dirty="0"/>
          </a:p>
        </p:txBody>
      </p:sp>
    </p:spTree>
    <p:extLst>
      <p:ext uri="{BB962C8B-B14F-4D97-AF65-F5344CB8AC3E}">
        <p14:creationId xmlns:p14="http://schemas.microsoft.com/office/powerpoint/2010/main" val="87009792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br>
              <a:rPr lang="de-DE" dirty="0"/>
            </a:br>
            <a:r>
              <a:rPr lang="de-DE" dirty="0"/>
              <a:t>					Abrechnung </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p:txBody>
          <a:bodyPr>
            <a:normAutofit/>
          </a:bodyPr>
          <a:lstStyle/>
          <a:p>
            <a:pPr marL="0" indent="0">
              <a:buNone/>
            </a:pPr>
            <a:r>
              <a:rPr lang="de-DE" sz="1600" b="1" dirty="0"/>
              <a:t>Abrechnung von Leistungen außerhalb der Sprechstunde: BEMA</a:t>
            </a:r>
          </a:p>
          <a:p>
            <a:pPr marL="0" indent="0">
              <a:buNone/>
            </a:pPr>
            <a:endParaRPr lang="de-DE" sz="1600" b="1" dirty="0"/>
          </a:p>
          <a:p>
            <a:pPr marL="0" indent="0">
              <a:buNone/>
            </a:pPr>
            <a:r>
              <a:rPr lang="de-DE" sz="1600" b="1" dirty="0">
                <a:solidFill>
                  <a:srgbClr val="002060"/>
                </a:solidFill>
              </a:rPr>
              <a:t>Zu (03) </a:t>
            </a:r>
          </a:p>
          <a:p>
            <a:pPr marL="0" indent="0">
              <a:buNone/>
            </a:pPr>
            <a:endParaRPr lang="de-DE" sz="1600" b="1" dirty="0"/>
          </a:p>
          <a:p>
            <a:pPr>
              <a:buFont typeface="Wingdings" pitchFamily="2" charset="2"/>
              <a:buChar char="ü"/>
            </a:pPr>
            <a:r>
              <a:rPr lang="de-DE" sz="1400" dirty="0"/>
              <a:t>Zuschlag für Leistungen außerhalb der Sprechstunde, bei Nacht oder an Sonn- und Feiertagen dringend notwendige Leistungen  </a:t>
            </a:r>
          </a:p>
          <a:p>
            <a:pPr>
              <a:buFont typeface="Wingdings" pitchFamily="2" charset="2"/>
              <a:buChar char="ü"/>
            </a:pPr>
            <a:endParaRPr lang="de-DE" sz="1400" dirty="0"/>
          </a:p>
          <a:p>
            <a:pPr>
              <a:buFont typeface="Wingdings" pitchFamily="2" charset="2"/>
              <a:buChar char="ü"/>
            </a:pPr>
            <a:r>
              <a:rPr lang="de-DE" sz="1400" dirty="0"/>
              <a:t>1x je Sitzung abrechenbar</a:t>
            </a:r>
          </a:p>
          <a:p>
            <a:pPr>
              <a:buFont typeface="Wingdings" pitchFamily="2" charset="2"/>
              <a:buChar char="ü"/>
            </a:pPr>
            <a:r>
              <a:rPr lang="de-DE" sz="1400" dirty="0"/>
              <a:t>Behandlungen im Notdienst / Bereitschaftsdienst / außerhalb der Sprechstundenzeiten </a:t>
            </a:r>
          </a:p>
          <a:p>
            <a:pPr>
              <a:buFont typeface="Wingdings" pitchFamily="2" charset="2"/>
              <a:buChar char="ü"/>
            </a:pPr>
            <a:endParaRPr lang="de-DE" sz="1400" dirty="0"/>
          </a:p>
          <a:p>
            <a:pPr>
              <a:buFont typeface="Wingdings" pitchFamily="2" charset="2"/>
              <a:buChar char="ü"/>
            </a:pPr>
            <a:r>
              <a:rPr lang="de-DE" sz="1400" dirty="0"/>
              <a:t>Uhrzeitangabe erfolgt nur werktags außerhalb der Sprechstunde zwischen </a:t>
            </a:r>
            <a:r>
              <a:rPr lang="de-DE" sz="1400" b="1" dirty="0"/>
              <a:t>8.00 – 20.00 Uhr </a:t>
            </a:r>
          </a:p>
          <a:p>
            <a:pPr>
              <a:buFont typeface="Wingdings" pitchFamily="2" charset="2"/>
              <a:buChar char="ü"/>
            </a:pPr>
            <a:r>
              <a:rPr lang="de-DE" sz="1400" dirty="0"/>
              <a:t>(wichtig für schriftliche Prüfung unter Sonstige Angaben)</a:t>
            </a:r>
          </a:p>
          <a:p>
            <a:pPr marL="0" indent="0">
              <a:buNone/>
            </a:pPr>
            <a:endParaRPr lang="de-DE" sz="1400" dirty="0"/>
          </a:p>
          <a:p>
            <a:pPr marL="0" indent="0">
              <a:buNone/>
            </a:pPr>
            <a:r>
              <a:rPr lang="de-DE" sz="1400" dirty="0">
                <a:solidFill>
                  <a:srgbClr val="FF0000"/>
                </a:solidFill>
              </a:rPr>
              <a:t>Nicht abrechenbar:</a:t>
            </a:r>
          </a:p>
          <a:p>
            <a:pPr marL="0" indent="0">
              <a:buNone/>
            </a:pPr>
            <a:r>
              <a:rPr lang="de-DE" sz="1400" dirty="0"/>
              <a:t>Wenn der Patient bereits vor Ablauf der gewöhnlichen Sprechzeiten anwesend ist; die Behandlung aber erst nach der Sprechzeit aus Zeitgründen erfolgen kann. </a:t>
            </a:r>
          </a:p>
          <a:p>
            <a:pPr marL="0" indent="0">
              <a:buNone/>
            </a:pPr>
            <a:endParaRPr lang="de-DE" sz="1600" b="1" dirty="0"/>
          </a:p>
          <a:p>
            <a:pPr marL="0" indent="0">
              <a:buNone/>
            </a:pPr>
            <a:endParaRPr lang="de-DE" sz="1600" b="1" dirty="0"/>
          </a:p>
          <a:p>
            <a:pPr marL="0" indent="0">
              <a:buNone/>
            </a:pPr>
            <a:endParaRPr lang="de-DE" sz="1600" b="1" dirty="0"/>
          </a:p>
          <a:p>
            <a:pPr>
              <a:buFont typeface="Wingdings" pitchFamily="2" charset="2"/>
              <a:buChar char="ü"/>
            </a:pPr>
            <a:endParaRPr lang="de-DE" sz="1600" b="1" dirty="0"/>
          </a:p>
          <a:p>
            <a:pPr>
              <a:buFont typeface="Wingdings" pitchFamily="2" charset="2"/>
              <a:buChar char="ü"/>
            </a:pPr>
            <a:endParaRPr lang="de-DE" sz="1200" dirty="0"/>
          </a:p>
          <a:p>
            <a:pPr>
              <a:buFont typeface="Wingdings" pitchFamily="2" charset="2"/>
              <a:buChar char="ü"/>
            </a:pPr>
            <a:endParaRPr lang="de-DE" dirty="0"/>
          </a:p>
          <a:p>
            <a:pPr marL="457200" indent="-457200">
              <a:buFont typeface="+mj-lt"/>
              <a:buAutoNum type="alphaLcParenR"/>
            </a:pPr>
            <a:endParaRPr lang="de-DE" dirty="0"/>
          </a:p>
        </p:txBody>
      </p:sp>
    </p:spTree>
    <p:extLst>
      <p:ext uri="{BB962C8B-B14F-4D97-AF65-F5344CB8AC3E}">
        <p14:creationId xmlns:p14="http://schemas.microsoft.com/office/powerpoint/2010/main" val="241421204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br>
              <a:rPr lang="de-DE" dirty="0"/>
            </a:br>
            <a:r>
              <a:rPr lang="de-DE" dirty="0"/>
              <a:t>					Abrechnung </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p:txBody>
          <a:bodyPr>
            <a:normAutofit/>
          </a:bodyPr>
          <a:lstStyle/>
          <a:p>
            <a:pPr marL="0" indent="0">
              <a:buNone/>
            </a:pPr>
            <a:r>
              <a:rPr lang="de-DE" sz="1600" b="1" dirty="0"/>
              <a:t>Abrechnung von Leistungen außerhalb der Sprechstunde: </a:t>
            </a:r>
            <a:r>
              <a:rPr lang="de-DE" sz="1600" b="1" dirty="0">
                <a:solidFill>
                  <a:srgbClr val="00B0F0"/>
                </a:solidFill>
              </a:rPr>
              <a:t>GOZ</a:t>
            </a:r>
          </a:p>
          <a:p>
            <a:pPr marL="0" indent="0">
              <a:buNone/>
            </a:pPr>
            <a:endParaRPr lang="de-DE" sz="1600" b="1" dirty="0"/>
          </a:p>
          <a:p>
            <a:pPr>
              <a:buFont typeface="Wingdings" pitchFamily="2" charset="2"/>
              <a:buChar char="ü"/>
            </a:pPr>
            <a:r>
              <a:rPr lang="de-DE" sz="1200" b="1" dirty="0"/>
              <a:t>Auswahl des Zuschlages richtet sich nach Tag und Tageszeit, Zahnarztpraxis oder Hausbesuch (Dringlichkeit)</a:t>
            </a:r>
          </a:p>
          <a:p>
            <a:pPr>
              <a:buFont typeface="Wingdings" pitchFamily="2" charset="2"/>
              <a:buChar char="ü"/>
            </a:pPr>
            <a:r>
              <a:rPr lang="de-DE" sz="1200" b="1" dirty="0"/>
              <a:t>Nur </a:t>
            </a:r>
            <a:r>
              <a:rPr lang="de-DE" sz="1200" b="1" dirty="0">
                <a:solidFill>
                  <a:srgbClr val="FF0000"/>
                </a:solidFill>
              </a:rPr>
              <a:t>1,0-facher</a:t>
            </a:r>
            <a:r>
              <a:rPr lang="de-DE" sz="1200" b="1" dirty="0"/>
              <a:t> Gebührensatz möglich</a:t>
            </a:r>
          </a:p>
          <a:p>
            <a:pPr marL="0" indent="0">
              <a:buNone/>
            </a:pPr>
            <a:endParaRPr lang="de-DE" sz="1200" b="1" dirty="0"/>
          </a:p>
          <a:p>
            <a:pPr marL="0" indent="0">
              <a:buNone/>
            </a:pPr>
            <a:r>
              <a:rPr lang="de-DE" sz="1200" b="1" dirty="0"/>
              <a:t>Leistungen, die in der Zahnarztpraxis erfolgen:</a:t>
            </a:r>
          </a:p>
          <a:p>
            <a:pPr marL="0" indent="0">
              <a:buNone/>
            </a:pPr>
            <a:r>
              <a:rPr lang="de-DE" sz="1200" b="1" dirty="0"/>
              <a:t> </a:t>
            </a:r>
            <a:endParaRPr lang="de-DE" sz="1200" dirty="0"/>
          </a:p>
          <a:p>
            <a:pPr marL="0" indent="0">
              <a:buNone/>
            </a:pPr>
            <a:r>
              <a:rPr lang="de-DE" sz="1200" b="1" dirty="0">
                <a:solidFill>
                  <a:srgbClr val="00B0F0"/>
                </a:solidFill>
              </a:rPr>
              <a:t>A</a:t>
            </a:r>
            <a:r>
              <a:rPr lang="de-DE" sz="1200" dirty="0"/>
              <a:t> =	Zuschlag für außerhalb der Sprechstunde erbrachte Leistungen</a:t>
            </a:r>
          </a:p>
          <a:p>
            <a:pPr marL="0" indent="0">
              <a:buNone/>
            </a:pPr>
            <a:endParaRPr lang="de-DE" sz="1200" dirty="0"/>
          </a:p>
          <a:p>
            <a:pPr marL="0" indent="0">
              <a:buNone/>
            </a:pPr>
            <a:r>
              <a:rPr lang="de-DE" sz="1200" b="1" dirty="0">
                <a:solidFill>
                  <a:srgbClr val="00B0F0"/>
                </a:solidFill>
              </a:rPr>
              <a:t>B</a:t>
            </a:r>
            <a:r>
              <a:rPr lang="de-DE" sz="1200" dirty="0"/>
              <a:t> =	Zuschlag außerhalb der Sprechstunde in der Zeit </a:t>
            </a:r>
            <a:r>
              <a:rPr lang="de-DE" sz="1200" b="1" dirty="0"/>
              <a:t>20.00 - 22.00Uhr </a:t>
            </a:r>
            <a:r>
              <a:rPr lang="de-DE" sz="1200" dirty="0"/>
              <a:t>und 	</a:t>
            </a:r>
          </a:p>
          <a:p>
            <a:pPr marL="0" indent="0">
              <a:buNone/>
            </a:pPr>
            <a:r>
              <a:rPr lang="de-DE" sz="1200" dirty="0"/>
              <a:t>	</a:t>
            </a:r>
            <a:r>
              <a:rPr lang="de-DE" sz="1200" b="1" dirty="0"/>
              <a:t>06.00 - 8.00 Uhr</a:t>
            </a:r>
          </a:p>
          <a:p>
            <a:pPr marL="0" indent="0">
              <a:buNone/>
            </a:pPr>
            <a:endParaRPr lang="de-DE" sz="1200" b="1" dirty="0"/>
          </a:p>
          <a:p>
            <a:pPr marL="0" indent="0">
              <a:buNone/>
            </a:pPr>
            <a:r>
              <a:rPr lang="de-DE" sz="1200" b="1" dirty="0">
                <a:solidFill>
                  <a:srgbClr val="00B0F0"/>
                </a:solidFill>
              </a:rPr>
              <a:t>C</a:t>
            </a:r>
            <a:r>
              <a:rPr lang="de-DE" sz="1200" dirty="0"/>
              <a:t> =	Zuschlag außerhalb der Sprechstunde in der Zeit </a:t>
            </a:r>
            <a:r>
              <a:rPr lang="de-DE" sz="1200" b="1" dirty="0"/>
              <a:t>22.00 - 06.00 Uhr</a:t>
            </a:r>
          </a:p>
          <a:p>
            <a:pPr marL="0" indent="0">
              <a:buNone/>
            </a:pPr>
            <a:endParaRPr lang="de-DE" sz="1200" b="1" dirty="0"/>
          </a:p>
          <a:p>
            <a:pPr marL="0" indent="0">
              <a:buNone/>
            </a:pPr>
            <a:r>
              <a:rPr lang="de-DE" sz="1200" b="1" dirty="0">
                <a:solidFill>
                  <a:srgbClr val="00B0F0"/>
                </a:solidFill>
              </a:rPr>
              <a:t>D</a:t>
            </a:r>
            <a:r>
              <a:rPr lang="de-DE" sz="1200" dirty="0">
                <a:solidFill>
                  <a:srgbClr val="00B0F0"/>
                </a:solidFill>
              </a:rPr>
              <a:t> </a:t>
            </a:r>
            <a:r>
              <a:rPr lang="de-DE" sz="1200" dirty="0"/>
              <a:t>=	Zuschlag für </a:t>
            </a:r>
            <a:r>
              <a:rPr lang="de-DE" sz="1200" b="1" dirty="0"/>
              <a:t>Samstag, Sonntag und Feiertag </a:t>
            </a:r>
          </a:p>
          <a:p>
            <a:pPr marL="0" indent="0">
              <a:buNone/>
            </a:pPr>
            <a:r>
              <a:rPr lang="de-DE" sz="1200" b="1" dirty="0">
                <a:solidFill>
                  <a:srgbClr val="00B0F0"/>
                </a:solidFill>
              </a:rPr>
              <a:t>½ D </a:t>
            </a:r>
            <a:r>
              <a:rPr lang="de-DE" sz="1200" dirty="0"/>
              <a:t>=  “ bei offizieller Sprechstunde am Samstag</a:t>
            </a:r>
          </a:p>
          <a:p>
            <a:pPr marL="0" indent="0">
              <a:buNone/>
            </a:pPr>
            <a:endParaRPr lang="de-DE" sz="1200" dirty="0"/>
          </a:p>
          <a:p>
            <a:pPr marL="0" indent="0">
              <a:buNone/>
            </a:pPr>
            <a:r>
              <a:rPr lang="de-DE" sz="1200" b="1" dirty="0">
                <a:solidFill>
                  <a:srgbClr val="00B0F0"/>
                </a:solidFill>
              </a:rPr>
              <a:t>K1</a:t>
            </a:r>
            <a:r>
              <a:rPr lang="de-DE" sz="1200" dirty="0"/>
              <a:t> =	Zuschlag bei zur Untersuchung bei </a:t>
            </a:r>
            <a:r>
              <a:rPr lang="de-DE" sz="1200" b="1" dirty="0"/>
              <a:t>Kindern bis zum vollendeten 4. Lebensjahr </a:t>
            </a:r>
          </a:p>
          <a:p>
            <a:pPr marL="0" indent="0">
              <a:buNone/>
            </a:pPr>
            <a:r>
              <a:rPr lang="de-DE" sz="1200" dirty="0"/>
              <a:t>	(zu den Untersuchungen 5-8 möglich), Zuschlag A-D möglich</a:t>
            </a:r>
          </a:p>
          <a:p>
            <a:pPr marL="0" indent="0">
              <a:buNone/>
            </a:pPr>
            <a:endParaRPr lang="de-DE" sz="1600" dirty="0"/>
          </a:p>
          <a:p>
            <a:pPr marL="0" indent="0">
              <a:buNone/>
            </a:pPr>
            <a:endParaRPr lang="de-DE" sz="1600" dirty="0"/>
          </a:p>
          <a:p>
            <a:pPr marL="0" indent="0">
              <a:buNone/>
            </a:pPr>
            <a:endParaRPr lang="de-DE" sz="1600" b="1" dirty="0"/>
          </a:p>
          <a:p>
            <a:pPr marL="0" indent="0">
              <a:buNone/>
            </a:pPr>
            <a:endParaRPr lang="de-DE" sz="1600" b="1" dirty="0"/>
          </a:p>
          <a:p>
            <a:pPr>
              <a:buFont typeface="Wingdings" pitchFamily="2" charset="2"/>
              <a:buChar char="ü"/>
            </a:pPr>
            <a:endParaRPr lang="de-DE" sz="1600" b="1" dirty="0"/>
          </a:p>
          <a:p>
            <a:pPr>
              <a:buFont typeface="Wingdings" pitchFamily="2" charset="2"/>
              <a:buChar char="ü"/>
            </a:pPr>
            <a:endParaRPr lang="de-DE" sz="1200" dirty="0"/>
          </a:p>
          <a:p>
            <a:pPr>
              <a:buFont typeface="Wingdings" pitchFamily="2" charset="2"/>
              <a:buChar char="ü"/>
            </a:pPr>
            <a:endParaRPr lang="de-DE" dirty="0"/>
          </a:p>
          <a:p>
            <a:pPr marL="457200" indent="-457200">
              <a:buFont typeface="+mj-lt"/>
              <a:buAutoNum type="alphaLcParenR"/>
            </a:pPr>
            <a:endParaRPr lang="de-DE" dirty="0"/>
          </a:p>
        </p:txBody>
      </p:sp>
    </p:spTree>
    <p:extLst>
      <p:ext uri="{BB962C8B-B14F-4D97-AF65-F5344CB8AC3E}">
        <p14:creationId xmlns:p14="http://schemas.microsoft.com/office/powerpoint/2010/main" val="302524142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br>
              <a:rPr lang="de-DE" dirty="0"/>
            </a:br>
            <a:r>
              <a:rPr lang="de-DE" dirty="0"/>
              <a:t>					Abrechnung </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p:txBody>
          <a:bodyPr>
            <a:normAutofit/>
          </a:bodyPr>
          <a:lstStyle/>
          <a:p>
            <a:pPr marL="0" indent="0">
              <a:buNone/>
            </a:pPr>
            <a:r>
              <a:rPr lang="de-DE" sz="1600" b="1" dirty="0"/>
              <a:t>Abrechnung von Leistungen außerhalb der Sprechstunde: </a:t>
            </a:r>
            <a:r>
              <a:rPr lang="de-DE" sz="1600" b="1" dirty="0">
                <a:solidFill>
                  <a:srgbClr val="00B0F0"/>
                </a:solidFill>
              </a:rPr>
              <a:t>GOZ</a:t>
            </a:r>
          </a:p>
          <a:p>
            <a:pPr marL="0" indent="0">
              <a:buNone/>
            </a:pPr>
            <a:endParaRPr lang="de-DE" sz="1200" b="1" dirty="0"/>
          </a:p>
          <a:p>
            <a:pPr marL="0" indent="0">
              <a:buNone/>
            </a:pPr>
            <a:r>
              <a:rPr lang="de-DE" sz="1200" b="1" dirty="0"/>
              <a:t>Leistungen, die in der Zahnarztpraxis erfolgen:</a:t>
            </a:r>
          </a:p>
          <a:p>
            <a:pPr marL="0" indent="0">
              <a:buNone/>
            </a:pPr>
            <a:r>
              <a:rPr lang="de-DE" sz="1200" b="1" dirty="0"/>
              <a:t> </a:t>
            </a:r>
            <a:endParaRPr lang="de-DE" sz="1600" b="1" dirty="0"/>
          </a:p>
          <a:p>
            <a:pPr marL="0" indent="0">
              <a:buNone/>
            </a:pPr>
            <a:r>
              <a:rPr lang="de-DE" sz="1200" b="1" dirty="0"/>
              <a:t>Werktags</a:t>
            </a:r>
            <a:endParaRPr lang="de-DE" sz="1200" dirty="0"/>
          </a:p>
          <a:p>
            <a:pPr marL="0" indent="0" algn="ctr">
              <a:buNone/>
            </a:pPr>
            <a:endParaRPr lang="de-DE" sz="1600" b="1" dirty="0"/>
          </a:p>
          <a:p>
            <a:pPr marL="0" indent="0" algn="ctr">
              <a:buNone/>
            </a:pPr>
            <a:endParaRPr lang="de-DE" sz="1200" dirty="0"/>
          </a:p>
          <a:p>
            <a:pPr marL="0" indent="0">
              <a:buNone/>
            </a:pPr>
            <a:endParaRPr lang="de-DE" sz="1000" dirty="0"/>
          </a:p>
          <a:p>
            <a:pPr marL="0" indent="0">
              <a:buNone/>
            </a:pPr>
            <a:endParaRPr lang="de-DE" sz="1000" dirty="0"/>
          </a:p>
          <a:p>
            <a:pPr marL="0" indent="0">
              <a:buNone/>
            </a:pPr>
            <a:r>
              <a:rPr lang="de-DE" sz="1000" dirty="0"/>
              <a:t>6 Uhr		8 </a:t>
            </a:r>
            <a:r>
              <a:rPr lang="de-DE" sz="1000" dirty="0" err="1"/>
              <a:t>uhr</a:t>
            </a:r>
            <a:r>
              <a:rPr lang="de-DE" sz="1000" dirty="0"/>
              <a:t>			                20uhr			        22Uhr			    6 Uhr</a:t>
            </a:r>
          </a:p>
          <a:p>
            <a:pPr marL="0" indent="0">
              <a:buNone/>
            </a:pPr>
            <a:endParaRPr lang="de-DE" sz="1000" dirty="0"/>
          </a:p>
          <a:p>
            <a:pPr marL="0" indent="0">
              <a:buNone/>
            </a:pPr>
            <a:endParaRPr lang="de-DE" sz="1000" dirty="0"/>
          </a:p>
          <a:p>
            <a:pPr marL="0" indent="0">
              <a:buNone/>
            </a:pPr>
            <a:endParaRPr lang="de-DE" sz="1000" dirty="0"/>
          </a:p>
          <a:p>
            <a:pPr marL="0" indent="0">
              <a:buNone/>
            </a:pPr>
            <a:r>
              <a:rPr lang="de-DE" sz="1200" b="1" dirty="0" err="1"/>
              <a:t>Samsag</a:t>
            </a:r>
            <a:r>
              <a:rPr lang="de-DE" sz="1200" b="1" dirty="0"/>
              <a:t>, Sonn- und Feiertags</a:t>
            </a:r>
          </a:p>
          <a:p>
            <a:pPr marL="0" indent="0">
              <a:buNone/>
            </a:pPr>
            <a:endParaRPr lang="de-DE" sz="1000" dirty="0"/>
          </a:p>
          <a:p>
            <a:pPr marL="0" indent="0">
              <a:buNone/>
            </a:pPr>
            <a:r>
              <a:rPr lang="de-DE" dirty="0"/>
              <a:t>		</a:t>
            </a:r>
          </a:p>
          <a:p>
            <a:pPr marL="0" indent="0">
              <a:buNone/>
            </a:pPr>
            <a:endParaRPr lang="de-DE" sz="1000" dirty="0"/>
          </a:p>
          <a:p>
            <a:pPr marL="0" indent="0">
              <a:buNone/>
            </a:pPr>
            <a:r>
              <a:rPr lang="de-DE" sz="1000" dirty="0"/>
              <a:t>6 Uhr		8 </a:t>
            </a:r>
            <a:r>
              <a:rPr lang="de-DE" sz="1000" dirty="0" err="1"/>
              <a:t>uhr</a:t>
            </a:r>
            <a:r>
              <a:rPr lang="de-DE" sz="1000" dirty="0"/>
              <a:t>			                20uhr			        22Uhr			    6 Uhr</a:t>
            </a:r>
          </a:p>
          <a:p>
            <a:pPr marL="0" indent="0">
              <a:buNone/>
            </a:pPr>
            <a:endParaRPr lang="de-DE" sz="1000" dirty="0"/>
          </a:p>
        </p:txBody>
      </p:sp>
      <p:sp>
        <p:nvSpPr>
          <p:cNvPr id="4" name="Rechteck 3">
            <a:extLst>
              <a:ext uri="{FF2B5EF4-FFF2-40B4-BE49-F238E27FC236}">
                <a16:creationId xmlns:a16="http://schemas.microsoft.com/office/drawing/2014/main" id="{859AE1B2-2E99-784D-8081-4983E5C69A1D}"/>
              </a:ext>
            </a:extLst>
          </p:cNvPr>
          <p:cNvSpPr/>
          <p:nvPr/>
        </p:nvSpPr>
        <p:spPr bwMode="auto">
          <a:xfrm>
            <a:off x="850900" y="3284984"/>
            <a:ext cx="984796" cy="576064"/>
          </a:xfrm>
          <a:prstGeom prst="rect">
            <a:avLst/>
          </a:prstGeom>
          <a:gradFill flip="none" rotWithShape="1">
            <a:gsLst>
              <a:gs pos="36000">
                <a:schemeClr val="accent1">
                  <a:tint val="100000"/>
                  <a:shade val="100000"/>
                  <a:satMod val="130000"/>
                </a:schemeClr>
              </a:gs>
              <a:gs pos="64000">
                <a:schemeClr val="accent1">
                  <a:tint val="50000"/>
                  <a:shade val="100000"/>
                  <a:satMod val="350000"/>
                </a:schemeClr>
              </a:gs>
            </a:gsLst>
            <a:lin ang="0" scaled="1"/>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DE" dirty="0"/>
              <a:t>B</a:t>
            </a:r>
          </a:p>
        </p:txBody>
      </p:sp>
      <p:sp>
        <p:nvSpPr>
          <p:cNvPr id="5" name="Rechteck 4">
            <a:extLst>
              <a:ext uri="{FF2B5EF4-FFF2-40B4-BE49-F238E27FC236}">
                <a16:creationId xmlns:a16="http://schemas.microsoft.com/office/drawing/2014/main" id="{BBC63BE6-6665-714A-896D-B2B2E387788D}"/>
              </a:ext>
            </a:extLst>
          </p:cNvPr>
          <p:cNvSpPr/>
          <p:nvPr/>
        </p:nvSpPr>
        <p:spPr bwMode="auto">
          <a:xfrm>
            <a:off x="1835696" y="3284984"/>
            <a:ext cx="2088232" cy="576064"/>
          </a:xfrm>
          <a:prstGeom prst="rect">
            <a:avLst/>
          </a:prstGeom>
          <a:gradFill flip="none" rotWithShape="1">
            <a:gsLst>
              <a:gs pos="0">
                <a:schemeClr val="accent1">
                  <a:lumMod val="5000"/>
                  <a:lumOff val="95000"/>
                </a:schemeClr>
              </a:gs>
              <a:gs pos="100000">
                <a:schemeClr val="accent1">
                  <a:lumMod val="45000"/>
                  <a:lumOff val="55000"/>
                </a:schemeClr>
              </a:gs>
              <a:gs pos="95000">
                <a:schemeClr val="accent1">
                  <a:lumMod val="45000"/>
                  <a:lumOff val="55000"/>
                </a:schemeClr>
              </a:gs>
              <a:gs pos="100000">
                <a:schemeClr val="accent1">
                  <a:lumMod val="30000"/>
                  <a:lumOff val="70000"/>
                </a:schemeClr>
              </a:gs>
            </a:gsLst>
            <a:lin ang="13500000" scaled="1"/>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DE" dirty="0"/>
              <a:t>A</a:t>
            </a:r>
          </a:p>
        </p:txBody>
      </p:sp>
      <p:sp>
        <p:nvSpPr>
          <p:cNvPr id="6" name="Rechteck 5">
            <a:extLst>
              <a:ext uri="{FF2B5EF4-FFF2-40B4-BE49-F238E27FC236}">
                <a16:creationId xmlns:a16="http://schemas.microsoft.com/office/drawing/2014/main" id="{091E55C0-5CEC-A84B-A242-0267C20FA766}"/>
              </a:ext>
            </a:extLst>
          </p:cNvPr>
          <p:cNvSpPr/>
          <p:nvPr/>
        </p:nvSpPr>
        <p:spPr bwMode="auto">
          <a:xfrm>
            <a:off x="3923928" y="3284984"/>
            <a:ext cx="1584176" cy="576064"/>
          </a:xfrm>
          <a:prstGeom prst="rect">
            <a:avLst/>
          </a:prstGeom>
          <a:gradFill flip="none" rotWithShape="1">
            <a:gsLst>
              <a:gs pos="0">
                <a:schemeClr val="accent1">
                  <a:tint val="100000"/>
                  <a:shade val="100000"/>
                  <a:satMod val="130000"/>
                </a:schemeClr>
              </a:gs>
              <a:gs pos="100000">
                <a:schemeClr val="accent1">
                  <a:tint val="50000"/>
                  <a:shade val="100000"/>
                  <a:satMod val="350000"/>
                </a:schemeClr>
              </a:gs>
            </a:gsLst>
            <a:lin ang="10800000" scaled="1"/>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DE" dirty="0"/>
              <a:t>B</a:t>
            </a:r>
          </a:p>
        </p:txBody>
      </p:sp>
      <p:sp>
        <p:nvSpPr>
          <p:cNvPr id="7" name="Rechteck 6">
            <a:extLst>
              <a:ext uri="{FF2B5EF4-FFF2-40B4-BE49-F238E27FC236}">
                <a16:creationId xmlns:a16="http://schemas.microsoft.com/office/drawing/2014/main" id="{3DBF06D8-ACC8-C443-A294-387DB95CAAEA}"/>
              </a:ext>
            </a:extLst>
          </p:cNvPr>
          <p:cNvSpPr/>
          <p:nvPr/>
        </p:nvSpPr>
        <p:spPr bwMode="auto">
          <a:xfrm>
            <a:off x="5508104" y="3284984"/>
            <a:ext cx="1512168" cy="576064"/>
          </a:xfrm>
          <a:prstGeom prst="rect">
            <a:avLst/>
          </a:prstGeom>
          <a:gradFill flip="none" rotWithShape="1">
            <a:gsLst>
              <a:gs pos="0">
                <a:schemeClr val="accent1">
                  <a:lumMod val="89000"/>
                </a:schemeClr>
              </a:gs>
              <a:gs pos="11000">
                <a:schemeClr val="accent1">
                  <a:lumMod val="89000"/>
                </a:schemeClr>
              </a:gs>
              <a:gs pos="46000">
                <a:schemeClr val="accent1">
                  <a:lumMod val="75000"/>
                </a:schemeClr>
              </a:gs>
              <a:gs pos="97000">
                <a:schemeClr val="accent1">
                  <a:lumMod val="70000"/>
                </a:schemeClr>
              </a:gs>
            </a:gsLst>
            <a:lin ang="0" scaled="1"/>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DE" dirty="0"/>
              <a:t>C</a:t>
            </a:r>
          </a:p>
        </p:txBody>
      </p:sp>
      <p:sp>
        <p:nvSpPr>
          <p:cNvPr id="9" name="Rechteck 8">
            <a:extLst>
              <a:ext uri="{FF2B5EF4-FFF2-40B4-BE49-F238E27FC236}">
                <a16:creationId xmlns:a16="http://schemas.microsoft.com/office/drawing/2014/main" id="{CAA644FC-3349-484D-AE51-E481B7981574}"/>
              </a:ext>
            </a:extLst>
          </p:cNvPr>
          <p:cNvSpPr/>
          <p:nvPr/>
        </p:nvSpPr>
        <p:spPr bwMode="auto">
          <a:xfrm>
            <a:off x="850900" y="4692760"/>
            <a:ext cx="984796" cy="576064"/>
          </a:xfrm>
          <a:prstGeom prst="rect">
            <a:avLst/>
          </a:prstGeom>
          <a:gradFill flip="none" rotWithShape="1">
            <a:gsLst>
              <a:gs pos="36000">
                <a:schemeClr val="accent1">
                  <a:tint val="100000"/>
                  <a:shade val="100000"/>
                  <a:satMod val="130000"/>
                </a:schemeClr>
              </a:gs>
              <a:gs pos="64000">
                <a:schemeClr val="accent1">
                  <a:tint val="50000"/>
                  <a:shade val="100000"/>
                  <a:satMod val="350000"/>
                </a:schemeClr>
              </a:gs>
            </a:gsLst>
            <a:lin ang="0" scaled="1"/>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DE" dirty="0"/>
              <a:t>D+B</a:t>
            </a:r>
          </a:p>
        </p:txBody>
      </p:sp>
      <p:sp>
        <p:nvSpPr>
          <p:cNvPr id="10" name="Rechteck 9">
            <a:extLst>
              <a:ext uri="{FF2B5EF4-FFF2-40B4-BE49-F238E27FC236}">
                <a16:creationId xmlns:a16="http://schemas.microsoft.com/office/drawing/2014/main" id="{45C4799A-52BA-9B47-B71A-B04A50A018DA}"/>
              </a:ext>
            </a:extLst>
          </p:cNvPr>
          <p:cNvSpPr/>
          <p:nvPr/>
        </p:nvSpPr>
        <p:spPr bwMode="auto">
          <a:xfrm>
            <a:off x="1835696" y="4692760"/>
            <a:ext cx="2088232" cy="576064"/>
          </a:xfrm>
          <a:prstGeom prst="rect">
            <a:avLst/>
          </a:prstGeom>
          <a:gradFill flip="none" rotWithShape="1">
            <a:gsLst>
              <a:gs pos="0">
                <a:schemeClr val="accent1">
                  <a:lumMod val="5000"/>
                  <a:lumOff val="95000"/>
                </a:schemeClr>
              </a:gs>
              <a:gs pos="100000">
                <a:schemeClr val="accent1">
                  <a:lumMod val="45000"/>
                  <a:lumOff val="55000"/>
                </a:schemeClr>
              </a:gs>
              <a:gs pos="95000">
                <a:schemeClr val="accent1">
                  <a:lumMod val="45000"/>
                  <a:lumOff val="55000"/>
                </a:schemeClr>
              </a:gs>
              <a:gs pos="100000">
                <a:schemeClr val="accent1">
                  <a:lumMod val="30000"/>
                  <a:lumOff val="70000"/>
                </a:schemeClr>
              </a:gs>
            </a:gsLst>
            <a:lin ang="13500000" scaled="1"/>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DE" dirty="0"/>
              <a:t>D (1/2D) </a:t>
            </a:r>
          </a:p>
        </p:txBody>
      </p:sp>
      <p:sp>
        <p:nvSpPr>
          <p:cNvPr id="11" name="Rechteck 10">
            <a:extLst>
              <a:ext uri="{FF2B5EF4-FFF2-40B4-BE49-F238E27FC236}">
                <a16:creationId xmlns:a16="http://schemas.microsoft.com/office/drawing/2014/main" id="{5EE98D4D-295B-7F4B-B162-FD0A548EA6EF}"/>
              </a:ext>
            </a:extLst>
          </p:cNvPr>
          <p:cNvSpPr/>
          <p:nvPr/>
        </p:nvSpPr>
        <p:spPr bwMode="auto">
          <a:xfrm>
            <a:off x="3923928" y="4692760"/>
            <a:ext cx="1584176" cy="576064"/>
          </a:xfrm>
          <a:prstGeom prst="rect">
            <a:avLst/>
          </a:prstGeom>
          <a:gradFill flip="none" rotWithShape="1">
            <a:gsLst>
              <a:gs pos="0">
                <a:schemeClr val="accent1">
                  <a:tint val="100000"/>
                  <a:shade val="100000"/>
                  <a:satMod val="130000"/>
                </a:schemeClr>
              </a:gs>
              <a:gs pos="100000">
                <a:schemeClr val="accent1">
                  <a:tint val="50000"/>
                  <a:shade val="100000"/>
                  <a:satMod val="350000"/>
                </a:schemeClr>
              </a:gs>
            </a:gsLst>
            <a:lin ang="10800000" scaled="1"/>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DE" dirty="0"/>
              <a:t>D+B</a:t>
            </a:r>
          </a:p>
        </p:txBody>
      </p:sp>
      <p:sp>
        <p:nvSpPr>
          <p:cNvPr id="12" name="Rechteck 11">
            <a:extLst>
              <a:ext uri="{FF2B5EF4-FFF2-40B4-BE49-F238E27FC236}">
                <a16:creationId xmlns:a16="http://schemas.microsoft.com/office/drawing/2014/main" id="{8E576C02-99AB-B440-B8E2-17E8B6B890C4}"/>
              </a:ext>
            </a:extLst>
          </p:cNvPr>
          <p:cNvSpPr/>
          <p:nvPr/>
        </p:nvSpPr>
        <p:spPr bwMode="auto">
          <a:xfrm>
            <a:off x="5508104" y="4692760"/>
            <a:ext cx="1512168" cy="576064"/>
          </a:xfrm>
          <a:prstGeom prst="rect">
            <a:avLst/>
          </a:prstGeom>
          <a:gradFill flip="none" rotWithShape="1">
            <a:gsLst>
              <a:gs pos="0">
                <a:schemeClr val="accent1">
                  <a:lumMod val="89000"/>
                </a:schemeClr>
              </a:gs>
              <a:gs pos="11000">
                <a:schemeClr val="accent1">
                  <a:lumMod val="89000"/>
                </a:schemeClr>
              </a:gs>
              <a:gs pos="46000">
                <a:schemeClr val="accent1">
                  <a:lumMod val="75000"/>
                </a:schemeClr>
              </a:gs>
              <a:gs pos="97000">
                <a:schemeClr val="accent1">
                  <a:lumMod val="70000"/>
                </a:schemeClr>
              </a:gs>
            </a:gsLst>
            <a:lin ang="0" scaled="1"/>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DE" dirty="0"/>
              <a:t>D +C</a:t>
            </a:r>
          </a:p>
        </p:txBody>
      </p:sp>
    </p:spTree>
    <p:extLst>
      <p:ext uri="{BB962C8B-B14F-4D97-AF65-F5344CB8AC3E}">
        <p14:creationId xmlns:p14="http://schemas.microsoft.com/office/powerpoint/2010/main" val="403402198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br>
              <a:rPr lang="de-DE" dirty="0"/>
            </a:br>
            <a:r>
              <a:rPr lang="de-DE" dirty="0"/>
              <a:t>					Abrechnung * </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p:txBody>
          <a:bodyPr>
            <a:normAutofit/>
          </a:bodyPr>
          <a:lstStyle/>
          <a:p>
            <a:pPr marL="0" indent="0">
              <a:buNone/>
            </a:pPr>
            <a:r>
              <a:rPr lang="de-DE" sz="1600" b="1" dirty="0"/>
              <a:t>Abrechnung von Hausbesuchen in der </a:t>
            </a:r>
            <a:r>
              <a:rPr lang="de-DE" sz="1600" b="1" dirty="0">
                <a:solidFill>
                  <a:srgbClr val="002060"/>
                </a:solidFill>
              </a:rPr>
              <a:t>BEMA</a:t>
            </a:r>
          </a:p>
          <a:p>
            <a:pPr marL="0" indent="0">
              <a:buNone/>
            </a:pPr>
            <a:endParaRPr lang="de-DE" sz="1600" b="1" dirty="0"/>
          </a:p>
          <a:p>
            <a:pPr marL="0" indent="0">
              <a:buNone/>
            </a:pPr>
            <a:r>
              <a:rPr lang="de-DE" sz="1600" dirty="0">
                <a:solidFill>
                  <a:srgbClr val="002060"/>
                </a:solidFill>
              </a:rPr>
              <a:t>Bs1</a:t>
            </a:r>
            <a:r>
              <a:rPr lang="de-DE" sz="1600" dirty="0"/>
              <a:t>	=	Besuch eines Versicherten ( mit </a:t>
            </a:r>
            <a:r>
              <a:rPr lang="de-DE" sz="1600" dirty="0" err="1"/>
              <a:t>Ber</a:t>
            </a:r>
            <a:r>
              <a:rPr lang="de-DE" sz="1600" dirty="0"/>
              <a:t>. und Untersuchung)</a:t>
            </a:r>
          </a:p>
          <a:p>
            <a:pPr marL="0" indent="0">
              <a:buNone/>
            </a:pPr>
            <a:endParaRPr lang="de-DE" sz="1600" dirty="0"/>
          </a:p>
          <a:p>
            <a:pPr marL="0" indent="0">
              <a:buNone/>
            </a:pPr>
            <a:r>
              <a:rPr lang="de-DE" sz="1600" dirty="0">
                <a:solidFill>
                  <a:srgbClr val="002060"/>
                </a:solidFill>
              </a:rPr>
              <a:t>Bs2a </a:t>
            </a:r>
            <a:r>
              <a:rPr lang="de-DE" sz="1600" dirty="0"/>
              <a:t>= 	…… in der selben häuslichen Gemeinschaft</a:t>
            </a:r>
          </a:p>
          <a:p>
            <a:pPr marL="0" indent="0">
              <a:buNone/>
            </a:pPr>
            <a:r>
              <a:rPr lang="de-DE" sz="1600" dirty="0">
                <a:solidFill>
                  <a:srgbClr val="002060"/>
                </a:solidFill>
              </a:rPr>
              <a:t>Bs2b </a:t>
            </a:r>
            <a:r>
              <a:rPr lang="de-DE" sz="1600" dirty="0"/>
              <a:t>=	……. In der selben Einrichtung </a:t>
            </a:r>
          </a:p>
          <a:p>
            <a:pPr marL="0" indent="0">
              <a:buNone/>
            </a:pPr>
            <a:endParaRPr lang="de-DE" sz="1600" dirty="0"/>
          </a:p>
          <a:p>
            <a:pPr marL="0" indent="0">
              <a:buNone/>
            </a:pPr>
            <a:r>
              <a:rPr lang="de-DE" sz="1600" dirty="0">
                <a:solidFill>
                  <a:srgbClr val="002060"/>
                </a:solidFill>
              </a:rPr>
              <a:t>Bs3a</a:t>
            </a:r>
            <a:r>
              <a:rPr lang="de-DE" sz="1600" dirty="0"/>
              <a:t> =	…. In eine Einrichtung zu vorher vereinbarten Zeiten</a:t>
            </a:r>
            <a:r>
              <a:rPr lang="de-DE" sz="1600" b="1" dirty="0"/>
              <a:t> ohne </a:t>
            </a:r>
            <a:r>
              <a:rPr lang="de-DE" sz="1600" dirty="0"/>
              <a:t>					</a:t>
            </a:r>
            <a:r>
              <a:rPr lang="de-DE" sz="1600" b="1" dirty="0"/>
              <a:t>Kooperationsvertrag</a:t>
            </a:r>
          </a:p>
          <a:p>
            <a:pPr marL="0" indent="0">
              <a:buNone/>
            </a:pPr>
            <a:r>
              <a:rPr lang="de-DE" sz="1600" dirty="0">
                <a:solidFill>
                  <a:srgbClr val="002060"/>
                </a:solidFill>
              </a:rPr>
              <a:t>Bs3b</a:t>
            </a:r>
            <a:r>
              <a:rPr lang="de-DE" sz="1600" dirty="0"/>
              <a:t> =	….. Je weiterer Versicherte in derselben Einrichtung in unmittelbaren 			zeitlichen Zusammenhang </a:t>
            </a:r>
            <a:r>
              <a:rPr lang="de-DE" sz="1600" b="1" dirty="0"/>
              <a:t>ohne Kooperationsvertrag</a:t>
            </a:r>
          </a:p>
          <a:p>
            <a:pPr marL="0" indent="0">
              <a:buNone/>
            </a:pPr>
            <a:endParaRPr lang="de-DE" sz="1600" dirty="0"/>
          </a:p>
          <a:p>
            <a:pPr marL="0" indent="0">
              <a:buNone/>
            </a:pPr>
            <a:r>
              <a:rPr lang="de-DE" sz="1600" dirty="0">
                <a:solidFill>
                  <a:srgbClr val="002060"/>
                </a:solidFill>
              </a:rPr>
              <a:t>Bs4</a:t>
            </a:r>
            <a:r>
              <a:rPr lang="de-DE" sz="1600" dirty="0"/>
              <a:t> =	Besuch eines Pflegebedürftigen in stationärer Pflegeeinrichtung </a:t>
            </a:r>
            <a:r>
              <a:rPr lang="de-DE" sz="1600" b="1" dirty="0"/>
              <a:t>mit 			Kooperationsvertrag</a:t>
            </a:r>
          </a:p>
          <a:p>
            <a:pPr marL="0" indent="0">
              <a:buNone/>
            </a:pPr>
            <a:r>
              <a:rPr lang="de-DE" sz="1600" dirty="0">
                <a:solidFill>
                  <a:srgbClr val="002060"/>
                </a:solidFill>
              </a:rPr>
              <a:t>Bs5</a:t>
            </a:r>
            <a:r>
              <a:rPr lang="de-DE" sz="1600" dirty="0"/>
              <a:t> =	je weiterer pflegebedürftigen in derselben stationären Pflegeinrichtung </a:t>
            </a:r>
            <a:r>
              <a:rPr lang="de-DE" sz="1600" b="1" dirty="0"/>
              <a:t>mit 		Kooperationsvertrag</a:t>
            </a:r>
          </a:p>
          <a:p>
            <a:pPr marL="0" indent="0">
              <a:buNone/>
            </a:pPr>
            <a:endParaRPr lang="de-DE" sz="1600" dirty="0"/>
          </a:p>
          <a:p>
            <a:pPr marL="0" indent="0">
              <a:buNone/>
            </a:pPr>
            <a:endParaRPr lang="de-DE" sz="1600" b="1" dirty="0"/>
          </a:p>
          <a:p>
            <a:pPr marL="0" indent="0">
              <a:buNone/>
            </a:pPr>
            <a:endParaRPr lang="de-DE" sz="1600" b="1" dirty="0"/>
          </a:p>
          <a:p>
            <a:pPr marL="0" indent="0">
              <a:buNone/>
            </a:pPr>
            <a:endParaRPr lang="de-DE" sz="1600" b="1" dirty="0"/>
          </a:p>
          <a:p>
            <a:pPr marL="0" indent="0">
              <a:buNone/>
            </a:pPr>
            <a:endParaRPr lang="de-DE" sz="1600" b="1" dirty="0"/>
          </a:p>
          <a:p>
            <a:pPr>
              <a:buFont typeface="Wingdings" pitchFamily="2" charset="2"/>
              <a:buChar char="ü"/>
            </a:pPr>
            <a:endParaRPr lang="de-DE" sz="1600" b="1" dirty="0"/>
          </a:p>
          <a:p>
            <a:pPr>
              <a:buFont typeface="Wingdings" pitchFamily="2" charset="2"/>
              <a:buChar char="ü"/>
            </a:pPr>
            <a:endParaRPr lang="de-DE" sz="1200" dirty="0"/>
          </a:p>
          <a:p>
            <a:pPr>
              <a:buFont typeface="Wingdings" pitchFamily="2" charset="2"/>
              <a:buChar char="ü"/>
            </a:pPr>
            <a:endParaRPr lang="de-DE" dirty="0"/>
          </a:p>
          <a:p>
            <a:pPr marL="457200" indent="-457200">
              <a:buFont typeface="+mj-lt"/>
              <a:buAutoNum type="alphaLcParenR"/>
            </a:pPr>
            <a:endParaRPr lang="de-DE" dirty="0"/>
          </a:p>
        </p:txBody>
      </p:sp>
    </p:spTree>
    <p:extLst>
      <p:ext uri="{BB962C8B-B14F-4D97-AF65-F5344CB8AC3E}">
        <p14:creationId xmlns:p14="http://schemas.microsoft.com/office/powerpoint/2010/main" val="66721743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br>
              <a:rPr lang="de-DE" dirty="0"/>
            </a:br>
            <a:r>
              <a:rPr lang="de-DE" dirty="0"/>
              <a:t>					Abrechnung *</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p:txBody>
          <a:bodyPr>
            <a:normAutofit/>
          </a:bodyPr>
          <a:lstStyle/>
          <a:p>
            <a:pPr marL="0" indent="0">
              <a:buNone/>
            </a:pPr>
            <a:r>
              <a:rPr lang="de-DE" sz="1600" b="1" dirty="0"/>
              <a:t>Zuschläge zu Hausbesuchen:</a:t>
            </a:r>
          </a:p>
          <a:p>
            <a:pPr marL="0" indent="0">
              <a:buNone/>
            </a:pPr>
            <a:endParaRPr lang="de-DE" sz="1600" dirty="0"/>
          </a:p>
          <a:p>
            <a:pPr>
              <a:buFont typeface="Wingdings" panose="05000000000000000000" pitchFamily="2" charset="2"/>
              <a:buChar char="ü"/>
            </a:pPr>
            <a:r>
              <a:rPr lang="de-DE" sz="1600" dirty="0"/>
              <a:t>Bs1 + Bs4 =	ZBs1a – ZBs1f, </a:t>
            </a:r>
            <a:r>
              <a:rPr lang="de-DE" sz="1600" dirty="0" err="1"/>
              <a:t>ZKi</a:t>
            </a:r>
            <a:endParaRPr lang="de-DE" sz="1600" dirty="0"/>
          </a:p>
          <a:p>
            <a:pPr marL="0" indent="0">
              <a:buNone/>
            </a:pPr>
            <a:endParaRPr lang="de-DE" sz="1600" dirty="0"/>
          </a:p>
          <a:p>
            <a:pPr>
              <a:buFont typeface="Wingdings" panose="05000000000000000000" pitchFamily="2" charset="2"/>
              <a:buChar char="ü"/>
            </a:pPr>
            <a:r>
              <a:rPr lang="de-DE" sz="1600" dirty="0"/>
              <a:t>Bs2a + Bs5 = 	ZBs2a –ZBs2f</a:t>
            </a:r>
          </a:p>
          <a:p>
            <a:pPr marL="0" indent="0">
              <a:buNone/>
            </a:pPr>
            <a:endParaRPr lang="de-DE" sz="1600" dirty="0"/>
          </a:p>
          <a:p>
            <a:pPr marL="0" indent="0">
              <a:buNone/>
            </a:pPr>
            <a:endParaRPr lang="de-DE" sz="1600" dirty="0"/>
          </a:p>
          <a:p>
            <a:pPr marL="0" indent="0">
              <a:buNone/>
            </a:pPr>
            <a:r>
              <a:rPr lang="de-DE" sz="1600" dirty="0"/>
              <a:t>+ Wegegeld (2 km- 25 km)  oder Reiseentschädigung (&gt; 25km)</a:t>
            </a:r>
          </a:p>
          <a:p>
            <a:pPr marL="0" indent="0">
              <a:buNone/>
            </a:pPr>
            <a:endParaRPr lang="de-DE" sz="1600" dirty="0"/>
          </a:p>
          <a:p>
            <a:pPr marL="0" indent="0">
              <a:buNone/>
            </a:pPr>
            <a:endParaRPr lang="de-DE" sz="1600" b="1" dirty="0"/>
          </a:p>
          <a:p>
            <a:pPr marL="0" indent="0">
              <a:buNone/>
            </a:pPr>
            <a:endParaRPr lang="de-DE" sz="1600" b="1" dirty="0"/>
          </a:p>
          <a:p>
            <a:pPr marL="0" indent="0">
              <a:buNone/>
            </a:pPr>
            <a:endParaRPr lang="de-DE" sz="1600" b="1" dirty="0"/>
          </a:p>
          <a:p>
            <a:pPr marL="0" indent="0">
              <a:buNone/>
            </a:pPr>
            <a:endParaRPr lang="de-DE" sz="1600" b="1" dirty="0"/>
          </a:p>
          <a:p>
            <a:pPr>
              <a:buFont typeface="Wingdings" pitchFamily="2" charset="2"/>
              <a:buChar char="ü"/>
            </a:pPr>
            <a:endParaRPr lang="de-DE" sz="1600" b="1" dirty="0"/>
          </a:p>
          <a:p>
            <a:pPr>
              <a:buFont typeface="Wingdings" pitchFamily="2" charset="2"/>
              <a:buChar char="ü"/>
            </a:pPr>
            <a:endParaRPr lang="de-DE" sz="1200" dirty="0"/>
          </a:p>
          <a:p>
            <a:pPr>
              <a:buFont typeface="Wingdings" pitchFamily="2" charset="2"/>
              <a:buChar char="ü"/>
            </a:pPr>
            <a:endParaRPr lang="de-DE" dirty="0"/>
          </a:p>
          <a:p>
            <a:pPr marL="457200" indent="-457200">
              <a:buFont typeface="+mj-lt"/>
              <a:buAutoNum type="alphaLcParenR"/>
            </a:pPr>
            <a:endParaRPr lang="de-DE" dirty="0"/>
          </a:p>
        </p:txBody>
      </p:sp>
    </p:spTree>
    <p:extLst>
      <p:ext uri="{BB962C8B-B14F-4D97-AF65-F5344CB8AC3E}">
        <p14:creationId xmlns:p14="http://schemas.microsoft.com/office/powerpoint/2010/main" val="26964067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br>
              <a:rPr lang="de-DE" dirty="0"/>
            </a:br>
            <a:r>
              <a:rPr lang="de-DE" dirty="0"/>
              <a:t>					Abrechnung </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p:txBody>
          <a:bodyPr>
            <a:normAutofit/>
          </a:bodyPr>
          <a:lstStyle/>
          <a:p>
            <a:pPr marL="0" indent="0">
              <a:buNone/>
            </a:pPr>
            <a:r>
              <a:rPr lang="de-DE" sz="1600" b="1" dirty="0"/>
              <a:t>Abrechnung von Hausbesuchen in der </a:t>
            </a:r>
            <a:r>
              <a:rPr lang="de-DE" sz="1600" b="1" dirty="0">
                <a:solidFill>
                  <a:srgbClr val="00B0F0"/>
                </a:solidFill>
              </a:rPr>
              <a:t>GOZ</a:t>
            </a:r>
          </a:p>
          <a:p>
            <a:pPr marL="0" indent="0">
              <a:buNone/>
            </a:pPr>
            <a:endParaRPr lang="de-DE" sz="1600" b="1" dirty="0"/>
          </a:p>
          <a:p>
            <a:pPr marL="0" indent="0">
              <a:buNone/>
            </a:pPr>
            <a:r>
              <a:rPr lang="de-DE" sz="1600" dirty="0">
                <a:solidFill>
                  <a:srgbClr val="00B0F0"/>
                </a:solidFill>
              </a:rPr>
              <a:t>Ä50</a:t>
            </a:r>
            <a:r>
              <a:rPr lang="de-DE" sz="1600" dirty="0"/>
              <a:t> = 	Besuch einschließlich Beratung und symptombezogener Untersuchung</a:t>
            </a:r>
          </a:p>
          <a:p>
            <a:pPr marL="0" indent="0">
              <a:buNone/>
            </a:pPr>
            <a:endParaRPr lang="de-DE" sz="1600" dirty="0"/>
          </a:p>
          <a:p>
            <a:pPr marL="0" indent="0">
              <a:buNone/>
            </a:pPr>
            <a:r>
              <a:rPr lang="de-DE" sz="1600" dirty="0">
                <a:solidFill>
                  <a:srgbClr val="00B0F0"/>
                </a:solidFill>
              </a:rPr>
              <a:t>Ä51</a:t>
            </a:r>
            <a:r>
              <a:rPr lang="de-DE" sz="1600" dirty="0"/>
              <a:t>=	Besuch eines weiteren Kranken in der selben häuslichen 					Gemeinschaft in unmittelbaren zeitlichen Zusammenhang (einschließlich 		</a:t>
            </a:r>
            <a:r>
              <a:rPr lang="de-DE" sz="1600" dirty="0" err="1"/>
              <a:t>Ber</a:t>
            </a:r>
            <a:r>
              <a:rPr lang="de-DE" sz="1600" dirty="0"/>
              <a:t>. und symptombezogener Untersuchung)</a:t>
            </a:r>
          </a:p>
          <a:p>
            <a:pPr marL="0" indent="0">
              <a:buNone/>
            </a:pPr>
            <a:endParaRPr lang="de-DE" sz="1600" dirty="0"/>
          </a:p>
          <a:p>
            <a:pPr>
              <a:buFont typeface="Wingdings" pitchFamily="2" charset="2"/>
              <a:buChar char="ü"/>
            </a:pPr>
            <a:r>
              <a:rPr lang="de-DE" sz="1600" dirty="0"/>
              <a:t>Zuzüglich Wegegeld</a:t>
            </a:r>
          </a:p>
          <a:p>
            <a:pPr>
              <a:buFont typeface="Wingdings" pitchFamily="2" charset="2"/>
              <a:buChar char="ü"/>
            </a:pPr>
            <a:r>
              <a:rPr lang="de-DE" sz="1600" dirty="0"/>
              <a:t>Zuschläge E-H,K2 möglich</a:t>
            </a:r>
          </a:p>
          <a:p>
            <a:pPr>
              <a:buFont typeface="Wingdings" pitchFamily="2" charset="2"/>
              <a:buChar char="ü"/>
            </a:pPr>
            <a:r>
              <a:rPr lang="de-DE" sz="1600" dirty="0"/>
              <a:t>Keine Abrechnung mit 1 und 5</a:t>
            </a:r>
          </a:p>
          <a:p>
            <a:pPr marL="0" indent="0">
              <a:buNone/>
            </a:pPr>
            <a:endParaRPr lang="de-DE" sz="1600" b="1" dirty="0"/>
          </a:p>
          <a:p>
            <a:pPr marL="0" indent="0">
              <a:buNone/>
            </a:pPr>
            <a:endParaRPr lang="de-DE" sz="1600" b="1" dirty="0"/>
          </a:p>
          <a:p>
            <a:pPr marL="0" indent="0">
              <a:buNone/>
            </a:pPr>
            <a:endParaRPr lang="de-DE" sz="1600" b="1" dirty="0"/>
          </a:p>
          <a:p>
            <a:pPr marL="0" indent="0">
              <a:buNone/>
            </a:pPr>
            <a:endParaRPr lang="de-DE" sz="1600" b="1" dirty="0"/>
          </a:p>
          <a:p>
            <a:pPr marL="0" indent="0">
              <a:buNone/>
            </a:pPr>
            <a:endParaRPr lang="de-DE" sz="1600" b="1" dirty="0"/>
          </a:p>
          <a:p>
            <a:pPr marL="0" indent="0">
              <a:buNone/>
            </a:pPr>
            <a:endParaRPr lang="de-DE" sz="1600" b="1" dirty="0"/>
          </a:p>
          <a:p>
            <a:pPr>
              <a:buFont typeface="Wingdings" pitchFamily="2" charset="2"/>
              <a:buChar char="ü"/>
            </a:pPr>
            <a:endParaRPr lang="de-DE" sz="1600" b="1" dirty="0"/>
          </a:p>
          <a:p>
            <a:pPr>
              <a:buFont typeface="Wingdings" pitchFamily="2" charset="2"/>
              <a:buChar char="ü"/>
            </a:pPr>
            <a:endParaRPr lang="de-DE" sz="1200" dirty="0"/>
          </a:p>
          <a:p>
            <a:pPr>
              <a:buFont typeface="Wingdings" pitchFamily="2" charset="2"/>
              <a:buChar char="ü"/>
            </a:pPr>
            <a:endParaRPr lang="de-DE" dirty="0"/>
          </a:p>
          <a:p>
            <a:pPr marL="457200" indent="-457200">
              <a:buFont typeface="+mj-lt"/>
              <a:buAutoNum type="alphaLcParenR"/>
            </a:pPr>
            <a:endParaRPr lang="de-DE" dirty="0"/>
          </a:p>
        </p:txBody>
      </p:sp>
    </p:spTree>
    <p:extLst>
      <p:ext uri="{BB962C8B-B14F-4D97-AF65-F5344CB8AC3E}">
        <p14:creationId xmlns:p14="http://schemas.microsoft.com/office/powerpoint/2010/main" val="102826419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p:txBody>
          <a:bodyPr>
            <a:normAutofit/>
          </a:bodyPr>
          <a:lstStyle/>
          <a:p>
            <a:pPr marL="0" indent="0">
              <a:buNone/>
            </a:pPr>
            <a:r>
              <a:rPr lang="de-DE" sz="1600" b="1" dirty="0"/>
              <a:t>Abrechnung von Leistungen außerhalb der Sprechstunde: </a:t>
            </a:r>
            <a:r>
              <a:rPr lang="de-DE" sz="1600" b="1" dirty="0">
                <a:solidFill>
                  <a:srgbClr val="00B0F0"/>
                </a:solidFill>
              </a:rPr>
              <a:t>GOZ</a:t>
            </a:r>
          </a:p>
          <a:p>
            <a:pPr marL="0" indent="0">
              <a:buNone/>
            </a:pPr>
            <a:endParaRPr lang="de-DE" sz="1600" b="1" dirty="0"/>
          </a:p>
          <a:p>
            <a:pPr>
              <a:buFont typeface="Wingdings" pitchFamily="2" charset="2"/>
              <a:buChar char="ü"/>
            </a:pPr>
            <a:r>
              <a:rPr lang="de-DE" sz="1200" b="1" dirty="0"/>
              <a:t>Auswahl des Zuschlages richtet sich nach Tag und Tageszeit, Zahnarztpraxis oder Hausbesuch (Dringlichkeit)</a:t>
            </a:r>
          </a:p>
          <a:p>
            <a:pPr>
              <a:buFont typeface="Wingdings" pitchFamily="2" charset="2"/>
              <a:buChar char="ü"/>
            </a:pPr>
            <a:r>
              <a:rPr lang="de-DE" sz="1200" b="1" dirty="0"/>
              <a:t>Nur </a:t>
            </a:r>
            <a:r>
              <a:rPr lang="de-DE" sz="1200" b="1" dirty="0">
                <a:solidFill>
                  <a:srgbClr val="FF0000"/>
                </a:solidFill>
              </a:rPr>
              <a:t>1,0-facher</a:t>
            </a:r>
            <a:r>
              <a:rPr lang="de-DE" sz="1200" b="1" dirty="0"/>
              <a:t> Gebührensatz möglich</a:t>
            </a:r>
          </a:p>
          <a:p>
            <a:pPr marL="0" indent="0">
              <a:buNone/>
            </a:pPr>
            <a:endParaRPr lang="de-DE" sz="1200" b="1" dirty="0"/>
          </a:p>
          <a:p>
            <a:pPr marL="0" indent="0">
              <a:buNone/>
            </a:pPr>
            <a:r>
              <a:rPr lang="de-DE" sz="1200" b="1" dirty="0"/>
              <a:t>Leistungen, die im Rahmen von Hausbesuchen erfolgen:</a:t>
            </a:r>
          </a:p>
          <a:p>
            <a:pPr marL="0" indent="0">
              <a:buNone/>
            </a:pPr>
            <a:r>
              <a:rPr lang="de-DE" sz="1200" b="1" dirty="0"/>
              <a:t> </a:t>
            </a:r>
            <a:endParaRPr lang="de-DE" sz="1200" dirty="0"/>
          </a:p>
          <a:p>
            <a:pPr marL="0" indent="0">
              <a:buNone/>
            </a:pPr>
            <a:r>
              <a:rPr lang="de-DE" sz="1200" b="1" dirty="0">
                <a:solidFill>
                  <a:srgbClr val="00B0F0"/>
                </a:solidFill>
              </a:rPr>
              <a:t>E</a:t>
            </a:r>
            <a:r>
              <a:rPr lang="de-DE" sz="1200" dirty="0"/>
              <a:t> =	dringend angefordert + unverzüglich erfolgte Ausführung eines Hausbesuches</a:t>
            </a:r>
          </a:p>
          <a:p>
            <a:pPr marL="0" indent="0">
              <a:buNone/>
            </a:pPr>
            <a:endParaRPr lang="de-DE" sz="1200" dirty="0"/>
          </a:p>
          <a:p>
            <a:pPr marL="0" indent="0">
              <a:buNone/>
            </a:pPr>
            <a:r>
              <a:rPr lang="de-DE" sz="1200" b="1" dirty="0">
                <a:solidFill>
                  <a:srgbClr val="00B0F0"/>
                </a:solidFill>
              </a:rPr>
              <a:t>F</a:t>
            </a:r>
            <a:r>
              <a:rPr lang="de-DE" sz="1200" dirty="0"/>
              <a:t> =	Zuschlag außerhalb der Sprechstunde in der Zeit </a:t>
            </a:r>
            <a:r>
              <a:rPr lang="de-DE" sz="1200" b="1" dirty="0"/>
              <a:t>20.00 - 22.00Uhr </a:t>
            </a:r>
            <a:r>
              <a:rPr lang="de-DE" sz="1200" dirty="0"/>
              <a:t>und 	</a:t>
            </a:r>
          </a:p>
          <a:p>
            <a:pPr marL="0" indent="0">
              <a:buNone/>
            </a:pPr>
            <a:r>
              <a:rPr lang="de-DE" sz="1200" dirty="0"/>
              <a:t>	</a:t>
            </a:r>
            <a:r>
              <a:rPr lang="de-DE" sz="1200" b="1" dirty="0"/>
              <a:t>06.00 - 8.00 Uhr</a:t>
            </a:r>
          </a:p>
          <a:p>
            <a:pPr marL="0" indent="0">
              <a:buNone/>
            </a:pPr>
            <a:endParaRPr lang="de-DE" sz="1200" b="1" dirty="0"/>
          </a:p>
          <a:p>
            <a:pPr marL="0" indent="0">
              <a:buNone/>
            </a:pPr>
            <a:r>
              <a:rPr lang="de-DE" sz="1200" b="1" dirty="0">
                <a:solidFill>
                  <a:srgbClr val="00B0F0"/>
                </a:solidFill>
              </a:rPr>
              <a:t>G</a:t>
            </a:r>
            <a:r>
              <a:rPr lang="de-DE" sz="1200" dirty="0"/>
              <a:t> =	Zuschlag außerhalb der Sprechstunde in der Zeit </a:t>
            </a:r>
            <a:r>
              <a:rPr lang="de-DE" sz="1200" b="1" dirty="0"/>
              <a:t>22.00 - 06.00 Uhr</a:t>
            </a:r>
          </a:p>
          <a:p>
            <a:pPr marL="0" indent="0">
              <a:buNone/>
            </a:pPr>
            <a:endParaRPr lang="de-DE" sz="1200" b="1" dirty="0"/>
          </a:p>
          <a:p>
            <a:pPr marL="0" indent="0">
              <a:buNone/>
            </a:pPr>
            <a:r>
              <a:rPr lang="de-DE" sz="1200" b="1" dirty="0">
                <a:solidFill>
                  <a:srgbClr val="00B0F0"/>
                </a:solidFill>
              </a:rPr>
              <a:t>H</a:t>
            </a:r>
            <a:r>
              <a:rPr lang="de-DE" sz="1200" dirty="0">
                <a:solidFill>
                  <a:srgbClr val="00B0F0"/>
                </a:solidFill>
              </a:rPr>
              <a:t> </a:t>
            </a:r>
            <a:r>
              <a:rPr lang="de-DE" sz="1200" dirty="0"/>
              <a:t>=	Zuschlag für </a:t>
            </a:r>
            <a:r>
              <a:rPr lang="de-DE" sz="1200" b="1" dirty="0"/>
              <a:t>Samstag, Sonntag und Feiertag </a:t>
            </a:r>
          </a:p>
          <a:p>
            <a:pPr marL="0" indent="0">
              <a:buNone/>
            </a:pPr>
            <a:endParaRPr lang="de-DE" sz="1200" dirty="0"/>
          </a:p>
          <a:p>
            <a:pPr marL="0" indent="0">
              <a:buNone/>
            </a:pPr>
            <a:r>
              <a:rPr lang="de-DE" sz="1200" b="1" dirty="0">
                <a:solidFill>
                  <a:srgbClr val="00B0F0"/>
                </a:solidFill>
              </a:rPr>
              <a:t>K2</a:t>
            </a:r>
            <a:r>
              <a:rPr lang="de-DE" sz="1200" dirty="0"/>
              <a:t> =	Zuschlag bei zur Untersuchung bei </a:t>
            </a:r>
            <a:r>
              <a:rPr lang="de-DE" sz="1200" b="1" dirty="0"/>
              <a:t>Kindern bis zum vollendeten 4. Lebensjahr </a:t>
            </a:r>
          </a:p>
          <a:p>
            <a:pPr marL="0" indent="0">
              <a:buNone/>
            </a:pPr>
            <a:r>
              <a:rPr lang="de-DE" sz="1200" dirty="0"/>
              <a:t>	(zu den Untersuchungen 5-8 möglich)</a:t>
            </a:r>
          </a:p>
          <a:p>
            <a:pPr marL="0" indent="0">
              <a:buNone/>
            </a:pPr>
            <a:endParaRPr lang="de-DE" sz="1600" dirty="0"/>
          </a:p>
          <a:p>
            <a:pPr marL="0" indent="0">
              <a:buNone/>
            </a:pPr>
            <a:endParaRPr lang="de-DE" sz="1600" dirty="0"/>
          </a:p>
          <a:p>
            <a:pPr marL="0" indent="0">
              <a:buNone/>
            </a:pPr>
            <a:endParaRPr lang="de-DE" sz="1600" b="1" dirty="0"/>
          </a:p>
          <a:p>
            <a:pPr marL="0" indent="0">
              <a:buNone/>
            </a:pPr>
            <a:endParaRPr lang="de-DE" sz="1600" b="1" dirty="0"/>
          </a:p>
          <a:p>
            <a:pPr>
              <a:buFont typeface="Wingdings" pitchFamily="2" charset="2"/>
              <a:buChar char="ü"/>
            </a:pPr>
            <a:endParaRPr lang="de-DE" sz="1600" b="1" dirty="0"/>
          </a:p>
          <a:p>
            <a:pPr>
              <a:buFont typeface="Wingdings" pitchFamily="2" charset="2"/>
              <a:buChar char="ü"/>
            </a:pPr>
            <a:endParaRPr lang="de-DE" sz="1200" dirty="0"/>
          </a:p>
          <a:p>
            <a:pPr>
              <a:buFont typeface="Wingdings" pitchFamily="2" charset="2"/>
              <a:buChar char="ü"/>
            </a:pPr>
            <a:endParaRPr lang="de-DE" dirty="0"/>
          </a:p>
          <a:p>
            <a:pPr marL="457200" indent="-457200">
              <a:buFont typeface="+mj-lt"/>
              <a:buAutoNum type="alphaLcParenR"/>
            </a:pPr>
            <a:endParaRPr lang="de-DE" dirty="0"/>
          </a:p>
        </p:txBody>
      </p:sp>
      <p:sp>
        <p:nvSpPr>
          <p:cNvPr id="6" name="Abgerundetes Rechteck 5">
            <a:extLst>
              <a:ext uri="{FF2B5EF4-FFF2-40B4-BE49-F238E27FC236}">
                <a16:creationId xmlns:a16="http://schemas.microsoft.com/office/drawing/2014/main" id="{C431C302-EBB3-2140-AA57-C6718ED8C77B}"/>
              </a:ext>
            </a:extLst>
          </p:cNvPr>
          <p:cNvSpPr/>
          <p:nvPr/>
        </p:nvSpPr>
        <p:spPr bwMode="auto">
          <a:xfrm>
            <a:off x="6969122" y="3820119"/>
            <a:ext cx="1584176" cy="792088"/>
          </a:xfrm>
          <a:prstGeom prst="roundRect">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5" name="Textfeld 4">
            <a:extLst>
              <a:ext uri="{FF2B5EF4-FFF2-40B4-BE49-F238E27FC236}">
                <a16:creationId xmlns:a16="http://schemas.microsoft.com/office/drawing/2014/main" id="{7A3BBB21-0160-B04E-A4A6-89C12C55136E}"/>
              </a:ext>
            </a:extLst>
          </p:cNvPr>
          <p:cNvSpPr txBox="1"/>
          <p:nvPr/>
        </p:nvSpPr>
        <p:spPr bwMode="auto">
          <a:xfrm>
            <a:off x="7030616" y="3820119"/>
            <a:ext cx="1656184" cy="861774"/>
          </a:xfrm>
          <a:prstGeom prst="rect">
            <a:avLst/>
          </a:prstGeom>
          <a:noFill/>
        </p:spPr>
        <p:txBody>
          <a:bodyPr wrap="square" rtlCol="0">
            <a:spAutoFit/>
          </a:bodyPr>
          <a:lstStyle/>
          <a:p>
            <a:r>
              <a:rPr lang="de-DE" sz="1600" b="1" dirty="0">
                <a:solidFill>
                  <a:srgbClr val="00B0F0"/>
                </a:solidFill>
              </a:rPr>
              <a:t>E</a:t>
            </a:r>
            <a:r>
              <a:rPr lang="de-DE" sz="1600" b="1" dirty="0">
                <a:solidFill>
                  <a:schemeClr val="bg1"/>
                </a:solidFill>
              </a:rPr>
              <a:t> ist nicht neben </a:t>
            </a:r>
            <a:r>
              <a:rPr lang="de-DE" sz="1600" b="1" dirty="0">
                <a:solidFill>
                  <a:srgbClr val="00B0F0"/>
                </a:solidFill>
              </a:rPr>
              <a:t>F,G,H</a:t>
            </a:r>
            <a:r>
              <a:rPr lang="de-DE" sz="1600" b="1" dirty="0">
                <a:solidFill>
                  <a:schemeClr val="bg1"/>
                </a:solidFill>
              </a:rPr>
              <a:t> abrechenbar</a:t>
            </a:r>
          </a:p>
        </p:txBody>
      </p:sp>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br>
              <a:rPr lang="de-DE" dirty="0"/>
            </a:br>
            <a:r>
              <a:rPr lang="de-DE" dirty="0"/>
              <a:t>					Abrechnung </a:t>
            </a:r>
          </a:p>
        </p:txBody>
      </p:sp>
    </p:spTree>
    <p:extLst>
      <p:ext uri="{BB962C8B-B14F-4D97-AF65-F5344CB8AC3E}">
        <p14:creationId xmlns:p14="http://schemas.microsoft.com/office/powerpoint/2010/main" val="7237360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br>
              <a:rPr lang="de-DE" dirty="0"/>
            </a:br>
            <a:r>
              <a:rPr lang="de-DE" dirty="0"/>
              <a:t>					Abrechnung </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p:txBody>
          <a:bodyPr>
            <a:normAutofit/>
          </a:bodyPr>
          <a:lstStyle/>
          <a:p>
            <a:pPr marL="0" indent="0">
              <a:buNone/>
            </a:pPr>
            <a:r>
              <a:rPr lang="de-DE" sz="1600" b="1" dirty="0"/>
              <a:t>Abrechnung von Leistungen außerhalb der Sprechstunde: </a:t>
            </a:r>
            <a:r>
              <a:rPr lang="de-DE" sz="1600" b="1" dirty="0">
                <a:solidFill>
                  <a:srgbClr val="00B0F0"/>
                </a:solidFill>
              </a:rPr>
              <a:t>GOZ</a:t>
            </a:r>
          </a:p>
          <a:p>
            <a:pPr marL="0" indent="0">
              <a:buNone/>
            </a:pPr>
            <a:endParaRPr lang="de-DE" sz="1200" b="1" dirty="0"/>
          </a:p>
          <a:p>
            <a:pPr marL="0" indent="0">
              <a:buNone/>
            </a:pPr>
            <a:r>
              <a:rPr lang="de-DE" sz="1200" b="1" dirty="0"/>
              <a:t>Leistungen, die zu Hausbesuchen:</a:t>
            </a:r>
          </a:p>
          <a:p>
            <a:pPr marL="0" indent="0">
              <a:buNone/>
            </a:pPr>
            <a:r>
              <a:rPr lang="de-DE" sz="1200" b="1" dirty="0"/>
              <a:t> </a:t>
            </a:r>
            <a:endParaRPr lang="de-DE" sz="1600" b="1" dirty="0"/>
          </a:p>
          <a:p>
            <a:pPr marL="0" indent="0">
              <a:buNone/>
            </a:pPr>
            <a:r>
              <a:rPr lang="de-DE" sz="1200" b="1" dirty="0"/>
              <a:t>Werktags</a:t>
            </a:r>
            <a:endParaRPr lang="de-DE" sz="1200" dirty="0"/>
          </a:p>
          <a:p>
            <a:pPr marL="0" indent="0" algn="ctr">
              <a:buNone/>
            </a:pPr>
            <a:endParaRPr lang="de-DE" sz="1600" b="1" dirty="0"/>
          </a:p>
          <a:p>
            <a:pPr marL="0" indent="0" algn="ctr">
              <a:buNone/>
            </a:pPr>
            <a:endParaRPr lang="de-DE" sz="1200" dirty="0"/>
          </a:p>
          <a:p>
            <a:pPr marL="0" indent="0">
              <a:buNone/>
            </a:pPr>
            <a:endParaRPr lang="de-DE" sz="1000" dirty="0"/>
          </a:p>
          <a:p>
            <a:pPr marL="0" indent="0">
              <a:buNone/>
            </a:pPr>
            <a:endParaRPr lang="de-DE" sz="1000" dirty="0"/>
          </a:p>
          <a:p>
            <a:pPr marL="0" indent="0">
              <a:buNone/>
            </a:pPr>
            <a:r>
              <a:rPr lang="de-DE" sz="1000" dirty="0"/>
              <a:t>6 Uhr		8 </a:t>
            </a:r>
            <a:r>
              <a:rPr lang="de-DE" sz="1000" dirty="0" err="1"/>
              <a:t>uhr</a:t>
            </a:r>
            <a:r>
              <a:rPr lang="de-DE" sz="1000" dirty="0"/>
              <a:t>			                20uhr			        22Uhr			    6 Uhr</a:t>
            </a:r>
          </a:p>
          <a:p>
            <a:pPr marL="0" indent="0">
              <a:buNone/>
            </a:pPr>
            <a:endParaRPr lang="de-DE" sz="1000" dirty="0"/>
          </a:p>
          <a:p>
            <a:pPr marL="0" indent="0">
              <a:buNone/>
            </a:pPr>
            <a:endParaRPr lang="de-DE" sz="1000" dirty="0"/>
          </a:p>
          <a:p>
            <a:pPr marL="0" indent="0">
              <a:buNone/>
            </a:pPr>
            <a:endParaRPr lang="de-DE" sz="1000" dirty="0"/>
          </a:p>
          <a:p>
            <a:pPr marL="0" indent="0">
              <a:buNone/>
            </a:pPr>
            <a:r>
              <a:rPr lang="de-DE" sz="1200" b="1" dirty="0" err="1"/>
              <a:t>Samsag</a:t>
            </a:r>
            <a:r>
              <a:rPr lang="de-DE" sz="1200" b="1" dirty="0"/>
              <a:t>, Sonn- und Feiertags</a:t>
            </a:r>
          </a:p>
          <a:p>
            <a:pPr marL="0" indent="0">
              <a:buNone/>
            </a:pPr>
            <a:endParaRPr lang="de-DE" sz="1000" dirty="0"/>
          </a:p>
          <a:p>
            <a:pPr marL="0" indent="0">
              <a:buNone/>
            </a:pPr>
            <a:r>
              <a:rPr lang="de-DE" dirty="0"/>
              <a:t>		</a:t>
            </a:r>
          </a:p>
          <a:p>
            <a:pPr marL="0" indent="0">
              <a:buNone/>
            </a:pPr>
            <a:endParaRPr lang="de-DE" sz="1000" dirty="0"/>
          </a:p>
          <a:p>
            <a:pPr marL="0" indent="0">
              <a:buNone/>
            </a:pPr>
            <a:r>
              <a:rPr lang="de-DE" sz="1000" dirty="0"/>
              <a:t>6 Uhr		8 </a:t>
            </a:r>
            <a:r>
              <a:rPr lang="de-DE" sz="1000" dirty="0" err="1"/>
              <a:t>uhr</a:t>
            </a:r>
            <a:r>
              <a:rPr lang="de-DE" sz="1000" dirty="0"/>
              <a:t>			                20uhr			        22Uhr			    6 Uhr</a:t>
            </a:r>
          </a:p>
          <a:p>
            <a:pPr marL="0" indent="0">
              <a:buNone/>
            </a:pPr>
            <a:endParaRPr lang="de-DE" sz="1000" dirty="0"/>
          </a:p>
        </p:txBody>
      </p:sp>
      <p:sp>
        <p:nvSpPr>
          <p:cNvPr id="4" name="Rechteck 3">
            <a:extLst>
              <a:ext uri="{FF2B5EF4-FFF2-40B4-BE49-F238E27FC236}">
                <a16:creationId xmlns:a16="http://schemas.microsoft.com/office/drawing/2014/main" id="{859AE1B2-2E99-784D-8081-4983E5C69A1D}"/>
              </a:ext>
            </a:extLst>
          </p:cNvPr>
          <p:cNvSpPr/>
          <p:nvPr/>
        </p:nvSpPr>
        <p:spPr bwMode="auto">
          <a:xfrm>
            <a:off x="850900" y="3284984"/>
            <a:ext cx="984796" cy="576064"/>
          </a:xfrm>
          <a:prstGeom prst="rect">
            <a:avLst/>
          </a:prstGeom>
          <a:gradFill flip="none" rotWithShape="1">
            <a:gsLst>
              <a:gs pos="36000">
                <a:schemeClr val="accent1">
                  <a:tint val="100000"/>
                  <a:shade val="100000"/>
                  <a:satMod val="130000"/>
                </a:schemeClr>
              </a:gs>
              <a:gs pos="64000">
                <a:schemeClr val="accent1">
                  <a:tint val="50000"/>
                  <a:shade val="100000"/>
                  <a:satMod val="350000"/>
                </a:schemeClr>
              </a:gs>
            </a:gsLst>
            <a:lin ang="0" scaled="1"/>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DE" dirty="0"/>
              <a:t>F</a:t>
            </a:r>
          </a:p>
        </p:txBody>
      </p:sp>
      <p:sp>
        <p:nvSpPr>
          <p:cNvPr id="5" name="Rechteck 4">
            <a:extLst>
              <a:ext uri="{FF2B5EF4-FFF2-40B4-BE49-F238E27FC236}">
                <a16:creationId xmlns:a16="http://schemas.microsoft.com/office/drawing/2014/main" id="{BBC63BE6-6665-714A-896D-B2B2E387788D}"/>
              </a:ext>
            </a:extLst>
          </p:cNvPr>
          <p:cNvSpPr/>
          <p:nvPr/>
        </p:nvSpPr>
        <p:spPr bwMode="auto">
          <a:xfrm>
            <a:off x="1835696" y="3284984"/>
            <a:ext cx="2088232" cy="576064"/>
          </a:xfrm>
          <a:prstGeom prst="rect">
            <a:avLst/>
          </a:prstGeom>
          <a:gradFill flip="none" rotWithShape="1">
            <a:gsLst>
              <a:gs pos="0">
                <a:schemeClr val="accent1">
                  <a:lumMod val="5000"/>
                  <a:lumOff val="95000"/>
                </a:schemeClr>
              </a:gs>
              <a:gs pos="100000">
                <a:schemeClr val="accent1">
                  <a:lumMod val="45000"/>
                  <a:lumOff val="55000"/>
                </a:schemeClr>
              </a:gs>
              <a:gs pos="95000">
                <a:schemeClr val="accent1">
                  <a:lumMod val="45000"/>
                  <a:lumOff val="55000"/>
                </a:schemeClr>
              </a:gs>
              <a:gs pos="100000">
                <a:schemeClr val="accent1">
                  <a:lumMod val="30000"/>
                  <a:lumOff val="70000"/>
                </a:schemeClr>
              </a:gs>
            </a:gsLst>
            <a:lin ang="13500000" scaled="1"/>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DE" dirty="0"/>
              <a:t>E</a:t>
            </a:r>
          </a:p>
        </p:txBody>
      </p:sp>
      <p:sp>
        <p:nvSpPr>
          <p:cNvPr id="6" name="Rechteck 5">
            <a:extLst>
              <a:ext uri="{FF2B5EF4-FFF2-40B4-BE49-F238E27FC236}">
                <a16:creationId xmlns:a16="http://schemas.microsoft.com/office/drawing/2014/main" id="{091E55C0-5CEC-A84B-A242-0267C20FA766}"/>
              </a:ext>
            </a:extLst>
          </p:cNvPr>
          <p:cNvSpPr/>
          <p:nvPr/>
        </p:nvSpPr>
        <p:spPr bwMode="auto">
          <a:xfrm>
            <a:off x="3923928" y="3284984"/>
            <a:ext cx="1584176" cy="576064"/>
          </a:xfrm>
          <a:prstGeom prst="rect">
            <a:avLst/>
          </a:prstGeom>
          <a:gradFill flip="none" rotWithShape="1">
            <a:gsLst>
              <a:gs pos="0">
                <a:schemeClr val="accent1">
                  <a:tint val="100000"/>
                  <a:shade val="100000"/>
                  <a:satMod val="130000"/>
                </a:schemeClr>
              </a:gs>
              <a:gs pos="100000">
                <a:schemeClr val="accent1">
                  <a:tint val="50000"/>
                  <a:shade val="100000"/>
                  <a:satMod val="350000"/>
                </a:schemeClr>
              </a:gs>
            </a:gsLst>
            <a:lin ang="10800000" scaled="1"/>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DE" dirty="0"/>
              <a:t>F</a:t>
            </a:r>
          </a:p>
        </p:txBody>
      </p:sp>
      <p:sp>
        <p:nvSpPr>
          <p:cNvPr id="7" name="Rechteck 6">
            <a:extLst>
              <a:ext uri="{FF2B5EF4-FFF2-40B4-BE49-F238E27FC236}">
                <a16:creationId xmlns:a16="http://schemas.microsoft.com/office/drawing/2014/main" id="{3DBF06D8-ACC8-C443-A294-387DB95CAAEA}"/>
              </a:ext>
            </a:extLst>
          </p:cNvPr>
          <p:cNvSpPr/>
          <p:nvPr/>
        </p:nvSpPr>
        <p:spPr bwMode="auto">
          <a:xfrm>
            <a:off x="5508104" y="3284984"/>
            <a:ext cx="1512168" cy="576064"/>
          </a:xfrm>
          <a:prstGeom prst="rect">
            <a:avLst/>
          </a:prstGeom>
          <a:gradFill flip="none" rotWithShape="1">
            <a:gsLst>
              <a:gs pos="0">
                <a:schemeClr val="accent1">
                  <a:lumMod val="89000"/>
                </a:schemeClr>
              </a:gs>
              <a:gs pos="11000">
                <a:schemeClr val="accent1">
                  <a:lumMod val="89000"/>
                </a:schemeClr>
              </a:gs>
              <a:gs pos="46000">
                <a:schemeClr val="accent1">
                  <a:lumMod val="75000"/>
                </a:schemeClr>
              </a:gs>
              <a:gs pos="97000">
                <a:schemeClr val="accent1">
                  <a:lumMod val="70000"/>
                </a:schemeClr>
              </a:gs>
            </a:gsLst>
            <a:lin ang="0" scaled="1"/>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DE" dirty="0"/>
              <a:t>G</a:t>
            </a:r>
          </a:p>
        </p:txBody>
      </p:sp>
      <p:sp>
        <p:nvSpPr>
          <p:cNvPr id="9" name="Rechteck 8">
            <a:extLst>
              <a:ext uri="{FF2B5EF4-FFF2-40B4-BE49-F238E27FC236}">
                <a16:creationId xmlns:a16="http://schemas.microsoft.com/office/drawing/2014/main" id="{CAA644FC-3349-484D-AE51-E481B7981574}"/>
              </a:ext>
            </a:extLst>
          </p:cNvPr>
          <p:cNvSpPr/>
          <p:nvPr/>
        </p:nvSpPr>
        <p:spPr bwMode="auto">
          <a:xfrm>
            <a:off x="850900" y="4692760"/>
            <a:ext cx="984796" cy="576064"/>
          </a:xfrm>
          <a:prstGeom prst="rect">
            <a:avLst/>
          </a:prstGeom>
          <a:gradFill flip="none" rotWithShape="1">
            <a:gsLst>
              <a:gs pos="36000">
                <a:schemeClr val="accent1">
                  <a:tint val="100000"/>
                  <a:shade val="100000"/>
                  <a:satMod val="130000"/>
                </a:schemeClr>
              </a:gs>
              <a:gs pos="64000">
                <a:schemeClr val="accent1">
                  <a:tint val="50000"/>
                  <a:shade val="100000"/>
                  <a:satMod val="350000"/>
                </a:schemeClr>
              </a:gs>
            </a:gsLst>
            <a:lin ang="0" scaled="1"/>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DE" dirty="0"/>
              <a:t>F + H</a:t>
            </a:r>
          </a:p>
        </p:txBody>
      </p:sp>
      <p:sp>
        <p:nvSpPr>
          <p:cNvPr id="10" name="Rechteck 9">
            <a:extLst>
              <a:ext uri="{FF2B5EF4-FFF2-40B4-BE49-F238E27FC236}">
                <a16:creationId xmlns:a16="http://schemas.microsoft.com/office/drawing/2014/main" id="{45C4799A-52BA-9B47-B71A-B04A50A018DA}"/>
              </a:ext>
            </a:extLst>
          </p:cNvPr>
          <p:cNvSpPr/>
          <p:nvPr/>
        </p:nvSpPr>
        <p:spPr bwMode="auto">
          <a:xfrm>
            <a:off x="1835696" y="4692760"/>
            <a:ext cx="2088232" cy="576064"/>
          </a:xfrm>
          <a:prstGeom prst="rect">
            <a:avLst/>
          </a:prstGeom>
          <a:gradFill flip="none" rotWithShape="1">
            <a:gsLst>
              <a:gs pos="0">
                <a:schemeClr val="accent1">
                  <a:lumMod val="5000"/>
                  <a:lumOff val="95000"/>
                </a:schemeClr>
              </a:gs>
              <a:gs pos="100000">
                <a:schemeClr val="accent1">
                  <a:lumMod val="45000"/>
                  <a:lumOff val="55000"/>
                </a:schemeClr>
              </a:gs>
              <a:gs pos="95000">
                <a:schemeClr val="accent1">
                  <a:lumMod val="45000"/>
                  <a:lumOff val="55000"/>
                </a:schemeClr>
              </a:gs>
              <a:gs pos="100000">
                <a:schemeClr val="accent1">
                  <a:lumMod val="30000"/>
                  <a:lumOff val="70000"/>
                </a:schemeClr>
              </a:gs>
            </a:gsLst>
            <a:lin ang="13500000" scaled="1"/>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DE" dirty="0"/>
              <a:t> H</a:t>
            </a:r>
          </a:p>
        </p:txBody>
      </p:sp>
      <p:sp>
        <p:nvSpPr>
          <p:cNvPr id="11" name="Rechteck 10">
            <a:extLst>
              <a:ext uri="{FF2B5EF4-FFF2-40B4-BE49-F238E27FC236}">
                <a16:creationId xmlns:a16="http://schemas.microsoft.com/office/drawing/2014/main" id="{5EE98D4D-295B-7F4B-B162-FD0A548EA6EF}"/>
              </a:ext>
            </a:extLst>
          </p:cNvPr>
          <p:cNvSpPr/>
          <p:nvPr/>
        </p:nvSpPr>
        <p:spPr bwMode="auto">
          <a:xfrm>
            <a:off x="3923928" y="4692760"/>
            <a:ext cx="1584176" cy="576064"/>
          </a:xfrm>
          <a:prstGeom prst="rect">
            <a:avLst/>
          </a:prstGeom>
          <a:gradFill flip="none" rotWithShape="1">
            <a:gsLst>
              <a:gs pos="0">
                <a:schemeClr val="accent1">
                  <a:tint val="100000"/>
                  <a:shade val="100000"/>
                  <a:satMod val="130000"/>
                </a:schemeClr>
              </a:gs>
              <a:gs pos="100000">
                <a:schemeClr val="accent1">
                  <a:tint val="50000"/>
                  <a:shade val="100000"/>
                  <a:satMod val="350000"/>
                </a:schemeClr>
              </a:gs>
            </a:gsLst>
            <a:lin ang="10800000" scaled="1"/>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DE" dirty="0"/>
              <a:t>F + H</a:t>
            </a:r>
          </a:p>
        </p:txBody>
      </p:sp>
      <p:sp>
        <p:nvSpPr>
          <p:cNvPr id="12" name="Rechteck 11">
            <a:extLst>
              <a:ext uri="{FF2B5EF4-FFF2-40B4-BE49-F238E27FC236}">
                <a16:creationId xmlns:a16="http://schemas.microsoft.com/office/drawing/2014/main" id="{8E576C02-99AB-B440-B8E2-17E8B6B890C4}"/>
              </a:ext>
            </a:extLst>
          </p:cNvPr>
          <p:cNvSpPr/>
          <p:nvPr/>
        </p:nvSpPr>
        <p:spPr bwMode="auto">
          <a:xfrm>
            <a:off x="5508104" y="4692760"/>
            <a:ext cx="1512168" cy="576064"/>
          </a:xfrm>
          <a:prstGeom prst="rect">
            <a:avLst/>
          </a:prstGeom>
          <a:gradFill flip="none" rotWithShape="1">
            <a:gsLst>
              <a:gs pos="0">
                <a:schemeClr val="accent1">
                  <a:lumMod val="89000"/>
                </a:schemeClr>
              </a:gs>
              <a:gs pos="11000">
                <a:schemeClr val="accent1">
                  <a:lumMod val="89000"/>
                </a:schemeClr>
              </a:gs>
              <a:gs pos="46000">
                <a:schemeClr val="accent1">
                  <a:lumMod val="75000"/>
                </a:schemeClr>
              </a:gs>
              <a:gs pos="97000">
                <a:schemeClr val="accent1">
                  <a:lumMod val="70000"/>
                </a:schemeClr>
              </a:gs>
            </a:gsLst>
            <a:lin ang="0" scaled="1"/>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DE" dirty="0"/>
              <a:t>G + H</a:t>
            </a:r>
          </a:p>
        </p:txBody>
      </p:sp>
    </p:spTree>
    <p:extLst>
      <p:ext uri="{BB962C8B-B14F-4D97-AF65-F5344CB8AC3E}">
        <p14:creationId xmlns:p14="http://schemas.microsoft.com/office/powerpoint/2010/main" val="169640760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br>
              <a:rPr lang="de-DE" dirty="0"/>
            </a:br>
            <a:r>
              <a:rPr lang="de-DE" dirty="0"/>
              <a:t>					Abrechnung </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p:txBody>
          <a:bodyPr>
            <a:normAutofit fontScale="85000" lnSpcReduction="20000"/>
          </a:bodyPr>
          <a:lstStyle/>
          <a:p>
            <a:pPr marL="0" indent="0">
              <a:buNone/>
            </a:pPr>
            <a:r>
              <a:rPr lang="de-DE" sz="1600" b="1" dirty="0"/>
              <a:t>Abrechnung von Leistungen bei Patienten mit nachgewiesenem Pflegegrad </a:t>
            </a:r>
          </a:p>
          <a:p>
            <a:pPr marL="0" indent="0">
              <a:buNone/>
            </a:pPr>
            <a:r>
              <a:rPr lang="de-DE" sz="1600" b="1" dirty="0"/>
              <a:t>(Nachweis sollte in der Patientenakte erfolgen)</a:t>
            </a:r>
          </a:p>
          <a:p>
            <a:pPr marL="0" indent="0">
              <a:buNone/>
            </a:pPr>
            <a:endParaRPr lang="de-DE" sz="1600" b="1" dirty="0"/>
          </a:p>
          <a:p>
            <a:pPr marL="0" indent="0">
              <a:buNone/>
            </a:pPr>
            <a:r>
              <a:rPr lang="de-DE" sz="1600" b="1" dirty="0" err="1">
                <a:solidFill>
                  <a:srgbClr val="002060"/>
                </a:solidFill>
              </a:rPr>
              <a:t>PBa</a:t>
            </a:r>
            <a:r>
              <a:rPr lang="de-DE" sz="1600" b="1" dirty="0">
                <a:solidFill>
                  <a:srgbClr val="002060"/>
                </a:solidFill>
              </a:rPr>
              <a:t> (174a)	</a:t>
            </a:r>
            <a:r>
              <a:rPr lang="de-DE" sz="1200" b="1" dirty="0"/>
              <a:t>	Mundgesundheitsstatus &amp; individueller Mundgesundheitsplan</a:t>
            </a:r>
          </a:p>
          <a:p>
            <a:pPr marL="0" indent="0">
              <a:buNone/>
            </a:pPr>
            <a:r>
              <a:rPr lang="de-DE" sz="1200" b="1" dirty="0"/>
              <a:t>		 	Beurteilung des Pflegezustandes der Zähne, der </a:t>
            </a:r>
            <a:r>
              <a:rPr lang="de-DE" sz="1200" b="1" dirty="0" err="1"/>
              <a:t>Gingiva</a:t>
            </a:r>
            <a:r>
              <a:rPr lang="de-DE" sz="1200" b="1" dirty="0"/>
              <a:t>, der 								Mundschleimhaut und des Zahnersatzes</a:t>
            </a:r>
          </a:p>
          <a:p>
            <a:pPr marL="0" indent="0">
              <a:buNone/>
            </a:pPr>
            <a:endParaRPr lang="de-DE" sz="1200" b="1" dirty="0"/>
          </a:p>
          <a:p>
            <a:pPr marL="0" indent="0">
              <a:buNone/>
            </a:pPr>
            <a:r>
              <a:rPr lang="de-DE" sz="1200" b="1" dirty="0"/>
              <a:t>			Aufklärung des Versicherten sowie dessen Pflege- oder 									Unterstützungspersonal über: Förderung der Mundgesundheit/ Mund-&amp;Prothesenhygiene/ 					Ernährung/ Fluoridanwendung</a:t>
            </a:r>
          </a:p>
          <a:p>
            <a:pPr marL="0" indent="0">
              <a:buNone/>
            </a:pPr>
            <a:r>
              <a:rPr lang="de-DE" sz="1200" b="1" dirty="0"/>
              <a:t>		</a:t>
            </a:r>
          </a:p>
          <a:p>
            <a:pPr marL="0" indent="0">
              <a:buNone/>
            </a:pPr>
            <a:r>
              <a:rPr lang="de-DE" sz="1200" b="1" dirty="0"/>
              <a:t>			Vordruck ist auszufüllen</a:t>
            </a:r>
          </a:p>
          <a:p>
            <a:pPr marL="0" indent="0">
              <a:buNone/>
            </a:pPr>
            <a:endParaRPr lang="de-DE" sz="1600" b="1" dirty="0"/>
          </a:p>
          <a:p>
            <a:pPr marL="0" indent="0">
              <a:buNone/>
            </a:pPr>
            <a:r>
              <a:rPr lang="de-DE" sz="1600" b="1" dirty="0"/>
              <a:t>		</a:t>
            </a:r>
          </a:p>
          <a:p>
            <a:pPr marL="0" indent="0">
              <a:buNone/>
            </a:pPr>
            <a:r>
              <a:rPr lang="de-DE" sz="1600" b="1" dirty="0" err="1">
                <a:solidFill>
                  <a:srgbClr val="002060"/>
                </a:solidFill>
              </a:rPr>
              <a:t>PBb</a:t>
            </a:r>
            <a:r>
              <a:rPr lang="de-DE" sz="1600" b="1" dirty="0">
                <a:solidFill>
                  <a:srgbClr val="002060"/>
                </a:solidFill>
              </a:rPr>
              <a:t> (174b)	</a:t>
            </a:r>
            <a:r>
              <a:rPr lang="de-DE" sz="1300" b="1" dirty="0"/>
              <a:t>Mundgesundheitsaufklärung:	 - über Inhalte des Mundgesundheitsplans</a:t>
            </a:r>
          </a:p>
          <a:p>
            <a:pPr marL="0" indent="0">
              <a:buNone/>
            </a:pPr>
            <a:r>
              <a:rPr lang="de-DE" sz="1300" b="1" dirty="0"/>
              <a:t>						     	 	 - Demonstration zu Zahnpflege/ Prothesenreinigung/ 									    Zahnersatz</a:t>
            </a:r>
          </a:p>
          <a:p>
            <a:pPr marL="0" indent="0">
              <a:buNone/>
            </a:pPr>
            <a:r>
              <a:rPr lang="de-DE" sz="1300" b="1" dirty="0"/>
              <a:t>						      		 -  Motivation zur Umsetzung der vorgeschlagenen 								                Maßnahmen</a:t>
            </a:r>
          </a:p>
          <a:p>
            <a:pPr marL="0" indent="0">
              <a:buNone/>
            </a:pPr>
            <a:r>
              <a:rPr lang="de-DE" sz="1300" b="1" dirty="0">
                <a:solidFill>
                  <a:srgbClr val="002060"/>
                </a:solidFill>
              </a:rPr>
              <a:t>	</a:t>
            </a:r>
          </a:p>
          <a:p>
            <a:pPr marL="0" indent="0">
              <a:buNone/>
            </a:pPr>
            <a:r>
              <a:rPr lang="de-DE" sz="1600" b="1" dirty="0" err="1">
                <a:solidFill>
                  <a:srgbClr val="002060"/>
                </a:solidFill>
              </a:rPr>
              <a:t>PbZst</a:t>
            </a:r>
            <a:r>
              <a:rPr lang="de-DE" sz="1600" b="1" dirty="0">
                <a:solidFill>
                  <a:srgbClr val="002060"/>
                </a:solidFill>
              </a:rPr>
              <a:t> (107a) 	</a:t>
            </a:r>
            <a:r>
              <a:rPr lang="de-DE" sz="1300" b="1" dirty="0"/>
              <a:t>Entfernung von harten Belägen, 1x im Kalenderhalbjahr, nicht neben </a:t>
            </a:r>
            <a:r>
              <a:rPr lang="de-DE" sz="1300" b="1" dirty="0" err="1"/>
              <a:t>Zst</a:t>
            </a:r>
            <a:r>
              <a:rPr lang="de-DE" sz="1300" b="1" dirty="0"/>
              <a:t> abrechenbar oder 			wenn diese im selben Kalenderhalbjahr schon erbracht wurde</a:t>
            </a:r>
          </a:p>
          <a:p>
            <a:pPr marL="0" indent="0">
              <a:buNone/>
            </a:pPr>
            <a:endParaRPr lang="de-DE" sz="1600" b="1" dirty="0">
              <a:solidFill>
                <a:srgbClr val="002060"/>
              </a:solidFill>
            </a:endParaRPr>
          </a:p>
          <a:p>
            <a:pPr>
              <a:buFont typeface="Wingdings" pitchFamily="2" charset="2"/>
              <a:buChar char="ü"/>
            </a:pPr>
            <a:r>
              <a:rPr lang="de-DE" sz="1400" b="1" dirty="0">
                <a:solidFill>
                  <a:srgbClr val="FFC000"/>
                </a:solidFill>
              </a:rPr>
              <a:t>Je Kalenderhalbjahr abrechenbar, </a:t>
            </a:r>
          </a:p>
          <a:p>
            <a:pPr>
              <a:buFont typeface="Wingdings" pitchFamily="2" charset="2"/>
              <a:buChar char="ü"/>
            </a:pPr>
            <a:r>
              <a:rPr lang="de-DE" sz="1400" b="1" dirty="0">
                <a:solidFill>
                  <a:srgbClr val="FFC000"/>
                </a:solidFill>
              </a:rPr>
              <a:t>Nebeneinander abrechenbar</a:t>
            </a:r>
          </a:p>
          <a:p>
            <a:pPr>
              <a:buFont typeface="Wingdings" pitchFamily="2" charset="2"/>
              <a:buChar char="ü"/>
            </a:pPr>
            <a:r>
              <a:rPr lang="de-DE" sz="1400" b="1" dirty="0">
                <a:solidFill>
                  <a:srgbClr val="FFC000"/>
                </a:solidFill>
              </a:rPr>
              <a:t>Ggf. zusätzlich Besuche/Zuschläge abrechenbar</a:t>
            </a:r>
          </a:p>
          <a:p>
            <a:pPr>
              <a:buFont typeface="Wingdings" pitchFamily="2" charset="2"/>
              <a:buChar char="ü"/>
            </a:pPr>
            <a:r>
              <a:rPr lang="de-DE" sz="1400" b="1" dirty="0">
                <a:solidFill>
                  <a:srgbClr val="FFC000"/>
                </a:solidFill>
              </a:rPr>
              <a:t>nicht abrechenbar in gleicher Sitzung mit: IP1,IP2,FU1 und FU2</a:t>
            </a:r>
          </a:p>
          <a:p>
            <a:pPr marL="0" indent="0">
              <a:buNone/>
            </a:pPr>
            <a:endParaRPr lang="de-DE" sz="1600" b="1" dirty="0"/>
          </a:p>
          <a:p>
            <a:pPr marL="0" indent="0">
              <a:buNone/>
            </a:pPr>
            <a:endParaRPr lang="de-DE" sz="1600" b="1" dirty="0"/>
          </a:p>
          <a:p>
            <a:pPr marL="0" indent="0">
              <a:buNone/>
            </a:pPr>
            <a:endParaRPr lang="de-DE" sz="1600" b="1" dirty="0"/>
          </a:p>
          <a:p>
            <a:pPr marL="0" indent="0">
              <a:buNone/>
            </a:pPr>
            <a:endParaRPr lang="de-DE" sz="1600" b="1" dirty="0"/>
          </a:p>
          <a:p>
            <a:pPr marL="0" indent="0">
              <a:buNone/>
            </a:pPr>
            <a:endParaRPr lang="de-DE" sz="1600" b="1" dirty="0"/>
          </a:p>
          <a:p>
            <a:pPr marL="0" indent="0">
              <a:buNone/>
            </a:pPr>
            <a:endParaRPr lang="de-DE" sz="1600" b="1" dirty="0"/>
          </a:p>
          <a:p>
            <a:pPr>
              <a:buFont typeface="Wingdings" pitchFamily="2" charset="2"/>
              <a:buChar char="ü"/>
            </a:pPr>
            <a:endParaRPr lang="de-DE" sz="1600" b="1" dirty="0"/>
          </a:p>
          <a:p>
            <a:pPr>
              <a:buFont typeface="Wingdings" pitchFamily="2" charset="2"/>
              <a:buChar char="ü"/>
            </a:pPr>
            <a:endParaRPr lang="de-DE" sz="1200" dirty="0"/>
          </a:p>
          <a:p>
            <a:pPr>
              <a:buFont typeface="Wingdings" pitchFamily="2" charset="2"/>
              <a:buChar char="ü"/>
            </a:pPr>
            <a:endParaRPr lang="de-DE" dirty="0"/>
          </a:p>
          <a:p>
            <a:pPr marL="457200" indent="-457200">
              <a:buFont typeface="+mj-lt"/>
              <a:buAutoNum type="alphaLcParenR"/>
            </a:pPr>
            <a:endParaRPr lang="de-DE" dirty="0"/>
          </a:p>
        </p:txBody>
      </p:sp>
      <p:cxnSp>
        <p:nvCxnSpPr>
          <p:cNvPr id="5" name="Gerade Verbindung 4">
            <a:extLst>
              <a:ext uri="{FF2B5EF4-FFF2-40B4-BE49-F238E27FC236}">
                <a16:creationId xmlns:a16="http://schemas.microsoft.com/office/drawing/2014/main" id="{559767FC-56D3-F642-A065-939F6C074C78}"/>
              </a:ext>
            </a:extLst>
          </p:cNvPr>
          <p:cNvCxnSpPr>
            <a:cxnSpLocks/>
          </p:cNvCxnSpPr>
          <p:nvPr/>
        </p:nvCxnSpPr>
        <p:spPr bwMode="auto">
          <a:xfrm>
            <a:off x="477888" y="2708920"/>
            <a:ext cx="0" cy="2952328"/>
          </a:xfrm>
          <a:prstGeom prst="line">
            <a:avLst/>
          </a:prstGeom>
        </p:spPr>
        <p:style>
          <a:lnRef idx="1">
            <a:schemeClr val="accent6"/>
          </a:lnRef>
          <a:fillRef idx="0">
            <a:schemeClr val="accent6"/>
          </a:fillRef>
          <a:effectRef idx="0">
            <a:schemeClr val="accent6"/>
          </a:effectRef>
          <a:fontRef idx="minor">
            <a:schemeClr val="tx1"/>
          </a:fontRef>
        </p:style>
      </p:cxnSp>
      <p:cxnSp>
        <p:nvCxnSpPr>
          <p:cNvPr id="7" name="Gerade Verbindung mit Pfeil 6">
            <a:extLst>
              <a:ext uri="{FF2B5EF4-FFF2-40B4-BE49-F238E27FC236}">
                <a16:creationId xmlns:a16="http://schemas.microsoft.com/office/drawing/2014/main" id="{7859BDF8-56F1-5145-BC85-E7CBECA67CD5}"/>
              </a:ext>
            </a:extLst>
          </p:cNvPr>
          <p:cNvCxnSpPr/>
          <p:nvPr/>
        </p:nvCxnSpPr>
        <p:spPr bwMode="auto">
          <a:xfrm>
            <a:off x="467544" y="2708920"/>
            <a:ext cx="383356" cy="0"/>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11" name="Gerade Verbindung mit Pfeil 10">
            <a:extLst>
              <a:ext uri="{FF2B5EF4-FFF2-40B4-BE49-F238E27FC236}">
                <a16:creationId xmlns:a16="http://schemas.microsoft.com/office/drawing/2014/main" id="{E75EDA8D-2FAC-9549-941C-BBF1E260DEF9}"/>
              </a:ext>
            </a:extLst>
          </p:cNvPr>
          <p:cNvCxnSpPr/>
          <p:nvPr/>
        </p:nvCxnSpPr>
        <p:spPr bwMode="auto">
          <a:xfrm>
            <a:off x="477888" y="4221088"/>
            <a:ext cx="373012" cy="0"/>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13" name="Gerade Verbindung mit Pfeil 12">
            <a:extLst>
              <a:ext uri="{FF2B5EF4-FFF2-40B4-BE49-F238E27FC236}">
                <a16:creationId xmlns:a16="http://schemas.microsoft.com/office/drawing/2014/main" id="{683066C8-0A2F-D54D-9F6F-258E37EF1BB0}"/>
              </a:ext>
            </a:extLst>
          </p:cNvPr>
          <p:cNvCxnSpPr/>
          <p:nvPr/>
        </p:nvCxnSpPr>
        <p:spPr bwMode="auto">
          <a:xfrm>
            <a:off x="477888" y="5085184"/>
            <a:ext cx="373012" cy="0"/>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16" name="Gerade Verbindung 15">
            <a:extLst>
              <a:ext uri="{FF2B5EF4-FFF2-40B4-BE49-F238E27FC236}">
                <a16:creationId xmlns:a16="http://schemas.microsoft.com/office/drawing/2014/main" id="{BB078B6D-43D1-994A-9048-D1C576EA785C}"/>
              </a:ext>
            </a:extLst>
          </p:cNvPr>
          <p:cNvCxnSpPr/>
          <p:nvPr/>
        </p:nvCxnSpPr>
        <p:spPr bwMode="auto">
          <a:xfrm>
            <a:off x="477888" y="5661248"/>
            <a:ext cx="373012" cy="0"/>
          </a:xfrm>
          <a:prstGeom prst="line">
            <a:avLst/>
          </a:prstGeom>
        </p:spPr>
        <p:style>
          <a:lnRef idx="1">
            <a:schemeClr val="accent6"/>
          </a:lnRef>
          <a:fillRef idx="0">
            <a:schemeClr val="accent6"/>
          </a:fillRef>
          <a:effectRef idx="0">
            <a:schemeClr val="accent6"/>
          </a:effectRef>
          <a:fontRef idx="minor">
            <a:schemeClr val="tx1"/>
          </a:fontRef>
        </p:style>
      </p:cxnSp>
      <p:cxnSp>
        <p:nvCxnSpPr>
          <p:cNvPr id="18" name="Gerade Verbindung 17">
            <a:extLst>
              <a:ext uri="{FF2B5EF4-FFF2-40B4-BE49-F238E27FC236}">
                <a16:creationId xmlns:a16="http://schemas.microsoft.com/office/drawing/2014/main" id="{B49593EE-781F-DB4A-B414-98CA774898CA}"/>
              </a:ext>
            </a:extLst>
          </p:cNvPr>
          <p:cNvCxnSpPr/>
          <p:nvPr/>
        </p:nvCxnSpPr>
        <p:spPr bwMode="auto">
          <a:xfrm>
            <a:off x="850900" y="5445224"/>
            <a:ext cx="0" cy="360040"/>
          </a:xfrm>
          <a:prstGeom prst="line">
            <a:avLst/>
          </a:prstGeom>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279241394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br>
              <a:rPr lang="de-DE" dirty="0"/>
            </a:br>
            <a:r>
              <a:rPr lang="de-DE" dirty="0"/>
              <a:t>					Abrechnung *</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p:txBody>
          <a:bodyPr>
            <a:normAutofit/>
          </a:bodyPr>
          <a:lstStyle/>
          <a:p>
            <a:pPr marL="0" indent="0">
              <a:buNone/>
            </a:pPr>
            <a:r>
              <a:rPr lang="de-DE" sz="1600" b="1" dirty="0"/>
              <a:t>Abrechnung von Leistungen bei </a:t>
            </a:r>
            <a:r>
              <a:rPr lang="de-DE" sz="1600" b="1" i="1" dirty="0"/>
              <a:t>konsiliarischer Erörterung </a:t>
            </a:r>
            <a:r>
              <a:rPr lang="de-DE" sz="1600" b="1" dirty="0"/>
              <a:t>zwischen Ärzten / Zahnärzten</a:t>
            </a:r>
          </a:p>
          <a:p>
            <a:pPr marL="0" indent="0">
              <a:buNone/>
            </a:pPr>
            <a:endParaRPr lang="de-DE" sz="1600" b="1" dirty="0"/>
          </a:p>
          <a:p>
            <a:pPr marL="0" indent="0">
              <a:buNone/>
            </a:pPr>
            <a:r>
              <a:rPr lang="de-DE" sz="1600" b="1" dirty="0" err="1">
                <a:solidFill>
                  <a:srgbClr val="002060"/>
                </a:solidFill>
              </a:rPr>
              <a:t>Ksla</a:t>
            </a:r>
            <a:r>
              <a:rPr lang="de-DE" sz="1600" b="1" dirty="0">
                <a:solidFill>
                  <a:srgbClr val="002060"/>
                </a:solidFill>
              </a:rPr>
              <a:t> (181a): 	</a:t>
            </a:r>
            <a:r>
              <a:rPr lang="de-DE" sz="1600" b="1" dirty="0"/>
              <a:t>persönlich oder fernmündlich</a:t>
            </a:r>
          </a:p>
          <a:p>
            <a:pPr marL="0" indent="0">
              <a:buNone/>
            </a:pPr>
            <a:endParaRPr lang="de-DE" sz="1600" b="1" dirty="0"/>
          </a:p>
          <a:p>
            <a:pPr marL="0" indent="0">
              <a:buNone/>
            </a:pPr>
            <a:r>
              <a:rPr lang="de-DE" sz="1600" b="1" dirty="0" err="1">
                <a:solidFill>
                  <a:srgbClr val="002060"/>
                </a:solidFill>
              </a:rPr>
              <a:t>Kslb</a:t>
            </a:r>
            <a:r>
              <a:rPr lang="de-DE" sz="1600" b="1" dirty="0">
                <a:solidFill>
                  <a:srgbClr val="002060"/>
                </a:solidFill>
              </a:rPr>
              <a:t> (181b):    </a:t>
            </a:r>
            <a:r>
              <a:rPr lang="de-DE" sz="1600" b="1" dirty="0"/>
              <a:t>im Rahmen eines </a:t>
            </a:r>
            <a:r>
              <a:rPr lang="de-DE" sz="1600" b="1" dirty="0" err="1"/>
              <a:t>Telekonsils</a:t>
            </a:r>
            <a:r>
              <a:rPr lang="de-DE" sz="1600" b="1" dirty="0"/>
              <a:t> (digitaler Austausch von 					Dokumenten/ Bildern oder zeitgleiches </a:t>
            </a:r>
            <a:r>
              <a:rPr lang="de-DE" sz="1600" b="1" dirty="0" err="1"/>
              <a:t>Telekonsil</a:t>
            </a:r>
            <a:r>
              <a:rPr lang="de-DE" sz="1600" b="1" dirty="0"/>
              <a:t> mittels 				Videodienst) zusätzlich (</a:t>
            </a:r>
            <a:r>
              <a:rPr lang="de-DE" sz="1600" b="1" dirty="0">
                <a:solidFill>
                  <a:srgbClr val="002060"/>
                </a:solidFill>
              </a:rPr>
              <a:t>TZ</a:t>
            </a:r>
            <a:r>
              <a:rPr lang="de-DE" sz="1600" b="1" dirty="0"/>
              <a:t> zusätzlich abrechenbar)</a:t>
            </a:r>
          </a:p>
          <a:p>
            <a:pPr marL="0" indent="0">
              <a:buNone/>
            </a:pPr>
            <a:endParaRPr lang="de-DE" sz="1600" b="1" dirty="0"/>
          </a:p>
          <a:p>
            <a:pPr marL="0" indent="0">
              <a:buNone/>
            </a:pPr>
            <a:r>
              <a:rPr lang="de-DE" sz="1600" b="1" dirty="0"/>
              <a:t>Abrechnung von Leistungen bei </a:t>
            </a:r>
            <a:r>
              <a:rPr lang="de-DE" sz="1600" b="1" i="1" dirty="0"/>
              <a:t>konsiliarischer Erörterung </a:t>
            </a:r>
            <a:r>
              <a:rPr lang="de-DE" sz="1600" b="1" dirty="0"/>
              <a:t>zwischen Ärzten / Zahnärzten im Rahmen eines</a:t>
            </a:r>
            <a:r>
              <a:rPr lang="de-DE" sz="1600" b="1" i="1" dirty="0"/>
              <a:t> Kooperationsvertrages</a:t>
            </a:r>
          </a:p>
          <a:p>
            <a:pPr marL="0" indent="0">
              <a:buNone/>
            </a:pPr>
            <a:endParaRPr lang="de-DE" sz="1600" b="1" dirty="0"/>
          </a:p>
          <a:p>
            <a:pPr marL="0" indent="0">
              <a:buNone/>
            </a:pPr>
            <a:r>
              <a:rPr lang="de-DE" sz="1600" b="1" dirty="0" err="1">
                <a:solidFill>
                  <a:srgbClr val="002060"/>
                </a:solidFill>
              </a:rPr>
              <a:t>KslK</a:t>
            </a:r>
            <a:r>
              <a:rPr lang="de-DE" sz="1600" b="1" dirty="0">
                <a:solidFill>
                  <a:srgbClr val="002060"/>
                </a:solidFill>
              </a:rPr>
              <a:t> (182a)</a:t>
            </a:r>
            <a:r>
              <a:rPr lang="de-DE" sz="1600" b="1" dirty="0"/>
              <a:t>	persönlich oder fernmündlich</a:t>
            </a:r>
          </a:p>
          <a:p>
            <a:pPr marL="0" indent="0">
              <a:buNone/>
            </a:pPr>
            <a:endParaRPr lang="de-DE" sz="1600" b="1" dirty="0"/>
          </a:p>
          <a:p>
            <a:pPr marL="0" indent="0">
              <a:buNone/>
            </a:pPr>
            <a:r>
              <a:rPr lang="de-DE" sz="1600" b="1" dirty="0" err="1">
                <a:solidFill>
                  <a:srgbClr val="002060"/>
                </a:solidFill>
              </a:rPr>
              <a:t>KslK</a:t>
            </a:r>
            <a:r>
              <a:rPr lang="de-DE" sz="1600" b="1" dirty="0">
                <a:solidFill>
                  <a:srgbClr val="002060"/>
                </a:solidFill>
              </a:rPr>
              <a:t> (182b)</a:t>
            </a:r>
            <a:r>
              <a:rPr lang="de-DE" sz="1600" b="1" dirty="0"/>
              <a:t>	im Rahmen eines </a:t>
            </a:r>
            <a:r>
              <a:rPr lang="de-DE" sz="1600" b="1" dirty="0" err="1"/>
              <a:t>Telekonsils</a:t>
            </a:r>
            <a:r>
              <a:rPr lang="de-DE" sz="1600" b="1" dirty="0"/>
              <a:t> (</a:t>
            </a:r>
            <a:r>
              <a:rPr lang="de-DE" sz="1600" b="1" dirty="0">
                <a:solidFill>
                  <a:srgbClr val="002060"/>
                </a:solidFill>
              </a:rPr>
              <a:t>TZ</a:t>
            </a:r>
            <a:r>
              <a:rPr lang="de-DE" sz="1600" b="1" dirty="0"/>
              <a:t> zusätzlich abrechenbar)</a:t>
            </a:r>
          </a:p>
          <a:p>
            <a:pPr marL="0" indent="0">
              <a:buNone/>
            </a:pPr>
            <a:endParaRPr lang="de-DE" sz="1600" b="1" dirty="0"/>
          </a:p>
          <a:p>
            <a:pPr marL="0" indent="0">
              <a:buNone/>
            </a:pPr>
            <a:endParaRPr lang="de-DE" sz="1600" b="1" dirty="0"/>
          </a:p>
          <a:p>
            <a:pPr marL="0" indent="0">
              <a:buNone/>
            </a:pPr>
            <a:endParaRPr lang="de-DE" sz="1600" b="1" dirty="0"/>
          </a:p>
          <a:p>
            <a:pPr marL="0" indent="0">
              <a:buNone/>
            </a:pPr>
            <a:endParaRPr lang="de-DE" sz="1600" b="1" dirty="0"/>
          </a:p>
          <a:p>
            <a:pPr marL="0" indent="0">
              <a:buNone/>
            </a:pPr>
            <a:endParaRPr lang="de-DE" sz="1600" b="1" dirty="0"/>
          </a:p>
          <a:p>
            <a:pPr>
              <a:buFont typeface="Wingdings" pitchFamily="2" charset="2"/>
              <a:buChar char="ü"/>
            </a:pPr>
            <a:endParaRPr lang="de-DE" sz="1600" b="1" dirty="0"/>
          </a:p>
          <a:p>
            <a:pPr>
              <a:buFont typeface="Wingdings" pitchFamily="2" charset="2"/>
              <a:buChar char="ü"/>
            </a:pPr>
            <a:endParaRPr lang="de-DE" sz="1200" dirty="0"/>
          </a:p>
          <a:p>
            <a:pPr>
              <a:buFont typeface="Wingdings" pitchFamily="2" charset="2"/>
              <a:buChar char="ü"/>
            </a:pPr>
            <a:endParaRPr lang="de-DE" dirty="0"/>
          </a:p>
          <a:p>
            <a:pPr marL="457200" indent="-457200">
              <a:buFont typeface="+mj-lt"/>
              <a:buAutoNum type="alphaLcParenR"/>
            </a:pPr>
            <a:endParaRPr lang="de-DE" dirty="0"/>
          </a:p>
        </p:txBody>
      </p:sp>
    </p:spTree>
    <p:extLst>
      <p:ext uri="{BB962C8B-B14F-4D97-AF65-F5344CB8AC3E}">
        <p14:creationId xmlns:p14="http://schemas.microsoft.com/office/powerpoint/2010/main" val="5802435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4E944-AB8E-BF4B-A7BE-3B211263807B}"/>
              </a:ext>
            </a:extLst>
          </p:cNvPr>
          <p:cNvSpPr>
            <a:spLocks noGrp="1"/>
          </p:cNvSpPr>
          <p:nvPr>
            <p:ph type="title"/>
          </p:nvPr>
        </p:nvSpPr>
        <p:spPr/>
        <p:txBody>
          <a:bodyPr/>
          <a:lstStyle/>
          <a:p>
            <a:r>
              <a:rPr lang="de-DE" dirty="0"/>
              <a:t>Patienten bei der Kariestherapie begleiten</a:t>
            </a:r>
            <a:br>
              <a:rPr lang="de-DE" dirty="0"/>
            </a:br>
            <a:r>
              <a:rPr lang="de-DE" dirty="0"/>
              <a:t>					Abrechnung *</a:t>
            </a:r>
          </a:p>
        </p:txBody>
      </p:sp>
      <p:sp>
        <p:nvSpPr>
          <p:cNvPr id="3" name="Inhaltsplatzhalter 2">
            <a:extLst>
              <a:ext uri="{FF2B5EF4-FFF2-40B4-BE49-F238E27FC236}">
                <a16:creationId xmlns:a16="http://schemas.microsoft.com/office/drawing/2014/main" id="{D1D8C4CA-6E4F-0044-A1DF-894CF70495D4}"/>
              </a:ext>
            </a:extLst>
          </p:cNvPr>
          <p:cNvSpPr>
            <a:spLocks noGrp="1"/>
          </p:cNvSpPr>
          <p:nvPr>
            <p:ph idx="1"/>
          </p:nvPr>
        </p:nvSpPr>
        <p:spPr/>
        <p:txBody>
          <a:bodyPr>
            <a:normAutofit/>
          </a:bodyPr>
          <a:lstStyle/>
          <a:p>
            <a:pPr marL="0" indent="0">
              <a:buNone/>
            </a:pPr>
            <a:r>
              <a:rPr lang="de-DE" sz="1600" b="1" dirty="0"/>
              <a:t>Abrechnung von Leistungen bei Videosprechstunde und Videofallkonferenzen</a:t>
            </a:r>
          </a:p>
          <a:p>
            <a:pPr marL="0" indent="0">
              <a:buNone/>
            </a:pPr>
            <a:endParaRPr lang="de-DE" sz="1600" b="1" dirty="0"/>
          </a:p>
          <a:p>
            <a:pPr marL="400050" lvl="1" indent="0">
              <a:buNone/>
            </a:pPr>
            <a:r>
              <a:rPr lang="de-DE" sz="1200" dirty="0"/>
              <a:t>Inanspruchnahme über </a:t>
            </a:r>
            <a:r>
              <a:rPr lang="de-DE" sz="1200" u="sng" dirty="0"/>
              <a:t>zertifizierte Videodienstanbieter </a:t>
            </a:r>
            <a:r>
              <a:rPr lang="de-DE" sz="1200" dirty="0"/>
              <a:t> (End-zu-End Verschlüsselung)</a:t>
            </a:r>
          </a:p>
          <a:p>
            <a:pPr marL="400050" lvl="1" indent="0">
              <a:buNone/>
            </a:pPr>
            <a:r>
              <a:rPr lang="de-DE" sz="1200" dirty="0"/>
              <a:t>Patientengruppe: Patienten mit nachgewiesenem Pflegegrad oder Eingliederungshilfe</a:t>
            </a:r>
          </a:p>
          <a:p>
            <a:pPr marL="400050" lvl="1" indent="0">
              <a:buNone/>
            </a:pPr>
            <a:endParaRPr lang="de-DE" sz="1200" dirty="0"/>
          </a:p>
          <a:p>
            <a:pPr marL="400050" lvl="1" indent="0">
              <a:buNone/>
            </a:pPr>
            <a:r>
              <a:rPr lang="de-DE" sz="1200" dirty="0"/>
              <a:t>Videosprechstunde  </a:t>
            </a:r>
            <a:r>
              <a:rPr lang="de-DE" sz="1200" dirty="0">
                <a:solidFill>
                  <a:srgbClr val="002060"/>
                </a:solidFill>
              </a:rPr>
              <a:t>VS	ZA – Patienten/Unterstützungsperson</a:t>
            </a:r>
          </a:p>
          <a:p>
            <a:pPr marL="400050" lvl="1" indent="0">
              <a:buNone/>
            </a:pPr>
            <a:r>
              <a:rPr lang="de-DE" sz="1200" dirty="0">
                <a:solidFill>
                  <a:srgbClr val="002060"/>
                </a:solidFill>
              </a:rPr>
              <a:t>					</a:t>
            </a:r>
            <a:r>
              <a:rPr lang="de-DE" sz="1200" dirty="0">
                <a:solidFill>
                  <a:schemeClr val="accent5">
                    <a:lumMod val="75000"/>
                  </a:schemeClr>
                </a:solidFill>
              </a:rPr>
              <a:t>alleinige Leistung</a:t>
            </a:r>
          </a:p>
          <a:p>
            <a:pPr marL="400050" lvl="1" indent="0">
              <a:buNone/>
            </a:pPr>
            <a:endParaRPr lang="de-DE" sz="1200" dirty="0"/>
          </a:p>
          <a:p>
            <a:pPr marL="400050" lvl="1" indent="0">
              <a:buNone/>
            </a:pPr>
            <a:r>
              <a:rPr lang="de-DE" sz="1200" dirty="0"/>
              <a:t>Videofallkonferenz </a:t>
            </a:r>
            <a:r>
              <a:rPr lang="de-DE" sz="1200" dirty="0">
                <a:solidFill>
                  <a:srgbClr val="002060"/>
                </a:solidFill>
              </a:rPr>
              <a:t>VFK	ZA – Pflegepersonal 	a.) bzgl. eines Versicherte	</a:t>
            </a:r>
          </a:p>
          <a:p>
            <a:pPr marL="400050" lvl="1" indent="0">
              <a:buNone/>
            </a:pPr>
            <a:r>
              <a:rPr lang="de-DE" sz="1200" dirty="0">
                <a:solidFill>
                  <a:srgbClr val="002060"/>
                </a:solidFill>
              </a:rPr>
              <a:t>					(Pat nimmt </a:t>
            </a:r>
            <a:r>
              <a:rPr lang="de-DE" sz="1200" dirty="0" err="1">
                <a:solidFill>
                  <a:srgbClr val="002060"/>
                </a:solidFill>
              </a:rPr>
              <a:t>i.d.R</a:t>
            </a:r>
            <a:r>
              <a:rPr lang="de-DE" sz="1200" dirty="0">
                <a:solidFill>
                  <a:srgbClr val="002060"/>
                </a:solidFill>
              </a:rPr>
              <a:t> nicht teil)  b.) bzgl. eines weiteren Versicherten in 											     unmittelbarem zeitlichen Zusammenhang</a:t>
            </a:r>
          </a:p>
          <a:p>
            <a:pPr marL="400050" lvl="1" indent="0">
              <a:buNone/>
            </a:pPr>
            <a:endParaRPr lang="de-DE" sz="1200" dirty="0">
              <a:solidFill>
                <a:srgbClr val="002060"/>
              </a:solidFill>
            </a:endParaRPr>
          </a:p>
          <a:p>
            <a:pPr marL="400050" lvl="1" indent="0">
              <a:buNone/>
            </a:pPr>
            <a:r>
              <a:rPr lang="de-DE" sz="1200" dirty="0">
                <a:solidFill>
                  <a:srgbClr val="002060"/>
                </a:solidFill>
              </a:rPr>
              <a:t>					</a:t>
            </a:r>
            <a:r>
              <a:rPr lang="de-DE" sz="1200" dirty="0">
                <a:solidFill>
                  <a:schemeClr val="accent5">
                    <a:lumMod val="75000"/>
                  </a:schemeClr>
                </a:solidFill>
              </a:rPr>
              <a:t>je Quartal und Versicherten dreimal abgerechnet werden</a:t>
            </a:r>
          </a:p>
          <a:p>
            <a:pPr marL="400050" lvl="1" indent="0">
              <a:buNone/>
            </a:pPr>
            <a:r>
              <a:rPr lang="de-DE" sz="1200" dirty="0">
                <a:solidFill>
                  <a:srgbClr val="002060"/>
                </a:solidFill>
              </a:rPr>
              <a:t>					</a:t>
            </a:r>
            <a:r>
              <a:rPr lang="de-DE" sz="1200" dirty="0">
                <a:solidFill>
                  <a:schemeClr val="accent5">
                    <a:lumMod val="75000"/>
                  </a:schemeClr>
                </a:solidFill>
              </a:rPr>
              <a:t>alleinige Leistung</a:t>
            </a:r>
          </a:p>
          <a:p>
            <a:pPr marL="400050" lvl="1" indent="0">
              <a:buNone/>
            </a:pPr>
            <a:r>
              <a:rPr lang="de-DE" sz="1200" dirty="0">
                <a:solidFill>
                  <a:schemeClr val="accent5">
                    <a:lumMod val="75000"/>
                  </a:schemeClr>
                </a:solidFill>
              </a:rPr>
              <a:t>					nur </a:t>
            </a:r>
            <a:r>
              <a:rPr lang="de-DE" sz="1200" dirty="0" err="1">
                <a:solidFill>
                  <a:schemeClr val="accent5">
                    <a:lumMod val="75000"/>
                  </a:schemeClr>
                </a:solidFill>
              </a:rPr>
              <a:t>abrechbar</a:t>
            </a:r>
            <a:r>
              <a:rPr lang="de-DE" sz="1200" dirty="0">
                <a:solidFill>
                  <a:schemeClr val="accent5">
                    <a:lumMod val="75000"/>
                  </a:schemeClr>
                </a:solidFill>
              </a:rPr>
              <a:t> nach persönlichen Kontakt des ZA und Pat. in den letzten 3 						Quartalen</a:t>
            </a:r>
          </a:p>
          <a:p>
            <a:pPr marL="400050" lvl="1" indent="0">
              <a:buNone/>
            </a:pPr>
            <a:endParaRPr lang="de-DE" sz="1200" dirty="0">
              <a:solidFill>
                <a:srgbClr val="002060"/>
              </a:solidFill>
            </a:endParaRPr>
          </a:p>
          <a:p>
            <a:pPr marL="400050" lvl="1" indent="0">
              <a:buNone/>
            </a:pPr>
            <a:r>
              <a:rPr lang="de-DE" sz="1200" dirty="0"/>
              <a:t>Technikzuschlag </a:t>
            </a:r>
            <a:r>
              <a:rPr lang="de-DE" sz="1200" dirty="0">
                <a:solidFill>
                  <a:srgbClr val="002060"/>
                </a:solidFill>
              </a:rPr>
              <a:t>TZ		abrechenbar zu VS,VFK und </a:t>
            </a:r>
            <a:r>
              <a:rPr lang="de-DE" sz="1200" dirty="0" err="1">
                <a:solidFill>
                  <a:srgbClr val="002060"/>
                </a:solidFill>
              </a:rPr>
              <a:t>Kslb</a:t>
            </a:r>
            <a:r>
              <a:rPr lang="de-DE" sz="1200" dirty="0">
                <a:solidFill>
                  <a:srgbClr val="002060"/>
                </a:solidFill>
              </a:rPr>
              <a:t> und </a:t>
            </a:r>
            <a:r>
              <a:rPr lang="de-DE" sz="1200" dirty="0" err="1">
                <a:solidFill>
                  <a:srgbClr val="002060"/>
                </a:solidFill>
              </a:rPr>
              <a:t>KslKb</a:t>
            </a:r>
            <a:endParaRPr lang="de-DE" sz="1200" dirty="0">
              <a:solidFill>
                <a:srgbClr val="002060"/>
              </a:solidFill>
            </a:endParaRPr>
          </a:p>
          <a:p>
            <a:pPr marL="400050" lvl="1" indent="0">
              <a:buNone/>
            </a:pPr>
            <a:r>
              <a:rPr lang="de-DE" sz="1200" dirty="0">
                <a:solidFill>
                  <a:srgbClr val="002060"/>
                </a:solidFill>
              </a:rPr>
              <a:t>					</a:t>
            </a:r>
            <a:r>
              <a:rPr lang="de-DE" sz="1200" dirty="0">
                <a:solidFill>
                  <a:schemeClr val="accent5">
                    <a:lumMod val="75000"/>
                  </a:schemeClr>
                </a:solidFill>
              </a:rPr>
              <a:t>je Praxis bis 10x im Quartal abrechenbar</a:t>
            </a:r>
          </a:p>
          <a:p>
            <a:pPr marL="0" indent="0">
              <a:buNone/>
            </a:pPr>
            <a:endParaRPr lang="de-DE" sz="1600" b="1" dirty="0"/>
          </a:p>
          <a:p>
            <a:pPr marL="0" indent="0">
              <a:buNone/>
            </a:pPr>
            <a:endParaRPr lang="de-DE" sz="1600" b="1" dirty="0"/>
          </a:p>
          <a:p>
            <a:pPr>
              <a:buFont typeface="Wingdings" pitchFamily="2" charset="2"/>
              <a:buChar char="ü"/>
            </a:pPr>
            <a:endParaRPr lang="de-DE" sz="1600" b="1" dirty="0"/>
          </a:p>
          <a:p>
            <a:pPr>
              <a:buFont typeface="Wingdings" pitchFamily="2" charset="2"/>
              <a:buChar char="ü"/>
            </a:pPr>
            <a:endParaRPr lang="de-DE" sz="1200" dirty="0"/>
          </a:p>
          <a:p>
            <a:pPr>
              <a:buFont typeface="Wingdings" pitchFamily="2" charset="2"/>
              <a:buChar char="ü"/>
            </a:pPr>
            <a:endParaRPr lang="de-DE" dirty="0"/>
          </a:p>
          <a:p>
            <a:pPr marL="457200" indent="-457200">
              <a:buFont typeface="+mj-lt"/>
              <a:buAutoNum type="alphaLcParenR"/>
            </a:pPr>
            <a:endParaRPr lang="de-DE" dirty="0"/>
          </a:p>
        </p:txBody>
      </p:sp>
      <p:cxnSp>
        <p:nvCxnSpPr>
          <p:cNvPr id="7" name="Gerade Verbindung mit Pfeil 6">
            <a:extLst>
              <a:ext uri="{FF2B5EF4-FFF2-40B4-BE49-F238E27FC236}">
                <a16:creationId xmlns:a16="http://schemas.microsoft.com/office/drawing/2014/main" id="{EA1D2069-FAFA-5843-BD1B-165CF82945FA}"/>
              </a:ext>
            </a:extLst>
          </p:cNvPr>
          <p:cNvCxnSpPr>
            <a:cxnSpLocks/>
          </p:cNvCxnSpPr>
          <p:nvPr/>
        </p:nvCxnSpPr>
        <p:spPr bwMode="auto">
          <a:xfrm>
            <a:off x="2051720" y="3356992"/>
            <a:ext cx="0" cy="360040"/>
          </a:xfrm>
          <a:prstGeom prst="straightConnector1">
            <a:avLst/>
          </a:prstGeom>
          <a:ln>
            <a:headEnd type="triangle"/>
            <a:tailEnd type="triangle"/>
          </a:ln>
        </p:spPr>
        <p:style>
          <a:lnRef idx="1">
            <a:schemeClr val="accent6"/>
          </a:lnRef>
          <a:fillRef idx="0">
            <a:schemeClr val="accent6"/>
          </a:fillRef>
          <a:effectRef idx="0">
            <a:schemeClr val="accent6"/>
          </a:effectRef>
          <a:fontRef idx="minor">
            <a:schemeClr val="tx1"/>
          </a:fontRef>
        </p:style>
      </p:cxnSp>
      <p:sp>
        <p:nvSpPr>
          <p:cNvPr id="9" name="Textfeld 8">
            <a:extLst>
              <a:ext uri="{FF2B5EF4-FFF2-40B4-BE49-F238E27FC236}">
                <a16:creationId xmlns:a16="http://schemas.microsoft.com/office/drawing/2014/main" id="{0546754A-DC56-9D49-BD8B-F35E94AC8D56}"/>
              </a:ext>
            </a:extLst>
          </p:cNvPr>
          <p:cNvSpPr txBox="1"/>
          <p:nvPr/>
        </p:nvSpPr>
        <p:spPr bwMode="auto">
          <a:xfrm>
            <a:off x="850900" y="3306179"/>
            <a:ext cx="1512168" cy="461665"/>
          </a:xfrm>
          <a:prstGeom prst="rect">
            <a:avLst/>
          </a:prstGeom>
          <a:noFill/>
        </p:spPr>
        <p:txBody>
          <a:bodyPr wrap="square" rtlCol="0">
            <a:spAutoFit/>
          </a:bodyPr>
          <a:lstStyle/>
          <a:p>
            <a:r>
              <a:rPr lang="de-DE" sz="1200" dirty="0">
                <a:solidFill>
                  <a:schemeClr val="accent6"/>
                </a:solidFill>
              </a:rPr>
              <a:t>Nicht zeitgleich abrechenbar</a:t>
            </a:r>
          </a:p>
        </p:txBody>
      </p:sp>
    </p:spTree>
    <p:extLst>
      <p:ext uri="{BB962C8B-B14F-4D97-AF65-F5344CB8AC3E}">
        <p14:creationId xmlns:p14="http://schemas.microsoft.com/office/powerpoint/2010/main" val="222345730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Untertitel 1"/>
          <p:cNvSpPr>
            <a:spLocks noGrp="1"/>
          </p:cNvSpPr>
          <p:nvPr>
            <p:ph type="subTitle" idx="1"/>
          </p:nvPr>
        </p:nvSpPr>
        <p:spPr bwMode="auto">
          <a:xfrm>
            <a:off x="850900" y="4182531"/>
            <a:ext cx="8293100" cy="1926387"/>
          </a:xfrm>
        </p:spPr>
        <p:txBody>
          <a:bodyPr/>
          <a:lstStyle/>
          <a:p>
            <a:pPr>
              <a:defRPr/>
            </a:pPr>
            <a:r>
              <a:rPr lang="de-DE" dirty="0"/>
              <a:t>Vielen Dank für Ihre Aufmerksamkeit</a:t>
            </a:r>
            <a:endParaRPr lang="de-DE" sz="1400" dirty="0"/>
          </a:p>
        </p:txBody>
      </p:sp>
      <p:sp>
        <p:nvSpPr>
          <p:cNvPr id="5" name="Titel 2"/>
          <p:cNvSpPr>
            <a:spLocks noGrp="1"/>
          </p:cNvSpPr>
          <p:nvPr>
            <p:ph type="title"/>
          </p:nvPr>
        </p:nvSpPr>
        <p:spPr bwMode="auto"/>
        <p:txBody>
          <a:bodyPr>
            <a:normAutofit fontScale="90000"/>
          </a:bodyPr>
          <a:lstStyle/>
          <a:p>
            <a:pPr>
              <a:defRPr/>
            </a:pPr>
            <a:br>
              <a:rPr lang="de-DE" dirty="0"/>
            </a:br>
            <a:r>
              <a:rPr lang="de-DE" dirty="0"/>
              <a:t>Patienten bei der Kariestherapie begleiten</a:t>
            </a:r>
            <a:br>
              <a:rPr lang="de-DE" dirty="0"/>
            </a:br>
            <a:r>
              <a:rPr lang="de-DE" dirty="0"/>
              <a:t>					</a:t>
            </a:r>
          </a:p>
        </p:txBody>
      </p:sp>
      <p:sp>
        <p:nvSpPr>
          <p:cNvPr id="6" name="Textfeld 3"/>
          <p:cNvSpPr txBox="1"/>
          <p:nvPr/>
        </p:nvSpPr>
        <p:spPr bwMode="auto">
          <a:xfrm>
            <a:off x="850900" y="6261100"/>
            <a:ext cx="5024967" cy="420628"/>
          </a:xfrm>
          <a:prstGeom prst="rect">
            <a:avLst/>
          </a:prstGeom>
          <a:noFill/>
        </p:spPr>
        <p:txBody>
          <a:bodyPr wrap="square" rtlCol="0">
            <a:spAutoFit/>
          </a:bodyPr>
          <a:lstStyle/>
          <a:p>
            <a:pPr>
              <a:defRPr/>
            </a:pPr>
            <a:r>
              <a:rPr lang="de-DE" sz="1600" baseline="30000">
                <a:latin typeface="Arial"/>
                <a:cs typeface="Arial"/>
              </a:rPr>
              <a:t>© Landeszahnärztekammer Hessen • Körperschaft des öffentlichen Rechts</a:t>
            </a:r>
            <a:endParaRPr/>
          </a:p>
          <a:p>
            <a:pPr>
              <a:defRPr/>
            </a:pPr>
            <a:r>
              <a:rPr lang="de-DE" sz="1600" baseline="30000">
                <a:latin typeface="Arial"/>
                <a:cs typeface="Arial"/>
              </a:rPr>
              <a:t>Rhonestraße 4 • 60528 Frankfurt am Main • Telefon 069 427275-0 • www.lzkh.de</a:t>
            </a:r>
          </a:p>
        </p:txBody>
      </p:sp>
      <p:sp>
        <p:nvSpPr>
          <p:cNvPr id="7" name="Textfeld 9"/>
          <p:cNvSpPr txBox="1"/>
          <p:nvPr/>
        </p:nvSpPr>
        <p:spPr bwMode="auto">
          <a:xfrm>
            <a:off x="6747407" y="6261100"/>
            <a:ext cx="2142067" cy="420628"/>
          </a:xfrm>
          <a:prstGeom prst="rect">
            <a:avLst/>
          </a:prstGeom>
          <a:noFill/>
        </p:spPr>
        <p:txBody>
          <a:bodyPr wrap="square" rtlCol="0">
            <a:spAutoFit/>
          </a:bodyPr>
          <a:lstStyle/>
          <a:p>
            <a:pPr algn="r">
              <a:defRPr/>
            </a:pPr>
            <a:endParaRPr lang="de-DE" sz="1600" baseline="30000">
              <a:latin typeface="Arial"/>
              <a:cs typeface="Arial"/>
            </a:endParaRPr>
          </a:p>
          <a:p>
            <a:pPr algn="r">
              <a:defRPr/>
            </a:pPr>
            <a:fld id="{C0AB6888-F2F2-334A-BD04-A5194D374234}" type="datetime1">
              <a:rPr lang="de-DE" sz="1600" baseline="30000">
                <a:latin typeface="Arial"/>
                <a:cs typeface="Arial"/>
              </a:rPr>
              <a:t>21.09.2026</a:t>
            </a:fld>
            <a:r>
              <a:rPr lang="de-DE" sz="1600" baseline="30000">
                <a:latin typeface="Arial"/>
                <a:cs typeface="Arial"/>
              </a:rPr>
              <a:t> · Seite </a:t>
            </a:r>
            <a:fld id="{DCCB07AD-16FC-6C4E-BF8F-B0BF7B606540}" type="slidenum">
              <a:rPr lang="de-DE" sz="1600" baseline="30000">
                <a:latin typeface="Arial"/>
                <a:cs typeface="Arial"/>
              </a:rPr>
              <a:t>100</a:t>
            </a:fld>
            <a:endParaRPr lang="de-DE" sz="1600" baseline="30000">
              <a:latin typeface="Arial"/>
              <a:cs typeface="Arial"/>
            </a:endParaRPr>
          </a:p>
        </p:txBody>
      </p:sp>
    </p:spTree>
    <p:extLst>
      <p:ext uri="{BB962C8B-B14F-4D97-AF65-F5344CB8AC3E}">
        <p14:creationId xmlns:p14="http://schemas.microsoft.com/office/powerpoint/2010/main" val="178587663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AF7157-F961-497C-8E69-F1BCC462E297}"/>
              </a:ext>
            </a:extLst>
          </p:cNvPr>
          <p:cNvSpPr>
            <a:spLocks noGrp="1"/>
          </p:cNvSpPr>
          <p:nvPr>
            <p:ph type="title"/>
          </p:nvPr>
        </p:nvSpPr>
        <p:spPr/>
        <p:txBody>
          <a:bodyPr/>
          <a:lstStyle/>
          <a:p>
            <a:endParaRPr lang="de-DE"/>
          </a:p>
        </p:txBody>
      </p:sp>
      <p:sp>
        <p:nvSpPr>
          <p:cNvPr id="3" name="Inhaltsplatzhalter 2">
            <a:extLst>
              <a:ext uri="{FF2B5EF4-FFF2-40B4-BE49-F238E27FC236}">
                <a16:creationId xmlns:a16="http://schemas.microsoft.com/office/drawing/2014/main" id="{D423A6E3-97B5-40AE-88FF-13DA29F39578}"/>
              </a:ext>
            </a:extLst>
          </p:cNvPr>
          <p:cNvSpPr>
            <a:spLocks noGrp="1"/>
          </p:cNvSpPr>
          <p:nvPr>
            <p:ph idx="1"/>
          </p:nvPr>
        </p:nvSpPr>
        <p:spPr/>
        <p:txBody>
          <a:bodyPr/>
          <a:lstStyle/>
          <a:p>
            <a:endParaRPr lang="de-DE"/>
          </a:p>
        </p:txBody>
      </p:sp>
      <p:sp>
        <p:nvSpPr>
          <p:cNvPr id="4" name="Rechteck 3">
            <a:hlinkClick r:id="" action="ppaction://hlinkshowjump?jump=lastslide"/>
            <a:extLst>
              <a:ext uri="{FF2B5EF4-FFF2-40B4-BE49-F238E27FC236}">
                <a16:creationId xmlns:a16="http://schemas.microsoft.com/office/drawing/2014/main" id="{190287F5-8873-4D65-80D2-7B6A2FCF02E8}"/>
              </a:ext>
            </a:extLst>
          </p:cNvPr>
          <p:cNvSpPr/>
          <p:nvPr/>
        </p:nvSpPr>
        <p:spPr bwMode="auto">
          <a:xfrm>
            <a:off x="-36512" y="-99392"/>
            <a:ext cx="9289032" cy="7056784"/>
          </a:xfrm>
          <a:prstGeom prst="rect">
            <a:avLst/>
          </a:prstGeom>
          <a:solidFill>
            <a:schemeClr val="tx1"/>
          </a:solidFill>
        </p:spPr>
        <p:style>
          <a:lnRef idx="1">
            <a:schemeClr val="dk1"/>
          </a:lnRef>
          <a:fillRef idx="3">
            <a:schemeClr val="dk1"/>
          </a:fillRef>
          <a:effectRef idx="2">
            <a:schemeClr val="dk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262043091"/>
      </p:ext>
    </p:extLst>
  </p:cSld>
  <p:clrMapOvr>
    <a:masterClrMapping/>
  </p:clrMapOvr>
</p:sld>
</file>

<file path=ppt/theme/theme1.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majorFont>
      <a:minorFont>
        <a:latin typeface="Calibri"/>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spDef>
      <a:spPr bwMode="auto"/>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bwMode="auto"/>
      <a:bodyPr/>
      <a:lstStyle/>
      <a:style>
        <a:lnRef idx="2">
          <a:schemeClr val="accent1"/>
        </a:lnRef>
        <a:fillRef idx="0">
          <a:schemeClr val="accent1"/>
        </a:fillRef>
        <a:effectRef idx="1">
          <a:schemeClr val="accent1"/>
        </a:effectRef>
        <a:fontRef idx="minor">
          <a:schemeClr val="tx1"/>
        </a:fontRef>
      </a:style>
    </a:lnDef>
    <a:txDef>
      <a:spPr bwMode="auto">
        <a:prstGeom prst="rect">
          <a:avLst/>
        </a:prstGeom>
        <a:noFill/>
      </a:spPr>
      <a:bodyPr/>
      <a:lstStyle/>
    </a:txDef>
  </a:objectDefaults>
  <a:extraClrSchemeLst/>
</a:theme>
</file>

<file path=ppt/theme/theme2.xml><?xml version="1.0" encoding="utf-8"?>
<a:theme xmlns:a="http://schemas.openxmlformats.org/drawingml/2006/main" name="1_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majorFont>
      <a:minorFont>
        <a:latin typeface="Calibri"/>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spDef>
      <a:spPr bwMode="auto"/>
      <a:bodyPr/>
      <a:lstStyle/>
      <a:style>
        <a:lnRef idx="1">
          <a:schemeClr val="accent1"/>
        </a:lnRef>
        <a:fillRef idx="3">
          <a:schemeClr val="accent1"/>
        </a:fillRef>
        <a:effectRef idx="2">
          <a:schemeClr val="accent1"/>
        </a:effectRef>
        <a:fontRef idx="minor">
          <a:schemeClr val="lt1"/>
        </a:fontRef>
      </a:style>
    </a:spDef>
    <a:lnDef>
      <a:spPr bwMode="auto"/>
      <a:bodyPr/>
      <a:lstStyle/>
      <a:style>
        <a:lnRef idx="2">
          <a:schemeClr val="accent1"/>
        </a:lnRef>
        <a:fillRef idx="0">
          <a:schemeClr val="accent1"/>
        </a:fillRef>
        <a:effectRef idx="1">
          <a:schemeClr val="accent1"/>
        </a:effectRef>
        <a:fontRef idx="minor">
          <a:schemeClr val="tx1"/>
        </a:fontRef>
      </a:style>
    </a:lnDef>
    <a:txDef>
      <a:spPr bwMode="auto">
        <a:prstGeom prst="rect">
          <a:avLst/>
        </a:prstGeom>
        <a:noFill/>
      </a:spPr>
      <a:bodyPr/>
      <a:lstStyle/>
    </a:txDef>
  </a:objectDefaults>
  <a:extraClrScheme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PowerPoint-Vorlage NEU</Template>
  <TotalTime>0</TotalTime>
  <Words>7078</Words>
  <Application>Microsoft Office PowerPoint</Application>
  <DocSecurity>0</DocSecurity>
  <PresentationFormat>Bildschirmpräsentation (4:3)</PresentationFormat>
  <Paragraphs>1637</Paragraphs>
  <Slides>101</Slides>
  <Notes>7</Notes>
  <HiddenSlides>0</HiddenSlides>
  <MMClips>0</MMClips>
  <ScaleCrop>false</ScaleCrop>
  <HeadingPairs>
    <vt:vector size="6" baseType="variant">
      <vt:variant>
        <vt:lpstr>Verwendete Schriftarten</vt:lpstr>
      </vt:variant>
      <vt:variant>
        <vt:i4>3</vt:i4>
      </vt:variant>
      <vt:variant>
        <vt:lpstr>Design</vt:lpstr>
      </vt:variant>
      <vt:variant>
        <vt:i4>2</vt:i4>
      </vt:variant>
      <vt:variant>
        <vt:lpstr>Folientitel</vt:lpstr>
      </vt:variant>
      <vt:variant>
        <vt:i4>101</vt:i4>
      </vt:variant>
    </vt:vector>
  </HeadingPairs>
  <TitlesOfParts>
    <vt:vector size="106" baseType="lpstr">
      <vt:lpstr>Arial</vt:lpstr>
      <vt:lpstr>Calibri</vt:lpstr>
      <vt:lpstr>Wingdings</vt:lpstr>
      <vt:lpstr>Office-Design</vt:lpstr>
      <vt:lpstr>1_Office-Design</vt:lpstr>
      <vt:lpstr>Patienten bei der Kariestherapie begleiten</vt:lpstr>
      <vt:lpstr>Urheberrecht</vt:lpstr>
      <vt:lpstr>Patienten bei der Kariestherapie begleiten</vt:lpstr>
      <vt:lpstr>Patienten bei der Kariestherapie begleiten</vt:lpstr>
      <vt:lpstr>Patienten bei der Kariestherapie begleiten</vt:lpstr>
      <vt:lpstr>Patienten bei der Kariestherapie begleiten</vt:lpstr>
      <vt:lpstr>Patienten bei der Kariestherapie begleiten</vt:lpstr>
      <vt:lpstr>Patienten bei der Kariestherapie begleiten</vt:lpstr>
      <vt:lpstr>Patienten bei der Kariestherapie begleiten</vt:lpstr>
      <vt:lpstr>Patienten bei der Kariestherapie begleiten </vt:lpstr>
      <vt:lpstr>Patienten bei der Kariestherapie begleiten</vt:lpstr>
      <vt:lpstr>Patienten bei der Kariestherapie begleiten</vt:lpstr>
      <vt:lpstr>Patienten bei der Kariestherapie begleiten</vt:lpstr>
      <vt:lpstr>Patienten bei der Kariestherapie begleiten *  </vt:lpstr>
      <vt:lpstr>Patienten bei der Kariestherapie begleiten  </vt:lpstr>
      <vt:lpstr>Patienten bei der Kariestherapie begleiten</vt:lpstr>
      <vt:lpstr>Patienten bei der Kariestherapie begleiten</vt:lpstr>
      <vt:lpstr>Patienten bei der Kariestherapie begleiten</vt:lpstr>
      <vt:lpstr>Patienten bei der Kariestherapie begleiten</vt:lpstr>
      <vt:lpstr> Patienten bei der Kariestherapie begleiten      </vt:lpstr>
      <vt:lpstr>Patienten bei der Kariestherapie begleiten</vt:lpstr>
      <vt:lpstr>Patienten bei der Kariestherapie begleiten</vt:lpstr>
      <vt:lpstr>Patienten bei der Kariestherapie begleiten</vt:lpstr>
      <vt:lpstr>Patienten bei der Kariestherapie begleiten</vt:lpstr>
      <vt:lpstr>Patienten bei der Kariestherapie begleiten</vt:lpstr>
      <vt:lpstr> Patienten bei der Kariestherapie begleiten      </vt:lpstr>
      <vt:lpstr> Patienten bei der Kariestherapie begleiten      </vt:lpstr>
      <vt:lpstr> Patienten bei der Kariestherapie begleiten     </vt:lpstr>
      <vt:lpstr>Patienten bei der Kariestherapie begleiten</vt:lpstr>
      <vt:lpstr>Patienten bei der Kariestherapie begleiten</vt:lpstr>
      <vt:lpstr>Patienten bei der Kariestherapie begleiten </vt:lpstr>
      <vt:lpstr>Patienten bei der Kariestherapie begleiten</vt:lpstr>
      <vt:lpstr>Patienten bei der Kariestherapie begleiten</vt:lpstr>
      <vt:lpstr>Patienten bei der Kariestherapie begleiten</vt:lpstr>
      <vt:lpstr>Patienten bei der Kariestherapie begleiten</vt:lpstr>
      <vt:lpstr>Patienten bei der Kariestherapie begleiten</vt:lpstr>
      <vt:lpstr>Patienten bei der Kariestherapie begleiten</vt:lpstr>
      <vt:lpstr>Patienten bei der Kariestherapie begleiten</vt:lpstr>
      <vt:lpstr>Patienten bei der Kariestherapie begleiten</vt:lpstr>
      <vt:lpstr>Patienten bei der Kariestherapie begleiten</vt:lpstr>
      <vt:lpstr>Patienten bei der Kariestherapie begleiten</vt:lpstr>
      <vt:lpstr>Patienten bei der Kariestherapie begleiten</vt:lpstr>
      <vt:lpstr>Patienten bei der Kariestherapie begleiten</vt:lpstr>
      <vt:lpstr>Patienten bei der Kariestherapie begleiten</vt:lpstr>
      <vt:lpstr>Patienten bei der Kariestherapie begleiten</vt:lpstr>
      <vt:lpstr>Patienten bei der Kariestherapie begleiten</vt:lpstr>
      <vt:lpstr>Patienten bei der Kariestherapie begleiten</vt:lpstr>
      <vt:lpstr>Patienten bei der Kariestherapie begleiten</vt:lpstr>
      <vt:lpstr>Patienten bei der Kariestherapie begleiten</vt:lpstr>
      <vt:lpstr>Patienten bei der Kariestherapie begleiten</vt:lpstr>
      <vt:lpstr>Patienten bei der Kariestherapie begleiten</vt:lpstr>
      <vt:lpstr>Patienten bei der Kariestherapie begleiten</vt:lpstr>
      <vt:lpstr>Patienten bei der Kariestherapie begleiten</vt:lpstr>
      <vt:lpstr>Patienten bei der Kariestherapie begleiten</vt:lpstr>
      <vt:lpstr>Patienten bei der Kariestherapie begleiten</vt:lpstr>
      <vt:lpstr>Patienten bei der Kariestherapie begleiten</vt:lpstr>
      <vt:lpstr>Patienten bei der Kariestherapie begleiten</vt:lpstr>
      <vt:lpstr>Patienten bei der Kariestherapie begleiten</vt:lpstr>
      <vt:lpstr>Patienten bei der Kariestherapie begleiten</vt:lpstr>
      <vt:lpstr>Patienten bei der Kariestherapie begleiten      Abrechnung</vt:lpstr>
      <vt:lpstr>Patienten bei der Kariestherapie begleiten      Abrechnung</vt:lpstr>
      <vt:lpstr>Patienten bei der Kariestherapie begleiten      Abrechnung</vt:lpstr>
      <vt:lpstr>Patienten bei der Kariestherapie begleiten      Abrechnung</vt:lpstr>
      <vt:lpstr>Patienten bei der Kariestherapie begleiten      Abrechnung</vt:lpstr>
      <vt:lpstr>Patienten bei der Kariestherapie begleiten      Abrechnung</vt:lpstr>
      <vt:lpstr>Patienten bei der Kariestherapie begleiten      Abrechnung</vt:lpstr>
      <vt:lpstr>Patienten bei der Kariestherapie begleiten      Abrechnung</vt:lpstr>
      <vt:lpstr>Patienten bei der Kariestherapie begleiten      Abrechnung</vt:lpstr>
      <vt:lpstr>Patienten bei der Kariestherapie begleiten      Abrechnung</vt:lpstr>
      <vt:lpstr>Patienten bei der Kariestherapie begleiten      Abrechnung </vt:lpstr>
      <vt:lpstr>Patienten bei der Kariestherapie begleiten      Abrechnung </vt:lpstr>
      <vt:lpstr>Patienten bei der Kariestherapie begleiten      Abrechnung </vt:lpstr>
      <vt:lpstr>Patienten bei der Kariestherapie begleiten      Abrechnung</vt:lpstr>
      <vt:lpstr>Patienten bei der Kariestherapie begleiten      Abrechnung </vt:lpstr>
      <vt:lpstr>Patienten bei der Kariestherapie begleiten      Abrechnung </vt:lpstr>
      <vt:lpstr>Patienten bei der Kariestherapie begleiten      Abrechnung </vt:lpstr>
      <vt:lpstr>Patienten bei der Kariestherapie begleiten      Abrechnung </vt:lpstr>
      <vt:lpstr>Patienten bei der Kariestherapie begleiten      Abrechnung </vt:lpstr>
      <vt:lpstr>Patienten bei der Kariestherapie begleiten      Abrechnung </vt:lpstr>
      <vt:lpstr>Patienten bei der Kariestherapie begleiten      Abrechnung </vt:lpstr>
      <vt:lpstr>Patienten bei der Kariestherapie begleiten      Abrechnung </vt:lpstr>
      <vt:lpstr>Patienten bei der Kariestherapie begleiten      Abrechnung </vt:lpstr>
      <vt:lpstr>Patienten bei der Kariestherapie begleiten      Abrechnung </vt:lpstr>
      <vt:lpstr>Patienten bei der Kariestherapie begleiten      Abrechnung </vt:lpstr>
      <vt:lpstr>Patienten bei der Kariestherapie begleiten      Abrechnung </vt:lpstr>
      <vt:lpstr>Patienten bei der Kariestherapie begleiten      Abrechnung </vt:lpstr>
      <vt:lpstr>Patienten bei der Kariestherapie begleiten      Abrechnung </vt:lpstr>
      <vt:lpstr>Patienten bei der Kariestherapie begleiten      Abrechnung </vt:lpstr>
      <vt:lpstr>Patienten bei der Kariestherapie begleiten      Abrechnung </vt:lpstr>
      <vt:lpstr>Patienten bei der Kariestherapie begleiten      Abrechnung </vt:lpstr>
      <vt:lpstr>Patienten bei der Kariestherapie begleiten      Abrechnung </vt:lpstr>
      <vt:lpstr>Patienten bei der Kariestherapie begleiten      Abrechnung * </vt:lpstr>
      <vt:lpstr>Patienten bei der Kariestherapie begleiten      Abrechnung *</vt:lpstr>
      <vt:lpstr>Patienten bei der Kariestherapie begleiten      Abrechnung </vt:lpstr>
      <vt:lpstr>Patienten bei der Kariestherapie begleiten      Abrechnung </vt:lpstr>
      <vt:lpstr>Patienten bei der Kariestherapie begleiten      Abrechnung </vt:lpstr>
      <vt:lpstr>Patienten bei der Kariestherapie begleiten      Abrechnung </vt:lpstr>
      <vt:lpstr>Patienten bei der Kariestherapie begleiten      Abrechnung *</vt:lpstr>
      <vt:lpstr>Patienten bei der Kariestherapie begleiten      Abrechnung *</vt:lpstr>
      <vt:lpstr> Patienten bei der Kariestherapie begleiten      </vt:lpstr>
      <vt:lpstr>PowerPoint-Präsentation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Titel Headline, Arial – 24pt</dc:title>
  <dc:subject/>
  <dc:creator>Gottschalck, Christian</dc:creator>
  <cp:keywords/>
  <dc:description/>
  <cp:lastModifiedBy>Voges, Christopher</cp:lastModifiedBy>
  <cp:revision>229</cp:revision>
  <dcterms:created xsi:type="dcterms:W3CDTF">2022-07-27T13:52:54Z</dcterms:created>
  <dcterms:modified xsi:type="dcterms:W3CDTF">2026-09-21T06:02:00Z</dcterms:modified>
  <cp:category/>
  <dc:identifier/>
  <cp:contentStatus/>
  <dc:language/>
  <cp:version/>
</cp:coreProperties>
</file>