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handoutMasterIdLst>
    <p:handoutMasterId r:id="rId87"/>
  </p:handoutMasterIdLst>
  <p:sldIdLst>
    <p:sldId id="260" r:id="rId3"/>
    <p:sldId id="351" r:id="rId4"/>
    <p:sldId id="350" r:id="rId5"/>
    <p:sldId id="281" r:id="rId6"/>
    <p:sldId id="262" r:id="rId7"/>
    <p:sldId id="272" r:id="rId8"/>
    <p:sldId id="263" r:id="rId9"/>
    <p:sldId id="264" r:id="rId10"/>
    <p:sldId id="273" r:id="rId11"/>
    <p:sldId id="265" r:id="rId12"/>
    <p:sldId id="266" r:id="rId13"/>
    <p:sldId id="267" r:id="rId14"/>
    <p:sldId id="268" r:id="rId15"/>
    <p:sldId id="269" r:id="rId16"/>
    <p:sldId id="270" r:id="rId17"/>
    <p:sldId id="271" r:id="rId18"/>
    <p:sldId id="274" r:id="rId19"/>
    <p:sldId id="276" r:id="rId20"/>
    <p:sldId id="278" r:id="rId21"/>
    <p:sldId id="279" r:id="rId22"/>
    <p:sldId id="282" r:id="rId23"/>
    <p:sldId id="283" r:id="rId24"/>
    <p:sldId id="288" r:id="rId25"/>
    <p:sldId id="284" r:id="rId26"/>
    <p:sldId id="285" r:id="rId27"/>
    <p:sldId id="289" r:id="rId28"/>
    <p:sldId id="290" r:id="rId29"/>
    <p:sldId id="291" r:id="rId30"/>
    <p:sldId id="293" r:id="rId31"/>
    <p:sldId id="294" r:id="rId32"/>
    <p:sldId id="295" r:id="rId33"/>
    <p:sldId id="296" r:id="rId34"/>
    <p:sldId id="297" r:id="rId35"/>
    <p:sldId id="345" r:id="rId36"/>
    <p:sldId id="346" r:id="rId37"/>
    <p:sldId id="347" r:id="rId38"/>
    <p:sldId id="305" r:id="rId39"/>
    <p:sldId id="298" r:id="rId40"/>
    <p:sldId id="300" r:id="rId41"/>
    <p:sldId id="301" r:id="rId42"/>
    <p:sldId id="302" r:id="rId43"/>
    <p:sldId id="303" r:id="rId44"/>
    <p:sldId id="304" r:id="rId45"/>
    <p:sldId id="299" r:id="rId46"/>
    <p:sldId id="306" r:id="rId47"/>
    <p:sldId id="329" r:id="rId48"/>
    <p:sldId id="307" r:id="rId49"/>
    <p:sldId id="348"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49" r:id="rId63"/>
    <p:sldId id="320" r:id="rId64"/>
    <p:sldId id="321" r:id="rId65"/>
    <p:sldId id="322" r:id="rId66"/>
    <p:sldId id="331" r:id="rId67"/>
    <p:sldId id="333" r:id="rId68"/>
    <p:sldId id="323" r:id="rId69"/>
    <p:sldId id="324" r:id="rId70"/>
    <p:sldId id="330" r:id="rId71"/>
    <p:sldId id="325" r:id="rId72"/>
    <p:sldId id="326" r:id="rId73"/>
    <p:sldId id="328" r:id="rId74"/>
    <p:sldId id="327" r:id="rId75"/>
    <p:sldId id="344" r:id="rId76"/>
    <p:sldId id="334" r:id="rId77"/>
    <p:sldId id="335" r:id="rId78"/>
    <p:sldId id="336" r:id="rId79"/>
    <p:sldId id="337" r:id="rId80"/>
    <p:sldId id="338" r:id="rId81"/>
    <p:sldId id="339" r:id="rId82"/>
    <p:sldId id="340" r:id="rId83"/>
    <p:sldId id="341" r:id="rId84"/>
    <p:sldId id="342" r:id="rId85"/>
    <p:sldId id="343" r:id="rId86"/>
  </p:sldIdLst>
  <p:sldSz cx="9144000" cy="6858000" type="screen4x3"/>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8">
          <p15:clr>
            <a:srgbClr val="A4A3A4"/>
          </p15:clr>
        </p15:guide>
        <p15:guide id="2" pos="555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20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728" autoAdjust="0"/>
    <p:restoredTop sz="94617" autoAdjust="0"/>
  </p:normalViewPr>
  <p:slideViewPr>
    <p:cSldViewPr snapToGrid="0" snapToObjects="1">
      <p:cViewPr varScale="1">
        <p:scale>
          <a:sx n="121" d="100"/>
          <a:sy n="121" d="100"/>
        </p:scale>
        <p:origin x="966" y="102"/>
      </p:cViewPr>
      <p:guideLst>
        <p:guide orient="horz" pos="368"/>
        <p:guide pos="555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handoutMaster" Target="handoutMasters/handoutMaster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9B1D8A4-50E5-D442-B6C5-74EB957EC415}" type="datetimeFigureOut">
              <a:rPr lang="de-DE" smtClean="0"/>
              <a:t>21.09.2026</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6CBE022-FF79-904A-9A24-012999B08067}" type="slidenum">
              <a:rPr lang="de-DE" smtClean="0"/>
              <a:t>‹Nr.›</a:t>
            </a:fld>
            <a:endParaRPr lang="de-DE"/>
          </a:p>
        </p:txBody>
      </p:sp>
    </p:spTree>
    <p:extLst>
      <p:ext uri="{BB962C8B-B14F-4D97-AF65-F5344CB8AC3E}">
        <p14:creationId xmlns:p14="http://schemas.microsoft.com/office/powerpoint/2010/main" val="416522720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7" name="Bild 6" descr="Vorlage-2.pn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661348"/>
            <a:ext cx="9158400" cy="5204836"/>
          </a:xfrm>
          <a:prstGeom prst="rect">
            <a:avLst/>
          </a:prstGeom>
        </p:spPr>
      </p:pic>
      <p:sp>
        <p:nvSpPr>
          <p:cNvPr id="3" name="Untertitel 2"/>
          <p:cNvSpPr>
            <a:spLocks noGrp="1"/>
          </p:cNvSpPr>
          <p:nvPr>
            <p:ph type="subTitle" idx="1"/>
          </p:nvPr>
        </p:nvSpPr>
        <p:spPr>
          <a:xfrm>
            <a:off x="850900" y="4182533"/>
            <a:ext cx="8293100" cy="2078568"/>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sp>
        <p:nvSpPr>
          <p:cNvPr id="11" name="Titelplatzhalter 1"/>
          <p:cNvSpPr>
            <a:spLocks noGrp="1"/>
          </p:cNvSpPr>
          <p:nvPr>
            <p:ph type="title"/>
          </p:nvPr>
        </p:nvSpPr>
        <p:spPr>
          <a:xfrm>
            <a:off x="850900" y="156104"/>
            <a:ext cx="6608233" cy="1143000"/>
          </a:xfrm>
          <a:prstGeom prst="rect">
            <a:avLst/>
          </a:prstGeom>
        </p:spPr>
        <p:txBody>
          <a:bodyPr vert="horz" lIns="91440" tIns="45720" rIns="91440" bIns="45720" rtlCol="0" anchor="ctr">
            <a:normAutofit/>
          </a:bodyPr>
          <a:lstStyle/>
          <a:p>
            <a:r>
              <a:rPr lang="de-DE" dirty="0"/>
              <a:t>Mastertitelformat bearbeiten</a:t>
            </a:r>
          </a:p>
        </p:txBody>
      </p:sp>
    </p:spTree>
    <p:extLst>
      <p:ext uri="{BB962C8B-B14F-4D97-AF65-F5344CB8AC3E}">
        <p14:creationId xmlns:p14="http://schemas.microsoft.com/office/powerpoint/2010/main" val="3210886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503336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normAutofit/>
          </a:bodyPr>
          <a:lstStyle>
            <a:lvl1pPr algn="l">
              <a:defRPr sz="3600" b="0" cap="all"/>
            </a:lvl1pPr>
          </a:lstStyle>
          <a:p>
            <a:r>
              <a:rPr lang="de-DE" dirty="0"/>
              <a:t>Mastertitelformat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Tree>
    <p:extLst>
      <p:ext uri="{BB962C8B-B14F-4D97-AF65-F5344CB8AC3E}">
        <p14:creationId xmlns:p14="http://schemas.microsoft.com/office/powerpoint/2010/main" val="284758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457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4648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915555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Mastertitelformat bearbeiten</a:t>
            </a:r>
          </a:p>
        </p:txBody>
      </p:sp>
      <p:sp>
        <p:nvSpPr>
          <p:cNvPr id="3" name="Textplatzhalter 2"/>
          <p:cNvSpPr>
            <a:spLocks noGrp="1"/>
          </p:cNvSpPr>
          <p:nvPr>
            <p:ph type="body" idx="1"/>
          </p:nvPr>
        </p:nvSpPr>
        <p:spPr>
          <a:xfrm>
            <a:off x="457200" y="1854994"/>
            <a:ext cx="4040188"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4" name="Inhaltsplatzhalter 3"/>
          <p:cNvSpPr>
            <a:spLocks noGrp="1"/>
          </p:cNvSpPr>
          <p:nvPr>
            <p:ph sz="half" idx="2"/>
          </p:nvPr>
        </p:nvSpPr>
        <p:spPr>
          <a:xfrm>
            <a:off x="457200" y="2494755"/>
            <a:ext cx="4040188"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4"/>
          <p:cNvSpPr>
            <a:spLocks noGrp="1"/>
          </p:cNvSpPr>
          <p:nvPr>
            <p:ph type="body" sz="quarter" idx="3"/>
          </p:nvPr>
        </p:nvSpPr>
        <p:spPr>
          <a:xfrm>
            <a:off x="4645025" y="1854994"/>
            <a:ext cx="4041775"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6" name="Inhaltsplatzhalter 5"/>
          <p:cNvSpPr>
            <a:spLocks noGrp="1"/>
          </p:cNvSpPr>
          <p:nvPr>
            <p:ph sz="quarter" idx="4"/>
          </p:nvPr>
        </p:nvSpPr>
        <p:spPr>
          <a:xfrm>
            <a:off x="4645025" y="2494755"/>
            <a:ext cx="4041775"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019585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Mastertitelformat bearbeiten</a:t>
            </a:r>
          </a:p>
        </p:txBody>
      </p:sp>
    </p:spTree>
    <p:extLst>
      <p:ext uri="{BB962C8B-B14F-4D97-AF65-F5344CB8AC3E}">
        <p14:creationId xmlns:p14="http://schemas.microsoft.com/office/powerpoint/2010/main" val="3946286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7490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566737" y="1896533"/>
            <a:ext cx="3008313" cy="1162050"/>
          </a:xfrm>
        </p:spPr>
        <p:txBody>
          <a:bodyPr anchor="b"/>
          <a:lstStyle>
            <a:lvl1pPr algn="l">
              <a:defRPr sz="2000" b="0"/>
            </a:lvl1pPr>
          </a:lstStyle>
          <a:p>
            <a:r>
              <a:rPr lang="de-DE" dirty="0"/>
              <a:t>Mastertitelformat bearbeiten</a:t>
            </a:r>
          </a:p>
        </p:txBody>
      </p:sp>
      <p:sp>
        <p:nvSpPr>
          <p:cNvPr id="3" name="Inhaltsplatzhalter 2"/>
          <p:cNvSpPr>
            <a:spLocks noGrp="1"/>
          </p:cNvSpPr>
          <p:nvPr>
            <p:ph idx="1"/>
          </p:nvPr>
        </p:nvSpPr>
        <p:spPr>
          <a:xfrm>
            <a:off x="3575050" y="1896533"/>
            <a:ext cx="5111750" cy="422963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half" idx="2"/>
          </p:nvPr>
        </p:nvSpPr>
        <p:spPr>
          <a:xfrm>
            <a:off x="566736" y="3058584"/>
            <a:ext cx="3008313" cy="30675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a:t>Mastertextformat bearbeiten</a:t>
            </a:r>
          </a:p>
        </p:txBody>
      </p:sp>
    </p:spTree>
    <p:extLst>
      <p:ext uri="{BB962C8B-B14F-4D97-AF65-F5344CB8AC3E}">
        <p14:creationId xmlns:p14="http://schemas.microsoft.com/office/powerpoint/2010/main" val="2429868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0"/>
            </a:lvl1pPr>
          </a:lstStyle>
          <a:p>
            <a:r>
              <a:rPr lang="de-DE" dirty="0"/>
              <a:t>Mastertitelformat bearbeiten</a:t>
            </a:r>
          </a:p>
        </p:txBody>
      </p:sp>
      <p:sp>
        <p:nvSpPr>
          <p:cNvPr id="3" name="Bildplatzhalter 2"/>
          <p:cNvSpPr>
            <a:spLocks noGrp="1"/>
          </p:cNvSpPr>
          <p:nvPr>
            <p:ph type="pic" idx="1"/>
          </p:nvPr>
        </p:nvSpPr>
        <p:spPr>
          <a:xfrm>
            <a:off x="1792288" y="1710267"/>
            <a:ext cx="5486400" cy="301730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3161425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a:xfrm>
            <a:off x="850900" y="1828800"/>
            <a:ext cx="7835900" cy="4297363"/>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905392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1803400"/>
            <a:ext cx="2057400" cy="4322763"/>
          </a:xfrm>
        </p:spPr>
        <p:txBody>
          <a:bodyPr vert="eaVert"/>
          <a:lstStyle/>
          <a:p>
            <a:r>
              <a:rPr lang="de-DE" dirty="0"/>
              <a:t>Mastertitelformat bearbeiten</a:t>
            </a:r>
          </a:p>
        </p:txBody>
      </p:sp>
      <p:sp>
        <p:nvSpPr>
          <p:cNvPr id="3" name="Vertikaler Textplatzhalter 2"/>
          <p:cNvSpPr>
            <a:spLocks noGrp="1"/>
          </p:cNvSpPr>
          <p:nvPr>
            <p:ph type="body" orient="vert" idx="1"/>
          </p:nvPr>
        </p:nvSpPr>
        <p:spPr>
          <a:xfrm>
            <a:off x="457200" y="1803400"/>
            <a:ext cx="6019800" cy="4322763"/>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706589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Titelfolie">
    <p:spTree>
      <p:nvGrpSpPr>
        <p:cNvPr id="1" name=""/>
        <p:cNvGrpSpPr/>
        <p:nvPr/>
      </p:nvGrpSpPr>
      <p:grpSpPr bwMode="auto">
        <a:xfrm>
          <a:off x="0" y="0"/>
          <a:ext cx="0" cy="0"/>
          <a:chOff x="0" y="0"/>
          <a:chExt cx="0" cy="0"/>
        </a:xfrm>
      </p:grpSpPr>
      <p:pic>
        <p:nvPicPr>
          <p:cNvPr id="4" name="Bild 6" descr="Vorlage-2.png"/>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bwMode="auto">
          <a:xfrm>
            <a:off x="0" y="1661348"/>
            <a:ext cx="9158400" cy="5204836"/>
          </a:xfrm>
          <a:prstGeom prst="rect">
            <a:avLst/>
          </a:prstGeom>
        </p:spPr>
      </p:pic>
      <p:sp>
        <p:nvSpPr>
          <p:cNvPr id="5" name="Untertitel 2"/>
          <p:cNvSpPr>
            <a:spLocks noGrp="1"/>
          </p:cNvSpPr>
          <p:nvPr>
            <p:ph type="subTitle" idx="1"/>
          </p:nvPr>
        </p:nvSpPr>
        <p:spPr bwMode="auto">
          <a:xfrm>
            <a:off x="850900" y="4182533"/>
            <a:ext cx="8293100" cy="2078568"/>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Master-Untertitelformat bearbeiten</a:t>
            </a:r>
          </a:p>
        </p:txBody>
      </p:sp>
      <p:sp>
        <p:nvSpPr>
          <p:cNvPr id="6" name="Titelplatzhalter 1"/>
          <p:cNvSpPr>
            <a:spLocks noGrp="1"/>
          </p:cNvSpPr>
          <p:nvPr>
            <p:ph type="title"/>
          </p:nvPr>
        </p:nvSpPr>
        <p:spPr bwMode="auto">
          <a:xfrm>
            <a:off x="850900" y="156104"/>
            <a:ext cx="6608233" cy="1143000"/>
          </a:xfrm>
          <a:prstGeom prst="rect">
            <a:avLst/>
          </a:prstGeom>
        </p:spPr>
        <p:txBody>
          <a:bodyPr vert="horz" lIns="91440" tIns="45720" rIns="91440" bIns="45720" rtlCol="0" anchor="ctr">
            <a:normAutofit/>
          </a:bodyPr>
          <a:lstStyle/>
          <a:p>
            <a:pPr>
              <a:defRPr/>
            </a:pPr>
            <a:r>
              <a:rPr lang="de-DE"/>
              <a:t>Mastertitelformat bearbeiten</a:t>
            </a:r>
          </a:p>
        </p:txBody>
      </p:sp>
    </p:spTree>
    <p:extLst>
      <p:ext uri="{BB962C8B-B14F-4D97-AF65-F5344CB8AC3E}">
        <p14:creationId xmlns:p14="http://schemas.microsoft.com/office/powerpoint/2010/main" val="36496686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Inhaltsplatzhalter 2"/>
          <p:cNvSpPr>
            <a:spLocks noGrp="1"/>
          </p:cNvSpPr>
          <p:nvPr>
            <p:ph idx="1"/>
          </p:nvPr>
        </p:nvSpPr>
        <p:spPr bwMode="auto"/>
        <p:txBody>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21463830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722313" y="4406900"/>
            <a:ext cx="7772400" cy="1362075"/>
          </a:xfrm>
        </p:spPr>
        <p:txBody>
          <a:bodyPr anchor="t">
            <a:normAutofit/>
          </a:bodyPr>
          <a:lstStyle>
            <a:lvl1pPr algn="l">
              <a:defRPr sz="3600" b="0" cap="all"/>
            </a:lvl1pPr>
          </a:lstStyle>
          <a:p>
            <a:pPr>
              <a:defRPr/>
            </a:pPr>
            <a:r>
              <a:rPr lang="de-DE"/>
              <a:t>Mastertitelformat bearbeiten</a:t>
            </a:r>
          </a:p>
        </p:txBody>
      </p:sp>
      <p:sp>
        <p:nvSpPr>
          <p:cNvPr id="5" name="Textplatzhalter 2"/>
          <p:cNvSpPr>
            <a:spLocks noGrp="1"/>
          </p:cNvSpPr>
          <p:nvPr>
            <p:ph type="body" idx="1"/>
          </p:nvPr>
        </p:nvSpPr>
        <p:spPr bwMode="auto">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defRPr/>
            </a:pPr>
            <a:r>
              <a:rPr lang="de-DE"/>
              <a:t>Mastertextformat bearbeiten</a:t>
            </a:r>
            <a:endParaRPr/>
          </a:p>
        </p:txBody>
      </p:sp>
    </p:spTree>
    <p:extLst>
      <p:ext uri="{BB962C8B-B14F-4D97-AF65-F5344CB8AC3E}">
        <p14:creationId xmlns:p14="http://schemas.microsoft.com/office/powerpoint/2010/main" val="41536562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Inhaltsplatzhalter 2"/>
          <p:cNvSpPr>
            <a:spLocks noGrp="1"/>
          </p:cNvSpPr>
          <p:nvPr>
            <p:ph sz="half" idx="1"/>
          </p:nvPr>
        </p:nvSpPr>
        <p:spPr bwMode="auto">
          <a:xfrm>
            <a:off x="457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Inhaltsplatzhalter 3"/>
          <p:cNvSpPr>
            <a:spLocks noGrp="1"/>
          </p:cNvSpPr>
          <p:nvPr>
            <p:ph sz="half" idx="2"/>
          </p:nvPr>
        </p:nvSpPr>
        <p:spPr bwMode="auto">
          <a:xfrm>
            <a:off x="4648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28254622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de-DE"/>
              <a:t>Mastertitelformat bearbeiten</a:t>
            </a:r>
          </a:p>
        </p:txBody>
      </p:sp>
      <p:sp>
        <p:nvSpPr>
          <p:cNvPr id="5" name="Textplatzhalter 2"/>
          <p:cNvSpPr>
            <a:spLocks noGrp="1"/>
          </p:cNvSpPr>
          <p:nvPr>
            <p:ph type="body" idx="1"/>
          </p:nvPr>
        </p:nvSpPr>
        <p:spPr bwMode="auto">
          <a:xfrm>
            <a:off x="457200" y="1854994"/>
            <a:ext cx="4040188"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Mastertextformat bearbeiten</a:t>
            </a:r>
            <a:endParaRPr/>
          </a:p>
        </p:txBody>
      </p:sp>
      <p:sp>
        <p:nvSpPr>
          <p:cNvPr id="6" name="Inhaltsplatzhalter 3"/>
          <p:cNvSpPr>
            <a:spLocks noGrp="1"/>
          </p:cNvSpPr>
          <p:nvPr>
            <p:ph sz="half" idx="2"/>
          </p:nvPr>
        </p:nvSpPr>
        <p:spPr bwMode="auto">
          <a:xfrm>
            <a:off x="457200" y="2494755"/>
            <a:ext cx="4040188"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7" name="Textplatzhalter 4"/>
          <p:cNvSpPr>
            <a:spLocks noGrp="1"/>
          </p:cNvSpPr>
          <p:nvPr>
            <p:ph type="body" sz="quarter" idx="3"/>
          </p:nvPr>
        </p:nvSpPr>
        <p:spPr bwMode="auto">
          <a:xfrm>
            <a:off x="4645025" y="1854994"/>
            <a:ext cx="4041775"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Mastertextformat bearbeiten</a:t>
            </a:r>
            <a:endParaRPr/>
          </a:p>
        </p:txBody>
      </p:sp>
      <p:sp>
        <p:nvSpPr>
          <p:cNvPr id="8" name="Inhaltsplatzhalter 5"/>
          <p:cNvSpPr>
            <a:spLocks noGrp="1"/>
          </p:cNvSpPr>
          <p:nvPr>
            <p:ph sz="quarter" idx="4"/>
          </p:nvPr>
        </p:nvSpPr>
        <p:spPr bwMode="auto">
          <a:xfrm>
            <a:off x="4645025" y="2494755"/>
            <a:ext cx="4041775"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6959601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Tree>
    <p:extLst>
      <p:ext uri="{BB962C8B-B14F-4D97-AF65-F5344CB8AC3E}">
        <p14:creationId xmlns:p14="http://schemas.microsoft.com/office/powerpoint/2010/main" val="2161366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Tree>
    <p:extLst>
      <p:ext uri="{BB962C8B-B14F-4D97-AF65-F5344CB8AC3E}">
        <p14:creationId xmlns:p14="http://schemas.microsoft.com/office/powerpoint/2010/main" val="15743556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Beschriftung">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66737" y="1896532"/>
            <a:ext cx="3008313" cy="1162050"/>
          </a:xfrm>
        </p:spPr>
        <p:txBody>
          <a:bodyPr anchor="b"/>
          <a:lstStyle>
            <a:lvl1pPr algn="l">
              <a:defRPr sz="2000" b="0"/>
            </a:lvl1pPr>
          </a:lstStyle>
          <a:p>
            <a:pPr>
              <a:defRPr/>
            </a:pPr>
            <a:r>
              <a:rPr lang="de-DE"/>
              <a:t>Mastertitelformat bearbeiten</a:t>
            </a:r>
          </a:p>
        </p:txBody>
      </p:sp>
      <p:sp>
        <p:nvSpPr>
          <p:cNvPr id="5" name="Inhaltsplatzhalter 2"/>
          <p:cNvSpPr>
            <a:spLocks noGrp="1"/>
          </p:cNvSpPr>
          <p:nvPr>
            <p:ph idx="1"/>
          </p:nvPr>
        </p:nvSpPr>
        <p:spPr bwMode="auto">
          <a:xfrm>
            <a:off x="3575050" y="1896532"/>
            <a:ext cx="5111750" cy="422963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Textplatzhalter 3"/>
          <p:cNvSpPr>
            <a:spLocks noGrp="1"/>
          </p:cNvSpPr>
          <p:nvPr>
            <p:ph type="body" sz="half" idx="2"/>
          </p:nvPr>
        </p:nvSpPr>
        <p:spPr bwMode="auto">
          <a:xfrm>
            <a:off x="566736" y="3058584"/>
            <a:ext cx="3008313" cy="30675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Mastertextformat bearbeiten</a:t>
            </a:r>
            <a:endParaRPr/>
          </a:p>
        </p:txBody>
      </p:sp>
    </p:spTree>
    <p:extLst>
      <p:ext uri="{BB962C8B-B14F-4D97-AF65-F5344CB8AC3E}">
        <p14:creationId xmlns:p14="http://schemas.microsoft.com/office/powerpoint/2010/main" val="42197676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Beschriftung">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1792288" y="4800600"/>
            <a:ext cx="5486400" cy="566738"/>
          </a:xfrm>
        </p:spPr>
        <p:txBody>
          <a:bodyPr anchor="b"/>
          <a:lstStyle>
            <a:lvl1pPr algn="l">
              <a:defRPr sz="2000" b="0"/>
            </a:lvl1pPr>
          </a:lstStyle>
          <a:p>
            <a:pPr>
              <a:defRPr/>
            </a:pPr>
            <a:r>
              <a:rPr lang="de-DE"/>
              <a:t>Mastertitelformat bearbeiten</a:t>
            </a:r>
          </a:p>
        </p:txBody>
      </p:sp>
      <p:sp>
        <p:nvSpPr>
          <p:cNvPr id="5" name="Bildplatzhalter 2"/>
          <p:cNvSpPr>
            <a:spLocks noGrp="1"/>
          </p:cNvSpPr>
          <p:nvPr>
            <p:ph type="pic" idx="1"/>
          </p:nvPr>
        </p:nvSpPr>
        <p:spPr bwMode="auto">
          <a:xfrm>
            <a:off x="1792288" y="1710267"/>
            <a:ext cx="5486400" cy="301730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de-DE"/>
          </a:p>
        </p:txBody>
      </p:sp>
      <p:sp>
        <p:nvSpPr>
          <p:cNvPr id="6" name="Textplatzhalter 3"/>
          <p:cNvSpPr>
            <a:spLocks noGrp="1"/>
          </p:cNvSpPr>
          <p:nvPr>
            <p:ph type="body" sz="half" idx="2"/>
          </p:nvPr>
        </p:nvSpPr>
        <p:spPr bwMode="auto">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Mastertextformat bearbeiten</a:t>
            </a:r>
            <a:endParaRPr/>
          </a:p>
        </p:txBody>
      </p:sp>
    </p:spTree>
    <p:extLst>
      <p:ext uri="{BB962C8B-B14F-4D97-AF65-F5344CB8AC3E}">
        <p14:creationId xmlns:p14="http://schemas.microsoft.com/office/powerpoint/2010/main" val="42865068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Vertikaler Textplatzhalter 2"/>
          <p:cNvSpPr>
            <a:spLocks noGrp="1"/>
          </p:cNvSpPr>
          <p:nvPr>
            <p:ph type="body" orient="vert" idx="1"/>
          </p:nvPr>
        </p:nvSpPr>
        <p:spPr bwMode="auto">
          <a:xfrm>
            <a:off x="850900" y="1828800"/>
            <a:ext cx="7835900" cy="4297363"/>
          </a:xfrm>
        </p:spPr>
        <p:txBody>
          <a:bodyPr vert="eaVert"/>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16673624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6629400" y="1803400"/>
            <a:ext cx="2057400" cy="4322763"/>
          </a:xfrm>
        </p:spPr>
        <p:txBody>
          <a:bodyPr vert="eaVert"/>
          <a:lstStyle/>
          <a:p>
            <a:pPr>
              <a:defRPr/>
            </a:pPr>
            <a:r>
              <a:rPr lang="de-DE"/>
              <a:t>Mastertitelformat bearbeiten</a:t>
            </a:r>
          </a:p>
        </p:txBody>
      </p:sp>
      <p:sp>
        <p:nvSpPr>
          <p:cNvPr id="5" name="Vertikaler Textplatzhalter 2"/>
          <p:cNvSpPr>
            <a:spLocks noGrp="1"/>
          </p:cNvSpPr>
          <p:nvPr>
            <p:ph type="body" orient="vert" idx="1"/>
          </p:nvPr>
        </p:nvSpPr>
        <p:spPr bwMode="auto">
          <a:xfrm>
            <a:off x="457200" y="1803400"/>
            <a:ext cx="6019800" cy="4322763"/>
          </a:xfrm>
        </p:spPr>
        <p:txBody>
          <a:bodyPr vert="eaVert"/>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1575718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50900" y="156100"/>
            <a:ext cx="6608233" cy="1143000"/>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p:cNvSpPr>
            <a:spLocks noGrp="1"/>
          </p:cNvSpPr>
          <p:nvPr>
            <p:ph type="body" idx="1"/>
          </p:nvPr>
        </p:nvSpPr>
        <p:spPr>
          <a:xfrm>
            <a:off x="850900" y="2099733"/>
            <a:ext cx="7835900" cy="4026430"/>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Textfeld 6"/>
          <p:cNvSpPr txBox="1"/>
          <p:nvPr userDrawn="1"/>
        </p:nvSpPr>
        <p:spPr>
          <a:xfrm>
            <a:off x="850900" y="6261100"/>
            <a:ext cx="5024967" cy="420628"/>
          </a:xfrm>
          <a:prstGeom prst="rect">
            <a:avLst/>
          </a:prstGeom>
          <a:noFill/>
        </p:spPr>
        <p:txBody>
          <a:bodyPr wrap="square" rtlCol="0">
            <a:spAutoFit/>
          </a:bodyPr>
          <a:lstStyle/>
          <a:p>
            <a:r>
              <a:rPr lang="de-DE" sz="1600" baseline="30000" dirty="0">
                <a:latin typeface="Arial"/>
                <a:cs typeface="Arial"/>
              </a:rPr>
              <a:t>© Landeszahnärztekammer Hessen • Körperschaft des öffentlichen Rechts</a:t>
            </a:r>
          </a:p>
          <a:p>
            <a:r>
              <a:rPr lang="de-DE" sz="1600" baseline="30000" dirty="0" err="1">
                <a:latin typeface="Arial"/>
                <a:cs typeface="Arial"/>
              </a:rPr>
              <a:t>Rhonestraße</a:t>
            </a:r>
            <a:r>
              <a:rPr lang="de-DE" sz="1600" baseline="30000" dirty="0">
                <a:latin typeface="Arial"/>
                <a:cs typeface="Arial"/>
              </a:rPr>
              <a:t> 4 • 60528 Frankfurt am Main • Telefon 069 427275-0 • </a:t>
            </a:r>
            <a:r>
              <a:rPr lang="de-DE" sz="1600" baseline="30000" dirty="0" err="1">
                <a:latin typeface="Arial"/>
                <a:cs typeface="Arial"/>
              </a:rPr>
              <a:t>www.lzkh.de</a:t>
            </a:r>
            <a:endParaRPr lang="de-DE" sz="1600" baseline="30000" dirty="0">
              <a:latin typeface="Arial"/>
              <a:cs typeface="Arial"/>
            </a:endParaRPr>
          </a:p>
        </p:txBody>
      </p:sp>
      <p:sp>
        <p:nvSpPr>
          <p:cNvPr id="9" name="Textfeld 8"/>
          <p:cNvSpPr txBox="1"/>
          <p:nvPr userDrawn="1"/>
        </p:nvSpPr>
        <p:spPr>
          <a:xfrm>
            <a:off x="6747407" y="6261100"/>
            <a:ext cx="2142067" cy="420628"/>
          </a:xfrm>
          <a:prstGeom prst="rect">
            <a:avLst/>
          </a:prstGeom>
          <a:noFill/>
        </p:spPr>
        <p:txBody>
          <a:bodyPr wrap="square" rtlCol="0">
            <a:spAutoFit/>
          </a:bodyPr>
          <a:lstStyle/>
          <a:p>
            <a:pPr algn="r"/>
            <a:endParaRPr lang="de-DE" sz="1600" baseline="30000" dirty="0">
              <a:latin typeface="Arial"/>
              <a:cs typeface="Arial"/>
            </a:endParaRPr>
          </a:p>
          <a:p>
            <a:pPr algn="r"/>
            <a:fld id="{C0AB6888-F2F2-334A-BD04-A5194D374234}" type="datetime1">
              <a:rPr lang="de-DE" sz="1600" baseline="30000" smtClean="0">
                <a:latin typeface="Arial"/>
                <a:cs typeface="Arial"/>
              </a:rPr>
              <a:t>21.09.2026</a:t>
            </a:fld>
            <a:r>
              <a:rPr lang="de-DE" sz="1600" baseline="30000" dirty="0">
                <a:latin typeface="Arial"/>
                <a:cs typeface="Arial"/>
              </a:rPr>
              <a:t> · Seite </a:t>
            </a:r>
            <a:fld id="{DCCB07AD-16FC-6C4E-BF8F-B0BF7B606540}" type="slidenum">
              <a:rPr lang="de-DE" sz="1600" baseline="30000" smtClean="0">
                <a:latin typeface="Arial"/>
                <a:cs typeface="Arial"/>
              </a:rPr>
              <a:pPr algn="r"/>
              <a:t>‹Nr.›</a:t>
            </a:fld>
            <a:endParaRPr lang="de-DE" sz="1600" baseline="30000" dirty="0">
              <a:latin typeface="Arial"/>
              <a:cs typeface="Arial"/>
            </a:endParaRPr>
          </a:p>
        </p:txBody>
      </p:sp>
    </p:spTree>
    <p:extLst>
      <p:ext uri="{BB962C8B-B14F-4D97-AF65-F5344CB8AC3E}">
        <p14:creationId xmlns:p14="http://schemas.microsoft.com/office/powerpoint/2010/main" val="17411455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400" kern="1200">
          <a:solidFill>
            <a:srgbClr val="D6020B"/>
          </a:solidFill>
          <a:latin typeface="Arial"/>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cstate="screen">
            <a:extLst>
              <a:ext uri="{28A0092B-C50C-407E-A947-70E740481C1C}">
                <a14:useLocalDpi xmlns:a14="http://schemas.microsoft.com/office/drawing/2010/main"/>
              </a:ext>
            </a:extLst>
          </a:blip>
          <a:stretch/>
        </a:blipFill>
        <a:effectLst/>
      </p:bgPr>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850900" y="156100"/>
            <a:ext cx="6608233" cy="1143000"/>
          </a:xfrm>
          <a:prstGeom prst="rect">
            <a:avLst/>
          </a:prstGeom>
        </p:spPr>
        <p:txBody>
          <a:bodyPr vert="horz" lIns="91440" tIns="45720" rIns="91440" bIns="45720" rtlCol="0" anchor="ctr">
            <a:normAutofit/>
          </a:bodyPr>
          <a:lstStyle/>
          <a:p>
            <a:pPr>
              <a:defRPr/>
            </a:pPr>
            <a:r>
              <a:rPr lang="de-DE"/>
              <a:t>Mastertitelformat bearbeiten</a:t>
            </a:r>
          </a:p>
        </p:txBody>
      </p:sp>
      <p:sp>
        <p:nvSpPr>
          <p:cNvPr id="5" name="Textplatzhalter 2"/>
          <p:cNvSpPr>
            <a:spLocks noGrp="1"/>
          </p:cNvSpPr>
          <p:nvPr>
            <p:ph type="body" idx="1"/>
          </p:nvPr>
        </p:nvSpPr>
        <p:spPr bwMode="auto">
          <a:xfrm>
            <a:off x="850900" y="2099733"/>
            <a:ext cx="7835900" cy="4026430"/>
          </a:xfrm>
          <a:prstGeom prst="rect">
            <a:avLst/>
          </a:prstGeom>
        </p:spPr>
        <p:txBody>
          <a:bodyPr vert="horz" lIns="91440" tIns="45720" rIns="91440" bIns="45720" rtlCol="0">
            <a:norm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Textfeld 6"/>
          <p:cNvSpPr txBox="1"/>
          <p:nvPr userDrawn="1"/>
        </p:nvSpPr>
        <p:spPr bwMode="auto">
          <a:xfrm>
            <a:off x="850900" y="6261100"/>
            <a:ext cx="5024967" cy="420628"/>
          </a:xfrm>
          <a:prstGeom prst="rect">
            <a:avLst/>
          </a:prstGeom>
          <a:noFill/>
        </p:spPr>
        <p:txBody>
          <a:bodyPr wrap="square" rtlCol="0">
            <a:spAutoFit/>
          </a:bodyPr>
          <a:lstStyle/>
          <a:p>
            <a:pPr>
              <a:defRPr/>
            </a:pPr>
            <a:r>
              <a:rPr lang="de-DE" sz="1600" baseline="30000">
                <a:latin typeface="Arial"/>
                <a:cs typeface="Arial"/>
              </a:rPr>
              <a:t>© Landeszahnärztekammer Hessen • Körperschaft des öffentlichen Rechts</a:t>
            </a:r>
            <a:endParaRPr/>
          </a:p>
          <a:p>
            <a:pPr>
              <a:defRPr/>
            </a:pPr>
            <a:r>
              <a:rPr lang="de-DE" sz="1600" baseline="30000">
                <a:latin typeface="Arial"/>
                <a:cs typeface="Arial"/>
              </a:rPr>
              <a:t>Rhonestraße 4 • 60528 Frankfurt am Main • Telefon 069 427275-0 • www.lzkh.de</a:t>
            </a:r>
          </a:p>
        </p:txBody>
      </p:sp>
      <p:sp>
        <p:nvSpPr>
          <p:cNvPr id="7" name="Textfeld 8"/>
          <p:cNvSpPr txBox="1"/>
          <p:nvPr userDrawn="1"/>
        </p:nvSpPr>
        <p:spPr bwMode="auto">
          <a:xfrm>
            <a:off x="6747407" y="6261100"/>
            <a:ext cx="2142067" cy="420628"/>
          </a:xfrm>
          <a:prstGeom prst="rect">
            <a:avLst/>
          </a:prstGeom>
          <a:noFill/>
        </p:spPr>
        <p:txBody>
          <a:bodyPr wrap="square" rtlCol="0">
            <a:spAutoFit/>
          </a:bodyPr>
          <a:lstStyle/>
          <a:p>
            <a:pPr algn="r">
              <a:defRPr/>
            </a:pPr>
            <a:endParaRPr lang="de-DE" sz="1600" baseline="30000">
              <a:latin typeface="Arial"/>
              <a:cs typeface="Arial"/>
            </a:endParaRPr>
          </a:p>
          <a:p>
            <a:pPr algn="r">
              <a:defRPr/>
            </a:pPr>
            <a:fld id="{C0AB6888-F2F2-334A-BD04-A5194D374234}" type="datetime1">
              <a:rPr lang="de-DE" sz="1600" baseline="30000">
                <a:latin typeface="Arial"/>
                <a:cs typeface="Arial"/>
              </a:rPr>
              <a:t>21.09.2026</a:t>
            </a:fld>
            <a:r>
              <a:rPr lang="de-DE" sz="1600" baseline="30000">
                <a:latin typeface="Arial"/>
                <a:cs typeface="Arial"/>
              </a:rPr>
              <a:t> · Seite </a:t>
            </a:r>
            <a:fld id="{DCCB07AD-16FC-6C4E-BF8F-B0BF7B606540}" type="slidenum">
              <a:rPr lang="de-DE" sz="1600" baseline="30000">
                <a:latin typeface="Arial"/>
                <a:cs typeface="Arial"/>
              </a:rPr>
              <a:t>‹Nr.›</a:t>
            </a:fld>
            <a:endParaRPr lang="de-DE" sz="1600" baseline="30000">
              <a:latin typeface="Arial"/>
              <a:cs typeface="Arial"/>
            </a:endParaRPr>
          </a:p>
        </p:txBody>
      </p:sp>
    </p:spTree>
    <p:extLst>
      <p:ext uri="{BB962C8B-B14F-4D97-AF65-F5344CB8AC3E}">
        <p14:creationId xmlns:p14="http://schemas.microsoft.com/office/powerpoint/2010/main" val="31285810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a:spcBef>
          <a:spcPts val="0"/>
        </a:spcBef>
        <a:buNone/>
        <a:defRPr sz="2400">
          <a:solidFill>
            <a:srgbClr val="D6020B"/>
          </a:solidFill>
          <a:latin typeface="Arial"/>
          <a:ea typeface="+mj-ea"/>
          <a:cs typeface="+mj-cs"/>
        </a:defRPr>
      </a:lvl1pPr>
    </p:titleStyle>
    <p:bodyStyle>
      <a:lvl1pPr marL="342900" indent="-342900" algn="l" defTabSz="457200">
        <a:spcBef>
          <a:spcPts val="0"/>
        </a:spcBef>
        <a:buFont typeface="Arial"/>
        <a:buChar char="•"/>
        <a:defRPr sz="2400">
          <a:solidFill>
            <a:schemeClr val="tx1"/>
          </a:solidFill>
          <a:latin typeface="Arial"/>
          <a:ea typeface="+mn-ea"/>
          <a:cs typeface="+mn-cs"/>
        </a:defRPr>
      </a:lvl1pPr>
      <a:lvl2pPr marL="742950" indent="-285750" algn="l" defTabSz="457200">
        <a:spcBef>
          <a:spcPts val="0"/>
        </a:spcBef>
        <a:buFont typeface="Arial"/>
        <a:buChar char="–"/>
        <a:defRPr sz="2400">
          <a:solidFill>
            <a:schemeClr val="tx1"/>
          </a:solidFill>
          <a:latin typeface="Arial"/>
          <a:ea typeface="+mn-ea"/>
          <a:cs typeface="+mn-cs"/>
        </a:defRPr>
      </a:lvl2pPr>
      <a:lvl3pPr marL="1143000" indent="-228600" algn="l" defTabSz="457200">
        <a:spcBef>
          <a:spcPts val="0"/>
        </a:spcBef>
        <a:buFont typeface="Arial"/>
        <a:buChar char="•"/>
        <a:defRPr sz="2400">
          <a:solidFill>
            <a:schemeClr val="tx1"/>
          </a:solidFill>
          <a:latin typeface="Arial"/>
          <a:ea typeface="+mn-ea"/>
          <a:cs typeface="+mn-cs"/>
        </a:defRPr>
      </a:lvl3pPr>
      <a:lvl4pPr marL="1600200" indent="-228600" algn="l" defTabSz="457200">
        <a:spcBef>
          <a:spcPts val="0"/>
        </a:spcBef>
        <a:buFont typeface="Arial"/>
        <a:buChar char="–"/>
        <a:defRPr sz="1600">
          <a:solidFill>
            <a:schemeClr val="tx1"/>
          </a:solidFill>
          <a:latin typeface="Arial"/>
          <a:ea typeface="+mn-ea"/>
          <a:cs typeface="+mn-cs"/>
        </a:defRPr>
      </a:lvl4pPr>
      <a:lvl5pPr marL="2057400" indent="-228600" algn="l" defTabSz="457200">
        <a:spcBef>
          <a:spcPts val="0"/>
        </a:spcBef>
        <a:buFont typeface="Arial"/>
        <a:buChar char="»"/>
        <a:defRPr sz="1600">
          <a:solidFill>
            <a:schemeClr val="tx1"/>
          </a:solidFill>
          <a:latin typeface="Arial"/>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p:bodyStyle>
    <p:otherStyle>
      <a:defPPr>
        <a:defRPr lang="de-DE"/>
      </a:defPPr>
      <a:lvl1pPr marL="0" algn="l" defTabSz="457200">
        <a:defRPr sz="1800">
          <a:solidFill>
            <a:schemeClr val="tx1"/>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67.xml.rels><?xml version="1.0" encoding="UTF-8" standalone="yes"?>
<Relationships xmlns="http://schemas.openxmlformats.org/package/2006/relationships"><Relationship Id="rId2" Type="http://schemas.openxmlformats.org/officeDocument/2006/relationships/hyperlink" Target="https://flexikon.doccheck.com/de/Steril"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tertitel 1"/>
          <p:cNvSpPr>
            <a:spLocks noGrp="1"/>
          </p:cNvSpPr>
          <p:nvPr>
            <p:ph type="subTitle" idx="1"/>
          </p:nvPr>
        </p:nvSpPr>
        <p:spPr>
          <a:xfrm>
            <a:off x="850900" y="4182532"/>
            <a:ext cx="8293100" cy="1926387"/>
          </a:xfrm>
        </p:spPr>
        <p:txBody>
          <a:bodyPr/>
          <a:lstStyle/>
          <a:p>
            <a:r>
              <a:rPr lang="de-DE" sz="2400" dirty="0"/>
              <a:t>Lernfeld 3: Hygienemaßnahmen organisieren und Medizinprodukte aufbereiten </a:t>
            </a:r>
          </a:p>
          <a:p>
            <a:r>
              <a:rPr lang="de-DE" dirty="0"/>
              <a:t>						</a:t>
            </a:r>
            <a:endParaRPr lang="de-DE" sz="1600" dirty="0"/>
          </a:p>
          <a:p>
            <a:r>
              <a:rPr lang="de-DE" sz="1400" dirty="0"/>
              <a:t>Dr. Christoph B. Hackbarth</a:t>
            </a:r>
          </a:p>
        </p:txBody>
      </p:sp>
      <p:sp>
        <p:nvSpPr>
          <p:cNvPr id="3" name="Titel 2"/>
          <p:cNvSpPr>
            <a:spLocks noGrp="1"/>
          </p:cNvSpPr>
          <p:nvPr>
            <p:ph type="title"/>
          </p:nvPr>
        </p:nvSpPr>
        <p:spPr/>
        <p:txBody>
          <a:bodyPr/>
          <a:lstStyle/>
          <a:p>
            <a:r>
              <a:rPr lang="de-DE" dirty="0"/>
              <a:t>Hygienemaßnahmen organisieren und Medizinprodukte aufbereiten </a:t>
            </a:r>
          </a:p>
        </p:txBody>
      </p:sp>
      <p:sp>
        <p:nvSpPr>
          <p:cNvPr id="4" name="Textfeld 3"/>
          <p:cNvSpPr txBox="1"/>
          <p:nvPr/>
        </p:nvSpPr>
        <p:spPr>
          <a:xfrm>
            <a:off x="850900" y="6261100"/>
            <a:ext cx="5024967" cy="420628"/>
          </a:xfrm>
          <a:prstGeom prst="rect">
            <a:avLst/>
          </a:prstGeom>
          <a:noFill/>
        </p:spPr>
        <p:txBody>
          <a:bodyPr wrap="square" rtlCol="0">
            <a:spAutoFit/>
          </a:bodyPr>
          <a:lstStyle/>
          <a:p>
            <a:r>
              <a:rPr lang="de-DE" sz="1600" baseline="30000" dirty="0">
                <a:latin typeface="Arial"/>
                <a:cs typeface="Arial"/>
              </a:rPr>
              <a:t>© Landeszahnärztekammer Hessen • Körperschaft des öffentlichen Rechts</a:t>
            </a:r>
          </a:p>
          <a:p>
            <a:r>
              <a:rPr lang="de-DE" sz="1600" baseline="30000" dirty="0" err="1">
                <a:latin typeface="Arial"/>
                <a:cs typeface="Arial"/>
              </a:rPr>
              <a:t>Rhonestraße</a:t>
            </a:r>
            <a:r>
              <a:rPr lang="de-DE" sz="1600" baseline="30000" dirty="0">
                <a:latin typeface="Arial"/>
                <a:cs typeface="Arial"/>
              </a:rPr>
              <a:t> 4 • 60528 Frankfurt am Main • Telefon 069 427275-0 • </a:t>
            </a:r>
            <a:r>
              <a:rPr lang="de-DE" sz="1600" baseline="30000" dirty="0" err="1">
                <a:latin typeface="Arial"/>
                <a:cs typeface="Arial"/>
              </a:rPr>
              <a:t>www.lzkh.de</a:t>
            </a:r>
            <a:endParaRPr lang="de-DE" sz="1600" baseline="30000" dirty="0">
              <a:latin typeface="Arial"/>
              <a:cs typeface="Arial"/>
            </a:endParaRPr>
          </a:p>
        </p:txBody>
      </p:sp>
      <p:sp>
        <p:nvSpPr>
          <p:cNvPr id="10" name="Textfeld 9"/>
          <p:cNvSpPr txBox="1"/>
          <p:nvPr/>
        </p:nvSpPr>
        <p:spPr>
          <a:xfrm>
            <a:off x="6747407" y="6261100"/>
            <a:ext cx="2142067" cy="420628"/>
          </a:xfrm>
          <a:prstGeom prst="rect">
            <a:avLst/>
          </a:prstGeom>
          <a:noFill/>
        </p:spPr>
        <p:txBody>
          <a:bodyPr wrap="square" rtlCol="0">
            <a:spAutoFit/>
          </a:bodyPr>
          <a:lstStyle/>
          <a:p>
            <a:pPr algn="r"/>
            <a:endParaRPr lang="de-DE" sz="1600" baseline="30000" dirty="0">
              <a:latin typeface="Arial"/>
              <a:cs typeface="Arial"/>
            </a:endParaRPr>
          </a:p>
          <a:p>
            <a:pPr algn="r"/>
            <a:fld id="{C0AB6888-F2F2-334A-BD04-A5194D374234}" type="datetime1">
              <a:rPr lang="de-DE" sz="1600" baseline="30000" smtClean="0">
                <a:latin typeface="Arial"/>
                <a:cs typeface="Arial"/>
              </a:rPr>
              <a:pPr algn="r"/>
              <a:t>21.09.2026</a:t>
            </a:fld>
            <a:r>
              <a:rPr lang="de-DE" sz="1600" baseline="30000" dirty="0">
                <a:latin typeface="Arial"/>
                <a:cs typeface="Arial"/>
              </a:rPr>
              <a:t> · Seite </a:t>
            </a:r>
            <a:fld id="{DCCB07AD-16FC-6C4E-BF8F-B0BF7B606540}" type="slidenum">
              <a:rPr lang="de-DE" sz="1600" baseline="30000" smtClean="0">
                <a:latin typeface="Arial"/>
                <a:cs typeface="Arial"/>
              </a:rPr>
              <a:pPr algn="r"/>
              <a:t>1</a:t>
            </a:fld>
            <a:endParaRPr lang="de-DE" sz="1600" baseline="30000" dirty="0">
              <a:latin typeface="Arial"/>
              <a:cs typeface="Arial"/>
            </a:endParaRPr>
          </a:p>
        </p:txBody>
      </p:sp>
    </p:spTree>
    <p:extLst>
      <p:ext uri="{BB962C8B-B14F-4D97-AF65-F5344CB8AC3E}">
        <p14:creationId xmlns:p14="http://schemas.microsoft.com/office/powerpoint/2010/main" val="848785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55F573-3FB4-794C-8A7E-EAA1170AD84F}"/>
              </a:ext>
            </a:extLst>
          </p:cNvPr>
          <p:cNvSpPr>
            <a:spLocks noGrp="1"/>
          </p:cNvSpPr>
          <p:nvPr>
            <p:ph type="title"/>
          </p:nvPr>
        </p:nvSpPr>
        <p:spPr/>
        <p:txBody>
          <a:bodyPr/>
          <a:lstStyle/>
          <a:p>
            <a:r>
              <a:rPr lang="de-DE" dirty="0"/>
              <a:t>Urheberrecht</a:t>
            </a:r>
          </a:p>
        </p:txBody>
      </p:sp>
      <p:sp>
        <p:nvSpPr>
          <p:cNvPr id="3" name="Inhaltsplatzhalter 2">
            <a:extLst>
              <a:ext uri="{FF2B5EF4-FFF2-40B4-BE49-F238E27FC236}">
                <a16:creationId xmlns:a16="http://schemas.microsoft.com/office/drawing/2014/main" id="{00D2D3E6-8B00-1C42-BA09-A224CFA01D16}"/>
              </a:ext>
            </a:extLst>
          </p:cNvPr>
          <p:cNvSpPr>
            <a:spLocks noGrp="1"/>
          </p:cNvSpPr>
          <p:nvPr>
            <p:ph idx="1"/>
          </p:nvPr>
        </p:nvSpPr>
        <p:spPr>
          <a:xfrm>
            <a:off x="654050" y="2132856"/>
            <a:ext cx="7835900" cy="4026430"/>
          </a:xfrm>
        </p:spPr>
        <p:txBody>
          <a:bodyPr>
            <a:normAutofit/>
          </a:bodyPr>
          <a:lstStyle/>
          <a:p>
            <a:pPr marL="0" indent="0">
              <a:buNone/>
            </a:pPr>
            <a:r>
              <a:rPr lang="de-DE" sz="1800" dirty="0">
                <a:effectLst/>
                <a:latin typeface="Arial" panose="020B0604020202020204" pitchFamily="34" charset="0"/>
                <a:ea typeface="Calibri" panose="020F0502020204030204" pitchFamily="34" charset="0"/>
              </a:rPr>
              <a:t>Dieses Lernskript ist urheberrechtlich und leistungsschutzrechtlich geschützt. Die dadurch begründeten Rechte, insbesondere die Verwendung, die Entnahme oder die Vervielfältigung der Inhalte dieses Skriptes und deren Speicherung, bleiben, auch bei nur auszugsweiser Verwertung, vorbehalten. Eine Vervielfältigung der Inhalte - auch von einzelnen Teilen - ist im Einzelfall nur in den Grenzen des deutschen Urheberrechtsgesetzes in der jeweils geltenden Fassung zulässig. Zuwiderhandlungen unterliegen den Strafvorschriften des Urheberrechtsgesetzes.</a:t>
            </a:r>
            <a:endParaRPr lang="de-DE" sz="2000" dirty="0"/>
          </a:p>
        </p:txBody>
      </p:sp>
    </p:spTree>
    <p:extLst>
      <p:ext uri="{BB962C8B-B14F-4D97-AF65-F5344CB8AC3E}">
        <p14:creationId xmlns:p14="http://schemas.microsoft.com/office/powerpoint/2010/main" val="3040677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lstStyle/>
          <a:p>
            <a:pPr marL="0" indent="0">
              <a:buNone/>
            </a:pPr>
            <a:r>
              <a:rPr lang="de-DE" sz="1600" dirty="0"/>
              <a:t>Mikrobiologie</a:t>
            </a:r>
          </a:p>
          <a:p>
            <a:pPr marL="0" indent="0">
              <a:buNone/>
            </a:pPr>
            <a:endParaRPr lang="de-DE" sz="1600" dirty="0"/>
          </a:p>
          <a:p>
            <a:pPr>
              <a:buFont typeface="Wingdings" panose="05000000000000000000" pitchFamily="2" charset="2"/>
              <a:buChar char="Ø"/>
            </a:pPr>
            <a:r>
              <a:rPr lang="de-DE" sz="1200" dirty="0"/>
              <a:t>Lehre von den mikroskopisch kleine Lebewesen</a:t>
            </a:r>
          </a:p>
          <a:p>
            <a:pPr marL="0" indent="0">
              <a:buNone/>
            </a:pPr>
            <a:endParaRPr lang="de-DE" sz="1200" dirty="0"/>
          </a:p>
          <a:p>
            <a:r>
              <a:rPr lang="de-DE" sz="1200" dirty="0"/>
              <a:t>Bakterien</a:t>
            </a:r>
          </a:p>
          <a:p>
            <a:r>
              <a:rPr lang="de-DE" sz="1200" dirty="0"/>
              <a:t>Viren</a:t>
            </a:r>
          </a:p>
          <a:p>
            <a:r>
              <a:rPr lang="de-DE" sz="1200" dirty="0"/>
              <a:t>Pilze</a:t>
            </a:r>
          </a:p>
          <a:p>
            <a:r>
              <a:rPr lang="de-DE" sz="1200" dirty="0"/>
              <a:t>Protozoen</a:t>
            </a:r>
          </a:p>
          <a:p>
            <a:endParaRPr lang="de-DE" sz="1200" dirty="0"/>
          </a:p>
          <a:p>
            <a:r>
              <a:rPr lang="de-DE" sz="1200" dirty="0"/>
              <a:t>(Prionen = fehlgefaltete Proteine)</a:t>
            </a:r>
          </a:p>
          <a:p>
            <a:endParaRPr lang="de-DE" sz="1200" dirty="0"/>
          </a:p>
          <a:p>
            <a:r>
              <a:rPr lang="de-DE" sz="1200" dirty="0"/>
              <a:t>Zur Sichtbarmachung mindestens ein Mikroskop bzw. Elektronenmikroskop notwendig</a:t>
            </a:r>
          </a:p>
          <a:p>
            <a:pPr marL="0" indent="0">
              <a:buNone/>
            </a:pPr>
            <a:endParaRPr lang="de-DE" sz="1200" dirty="0"/>
          </a:p>
          <a:p>
            <a:r>
              <a:rPr lang="de-DE" sz="1200" dirty="0"/>
              <a:t>Die Hygiene dient der Abwehr der Besiedelung von Mikroorganismen und deren Einwirkung auf den menschlichen Organismus.</a:t>
            </a:r>
          </a:p>
          <a:p>
            <a:pPr marL="0" indent="0">
              <a:buNone/>
            </a:pPr>
            <a:endParaRPr lang="de-DE" sz="1200" dirty="0"/>
          </a:p>
          <a:p>
            <a:pPr marL="0" indent="0">
              <a:buNone/>
            </a:pPr>
            <a:endParaRPr lang="de-DE" sz="1200" dirty="0"/>
          </a:p>
        </p:txBody>
      </p:sp>
    </p:spTree>
    <p:extLst>
      <p:ext uri="{BB962C8B-B14F-4D97-AF65-F5344CB8AC3E}">
        <p14:creationId xmlns:p14="http://schemas.microsoft.com/office/powerpoint/2010/main" val="3738506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lstStyle/>
          <a:p>
            <a:pPr marL="0" indent="0">
              <a:buNone/>
            </a:pPr>
            <a:r>
              <a:rPr lang="de-DE" sz="1600" dirty="0"/>
              <a:t>Mikrobiologie</a:t>
            </a:r>
          </a:p>
          <a:p>
            <a:pPr marL="0" indent="0">
              <a:buNone/>
            </a:pPr>
            <a:endParaRPr lang="de-DE" sz="1600" dirty="0"/>
          </a:p>
          <a:p>
            <a:pPr>
              <a:buFont typeface="Wingdings" panose="05000000000000000000" pitchFamily="2" charset="2"/>
              <a:buChar char="Ø"/>
            </a:pPr>
            <a:r>
              <a:rPr lang="de-DE" sz="1200" dirty="0"/>
              <a:t>Symbiose</a:t>
            </a:r>
          </a:p>
          <a:p>
            <a:r>
              <a:rPr lang="de-DE" sz="1200" b="0" i="0" dirty="0">
                <a:effectLst/>
                <a:latin typeface="Arial" panose="020B0604020202020204" pitchFamily="34" charset="0"/>
                <a:cs typeface="Arial" panose="020B0604020202020204" pitchFamily="34" charset="0"/>
              </a:rPr>
              <a:t>das Zusammenleben von Lebewesen verschiedener Art zu gegenseitigem Nutzen</a:t>
            </a:r>
          </a:p>
          <a:p>
            <a:r>
              <a:rPr lang="de-DE" sz="1200" dirty="0">
                <a:latin typeface="Arial" panose="020B0604020202020204" pitchFamily="34" charset="0"/>
                <a:cs typeface="Arial" panose="020B0604020202020204" pitchFamily="34" charset="0"/>
              </a:rPr>
              <a:t>Z. B.: Dickdarmbakterien</a:t>
            </a:r>
          </a:p>
          <a:p>
            <a:endParaRPr lang="de-DE" sz="1200" dirty="0">
              <a:latin typeface="Arial" panose="020B0604020202020204" pitchFamily="34" charset="0"/>
              <a:cs typeface="Arial" panose="020B0604020202020204" pitchFamily="34" charset="0"/>
            </a:endParaRPr>
          </a:p>
          <a:p>
            <a:pPr>
              <a:buFont typeface="Wingdings" panose="05000000000000000000" pitchFamily="2" charset="2"/>
              <a:buChar char="Ø"/>
            </a:pPr>
            <a:r>
              <a:rPr lang="de-DE" sz="1200" dirty="0">
                <a:latin typeface="Arial" panose="020B0604020202020204" pitchFamily="34" charset="0"/>
                <a:cs typeface="Arial" panose="020B0604020202020204" pitchFamily="34" charset="0"/>
              </a:rPr>
              <a:t>Parasiten (</a:t>
            </a:r>
            <a:r>
              <a:rPr lang="de-DE" sz="1200" dirty="0" err="1">
                <a:latin typeface="Arial" panose="020B0604020202020204" pitchFamily="34" charset="0"/>
                <a:cs typeface="Arial" panose="020B0604020202020204" pitchFamily="34" charset="0"/>
              </a:rPr>
              <a:t>parasitos</a:t>
            </a:r>
            <a:r>
              <a:rPr lang="de-DE" sz="1200" dirty="0">
                <a:latin typeface="Arial" panose="020B0604020202020204" pitchFamily="34" charset="0"/>
                <a:cs typeface="Arial" panose="020B0604020202020204" pitchFamily="34" charset="0"/>
              </a:rPr>
              <a:t> gr. – Schmarotzer, Mitesser)</a:t>
            </a:r>
          </a:p>
          <a:p>
            <a:r>
              <a:rPr lang="de-DE" sz="1200" dirty="0">
                <a:latin typeface="Arial" panose="020B0604020202020204" pitchFamily="34" charset="0"/>
                <a:cs typeface="Arial" panose="020B0604020202020204" pitchFamily="34" charset="0"/>
              </a:rPr>
              <a:t>Lebewesen, die auf Kosten eines anderen Organismus leben</a:t>
            </a:r>
          </a:p>
          <a:p>
            <a:r>
              <a:rPr lang="de-DE" sz="1200" dirty="0">
                <a:latin typeface="Arial" panose="020B0604020202020204" pitchFamily="34" charset="0"/>
                <a:cs typeface="Arial" panose="020B0604020202020204" pitchFamily="34" charset="0"/>
              </a:rPr>
              <a:t>Schädigung des Wirts</a:t>
            </a:r>
          </a:p>
          <a:p>
            <a:r>
              <a:rPr lang="de-DE" sz="1200" dirty="0">
                <a:latin typeface="Arial" panose="020B0604020202020204" pitchFamily="34" charset="0"/>
                <a:cs typeface="Arial" panose="020B0604020202020204" pitchFamily="34" charset="0"/>
              </a:rPr>
              <a:t>Z. B.: Kopflaus, Bandwurm</a:t>
            </a:r>
          </a:p>
          <a:p>
            <a:endParaRPr lang="de-DE" sz="1200" dirty="0">
              <a:latin typeface="Arial" panose="020B0604020202020204" pitchFamily="34" charset="0"/>
              <a:cs typeface="Arial" panose="020B0604020202020204" pitchFamily="34" charset="0"/>
            </a:endParaRPr>
          </a:p>
          <a:p>
            <a:pPr>
              <a:buFont typeface="Wingdings" panose="05000000000000000000" pitchFamily="2" charset="2"/>
              <a:buChar char="Ø"/>
            </a:pPr>
            <a:r>
              <a:rPr lang="de-DE" sz="1200" dirty="0"/>
              <a:t>Kommensale</a:t>
            </a:r>
          </a:p>
          <a:p>
            <a:r>
              <a:rPr lang="de-DE" sz="1200" b="0" i="0" dirty="0">
                <a:solidFill>
                  <a:srgbClr val="000000"/>
                </a:solidFill>
                <a:effectLst/>
                <a:latin typeface="Arial" panose="020B0604020202020204" pitchFamily="34" charset="0"/>
                <a:cs typeface="Arial" panose="020B0604020202020204" pitchFamily="34" charset="0"/>
              </a:rPr>
              <a:t>Lebewesen, das sich von den Nahrungsrückständen eines </a:t>
            </a:r>
            <a:r>
              <a:rPr lang="de-DE" sz="1200" dirty="0">
                <a:latin typeface="Arial" panose="020B0604020202020204" pitchFamily="34" charset="0"/>
                <a:cs typeface="Arial" panose="020B0604020202020204" pitchFamily="34" charset="0"/>
              </a:rPr>
              <a:t>Wirtsorganismus</a:t>
            </a:r>
            <a:r>
              <a:rPr lang="de-DE" sz="1200" b="0" i="0" dirty="0">
                <a:solidFill>
                  <a:srgbClr val="000000"/>
                </a:solidFill>
                <a:effectLst/>
                <a:latin typeface="Arial" panose="020B0604020202020204" pitchFamily="34" charset="0"/>
                <a:cs typeface="Arial" panose="020B0604020202020204" pitchFamily="34" charset="0"/>
              </a:rPr>
              <a:t> ernährt, ohne ihn zu schädigen</a:t>
            </a:r>
            <a:endParaRPr lang="de-DE" sz="1200" dirty="0">
              <a:latin typeface="Arial" panose="020B0604020202020204" pitchFamily="34" charset="0"/>
              <a:cs typeface="Arial" panose="020B0604020202020204" pitchFamily="34" charset="0"/>
            </a:endParaRPr>
          </a:p>
          <a:p>
            <a:pPr marL="0" indent="0">
              <a:buNone/>
            </a:pPr>
            <a:endParaRPr lang="de-DE" sz="1200" dirty="0"/>
          </a:p>
          <a:p>
            <a:pPr marL="0" indent="0">
              <a:buNone/>
            </a:pPr>
            <a:endParaRPr lang="de-DE" sz="1200" dirty="0"/>
          </a:p>
        </p:txBody>
      </p:sp>
    </p:spTree>
    <p:extLst>
      <p:ext uri="{BB962C8B-B14F-4D97-AF65-F5344CB8AC3E}">
        <p14:creationId xmlns:p14="http://schemas.microsoft.com/office/powerpoint/2010/main" val="4208738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lstStyle/>
          <a:p>
            <a:pPr marL="0" indent="0">
              <a:buNone/>
            </a:pPr>
            <a:r>
              <a:rPr lang="de-DE" sz="1600" dirty="0"/>
              <a:t>Bakterien</a:t>
            </a:r>
          </a:p>
          <a:p>
            <a:pPr marL="0" indent="0">
              <a:buNone/>
            </a:pPr>
            <a:endParaRPr lang="de-DE" sz="1600" dirty="0"/>
          </a:p>
          <a:p>
            <a:r>
              <a:rPr lang="de-DE" sz="1200" dirty="0"/>
              <a:t>Sind einzellige Mikroorganismen</a:t>
            </a:r>
          </a:p>
          <a:p>
            <a:endParaRPr lang="de-DE" sz="1200" dirty="0"/>
          </a:p>
          <a:p>
            <a:r>
              <a:rPr lang="de-DE" sz="1200" b="0" i="0" dirty="0">
                <a:effectLst/>
                <a:latin typeface="Arial" panose="020B0604020202020204" pitchFamily="34" charset="0"/>
                <a:cs typeface="Arial" panose="020B0604020202020204" pitchFamily="34" charset="0"/>
              </a:rPr>
              <a:t>0,1 bis 700 Mikrometer groß (1 Mikrometer </a:t>
            </a:r>
            <a:r>
              <a:rPr lang="de-DE" sz="1200" dirty="0"/>
              <a:t>= 1/1000 mm)</a:t>
            </a:r>
            <a:endParaRPr lang="de-DE" sz="1200" dirty="0">
              <a:latin typeface="Arial" panose="020B0604020202020204" pitchFamily="34" charset="0"/>
              <a:cs typeface="Arial" panose="020B0604020202020204" pitchFamily="34" charset="0"/>
            </a:endParaRPr>
          </a:p>
          <a:p>
            <a:endParaRPr lang="de-DE" sz="1200" dirty="0"/>
          </a:p>
          <a:p>
            <a:r>
              <a:rPr lang="de-DE" sz="1200" dirty="0"/>
              <a:t>Vermehrung durch Zellteilung (in 20 min)</a:t>
            </a:r>
          </a:p>
          <a:p>
            <a:endParaRPr lang="de-DE" sz="1200" dirty="0"/>
          </a:p>
          <a:p>
            <a:r>
              <a:rPr lang="de-DE" sz="1200" dirty="0"/>
              <a:t>Besitzen eigenen Stoffwechsel</a:t>
            </a:r>
          </a:p>
          <a:p>
            <a:endParaRPr lang="de-DE" sz="1200" dirty="0"/>
          </a:p>
          <a:p>
            <a:r>
              <a:rPr lang="de-DE" sz="1200" dirty="0"/>
              <a:t>Sind </a:t>
            </a:r>
            <a:r>
              <a:rPr lang="de-DE" sz="1200" dirty="0" err="1"/>
              <a:t>züchtbar</a:t>
            </a:r>
            <a:r>
              <a:rPr lang="de-DE" sz="1200" dirty="0"/>
              <a:t> auf Nährböden</a:t>
            </a:r>
          </a:p>
          <a:p>
            <a:pPr marL="0" indent="0">
              <a:buNone/>
            </a:pPr>
            <a:endParaRPr lang="de-DE" sz="1200" dirty="0"/>
          </a:p>
          <a:p>
            <a:pPr marL="0" indent="0">
              <a:buNone/>
            </a:pPr>
            <a:endParaRPr lang="de-DE" sz="1200" dirty="0"/>
          </a:p>
          <a:p>
            <a:pPr marL="0" indent="0">
              <a:buNone/>
            </a:pPr>
            <a:endParaRPr lang="de-DE" sz="1200" dirty="0"/>
          </a:p>
        </p:txBody>
      </p:sp>
    </p:spTree>
    <p:extLst>
      <p:ext uri="{BB962C8B-B14F-4D97-AF65-F5344CB8AC3E}">
        <p14:creationId xmlns:p14="http://schemas.microsoft.com/office/powerpoint/2010/main" val="571686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lstStyle/>
          <a:p>
            <a:pPr marL="0" indent="0">
              <a:buNone/>
            </a:pPr>
            <a:r>
              <a:rPr lang="de-DE" sz="1600" dirty="0"/>
              <a:t>Bakterienbestandteile</a:t>
            </a:r>
          </a:p>
          <a:p>
            <a:pPr marL="0" indent="0">
              <a:buNone/>
            </a:pPr>
            <a:endParaRPr lang="de-DE" sz="1600" dirty="0"/>
          </a:p>
          <a:p>
            <a:pPr marL="0" indent="0">
              <a:buNone/>
            </a:pPr>
            <a:r>
              <a:rPr lang="de-DE" sz="1200" dirty="0"/>
              <a:t>Bestandteile der Bakterienzelle:</a:t>
            </a:r>
          </a:p>
          <a:p>
            <a:pPr marL="0" indent="0">
              <a:buNone/>
            </a:pPr>
            <a:endParaRPr lang="de-DE" sz="1200" dirty="0"/>
          </a:p>
          <a:p>
            <a:pPr>
              <a:buFont typeface="Wingdings" panose="05000000000000000000" pitchFamily="2" charset="2"/>
              <a:buChar char="Ø"/>
            </a:pPr>
            <a:r>
              <a:rPr lang="de-DE" sz="1200" dirty="0"/>
              <a:t>Zellwand – Formgebung und Schutzfunktion</a:t>
            </a:r>
          </a:p>
          <a:p>
            <a:pPr marL="0" indent="0">
              <a:buNone/>
            </a:pPr>
            <a:endParaRPr lang="de-DE" sz="1200" dirty="0"/>
          </a:p>
          <a:p>
            <a:pPr>
              <a:buFont typeface="Wingdings" panose="05000000000000000000" pitchFamily="2" charset="2"/>
              <a:buChar char="Ø"/>
            </a:pPr>
            <a:r>
              <a:rPr lang="de-DE" sz="1200" dirty="0"/>
              <a:t>Zytoplasma (Zellinhalt):</a:t>
            </a:r>
          </a:p>
          <a:p>
            <a:r>
              <a:rPr lang="de-DE" sz="1200" dirty="0"/>
              <a:t>Zellmembran – Regulierung des Stofftransports  </a:t>
            </a:r>
          </a:p>
          <a:p>
            <a:r>
              <a:rPr lang="de-DE" sz="1200" dirty="0"/>
              <a:t>Chromosom (</a:t>
            </a:r>
            <a:r>
              <a:rPr lang="de-DE" sz="1200" dirty="0" err="1"/>
              <a:t>Nucleoid</a:t>
            </a:r>
            <a:r>
              <a:rPr lang="de-DE" sz="1200" dirty="0"/>
              <a:t>) – Träger der Erbinformation</a:t>
            </a:r>
          </a:p>
          <a:p>
            <a:r>
              <a:rPr lang="de-DE" sz="1200" dirty="0">
                <a:latin typeface="Arial" panose="020B0604020202020204" pitchFamily="34" charset="0"/>
              </a:rPr>
              <a:t>Geißeln – Fortbewegung </a:t>
            </a:r>
          </a:p>
          <a:p>
            <a:r>
              <a:rPr lang="de-DE" sz="1200" dirty="0">
                <a:latin typeface="Arial" panose="020B0604020202020204" pitchFamily="34" charset="0"/>
              </a:rPr>
              <a:t>Pili – </a:t>
            </a:r>
            <a:r>
              <a:rPr lang="de-DE" sz="1200" dirty="0" err="1">
                <a:latin typeface="Arial" panose="020B0604020202020204" pitchFamily="34" charset="0"/>
              </a:rPr>
              <a:t>Adhäsine</a:t>
            </a:r>
            <a:r>
              <a:rPr lang="de-DE" sz="1200" dirty="0">
                <a:latin typeface="Arial" panose="020B0604020202020204" pitchFamily="34" charset="0"/>
              </a:rPr>
              <a:t> </a:t>
            </a:r>
          </a:p>
          <a:p>
            <a:r>
              <a:rPr lang="de-DE" sz="1200" dirty="0">
                <a:latin typeface="Arial" panose="020B0604020202020204" pitchFamily="34" charset="0"/>
              </a:rPr>
              <a:t>Ggf. Kapsel</a:t>
            </a:r>
          </a:p>
          <a:p>
            <a:endParaRPr lang="de-DE" sz="1200" dirty="0">
              <a:latin typeface="Arial" panose="020B0604020202020204" pitchFamily="34" charset="0"/>
            </a:endParaRPr>
          </a:p>
          <a:p>
            <a:r>
              <a:rPr lang="de-DE" sz="1200" dirty="0">
                <a:latin typeface="Arial" panose="020B0604020202020204" pitchFamily="34" charset="0"/>
              </a:rPr>
              <a:t>Bakterien besitzen keinen echten Zellkern </a:t>
            </a:r>
          </a:p>
          <a:p>
            <a:endParaRPr lang="de-DE" sz="1200" dirty="0"/>
          </a:p>
          <a:p>
            <a:pPr marL="0" indent="0">
              <a:buNone/>
            </a:pPr>
            <a:endParaRPr lang="de-DE" sz="1200" dirty="0"/>
          </a:p>
          <a:p>
            <a:pPr marL="0" indent="0">
              <a:buNone/>
            </a:pPr>
            <a:endParaRPr lang="de-DE" sz="1200" dirty="0"/>
          </a:p>
        </p:txBody>
      </p:sp>
    </p:spTree>
    <p:extLst>
      <p:ext uri="{BB962C8B-B14F-4D97-AF65-F5344CB8AC3E}">
        <p14:creationId xmlns:p14="http://schemas.microsoft.com/office/powerpoint/2010/main" val="642959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lstStyle/>
          <a:p>
            <a:pPr marL="0" indent="0">
              <a:buNone/>
            </a:pPr>
            <a:r>
              <a:rPr lang="de-DE" sz="1600" dirty="0"/>
              <a:t>Bakterien – Sporen </a:t>
            </a:r>
          </a:p>
          <a:p>
            <a:pPr marL="0" indent="0">
              <a:buNone/>
            </a:pPr>
            <a:endParaRPr lang="de-DE" sz="1600" dirty="0"/>
          </a:p>
          <a:p>
            <a:pPr marL="0" indent="0">
              <a:buNone/>
            </a:pPr>
            <a:r>
              <a:rPr lang="de-DE" sz="1200" dirty="0"/>
              <a:t>Einzelne Bakterien sind in der Lage Sporen zu bilden.</a:t>
            </a:r>
          </a:p>
          <a:p>
            <a:endParaRPr lang="de-DE" sz="1200" dirty="0"/>
          </a:p>
          <a:p>
            <a:r>
              <a:rPr lang="de-DE" sz="1200" dirty="0"/>
              <a:t>Sporen sind widerstandsfähige Dauerstadien</a:t>
            </a:r>
          </a:p>
          <a:p>
            <a:endParaRPr lang="de-DE" sz="1200" dirty="0"/>
          </a:p>
          <a:p>
            <a:r>
              <a:rPr lang="de-DE" sz="1200" dirty="0"/>
              <a:t>Überleben unter ungünstigen Bedingungen</a:t>
            </a:r>
          </a:p>
          <a:p>
            <a:endParaRPr lang="de-DE" sz="1200" dirty="0"/>
          </a:p>
          <a:p>
            <a:pPr>
              <a:buFont typeface="Wingdings" panose="05000000000000000000" pitchFamily="2" charset="2"/>
              <a:buChar char="Ø"/>
            </a:pPr>
            <a:r>
              <a:rPr lang="de-DE" sz="1200" dirty="0"/>
              <a:t>Z. B.: Kälte, Hitze, Austrocknung</a:t>
            </a:r>
          </a:p>
          <a:p>
            <a:endParaRPr lang="de-DE" sz="1200" dirty="0"/>
          </a:p>
          <a:p>
            <a:r>
              <a:rPr lang="de-DE" sz="1200" dirty="0"/>
              <a:t>Sehr schwer angreifbar durch Desinfektionsmaßnahmen</a:t>
            </a:r>
          </a:p>
          <a:p>
            <a:endParaRPr lang="de-DE" sz="1200" dirty="0"/>
          </a:p>
          <a:p>
            <a:pPr marL="0" indent="0">
              <a:buNone/>
            </a:pPr>
            <a:endParaRPr lang="de-DE" sz="1200" dirty="0"/>
          </a:p>
          <a:p>
            <a:pPr marL="0" indent="0">
              <a:buNone/>
            </a:pPr>
            <a:endParaRPr lang="de-DE" sz="1200" dirty="0"/>
          </a:p>
        </p:txBody>
      </p:sp>
    </p:spTree>
    <p:extLst>
      <p:ext uri="{BB962C8B-B14F-4D97-AF65-F5344CB8AC3E}">
        <p14:creationId xmlns:p14="http://schemas.microsoft.com/office/powerpoint/2010/main" val="3356562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Bakterien – Einteilung </a:t>
            </a:r>
          </a:p>
          <a:p>
            <a:pPr marL="0" indent="0">
              <a:buNone/>
            </a:pPr>
            <a:endParaRPr lang="de-DE" sz="1600" dirty="0"/>
          </a:p>
          <a:p>
            <a:pPr>
              <a:buFont typeface="Wingdings" panose="05000000000000000000" pitchFamily="2" charset="2"/>
              <a:buChar char="Ø"/>
            </a:pPr>
            <a:r>
              <a:rPr lang="de-DE" sz="1200" dirty="0"/>
              <a:t>Einteilung in Form:</a:t>
            </a:r>
          </a:p>
          <a:p>
            <a:pPr>
              <a:buFont typeface="Wingdings" panose="05000000000000000000" pitchFamily="2" charset="2"/>
              <a:buChar char="Ø"/>
            </a:pPr>
            <a:endParaRPr lang="de-DE" sz="1200" dirty="0"/>
          </a:p>
          <a:p>
            <a:r>
              <a:rPr lang="de-DE" sz="1200" dirty="0"/>
              <a:t>Kugelförmig (Kokken)</a:t>
            </a:r>
          </a:p>
          <a:p>
            <a:r>
              <a:rPr lang="de-DE" sz="1200" dirty="0"/>
              <a:t>Stäbchenförmig</a:t>
            </a:r>
          </a:p>
          <a:p>
            <a:r>
              <a:rPr lang="de-DE" sz="1200" dirty="0"/>
              <a:t>Spiralförmig (Spirochäten)</a:t>
            </a:r>
          </a:p>
          <a:p>
            <a:endParaRPr lang="de-DE" sz="1200" dirty="0"/>
          </a:p>
          <a:p>
            <a:pPr marL="0" indent="0">
              <a:buNone/>
            </a:pPr>
            <a:endParaRPr lang="de-DE" sz="1200" dirty="0"/>
          </a:p>
          <a:p>
            <a:pPr>
              <a:buFont typeface="Wingdings" panose="05000000000000000000" pitchFamily="2" charset="2"/>
              <a:buChar char="Ø"/>
            </a:pPr>
            <a:r>
              <a:rPr lang="de-DE" sz="1200" dirty="0"/>
              <a:t>Verhalten gegenüber Sauerstoff:</a:t>
            </a:r>
          </a:p>
          <a:p>
            <a:pPr marL="0" indent="0">
              <a:buNone/>
            </a:pPr>
            <a:endParaRPr lang="de-DE" sz="1200" dirty="0"/>
          </a:p>
          <a:p>
            <a:r>
              <a:rPr lang="de-DE" sz="1200" dirty="0"/>
              <a:t>Aerobe Bakterien (</a:t>
            </a:r>
            <a:r>
              <a:rPr lang="de-DE" sz="1200" dirty="0" err="1"/>
              <a:t>aer</a:t>
            </a:r>
            <a:r>
              <a:rPr lang="de-DE" sz="1200" dirty="0"/>
              <a:t> gr. – Luft)</a:t>
            </a:r>
          </a:p>
          <a:p>
            <a:pPr>
              <a:buFont typeface="Wingdings" panose="05000000000000000000" pitchFamily="2" charset="2"/>
              <a:buChar char="Ø"/>
            </a:pPr>
            <a:r>
              <a:rPr lang="de-DE" sz="1200" dirty="0"/>
              <a:t>Benötigen Sauerstoff zum Leben</a:t>
            </a:r>
          </a:p>
          <a:p>
            <a:endParaRPr lang="de-DE" sz="1200" dirty="0"/>
          </a:p>
          <a:p>
            <a:r>
              <a:rPr lang="de-DE" sz="1200" dirty="0"/>
              <a:t>Anaerobe Bakterien</a:t>
            </a:r>
          </a:p>
          <a:p>
            <a:pPr>
              <a:buFont typeface="Wingdings" panose="05000000000000000000" pitchFamily="2" charset="2"/>
              <a:buChar char="Ø"/>
            </a:pPr>
            <a:r>
              <a:rPr lang="de-DE" sz="1200" dirty="0"/>
              <a:t>Leben ohne Sauerstoff</a:t>
            </a:r>
          </a:p>
          <a:p>
            <a:pPr>
              <a:buFont typeface="Wingdings" panose="05000000000000000000" pitchFamily="2" charset="2"/>
              <a:buChar char="Ø"/>
            </a:pPr>
            <a:endParaRPr lang="de-DE" sz="1200" dirty="0"/>
          </a:p>
          <a:p>
            <a:pPr marL="0" indent="0">
              <a:buNone/>
            </a:pPr>
            <a:endParaRPr lang="de-DE" sz="1200" dirty="0"/>
          </a:p>
          <a:p>
            <a:pPr marL="0" indent="0">
              <a:buNone/>
            </a:pPr>
            <a:endParaRPr lang="de-DE" sz="1200" dirty="0"/>
          </a:p>
        </p:txBody>
      </p:sp>
    </p:spTree>
    <p:extLst>
      <p:ext uri="{BB962C8B-B14F-4D97-AF65-F5344CB8AC3E}">
        <p14:creationId xmlns:p14="http://schemas.microsoft.com/office/powerpoint/2010/main" val="941041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Bakterien – Einteilung </a:t>
            </a:r>
          </a:p>
          <a:p>
            <a:pPr marL="0" indent="0">
              <a:buNone/>
            </a:pPr>
            <a:endParaRPr lang="de-DE" sz="1600" dirty="0"/>
          </a:p>
          <a:p>
            <a:pPr>
              <a:buFont typeface="Wingdings" panose="05000000000000000000" pitchFamily="2" charset="2"/>
              <a:buChar char="Ø"/>
            </a:pPr>
            <a:r>
              <a:rPr lang="de-DE" sz="1200" dirty="0"/>
              <a:t>Verhalten beim Anfärben</a:t>
            </a:r>
          </a:p>
          <a:p>
            <a:endParaRPr lang="de-DE" sz="1200" dirty="0"/>
          </a:p>
          <a:p>
            <a:r>
              <a:rPr lang="de-DE" sz="1200" dirty="0"/>
              <a:t>Gram-Färbung</a:t>
            </a:r>
          </a:p>
          <a:p>
            <a:endParaRPr lang="de-DE" sz="1200" dirty="0"/>
          </a:p>
          <a:p>
            <a:r>
              <a:rPr lang="de-DE" sz="1200" dirty="0"/>
              <a:t>Grampositive Bakterien</a:t>
            </a:r>
          </a:p>
          <a:p>
            <a:pPr>
              <a:buFont typeface="Wingdings" panose="05000000000000000000" pitchFamily="2" charset="2"/>
              <a:buChar char="Ø"/>
            </a:pPr>
            <a:r>
              <a:rPr lang="de-DE" sz="1200" dirty="0"/>
              <a:t>Blau angefärbt</a:t>
            </a:r>
          </a:p>
          <a:p>
            <a:pPr>
              <a:buFont typeface="Wingdings" panose="05000000000000000000" pitchFamily="2" charset="2"/>
              <a:buChar char="Ø"/>
            </a:pPr>
            <a:endParaRPr lang="de-DE" sz="1200" dirty="0"/>
          </a:p>
          <a:p>
            <a:pPr>
              <a:buFont typeface="Arial" panose="020B0604020202020204" pitchFamily="34" charset="0"/>
              <a:buChar char="•"/>
            </a:pPr>
            <a:r>
              <a:rPr lang="de-DE" sz="1200" dirty="0"/>
              <a:t>Gramnegative Bakterien</a:t>
            </a:r>
          </a:p>
          <a:p>
            <a:pPr>
              <a:buFont typeface="Wingdings" panose="05000000000000000000" pitchFamily="2" charset="2"/>
              <a:buChar char="Ø"/>
            </a:pPr>
            <a:r>
              <a:rPr lang="de-DE" sz="1200" dirty="0"/>
              <a:t>Rot angefärbt</a:t>
            </a:r>
          </a:p>
          <a:p>
            <a:pPr>
              <a:buFont typeface="Wingdings" panose="05000000000000000000" pitchFamily="2" charset="2"/>
              <a:buChar char="Ø"/>
            </a:pPr>
            <a:endParaRPr lang="de-DE" sz="1200" dirty="0"/>
          </a:p>
          <a:p>
            <a:pPr>
              <a:buFont typeface="Wingdings" panose="05000000000000000000" pitchFamily="2" charset="2"/>
              <a:buChar char="Ø"/>
            </a:pPr>
            <a:endParaRPr lang="de-DE" sz="1200" dirty="0"/>
          </a:p>
          <a:p>
            <a:pPr>
              <a:buFont typeface="Wingdings" panose="05000000000000000000" pitchFamily="2" charset="2"/>
              <a:buChar char="Ø"/>
            </a:pPr>
            <a:r>
              <a:rPr lang="de-DE" sz="1200" dirty="0"/>
              <a:t>Staphylococcus </a:t>
            </a:r>
            <a:r>
              <a:rPr lang="de-DE" sz="1200" dirty="0" err="1"/>
              <a:t>aureus</a:t>
            </a:r>
            <a:r>
              <a:rPr lang="de-DE" sz="1200" dirty="0"/>
              <a:t> </a:t>
            </a:r>
            <a:r>
              <a:rPr lang="de-DE" sz="1200" b="0" dirty="0">
                <a:effectLst/>
                <a:latin typeface="Arial" panose="020B0604020202020204" pitchFamily="34" charset="0"/>
              </a:rPr>
              <a:t>(Kokken, grampositiv, blau)  </a:t>
            </a:r>
          </a:p>
          <a:p>
            <a:pPr>
              <a:buFont typeface="Wingdings" panose="05000000000000000000" pitchFamily="2" charset="2"/>
              <a:buChar char="Ø"/>
            </a:pPr>
            <a:r>
              <a:rPr lang="de-DE" sz="1200" dirty="0"/>
              <a:t>Escherichia coli </a:t>
            </a:r>
            <a:r>
              <a:rPr lang="de-DE" sz="1200" b="0" i="0" dirty="0">
                <a:effectLst/>
                <a:latin typeface="Arial" panose="020B0604020202020204" pitchFamily="34" charset="0"/>
              </a:rPr>
              <a:t>(Stäbchen, gramnegativ, rot)</a:t>
            </a:r>
            <a:endParaRPr lang="de-DE" sz="1200" baseline="30000" dirty="0">
              <a:latin typeface="Arial"/>
              <a:cs typeface="Arial"/>
            </a:endParaRPr>
          </a:p>
          <a:p>
            <a:pPr marL="0" indent="0">
              <a:buNone/>
            </a:pPr>
            <a:endParaRPr lang="de-DE" sz="1200" dirty="0"/>
          </a:p>
          <a:p>
            <a:pPr marL="0" indent="0">
              <a:buNone/>
            </a:pPr>
            <a:endParaRPr lang="de-DE" sz="1200" dirty="0"/>
          </a:p>
          <a:p>
            <a:pPr marL="0" indent="0">
              <a:buNone/>
            </a:pPr>
            <a:endParaRPr lang="de-DE" sz="1200" dirty="0"/>
          </a:p>
        </p:txBody>
      </p:sp>
    </p:spTree>
    <p:extLst>
      <p:ext uri="{BB962C8B-B14F-4D97-AF65-F5344CB8AC3E}">
        <p14:creationId xmlns:p14="http://schemas.microsoft.com/office/powerpoint/2010/main" val="3512215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Erkrankungen verursacht durch Bakterien</a:t>
            </a:r>
          </a:p>
          <a:p>
            <a:pPr marL="0" indent="0">
              <a:buNone/>
            </a:pPr>
            <a:endParaRPr lang="de-DE" sz="1600" dirty="0"/>
          </a:p>
          <a:p>
            <a:r>
              <a:rPr lang="de-DE" sz="1200" dirty="0"/>
              <a:t>Karies (Streptococcus mutans)</a:t>
            </a:r>
          </a:p>
          <a:p>
            <a:endParaRPr lang="de-DE" sz="1200" dirty="0"/>
          </a:p>
          <a:p>
            <a:r>
              <a:rPr lang="de-DE" sz="1200" dirty="0"/>
              <a:t>Parodontitis (</a:t>
            </a:r>
            <a:r>
              <a:rPr lang="de-DE" sz="1200" i="0" dirty="0" err="1">
                <a:solidFill>
                  <a:srgbClr val="000000"/>
                </a:solidFill>
                <a:effectLst/>
                <a:latin typeface="Arial" panose="020B0604020202020204" pitchFamily="34" charset="0"/>
                <a:cs typeface="Arial" panose="020B0604020202020204" pitchFamily="34" charset="0"/>
              </a:rPr>
              <a:t>Aggregatibacter</a:t>
            </a:r>
            <a:r>
              <a:rPr lang="de-DE" sz="1200" i="0" dirty="0">
                <a:solidFill>
                  <a:srgbClr val="000000"/>
                </a:solidFill>
                <a:effectLst/>
                <a:latin typeface="Arial" panose="020B0604020202020204" pitchFamily="34" charset="0"/>
                <a:cs typeface="Arial" panose="020B0604020202020204" pitchFamily="34" charset="0"/>
              </a:rPr>
              <a:t> </a:t>
            </a:r>
            <a:r>
              <a:rPr lang="de-DE" sz="1200" i="0" dirty="0" err="1">
                <a:solidFill>
                  <a:srgbClr val="000000"/>
                </a:solidFill>
                <a:effectLst/>
                <a:latin typeface="Arial" panose="020B0604020202020204" pitchFamily="34" charset="0"/>
                <a:cs typeface="Arial" panose="020B0604020202020204" pitchFamily="34" charset="0"/>
              </a:rPr>
              <a:t>actinomycetemcomitans</a:t>
            </a:r>
            <a:r>
              <a:rPr lang="de-DE" sz="1200" i="0" dirty="0">
                <a:solidFill>
                  <a:srgbClr val="000000"/>
                </a:solidFill>
                <a:effectLst/>
                <a:latin typeface="Arial" panose="020B0604020202020204" pitchFamily="34" charset="0"/>
                <a:cs typeface="Arial" panose="020B0604020202020204" pitchFamily="34" charset="0"/>
              </a:rPr>
              <a:t>)</a:t>
            </a:r>
            <a:endParaRPr lang="de-DE" sz="1200" dirty="0">
              <a:latin typeface="Arial" panose="020B0604020202020204" pitchFamily="34" charset="0"/>
              <a:cs typeface="Arial" panose="020B0604020202020204" pitchFamily="34" charset="0"/>
            </a:endParaRPr>
          </a:p>
          <a:p>
            <a:endParaRPr lang="de-DE" sz="1200" dirty="0"/>
          </a:p>
          <a:p>
            <a:r>
              <a:rPr lang="de-DE" sz="1200" dirty="0"/>
              <a:t>Abszesse (intra- und extraoral)</a:t>
            </a:r>
          </a:p>
          <a:p>
            <a:endParaRPr lang="de-DE" sz="1200" dirty="0"/>
          </a:p>
          <a:p>
            <a:r>
              <a:rPr lang="de-DE" sz="1200" dirty="0"/>
              <a:t>Tetanus</a:t>
            </a:r>
          </a:p>
          <a:p>
            <a:endParaRPr lang="de-DE" sz="1200" dirty="0"/>
          </a:p>
          <a:p>
            <a:r>
              <a:rPr lang="de-DE" sz="1200" dirty="0"/>
              <a:t>Tuberkulose</a:t>
            </a:r>
          </a:p>
          <a:p>
            <a:endParaRPr lang="de-DE" sz="1200" dirty="0"/>
          </a:p>
          <a:p>
            <a:r>
              <a:rPr lang="de-DE" sz="1200" dirty="0"/>
              <a:t>Salmonellose</a:t>
            </a:r>
          </a:p>
          <a:p>
            <a:endParaRPr lang="de-DE" sz="1200" dirty="0"/>
          </a:p>
          <a:p>
            <a:endParaRPr lang="de-DE" sz="1200" dirty="0"/>
          </a:p>
          <a:p>
            <a:pPr>
              <a:buFont typeface="Wingdings" panose="05000000000000000000" pitchFamily="2" charset="2"/>
              <a:buChar char="Ø"/>
            </a:pPr>
            <a:r>
              <a:rPr lang="de-DE" sz="1200" dirty="0"/>
              <a:t>Behandlung einer bakteriellen Infektion mithilfe von Antibiotika</a:t>
            </a:r>
          </a:p>
          <a:p>
            <a:pPr>
              <a:buFont typeface="Arial" panose="020B0604020202020204" pitchFamily="34" charset="0"/>
              <a:buChar char="•"/>
            </a:pPr>
            <a:r>
              <a:rPr lang="de-DE" sz="1200" dirty="0"/>
              <a:t>Z.B.: Penicillin</a:t>
            </a:r>
          </a:p>
          <a:p>
            <a:pPr marL="0" indent="0">
              <a:buNone/>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636534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Viren</a:t>
            </a:r>
          </a:p>
          <a:p>
            <a:pPr marL="0" indent="0">
              <a:buNone/>
            </a:pPr>
            <a:endParaRPr lang="de-DE" sz="1600" dirty="0"/>
          </a:p>
          <a:p>
            <a:r>
              <a:rPr lang="de-DE" sz="1200" dirty="0"/>
              <a:t>Haben keinen eigenen Stoffwechsel und besitzen keine Zellstruktur</a:t>
            </a:r>
          </a:p>
          <a:p>
            <a:pPr marL="0" indent="0">
              <a:buNone/>
            </a:pPr>
            <a:endParaRPr lang="de-DE" sz="1200" dirty="0"/>
          </a:p>
          <a:p>
            <a:r>
              <a:rPr lang="de-DE" sz="1200" dirty="0"/>
              <a:t>Vermehrung nur in lebenden Zellen möglich (Zellparasiten )</a:t>
            </a:r>
          </a:p>
          <a:p>
            <a:endParaRPr lang="de-DE" sz="1200" dirty="0"/>
          </a:p>
          <a:p>
            <a:r>
              <a:rPr lang="de-DE" sz="1200" dirty="0"/>
              <a:t>Nur im Elektronenmikroskop sichtbar, Größe 8 – 800 </a:t>
            </a:r>
            <a:r>
              <a:rPr lang="de-DE" sz="1200" dirty="0" err="1"/>
              <a:t>nm</a:t>
            </a:r>
            <a:r>
              <a:rPr lang="de-DE" sz="1200" dirty="0"/>
              <a:t> </a:t>
            </a:r>
          </a:p>
          <a:p>
            <a:endParaRPr lang="de-DE" sz="1200" dirty="0"/>
          </a:p>
          <a:p>
            <a:endParaRPr lang="de-DE" sz="1200" dirty="0"/>
          </a:p>
          <a:p>
            <a:pPr>
              <a:buFont typeface="Wingdings" panose="05000000000000000000" pitchFamily="2" charset="2"/>
              <a:buChar char="Ø"/>
            </a:pPr>
            <a:r>
              <a:rPr lang="de-DE" sz="1200" dirty="0"/>
              <a:t>Aufbau</a:t>
            </a:r>
          </a:p>
          <a:p>
            <a:endParaRPr lang="de-DE" sz="1200" dirty="0"/>
          </a:p>
          <a:p>
            <a:r>
              <a:rPr lang="de-DE" sz="1200" dirty="0"/>
              <a:t>Eiweißmantel (Kapsid)</a:t>
            </a:r>
          </a:p>
          <a:p>
            <a:endParaRPr lang="de-DE" sz="1200" dirty="0"/>
          </a:p>
          <a:p>
            <a:r>
              <a:rPr lang="de-DE" sz="1200" dirty="0"/>
              <a:t>Nukleinsäuren (DNA oder RNA)</a:t>
            </a:r>
          </a:p>
          <a:p>
            <a:endParaRPr lang="de-DE" sz="1200" dirty="0"/>
          </a:p>
          <a:p>
            <a:r>
              <a:rPr lang="de-DE" sz="1200" dirty="0"/>
              <a:t>Hüllmembran (bzw. ohne Hülle)</a:t>
            </a:r>
          </a:p>
          <a:p>
            <a:endParaRPr lang="de-DE" sz="1200" dirty="0"/>
          </a:p>
          <a:p>
            <a:pPr marL="0" indent="0">
              <a:buNone/>
            </a:pPr>
            <a:endParaRPr lang="de-DE" sz="1200" dirty="0"/>
          </a:p>
          <a:p>
            <a:pPr marL="0" indent="0">
              <a:buNone/>
            </a:pPr>
            <a:endParaRPr lang="de-DE" sz="1200" dirty="0"/>
          </a:p>
          <a:p>
            <a:pPr marL="0" indent="0">
              <a:buNone/>
            </a:pPr>
            <a:endParaRPr lang="de-DE" sz="1200" dirty="0"/>
          </a:p>
          <a:p>
            <a:pPr marL="0" indent="0">
              <a:buNone/>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626212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Virus mit Membranhülle</a:t>
            </a:r>
          </a:p>
          <a:p>
            <a:pPr marL="0" indent="0">
              <a:buNone/>
            </a:pPr>
            <a:endParaRPr lang="de-DE" sz="1600" dirty="0"/>
          </a:p>
          <a:p>
            <a:r>
              <a:rPr lang="de-DE" sz="1200" b="0" i="0" dirty="0">
                <a:effectLst/>
                <a:latin typeface="Arial" panose="020B0604020202020204" pitchFamily="34" charset="0"/>
                <a:cs typeface="Arial" panose="020B0604020202020204" pitchFamily="34" charset="0"/>
              </a:rPr>
              <a:t>Die Hülle verleiht dem Virus generell bessere Stabilität gegenüber Umwelteinflüssen</a:t>
            </a:r>
          </a:p>
          <a:p>
            <a:pPr marL="0" indent="0">
              <a:buNone/>
            </a:pPr>
            <a:endParaRPr lang="de-DE" sz="1200" dirty="0">
              <a:latin typeface="Arial" panose="020B0604020202020204" pitchFamily="34" charset="0"/>
              <a:cs typeface="Arial" panose="020B0604020202020204" pitchFamily="34" charset="0"/>
            </a:endParaRPr>
          </a:p>
          <a:p>
            <a:r>
              <a:rPr lang="de-DE" sz="1200" dirty="0">
                <a:latin typeface="Arial" panose="020B0604020202020204" pitchFamily="34" charset="0"/>
                <a:cs typeface="Arial" panose="020B0604020202020204" pitchFamily="34" charset="0"/>
              </a:rPr>
              <a:t>N</a:t>
            </a:r>
            <a:r>
              <a:rPr lang="de-DE" sz="1200" b="0" i="0" dirty="0">
                <a:effectLst/>
                <a:latin typeface="Arial" panose="020B0604020202020204" pitchFamily="34" charset="0"/>
                <a:cs typeface="Arial" panose="020B0604020202020204" pitchFamily="34" charset="0"/>
              </a:rPr>
              <a:t>eu auftretenden Viren der letzten großen Pandemien sind behüllte Viren </a:t>
            </a:r>
            <a:r>
              <a:rPr lang="de-DE" sz="1200" dirty="0">
                <a:latin typeface="Arial" panose="020B0604020202020204" pitchFamily="34" charset="0"/>
                <a:cs typeface="Arial" panose="020B0604020202020204" pitchFamily="34" charset="0"/>
              </a:rPr>
              <a:t>(</a:t>
            </a:r>
            <a:r>
              <a:rPr lang="de-DE" sz="1200" b="0" i="0" dirty="0">
                <a:effectLst/>
                <a:latin typeface="Arial" panose="020B0604020202020204" pitchFamily="34" charset="0"/>
                <a:cs typeface="Arial" panose="020B0604020202020204" pitchFamily="34" charset="0"/>
              </a:rPr>
              <a:t>HI-Virus, Influenzavirus, Ebolavirus, SARS-assoziiertes Coronavirus)</a:t>
            </a:r>
          </a:p>
          <a:p>
            <a:endParaRPr lang="de-DE" sz="1200" dirty="0">
              <a:latin typeface="Arial" panose="020B0604020202020204" pitchFamily="34" charset="0"/>
              <a:cs typeface="Arial" panose="020B0604020202020204" pitchFamily="34" charset="0"/>
            </a:endParaRPr>
          </a:p>
          <a:p>
            <a:endParaRPr lang="de-DE" sz="1200" dirty="0"/>
          </a:p>
          <a:p>
            <a:pPr>
              <a:buFont typeface="Wingdings" panose="05000000000000000000" pitchFamily="2" charset="2"/>
              <a:buChar char="Ø"/>
            </a:pPr>
            <a:r>
              <a:rPr lang="de-DE" sz="1200" b="0" i="0" dirty="0">
                <a:effectLst/>
                <a:latin typeface="Arial" panose="020B0604020202020204" pitchFamily="34" charset="0"/>
                <a:cs typeface="Arial" panose="020B0604020202020204" pitchFamily="34" charset="0"/>
              </a:rPr>
              <a:t>Vorhandensein einer Hülle macht Viren jedoch auch angreifbarer: Hülle wird beim Händewaschen durch die in Waschmitteln und Seife enthaltenen Tenside zerstört </a:t>
            </a:r>
          </a:p>
          <a:p>
            <a:pPr marL="0" indent="0">
              <a:buNone/>
            </a:pPr>
            <a:endParaRPr lang="de-DE" sz="1200" dirty="0">
              <a:latin typeface="Arial" panose="020B0604020202020204" pitchFamily="34" charset="0"/>
              <a:cs typeface="Arial" panose="020B0604020202020204" pitchFamily="34" charset="0"/>
            </a:endParaRPr>
          </a:p>
          <a:p>
            <a:r>
              <a:rPr lang="de-DE" sz="1200" b="0" i="0" dirty="0">
                <a:effectLst/>
                <a:latin typeface="Arial" panose="020B0604020202020204" pitchFamily="34" charset="0"/>
                <a:cs typeface="Arial" panose="020B0604020202020204" pitchFamily="34" charset="0"/>
              </a:rPr>
              <a:t>Dadurch wird das </a:t>
            </a:r>
            <a:r>
              <a:rPr lang="de-DE" sz="1200" b="0" u="none" strike="noStrike" dirty="0">
                <a:effectLst/>
                <a:latin typeface="Arial" panose="020B0604020202020204" pitchFamily="34" charset="0"/>
                <a:cs typeface="Arial" panose="020B0604020202020204" pitchFamily="34" charset="0"/>
              </a:rPr>
              <a:t>Genom</a:t>
            </a:r>
            <a:r>
              <a:rPr lang="de-DE" sz="1200" b="0" i="0" dirty="0">
                <a:effectLst/>
                <a:latin typeface="Arial" panose="020B0604020202020204" pitchFamily="34" charset="0"/>
                <a:cs typeface="Arial" panose="020B0604020202020204" pitchFamily="34" charset="0"/>
              </a:rPr>
              <a:t> des Virus freigelegt; dieses ist nicht mehr infektiös</a:t>
            </a:r>
            <a:endParaRPr lang="de-DE" sz="1200" dirty="0">
              <a:latin typeface="Arial" panose="020B0604020202020204" pitchFamily="34" charset="0"/>
              <a:cs typeface="Arial" panose="020B0604020202020204" pitchFamily="34" charset="0"/>
            </a:endParaRPr>
          </a:p>
          <a:p>
            <a:endParaRPr lang="de-DE" sz="1200" dirty="0"/>
          </a:p>
          <a:p>
            <a:pPr marL="0" indent="0">
              <a:buNone/>
            </a:pPr>
            <a:endParaRPr lang="de-DE" sz="1200" dirty="0"/>
          </a:p>
          <a:p>
            <a:pPr marL="0" indent="0">
              <a:buNone/>
            </a:pPr>
            <a:endParaRPr lang="de-DE" sz="1200" dirty="0"/>
          </a:p>
          <a:p>
            <a:pPr marL="0" indent="0">
              <a:buNone/>
            </a:pPr>
            <a:endParaRPr lang="de-DE" sz="1200" dirty="0"/>
          </a:p>
          <a:p>
            <a:pPr marL="0" indent="0">
              <a:buNone/>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2811168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a:xfrm>
            <a:off x="850900" y="2099733"/>
            <a:ext cx="7589715" cy="4026430"/>
          </a:xfrm>
        </p:spPr>
        <p:txBody>
          <a:bodyPr>
            <a:normAutofit/>
          </a:bodyPr>
          <a:lstStyle/>
          <a:p>
            <a:pPr marL="0" indent="0">
              <a:buNone/>
            </a:pPr>
            <a:r>
              <a:rPr lang="de-DE" sz="1600" dirty="0"/>
              <a:t>Virusinfektion – Ablauf</a:t>
            </a:r>
          </a:p>
          <a:p>
            <a:pPr marL="0" indent="0">
              <a:buNone/>
            </a:pPr>
            <a:endParaRPr lang="de-DE" sz="1600" dirty="0"/>
          </a:p>
          <a:p>
            <a:pPr marL="0" indent="0">
              <a:buNone/>
            </a:pPr>
            <a:r>
              <a:rPr lang="de-DE" sz="1200" b="0" i="0" dirty="0">
                <a:solidFill>
                  <a:srgbClr val="202122"/>
                </a:solidFill>
                <a:effectLst/>
                <a:latin typeface="Arial" panose="020B0604020202020204" pitchFamily="34" charset="0"/>
              </a:rPr>
              <a:t>1) </a:t>
            </a:r>
            <a:r>
              <a:rPr lang="de-DE" sz="1200" b="0" i="0" dirty="0">
                <a:effectLst/>
                <a:latin typeface="Arial" panose="020B0604020202020204" pitchFamily="34" charset="0"/>
              </a:rPr>
              <a:t>Adsorption (Anlagerung an Zelle)</a:t>
            </a:r>
          </a:p>
          <a:p>
            <a:pPr marL="457200" indent="-457200">
              <a:buFont typeface="+mj-lt"/>
              <a:buAutoNum type="arabicPeriod"/>
            </a:pPr>
            <a:endParaRPr lang="de-DE" sz="1200" b="0" i="0" dirty="0">
              <a:effectLst/>
              <a:latin typeface="Arial" panose="020B0604020202020204" pitchFamily="34" charset="0"/>
            </a:endParaRPr>
          </a:p>
          <a:p>
            <a:pPr marL="0" indent="0">
              <a:buNone/>
            </a:pPr>
            <a:r>
              <a:rPr lang="de-DE" sz="1200" b="0" i="0" dirty="0">
                <a:effectLst/>
                <a:latin typeface="Arial" panose="020B0604020202020204" pitchFamily="34" charset="0"/>
              </a:rPr>
              <a:t>2) Injektion des Viruserbmaterials (Virus-RNA, Virus-DNA) </a:t>
            </a:r>
            <a:br>
              <a:rPr lang="de-DE" sz="1200" dirty="0"/>
            </a:br>
            <a:endParaRPr lang="de-DE" sz="1200" dirty="0">
              <a:latin typeface="Arial" panose="020B0604020202020204" pitchFamily="34" charset="0"/>
            </a:endParaRPr>
          </a:p>
          <a:p>
            <a:pPr marL="0" indent="0">
              <a:buNone/>
            </a:pPr>
            <a:r>
              <a:rPr lang="de-DE" sz="1200" b="0" i="0" dirty="0">
                <a:effectLst/>
                <a:latin typeface="Arial" panose="020B0604020202020204" pitchFamily="34" charset="0"/>
              </a:rPr>
              <a:t>3) DNA-Synthese der Wirtszelle wird eingestellt und </a:t>
            </a:r>
            <a:r>
              <a:rPr lang="de-DE" sz="1200" dirty="0">
                <a:latin typeface="Arial" panose="020B0604020202020204" pitchFamily="34" charset="0"/>
              </a:rPr>
              <a:t>Be</a:t>
            </a:r>
            <a:r>
              <a:rPr lang="de-DE" sz="1200" b="0" i="0" dirty="0">
                <a:effectLst/>
                <a:latin typeface="Arial" panose="020B0604020202020204" pitchFamily="34" charset="0"/>
              </a:rPr>
              <a:t>standteile des Virus werden aufgebaut</a:t>
            </a:r>
          </a:p>
          <a:p>
            <a:pPr marL="0" indent="0">
              <a:buNone/>
            </a:pPr>
            <a:endParaRPr lang="de-DE" sz="1200" dirty="0">
              <a:latin typeface="Arial" panose="020B0604020202020204" pitchFamily="34" charset="0"/>
            </a:endParaRPr>
          </a:p>
          <a:p>
            <a:pPr marL="0" indent="0">
              <a:buNone/>
            </a:pPr>
            <a:r>
              <a:rPr lang="de-DE" sz="1200" dirty="0"/>
              <a:t>4) Auflösung der Zelle (Zelltod) und Freisetzung des gebildeten Virus</a:t>
            </a:r>
          </a:p>
          <a:p>
            <a:endParaRPr lang="de-DE" sz="1200" dirty="0"/>
          </a:p>
          <a:p>
            <a:pPr marL="0" indent="0">
              <a:buNone/>
            </a:pPr>
            <a:endParaRPr lang="de-DE" sz="1200" dirty="0"/>
          </a:p>
          <a:p>
            <a:pPr marL="0" indent="0">
              <a:buNone/>
            </a:pPr>
            <a:endParaRPr lang="de-DE" sz="1200" dirty="0"/>
          </a:p>
          <a:p>
            <a:pPr marL="0" indent="0">
              <a:buNone/>
            </a:pPr>
            <a:endParaRPr lang="de-DE" sz="1200" dirty="0"/>
          </a:p>
          <a:p>
            <a:pPr marL="0" indent="0">
              <a:buNone/>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302059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Erkrankungen verursacht durch Viren</a:t>
            </a:r>
          </a:p>
          <a:p>
            <a:pPr marL="0" indent="0">
              <a:buNone/>
            </a:pPr>
            <a:endParaRPr lang="de-DE" sz="1600" dirty="0"/>
          </a:p>
          <a:p>
            <a:r>
              <a:rPr lang="de-DE" sz="1200" dirty="0"/>
              <a:t>Herpes </a:t>
            </a:r>
            <a:r>
              <a:rPr lang="de-DE" sz="1200" dirty="0" err="1"/>
              <a:t>simplex</a:t>
            </a:r>
            <a:endParaRPr lang="de-DE" sz="1200" dirty="0"/>
          </a:p>
          <a:p>
            <a:endParaRPr lang="de-DE" sz="1200" dirty="0"/>
          </a:p>
          <a:p>
            <a:r>
              <a:rPr lang="de-DE" sz="1200" dirty="0"/>
              <a:t>Grippe (Influenza)</a:t>
            </a:r>
          </a:p>
          <a:p>
            <a:endParaRPr lang="de-DE" sz="1200" dirty="0"/>
          </a:p>
          <a:p>
            <a:r>
              <a:rPr lang="de-DE" sz="1200" dirty="0"/>
              <a:t>Covid-19</a:t>
            </a:r>
          </a:p>
          <a:p>
            <a:endParaRPr lang="de-DE" sz="1200" dirty="0"/>
          </a:p>
          <a:p>
            <a:r>
              <a:rPr lang="de-DE" sz="1200" dirty="0"/>
              <a:t>Masern</a:t>
            </a:r>
          </a:p>
          <a:p>
            <a:endParaRPr lang="de-DE" sz="1200" dirty="0"/>
          </a:p>
          <a:p>
            <a:r>
              <a:rPr lang="de-DE" sz="1200" dirty="0"/>
              <a:t>Windpocken</a:t>
            </a:r>
          </a:p>
          <a:p>
            <a:endParaRPr lang="de-DE" sz="1200" dirty="0"/>
          </a:p>
          <a:p>
            <a:endParaRPr lang="de-DE" sz="1200" dirty="0"/>
          </a:p>
          <a:p>
            <a:r>
              <a:rPr lang="de-DE" sz="1200" dirty="0"/>
              <a:t>AIDS</a:t>
            </a:r>
          </a:p>
          <a:p>
            <a:r>
              <a:rPr lang="de-DE" sz="1200" dirty="0"/>
              <a:t>Hepatitis B </a:t>
            </a:r>
          </a:p>
          <a:p>
            <a:r>
              <a:rPr lang="de-DE" sz="1200" dirty="0"/>
              <a:t>Hepatitis C</a:t>
            </a:r>
          </a:p>
          <a:p>
            <a:endParaRPr lang="de-DE" sz="1200" dirty="0"/>
          </a:p>
          <a:p>
            <a:pPr marL="0" indent="0">
              <a:buNone/>
            </a:pPr>
            <a:endParaRPr lang="de-DE" sz="1200" dirty="0"/>
          </a:p>
        </p:txBody>
      </p:sp>
    </p:spTree>
    <p:extLst>
      <p:ext uri="{BB962C8B-B14F-4D97-AF65-F5344CB8AC3E}">
        <p14:creationId xmlns:p14="http://schemas.microsoft.com/office/powerpoint/2010/main" val="1225748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Pilze</a:t>
            </a:r>
          </a:p>
          <a:p>
            <a:pPr marL="0" indent="0">
              <a:buNone/>
            </a:pPr>
            <a:endParaRPr lang="de-DE" sz="1600" dirty="0"/>
          </a:p>
          <a:p>
            <a:r>
              <a:rPr lang="de-DE" sz="1200" dirty="0"/>
              <a:t>Besitzen eine starre Zellwand (wie Pflanzen)</a:t>
            </a:r>
          </a:p>
          <a:p>
            <a:endParaRPr lang="de-DE" sz="1200" dirty="0"/>
          </a:p>
          <a:p>
            <a:r>
              <a:rPr lang="de-DE" sz="1200" dirty="0"/>
              <a:t>Besitzen vollständigen Zellkern </a:t>
            </a:r>
          </a:p>
          <a:p>
            <a:endParaRPr lang="de-DE" sz="1200" dirty="0"/>
          </a:p>
          <a:p>
            <a:r>
              <a:rPr lang="de-DE" sz="1200" dirty="0"/>
              <a:t>Sind nicht Photosynthese fähig (Fehlen von Chlorophyll)</a:t>
            </a:r>
          </a:p>
          <a:p>
            <a:endParaRPr lang="de-DE" sz="1200" dirty="0"/>
          </a:p>
          <a:p>
            <a:r>
              <a:rPr lang="de-DE" sz="1200" dirty="0"/>
              <a:t>Bewegungsunfähig</a:t>
            </a:r>
          </a:p>
          <a:p>
            <a:endParaRPr lang="de-DE" sz="1200" dirty="0"/>
          </a:p>
          <a:p>
            <a:r>
              <a:rPr lang="de-DE" sz="1200" dirty="0"/>
              <a:t>Sind auf den Abbau organischer Substanzen angewiesen</a:t>
            </a:r>
          </a:p>
          <a:p>
            <a:pPr marL="0" indent="0">
              <a:buNone/>
            </a:pPr>
            <a:endParaRPr lang="de-DE" sz="1200" dirty="0"/>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176101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Pilze</a:t>
            </a:r>
          </a:p>
          <a:p>
            <a:pPr marL="0" indent="0">
              <a:buNone/>
            </a:pPr>
            <a:endParaRPr lang="de-DE" sz="1600" dirty="0"/>
          </a:p>
          <a:p>
            <a:r>
              <a:rPr lang="de-DE" sz="1200" dirty="0"/>
              <a:t>Ca. 10 mal größer als Bakterien</a:t>
            </a:r>
          </a:p>
          <a:p>
            <a:pPr marL="0" indent="0">
              <a:buNone/>
            </a:pPr>
            <a:endParaRPr lang="de-DE" sz="1200" dirty="0"/>
          </a:p>
          <a:p>
            <a:r>
              <a:rPr lang="de-DE" sz="1200" dirty="0"/>
              <a:t>Über 120 000 Pilzarten bekannt</a:t>
            </a:r>
          </a:p>
          <a:p>
            <a:endParaRPr lang="de-DE" sz="1200" dirty="0"/>
          </a:p>
          <a:p>
            <a:r>
              <a:rPr lang="de-DE" sz="1200" dirty="0"/>
              <a:t>ca. 300 Arten können beim Menschen Krankheiten verursachen </a:t>
            </a:r>
          </a:p>
          <a:p>
            <a:endParaRPr lang="de-DE" sz="1200" dirty="0"/>
          </a:p>
          <a:p>
            <a:r>
              <a:rPr lang="de-DE" sz="1200" dirty="0"/>
              <a:t>Besonders bei immungeschwächten Patienten</a:t>
            </a:r>
          </a:p>
          <a:p>
            <a:endParaRPr lang="de-DE" sz="1200" dirty="0"/>
          </a:p>
          <a:p>
            <a:r>
              <a:rPr lang="de-DE" sz="1200" dirty="0"/>
              <a:t>Pilzerkrankungen als Mykosen bezeichnet </a:t>
            </a:r>
          </a:p>
          <a:p>
            <a:endParaRPr lang="de-DE" sz="1200" dirty="0"/>
          </a:p>
          <a:p>
            <a:r>
              <a:rPr lang="de-DE" sz="1200" dirty="0"/>
              <a:t>Andere Krankheitsbilder: Vergiftungen, Allergien</a:t>
            </a:r>
          </a:p>
          <a:p>
            <a:pPr marL="0" indent="0">
              <a:buNone/>
            </a:pPr>
            <a:endParaRPr lang="de-DE" sz="1200" dirty="0"/>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15717974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Klinische Einteilung der Pilze</a:t>
            </a:r>
          </a:p>
          <a:p>
            <a:pPr marL="0" indent="0">
              <a:buNone/>
            </a:pPr>
            <a:endParaRPr lang="de-DE" sz="1600" dirty="0"/>
          </a:p>
          <a:p>
            <a:r>
              <a:rPr lang="de-DE" sz="1200" dirty="0"/>
              <a:t>Dermatophyten (Hautpilze)</a:t>
            </a:r>
          </a:p>
          <a:p>
            <a:endParaRPr lang="de-DE" sz="1200" dirty="0"/>
          </a:p>
          <a:p>
            <a:r>
              <a:rPr lang="de-DE" sz="1200" dirty="0"/>
              <a:t>Schimmelpilze (Fadenpilze)</a:t>
            </a:r>
          </a:p>
          <a:p>
            <a:endParaRPr lang="de-DE" sz="1200" dirty="0"/>
          </a:p>
          <a:p>
            <a:r>
              <a:rPr lang="de-DE" sz="1200" dirty="0"/>
              <a:t>Sprosspilze (Hefen)</a:t>
            </a:r>
          </a:p>
          <a:p>
            <a:endParaRPr lang="de-DE" sz="1200" dirty="0"/>
          </a:p>
          <a:p>
            <a:endParaRPr lang="de-DE" sz="1200" dirty="0"/>
          </a:p>
          <a:p>
            <a:pPr marL="0" indent="0">
              <a:buNone/>
            </a:pPr>
            <a:r>
              <a:rPr lang="de-DE" sz="1600" dirty="0"/>
              <a:t>Erkrankungen verursacht durch Pilze</a:t>
            </a:r>
          </a:p>
          <a:p>
            <a:pPr marL="0" indent="0">
              <a:buNone/>
            </a:pPr>
            <a:endParaRPr lang="de-DE" sz="1600" dirty="0"/>
          </a:p>
          <a:p>
            <a:r>
              <a:rPr lang="de-DE" sz="1200" dirty="0"/>
              <a:t>Candidose (Soor) =&gt; Candida albicans (Hefepilz) </a:t>
            </a:r>
          </a:p>
          <a:p>
            <a:endParaRPr lang="de-DE" sz="1200" dirty="0"/>
          </a:p>
          <a:p>
            <a:r>
              <a:rPr lang="de-DE" sz="1200" dirty="0"/>
              <a:t>Aspergillose =&gt; Aspergillus </a:t>
            </a:r>
            <a:r>
              <a:rPr lang="de-DE" sz="1200" dirty="0" err="1"/>
              <a:t>fumigatus</a:t>
            </a:r>
            <a:r>
              <a:rPr lang="de-DE" sz="1200" dirty="0"/>
              <a:t> (Schimmelpilz)</a:t>
            </a:r>
          </a:p>
          <a:p>
            <a:endParaRPr lang="de-DE" sz="1200" dirty="0"/>
          </a:p>
          <a:p>
            <a:r>
              <a:rPr lang="de-DE" sz="1200" dirty="0" err="1"/>
              <a:t>Tinea</a:t>
            </a:r>
            <a:r>
              <a:rPr lang="de-DE" sz="1200" dirty="0"/>
              <a:t> pedis (Fußpilz) =&gt; Dermatophyten (Hautpilze)</a:t>
            </a:r>
          </a:p>
          <a:p>
            <a:pPr marL="0" indent="0">
              <a:buNone/>
            </a:pPr>
            <a:endParaRPr lang="de-DE" sz="1200" dirty="0"/>
          </a:p>
          <a:p>
            <a:pPr marL="0" indent="0">
              <a:buNone/>
            </a:pPr>
            <a:endParaRPr lang="de-DE" sz="1200" dirty="0"/>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34336975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Protozoen</a:t>
            </a:r>
          </a:p>
          <a:p>
            <a:pPr marL="0" indent="0">
              <a:buNone/>
            </a:pPr>
            <a:endParaRPr lang="de-DE" sz="1600" dirty="0"/>
          </a:p>
          <a:p>
            <a:r>
              <a:rPr lang="de-DE" sz="1200" dirty="0"/>
              <a:t>Tierische Einzeller (Urtierchen), sind Parasiten</a:t>
            </a:r>
          </a:p>
          <a:p>
            <a:endParaRPr lang="de-DE" sz="1200" dirty="0"/>
          </a:p>
          <a:p>
            <a:r>
              <a:rPr lang="de-DE" sz="1200" dirty="0"/>
              <a:t>Besitzen einen abgegrenzten Zellkern</a:t>
            </a:r>
          </a:p>
          <a:p>
            <a:endParaRPr lang="de-DE" sz="1200" dirty="0"/>
          </a:p>
          <a:p>
            <a:r>
              <a:rPr lang="de-DE" sz="1200" dirty="0"/>
              <a:t>Großteil der Infektion in den Tropen</a:t>
            </a:r>
          </a:p>
          <a:p>
            <a:pPr marL="0" indent="0">
              <a:buNone/>
            </a:pPr>
            <a:endParaRPr lang="de-DE" sz="1200" dirty="0"/>
          </a:p>
          <a:p>
            <a:r>
              <a:rPr lang="de-DE" sz="1200" dirty="0"/>
              <a:t>Größe: </a:t>
            </a:r>
            <a:r>
              <a:rPr lang="de-DE" sz="1200" b="0" i="0" dirty="0">
                <a:effectLst/>
                <a:latin typeface="Arial" panose="020B0604020202020204" pitchFamily="34" charset="0"/>
                <a:cs typeface="Arial" panose="020B0604020202020204" pitchFamily="34" charset="0"/>
              </a:rPr>
              <a:t>etwa 1–300 </a:t>
            </a:r>
            <a:r>
              <a:rPr lang="el-GR" sz="1200" b="0" i="0" dirty="0">
                <a:effectLst/>
                <a:latin typeface="Arial" panose="020B0604020202020204" pitchFamily="34" charset="0"/>
                <a:cs typeface="Arial" panose="020B0604020202020204" pitchFamily="34" charset="0"/>
              </a:rPr>
              <a:t>μ</a:t>
            </a:r>
            <a:r>
              <a:rPr lang="de-DE" sz="1200" b="0" i="0" dirty="0">
                <a:effectLst/>
                <a:latin typeface="Arial" panose="020B0604020202020204" pitchFamily="34" charset="0"/>
                <a:cs typeface="Arial" panose="020B0604020202020204" pitchFamily="34" charset="0"/>
              </a:rPr>
              <a:t>m</a:t>
            </a:r>
          </a:p>
          <a:p>
            <a:endParaRPr lang="de-DE" sz="1200" dirty="0">
              <a:latin typeface="Arial" panose="020B0604020202020204" pitchFamily="34" charset="0"/>
              <a:cs typeface="Arial" panose="020B0604020202020204" pitchFamily="34" charset="0"/>
            </a:endParaRPr>
          </a:p>
          <a:p>
            <a:pPr marL="0" indent="0">
              <a:buNone/>
            </a:pPr>
            <a:endParaRPr lang="de-DE" sz="1200" dirty="0">
              <a:latin typeface="Arial" panose="020B0604020202020204" pitchFamily="34" charset="0"/>
              <a:cs typeface="Arial" panose="020B0604020202020204" pitchFamily="34" charset="0"/>
            </a:endParaRPr>
          </a:p>
          <a:p>
            <a:pPr marL="0" indent="0">
              <a:buNone/>
            </a:pPr>
            <a:r>
              <a:rPr lang="de-DE" sz="1600" dirty="0"/>
              <a:t>Erkrankungen verursacht durch Protozoen</a:t>
            </a:r>
          </a:p>
          <a:p>
            <a:pPr marL="0" indent="0">
              <a:buNone/>
            </a:pPr>
            <a:endParaRPr lang="de-DE" sz="1600" dirty="0"/>
          </a:p>
          <a:p>
            <a:r>
              <a:rPr lang="de-DE" sz="1200" dirty="0"/>
              <a:t>Malaria</a:t>
            </a:r>
          </a:p>
          <a:p>
            <a:endParaRPr lang="de-DE" sz="1200" dirty="0">
              <a:latin typeface="Arial" panose="020B0604020202020204" pitchFamily="34" charset="0"/>
              <a:cs typeface="Arial" panose="020B0604020202020204" pitchFamily="34" charset="0"/>
            </a:endParaRPr>
          </a:p>
          <a:p>
            <a:r>
              <a:rPr lang="de-DE" sz="1200" dirty="0"/>
              <a:t>Toxoplasmose</a:t>
            </a:r>
            <a:endParaRPr lang="de-DE" sz="1200" dirty="0">
              <a:latin typeface="Arial" panose="020B0604020202020204" pitchFamily="34" charset="0"/>
              <a:cs typeface="Arial" panose="020B0604020202020204" pitchFamily="34" charset="0"/>
            </a:endParaRPr>
          </a:p>
          <a:p>
            <a:pPr marL="0" indent="0">
              <a:buNone/>
            </a:pPr>
            <a:endParaRPr lang="de-DE" sz="1200" dirty="0">
              <a:latin typeface="Arial" panose="020B0604020202020204" pitchFamily="34" charset="0"/>
              <a:cs typeface="Arial" panose="020B0604020202020204" pitchFamily="34" charset="0"/>
            </a:endParaRPr>
          </a:p>
          <a:p>
            <a:pPr marL="0" indent="0">
              <a:buNone/>
            </a:pPr>
            <a:endParaRPr lang="de-DE" sz="1200" dirty="0"/>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203675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Prionen</a:t>
            </a:r>
          </a:p>
          <a:p>
            <a:pPr marL="0" indent="0">
              <a:buNone/>
            </a:pPr>
            <a:endParaRPr lang="de-DE" sz="1600" dirty="0"/>
          </a:p>
          <a:p>
            <a:r>
              <a:rPr lang="de-DE" sz="1200" dirty="0"/>
              <a:t>Sind infektiöse, fehlgefaltete Proteine</a:t>
            </a:r>
          </a:p>
          <a:p>
            <a:endParaRPr lang="de-DE" sz="1200" dirty="0"/>
          </a:p>
          <a:p>
            <a:r>
              <a:rPr lang="de-DE" sz="1200" dirty="0"/>
              <a:t>Kommen bei Säugetieren in ihrer physiologischen Form (</a:t>
            </a:r>
            <a:r>
              <a:rPr lang="de-DE" sz="1200" dirty="0" err="1"/>
              <a:t>PrPc</a:t>
            </a:r>
            <a:r>
              <a:rPr lang="de-DE" sz="1200" dirty="0"/>
              <a:t>) vor allem im Gehirn vor</a:t>
            </a:r>
          </a:p>
          <a:p>
            <a:endParaRPr lang="de-DE" sz="1200" dirty="0"/>
          </a:p>
          <a:p>
            <a:r>
              <a:rPr lang="de-DE" sz="1200" dirty="0"/>
              <a:t>Durch Veränderung ihrer Struktur (Fehlfaltung; </a:t>
            </a:r>
            <a:r>
              <a:rPr lang="de-DE" sz="1200" dirty="0" err="1"/>
              <a:t>PrPSc</a:t>
            </a:r>
            <a:r>
              <a:rPr lang="de-DE" sz="1200" dirty="0"/>
              <a:t>) Umwandlung in unlösliche Komplexe (Plaques)</a:t>
            </a:r>
          </a:p>
          <a:p>
            <a:endParaRPr lang="de-DE" sz="1200" dirty="0"/>
          </a:p>
          <a:p>
            <a:r>
              <a:rPr lang="de-DE" sz="1200" dirty="0" err="1"/>
              <a:t>PrPSc</a:t>
            </a:r>
            <a:r>
              <a:rPr lang="de-DE" sz="1200" dirty="0"/>
              <a:t> kann durch Kettenreaktion die Fehlfaltung von </a:t>
            </a:r>
            <a:r>
              <a:rPr lang="de-DE" sz="1200" dirty="0" err="1"/>
              <a:t>PrPc</a:t>
            </a:r>
            <a:r>
              <a:rPr lang="de-DE" sz="1200" dirty="0"/>
              <a:t> in Gang setzen</a:t>
            </a:r>
          </a:p>
          <a:p>
            <a:pPr marL="0" indent="0">
              <a:buNone/>
            </a:pPr>
            <a:endParaRPr lang="de-DE" sz="1200" dirty="0"/>
          </a:p>
          <a:p>
            <a:r>
              <a:rPr lang="de-DE" sz="1200" dirty="0"/>
              <a:t>Unklare Faktoren, die die Umwandlung des zellulären Proteins in das infektiöse Protein beeinflussen</a:t>
            </a:r>
          </a:p>
          <a:p>
            <a:pPr marL="0" indent="0">
              <a:buNone/>
            </a:pPr>
            <a:endParaRPr lang="de-DE" sz="1200" dirty="0"/>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2927640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Prionen</a:t>
            </a:r>
          </a:p>
          <a:p>
            <a:pPr marL="0" indent="0">
              <a:buNone/>
            </a:pPr>
            <a:endParaRPr lang="de-DE" sz="1600" dirty="0"/>
          </a:p>
          <a:p>
            <a:r>
              <a:rPr lang="de-DE" sz="1200" dirty="0"/>
              <a:t>Erkrankungen des ZNS (zentrales Nervensystem)</a:t>
            </a:r>
          </a:p>
          <a:p>
            <a:endParaRPr lang="de-DE" sz="1200" dirty="0"/>
          </a:p>
          <a:p>
            <a:r>
              <a:rPr lang="de-DE" sz="1200" dirty="0"/>
              <a:t>Normalerweise ist </a:t>
            </a:r>
            <a:r>
              <a:rPr lang="de-DE" sz="1200" dirty="0" err="1"/>
              <a:t>PrPc</a:t>
            </a:r>
            <a:r>
              <a:rPr lang="de-DE" sz="1200" dirty="0"/>
              <a:t> in der Zellmembran der Nervenzelle verankert</a:t>
            </a:r>
          </a:p>
          <a:p>
            <a:endParaRPr lang="de-DE" sz="1200" dirty="0"/>
          </a:p>
          <a:p>
            <a:r>
              <a:rPr lang="de-DE" sz="1200" dirty="0"/>
              <a:t>Fehlgefaltete Moleküle können nicht abgebaut werden</a:t>
            </a:r>
          </a:p>
          <a:p>
            <a:endParaRPr lang="de-DE" sz="1200" dirty="0"/>
          </a:p>
          <a:p>
            <a:r>
              <a:rPr lang="de-DE" sz="1200" dirty="0"/>
              <a:t>Durch weitere Anreicherung Zerstörung der Nervenzelle</a:t>
            </a:r>
          </a:p>
          <a:p>
            <a:endParaRPr lang="de-DE" sz="1200" dirty="0"/>
          </a:p>
          <a:p>
            <a:pPr marL="0" indent="0">
              <a:buNone/>
            </a:pPr>
            <a:endParaRPr lang="de-DE" sz="1200" dirty="0"/>
          </a:p>
          <a:p>
            <a:pPr marL="0" indent="0">
              <a:buNone/>
            </a:pPr>
            <a:r>
              <a:rPr lang="de-DE" sz="1600" dirty="0"/>
              <a:t>Erkrankungen verursacht durch Prionen</a:t>
            </a:r>
          </a:p>
          <a:p>
            <a:pPr marL="0" indent="0">
              <a:buNone/>
            </a:pPr>
            <a:endParaRPr lang="de-DE" sz="1600" dirty="0"/>
          </a:p>
          <a:p>
            <a:r>
              <a:rPr lang="de-DE" sz="1200" dirty="0"/>
              <a:t>BSE – </a:t>
            </a:r>
            <a:r>
              <a:rPr lang="de-DE" sz="1200" b="0" i="0" dirty="0">
                <a:effectLst/>
                <a:latin typeface="arial" panose="020B0604020202020204" pitchFamily="34" charset="0"/>
              </a:rPr>
              <a:t>bovine spongiforme Enzephalopathie</a:t>
            </a:r>
          </a:p>
          <a:p>
            <a:endParaRPr lang="de-DE" sz="1200" dirty="0">
              <a:latin typeface="arial" panose="020B0604020202020204" pitchFamily="34" charset="0"/>
            </a:endParaRPr>
          </a:p>
          <a:p>
            <a:r>
              <a:rPr lang="de-DE" sz="1200" dirty="0">
                <a:latin typeface="arial" panose="020B0604020202020204" pitchFamily="34" charset="0"/>
              </a:rPr>
              <a:t>CJK – </a:t>
            </a:r>
            <a:r>
              <a:rPr lang="de-DE" sz="1200" b="0" i="0" dirty="0">
                <a:effectLst/>
                <a:latin typeface="arial" panose="020B0604020202020204" pitchFamily="34" charset="0"/>
              </a:rPr>
              <a:t>Creutzfeldt-Jakob-Krankheit</a:t>
            </a:r>
            <a:r>
              <a:rPr lang="de-DE" sz="1200" dirty="0">
                <a:latin typeface="arial" panose="020B0604020202020204" pitchFamily="34" charset="0"/>
              </a:rPr>
              <a:t> </a:t>
            </a:r>
          </a:p>
          <a:p>
            <a:pPr marL="0" indent="0">
              <a:buNone/>
            </a:pPr>
            <a:endParaRPr lang="de-DE" sz="1200" dirty="0"/>
          </a:p>
          <a:p>
            <a:pPr marL="0" indent="0">
              <a:buNone/>
            </a:pPr>
            <a:endParaRPr lang="de-DE" sz="1200" dirty="0"/>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18092126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Infektion</a:t>
            </a:r>
          </a:p>
          <a:p>
            <a:pPr marL="0" indent="0">
              <a:buNone/>
            </a:pPr>
            <a:endParaRPr lang="de-DE" sz="1600" dirty="0"/>
          </a:p>
          <a:p>
            <a:r>
              <a:rPr lang="de-DE" sz="1200" dirty="0"/>
              <a:t>Entstehung durch Einwanderung von Mikroorganismen durch Eintrittspforte in den Organismus</a:t>
            </a:r>
          </a:p>
          <a:p>
            <a:endParaRPr lang="de-DE" sz="1200" dirty="0"/>
          </a:p>
          <a:p>
            <a:r>
              <a:rPr lang="de-DE" sz="1200" dirty="0"/>
              <a:t>Z. B.: natürliche Körperöffnung, Wunde, verunreinigte Instrumente</a:t>
            </a:r>
          </a:p>
          <a:p>
            <a:endParaRPr lang="de-DE" sz="1200" dirty="0"/>
          </a:p>
          <a:p>
            <a:r>
              <a:rPr lang="de-DE" sz="1200" dirty="0"/>
              <a:t>Vermehrung </a:t>
            </a:r>
          </a:p>
          <a:p>
            <a:endParaRPr lang="de-DE" sz="1200" dirty="0"/>
          </a:p>
          <a:p>
            <a:r>
              <a:rPr lang="de-DE" sz="1200" dirty="0"/>
              <a:t>Reaktion des Wirts </a:t>
            </a:r>
          </a:p>
          <a:p>
            <a:endParaRPr lang="de-DE" sz="1200" dirty="0"/>
          </a:p>
          <a:p>
            <a:r>
              <a:rPr lang="de-DE" sz="1200" dirty="0"/>
              <a:t>Entzündung, Antikörperbildung </a:t>
            </a:r>
          </a:p>
          <a:p>
            <a:endParaRPr lang="de-DE" sz="1200" dirty="0"/>
          </a:p>
          <a:p>
            <a:endParaRPr lang="de-DE" sz="1200" dirty="0"/>
          </a:p>
          <a:p>
            <a:pPr>
              <a:buFont typeface="Wingdings" panose="05000000000000000000" pitchFamily="2" charset="2"/>
              <a:buChar char="Ø"/>
            </a:pPr>
            <a:r>
              <a:rPr lang="de-DE" sz="1200" dirty="0"/>
              <a:t>Pathogen (krankmachend)</a:t>
            </a:r>
          </a:p>
          <a:p>
            <a:pPr>
              <a:buFont typeface="Wingdings" panose="05000000000000000000" pitchFamily="2" charset="2"/>
              <a:buChar char="Ø"/>
            </a:pPr>
            <a:r>
              <a:rPr lang="de-DE" sz="1200" dirty="0"/>
              <a:t>Apathogen (nicht krankmachend)</a:t>
            </a:r>
          </a:p>
          <a:p>
            <a:endParaRPr lang="de-DE" sz="1200" dirty="0"/>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22413550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Infektionskrankheit – Einflussfaktoren </a:t>
            </a:r>
          </a:p>
          <a:p>
            <a:pPr marL="0" indent="0">
              <a:buNone/>
            </a:pPr>
            <a:endParaRPr lang="de-DE" sz="1600" dirty="0"/>
          </a:p>
          <a:p>
            <a:r>
              <a:rPr lang="de-DE" sz="1200" dirty="0"/>
              <a:t>Infektiöse Eigenschaften (Übertragbarkeit, Eindringungsvermögen)</a:t>
            </a:r>
          </a:p>
          <a:p>
            <a:endParaRPr lang="de-DE" sz="1200" dirty="0"/>
          </a:p>
          <a:p>
            <a:r>
              <a:rPr lang="de-DE" sz="1200" dirty="0"/>
              <a:t>Krankmachenden Eigenschaften (Virulenz = Grad der Pathogenität)</a:t>
            </a:r>
          </a:p>
          <a:p>
            <a:endParaRPr lang="de-DE" sz="1200" dirty="0"/>
          </a:p>
          <a:p>
            <a:r>
              <a:rPr lang="de-DE" sz="1200" dirty="0"/>
              <a:t>Menge der Erreger (Exposition)</a:t>
            </a:r>
          </a:p>
          <a:p>
            <a:endParaRPr lang="de-DE" sz="1200" dirty="0"/>
          </a:p>
          <a:p>
            <a:r>
              <a:rPr lang="de-DE" sz="1200" dirty="0"/>
              <a:t>Ansiedlungsort </a:t>
            </a:r>
          </a:p>
          <a:p>
            <a:endParaRPr lang="de-DE" sz="1200" dirty="0"/>
          </a:p>
          <a:p>
            <a:r>
              <a:rPr lang="de-DE" sz="1200" dirty="0"/>
              <a:t>Abwehrlage (Disposition)</a:t>
            </a:r>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24313192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Ablauf einer Infektionskrankheit</a:t>
            </a:r>
          </a:p>
          <a:p>
            <a:pPr marL="0" indent="0">
              <a:buNone/>
            </a:pPr>
            <a:endParaRPr lang="de-DE" sz="1600" dirty="0"/>
          </a:p>
          <a:p>
            <a:pPr>
              <a:buFont typeface="Wingdings" panose="05000000000000000000" pitchFamily="2" charset="2"/>
              <a:buChar char="Ø"/>
            </a:pPr>
            <a:r>
              <a:rPr lang="de-DE" sz="1200" dirty="0"/>
              <a:t>Inkubationszeit</a:t>
            </a:r>
          </a:p>
          <a:p>
            <a:pPr>
              <a:buFont typeface="Arial" panose="020B0604020202020204" pitchFamily="34" charset="0"/>
              <a:buChar char="•"/>
            </a:pPr>
            <a:r>
              <a:rPr lang="de-DE" sz="1200" dirty="0"/>
              <a:t>Zeit zwischen Ansteckung (Eindringen des Krankheitserregers in den Körper) und Auftreten erster Krankheitssymptome</a:t>
            </a:r>
          </a:p>
          <a:p>
            <a:pPr marL="0" indent="0">
              <a:buNone/>
            </a:pPr>
            <a:endParaRPr lang="de-DE" sz="1200" dirty="0"/>
          </a:p>
          <a:p>
            <a:pPr>
              <a:buFont typeface="Wingdings" panose="05000000000000000000" pitchFamily="2" charset="2"/>
              <a:buChar char="Ø"/>
            </a:pPr>
            <a:r>
              <a:rPr lang="de-DE" sz="1200" dirty="0"/>
              <a:t>Prodromalstadium</a:t>
            </a:r>
          </a:p>
          <a:p>
            <a:pPr>
              <a:buFont typeface="Arial" panose="020B0604020202020204" pitchFamily="34" charset="0"/>
              <a:buChar char="•"/>
            </a:pPr>
            <a:r>
              <a:rPr lang="de-DE" sz="1200" dirty="0"/>
              <a:t>Vorstadium, das der eigentlichen Krankheit vorausgeht</a:t>
            </a:r>
          </a:p>
          <a:p>
            <a:pPr>
              <a:buFont typeface="Arial" panose="020B0604020202020204" pitchFamily="34" charset="0"/>
              <a:buChar char="•"/>
            </a:pPr>
            <a:r>
              <a:rPr lang="de-DE" sz="1200" dirty="0"/>
              <a:t>Verbunden mit unspezifischen Beschwerden</a:t>
            </a:r>
          </a:p>
          <a:p>
            <a:pPr>
              <a:buFont typeface="Wingdings" panose="05000000000000000000" pitchFamily="2" charset="2"/>
              <a:buChar char="Ø"/>
            </a:pPr>
            <a:endParaRPr lang="de-DE" sz="1200" dirty="0"/>
          </a:p>
          <a:p>
            <a:pPr>
              <a:buFont typeface="Wingdings" panose="05000000000000000000" pitchFamily="2" charset="2"/>
              <a:buChar char="Ø"/>
            </a:pPr>
            <a:r>
              <a:rPr lang="de-DE" sz="1200" dirty="0"/>
              <a:t>Infektionskrankheit</a:t>
            </a:r>
          </a:p>
          <a:p>
            <a:pPr>
              <a:buFont typeface="Arial" panose="020B0604020202020204" pitchFamily="34" charset="0"/>
              <a:buChar char="•"/>
            </a:pPr>
            <a:r>
              <a:rPr lang="de-DE" sz="1200" dirty="0"/>
              <a:t>Erkrankung mit den meist typischen Krankheitssymptomen</a:t>
            </a:r>
          </a:p>
          <a:p>
            <a:pPr marL="0" indent="0">
              <a:buNone/>
            </a:pPr>
            <a:endParaRPr lang="de-DE" sz="1200" dirty="0"/>
          </a:p>
          <a:p>
            <a:pPr>
              <a:buFont typeface="Wingdings" panose="05000000000000000000" pitchFamily="2" charset="2"/>
              <a:buChar char="Ø"/>
            </a:pPr>
            <a:r>
              <a:rPr lang="de-DE" sz="1200" dirty="0"/>
              <a:t>Rekonvaleszenz</a:t>
            </a:r>
          </a:p>
          <a:p>
            <a:pPr>
              <a:buFont typeface="Arial" panose="020B0604020202020204" pitchFamily="34" charset="0"/>
              <a:buChar char="•"/>
            </a:pPr>
            <a:r>
              <a:rPr lang="de-DE" sz="1200" dirty="0"/>
              <a:t>Genesungsphase bis zur endgültigen Heilung</a:t>
            </a:r>
          </a:p>
          <a:p>
            <a:endParaRPr lang="de-DE" sz="1200" dirty="0"/>
          </a:p>
          <a:p>
            <a:pPr marL="0" indent="0">
              <a:buNone/>
            </a:pPr>
            <a:endParaRPr lang="de-DE" sz="1200" dirty="0"/>
          </a:p>
        </p:txBody>
      </p:sp>
    </p:spTree>
    <p:extLst>
      <p:ext uri="{BB962C8B-B14F-4D97-AF65-F5344CB8AC3E}">
        <p14:creationId xmlns:p14="http://schemas.microsoft.com/office/powerpoint/2010/main" val="30474654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Kolonisation</a:t>
            </a:r>
          </a:p>
          <a:p>
            <a:pPr marL="0" indent="0">
              <a:buNone/>
            </a:pPr>
            <a:endParaRPr lang="de-DE" sz="1600" dirty="0"/>
          </a:p>
          <a:p>
            <a:r>
              <a:rPr lang="de-DE" sz="1200" dirty="0"/>
              <a:t>Menschen/ Tiere sind auf der gesamten äußeren Haut und Schleimhäuten mit unterschiedlichen Bakterienarten und Hefepilzen besiedelt</a:t>
            </a:r>
          </a:p>
          <a:p>
            <a:endParaRPr lang="de-DE" sz="1200" dirty="0"/>
          </a:p>
          <a:p>
            <a:r>
              <a:rPr lang="de-DE" sz="1200" dirty="0"/>
              <a:t>Gleichgewicht mit Wirtsorganismus </a:t>
            </a:r>
          </a:p>
          <a:p>
            <a:endParaRPr lang="de-DE" sz="1200" dirty="0"/>
          </a:p>
          <a:p>
            <a:r>
              <a:rPr lang="de-DE" sz="1200" dirty="0" err="1"/>
              <a:t>Normalflora</a:t>
            </a:r>
            <a:r>
              <a:rPr lang="de-DE" sz="1200" dirty="0"/>
              <a:t> (physiologische Flora)</a:t>
            </a:r>
          </a:p>
          <a:p>
            <a:endParaRPr lang="de-DE" sz="1200" dirty="0"/>
          </a:p>
          <a:p>
            <a:r>
              <a:rPr lang="de-DE" sz="1200" dirty="0"/>
              <a:t>Keine Schädigung des Organismus</a:t>
            </a:r>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4836157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Kolonisation / Infektion</a:t>
            </a:r>
          </a:p>
          <a:p>
            <a:pPr marL="0" indent="0">
              <a:buNone/>
            </a:pPr>
            <a:endParaRPr lang="de-DE" sz="1600" dirty="0"/>
          </a:p>
          <a:p>
            <a:r>
              <a:rPr lang="de-DE" sz="1200" dirty="0"/>
              <a:t>Normalflora hat Barrierefunktion von Haut und Schleimhäuten</a:t>
            </a:r>
          </a:p>
          <a:p>
            <a:r>
              <a:rPr lang="de-DE" sz="1200" dirty="0"/>
              <a:t>Ansiedlung fremder Mikroorganismen wird abgewehrt</a:t>
            </a:r>
          </a:p>
          <a:p>
            <a:r>
              <a:rPr lang="de-DE" sz="1200" dirty="0"/>
              <a:t>Durch Veränderung der Abwehrlage oder medizinische Eingriffe können Mikroorganismen der Normalflora in den Organismus eindringen</a:t>
            </a:r>
          </a:p>
          <a:p>
            <a:pPr>
              <a:buFont typeface="Wingdings" panose="05000000000000000000" pitchFamily="2" charset="2"/>
              <a:buChar char="Ø"/>
            </a:pPr>
            <a:r>
              <a:rPr lang="de-DE" sz="1200" dirty="0"/>
              <a:t>Hervorrufen einer Infektion (endogene Infektion)</a:t>
            </a:r>
          </a:p>
          <a:p>
            <a:pPr>
              <a:buFont typeface="Wingdings" panose="05000000000000000000" pitchFamily="2" charset="2"/>
              <a:buChar char="Ø"/>
            </a:pPr>
            <a:endParaRPr lang="de-DE" sz="1200" dirty="0"/>
          </a:p>
          <a:p>
            <a:pPr>
              <a:buFont typeface="Wingdings" panose="05000000000000000000" pitchFamily="2" charset="2"/>
              <a:buChar char="Ø"/>
            </a:pPr>
            <a:r>
              <a:rPr lang="de-DE" sz="1200" dirty="0"/>
              <a:t>Wirtsfremde Mikroorganismen verursachen exogene Infektionen</a:t>
            </a:r>
          </a:p>
          <a:p>
            <a:endParaRPr lang="de-DE" sz="1200" dirty="0"/>
          </a:p>
          <a:p>
            <a:endParaRPr lang="de-DE" sz="1200" dirty="0"/>
          </a:p>
          <a:p>
            <a:pPr>
              <a:buFont typeface="Wingdings" panose="05000000000000000000" pitchFamily="2" charset="2"/>
              <a:buChar char="Ø"/>
            </a:pPr>
            <a:r>
              <a:rPr lang="de-DE" sz="1200" dirty="0"/>
              <a:t>Kolonisation: </a:t>
            </a:r>
          </a:p>
          <a:p>
            <a:r>
              <a:rPr lang="de-DE" sz="1200" dirty="0"/>
              <a:t>Besiedlung des Wirts durch pathogene Mikroorganismen ohne Infektion möglich, da der Erreger nicht ins Gewebe dringt</a:t>
            </a:r>
          </a:p>
          <a:p>
            <a:endParaRPr lang="de-DE" sz="1200" dirty="0"/>
          </a:p>
          <a:p>
            <a:r>
              <a:rPr lang="de-DE" sz="1200" dirty="0"/>
              <a:t>Mitarbeiter im Krankenhaus oft mit Staphylococcus </a:t>
            </a:r>
            <a:r>
              <a:rPr lang="de-DE" sz="1200" dirty="0" err="1"/>
              <a:t>aureus</a:t>
            </a:r>
            <a:r>
              <a:rPr lang="de-DE" sz="1200" dirty="0"/>
              <a:t> (in der Nase) besiedelt, ohne zu erkranken</a:t>
            </a:r>
          </a:p>
          <a:p>
            <a:pPr marL="0" indent="0">
              <a:buNone/>
            </a:pPr>
            <a:endParaRPr lang="de-DE" sz="1200" dirty="0"/>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23507970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Schutzimpfungen – Immunisierung </a:t>
            </a:r>
          </a:p>
          <a:p>
            <a:pPr marL="0" indent="0">
              <a:buNone/>
            </a:pPr>
            <a:endParaRPr lang="de-DE" sz="1600" dirty="0"/>
          </a:p>
          <a:p>
            <a:pPr>
              <a:buFont typeface="Wingdings" panose="05000000000000000000" pitchFamily="2" charset="2"/>
              <a:buChar char="Ø"/>
            </a:pPr>
            <a:r>
              <a:rPr lang="de-DE" sz="1200" dirty="0"/>
              <a:t>Immunität =&gt; Unempfindlichkeit des Organismus gegenüber Krankheitserregern</a:t>
            </a:r>
          </a:p>
          <a:p>
            <a:pPr marL="0" indent="0">
              <a:buNone/>
            </a:pPr>
            <a:endParaRPr lang="de-DE" sz="1200" dirty="0"/>
          </a:p>
          <a:p>
            <a:pPr>
              <a:buFont typeface="Wingdings" panose="05000000000000000000" pitchFamily="2" charset="2"/>
              <a:buChar char="Ø"/>
            </a:pPr>
            <a:r>
              <a:rPr lang="de-DE" sz="1200" dirty="0"/>
              <a:t>Schutzimpfung =&gt; künstliche Erzeugung von Immunität</a:t>
            </a:r>
          </a:p>
          <a:p>
            <a:pPr>
              <a:buFont typeface="Wingdings" panose="05000000000000000000" pitchFamily="2" charset="2"/>
              <a:buChar char="Ø"/>
            </a:pPr>
            <a:endParaRPr lang="de-DE" sz="1200" dirty="0"/>
          </a:p>
          <a:p>
            <a:pPr>
              <a:buFont typeface="Wingdings" panose="05000000000000000000" pitchFamily="2" charset="2"/>
              <a:buChar char="Ø"/>
            </a:pPr>
            <a:r>
              <a:rPr lang="de-DE" sz="1200" dirty="0"/>
              <a:t>Aktive </a:t>
            </a:r>
          </a:p>
          <a:p>
            <a:pPr>
              <a:buFont typeface="Arial" panose="020B0604020202020204" pitchFamily="34" charset="0"/>
              <a:buChar char="•"/>
            </a:pPr>
            <a:r>
              <a:rPr lang="de-DE" sz="1200" dirty="0"/>
              <a:t>abgetötete oder abgeschwächte Krankheitserreger</a:t>
            </a:r>
          </a:p>
          <a:p>
            <a:pPr>
              <a:buFont typeface="Arial" panose="020B0604020202020204" pitchFamily="34" charset="0"/>
              <a:buChar char="•"/>
            </a:pPr>
            <a:r>
              <a:rPr lang="de-DE" sz="1200" dirty="0"/>
              <a:t>Wirksam nach Tagen/ Wochen, Impfschutz lang (Jahre)</a:t>
            </a:r>
          </a:p>
          <a:p>
            <a:pPr>
              <a:buFont typeface="Arial" panose="020B0604020202020204" pitchFamily="34" charset="0"/>
              <a:buChar char="•"/>
            </a:pPr>
            <a:endParaRPr lang="de-DE" sz="1200" dirty="0"/>
          </a:p>
          <a:p>
            <a:pPr>
              <a:buFont typeface="Wingdings" panose="05000000000000000000" pitchFamily="2" charset="2"/>
              <a:buChar char="Ø"/>
            </a:pPr>
            <a:r>
              <a:rPr lang="de-DE" sz="1200" dirty="0"/>
              <a:t>Passive</a:t>
            </a:r>
          </a:p>
          <a:p>
            <a:pPr>
              <a:buFont typeface="Arial" panose="020B0604020202020204" pitchFamily="34" charset="0"/>
              <a:buChar char="•"/>
            </a:pPr>
            <a:r>
              <a:rPr lang="de-DE" sz="1200" dirty="0"/>
              <a:t>Körperfremde Antikörper</a:t>
            </a:r>
          </a:p>
          <a:p>
            <a:pPr>
              <a:buFont typeface="Arial" panose="020B0604020202020204" pitchFamily="34" charset="0"/>
              <a:buChar char="•"/>
            </a:pPr>
            <a:r>
              <a:rPr lang="de-DE" sz="1200" dirty="0"/>
              <a:t>Wirksam nach Minuten, Impfschutz kurz (Woche)</a:t>
            </a:r>
          </a:p>
          <a:p>
            <a:pPr>
              <a:buFont typeface="Arial" panose="020B0604020202020204" pitchFamily="34" charset="0"/>
              <a:buChar char="•"/>
            </a:pPr>
            <a:endParaRPr lang="de-DE" sz="1200" dirty="0"/>
          </a:p>
          <a:p>
            <a:pPr>
              <a:buFont typeface="Wingdings" panose="05000000000000000000" pitchFamily="2" charset="2"/>
              <a:buChar char="Ø"/>
            </a:pPr>
            <a:r>
              <a:rPr lang="de-DE" sz="1200" dirty="0"/>
              <a:t>Simultan</a:t>
            </a:r>
          </a:p>
          <a:p>
            <a:pPr>
              <a:buFont typeface="Arial" panose="020B0604020202020204" pitchFamily="34" charset="0"/>
              <a:buChar char="•"/>
            </a:pPr>
            <a:r>
              <a:rPr lang="de-DE" sz="1200" dirty="0"/>
              <a:t>Verletze Person: Vorbeugung von Tetanus</a:t>
            </a:r>
          </a:p>
          <a:p>
            <a:pPr>
              <a:buFont typeface="Wingdings" panose="05000000000000000000" pitchFamily="2" charset="2"/>
              <a:buChar char="Ø"/>
            </a:pPr>
            <a:endParaRPr lang="de-DE" sz="1200" dirty="0"/>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39695295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Infektionswege</a:t>
            </a:r>
          </a:p>
          <a:p>
            <a:pPr marL="0" indent="0">
              <a:buNone/>
            </a:pPr>
            <a:endParaRPr lang="de-DE" sz="1600" dirty="0"/>
          </a:p>
          <a:p>
            <a:pPr>
              <a:buFont typeface="Wingdings" panose="05000000000000000000" pitchFamily="2" charset="2"/>
              <a:buChar char="Ø"/>
            </a:pPr>
            <a:r>
              <a:rPr lang="de-DE" sz="1200" dirty="0"/>
              <a:t>Tröpfcheninfektion</a:t>
            </a:r>
          </a:p>
          <a:p>
            <a:pPr>
              <a:buFont typeface="Wingdings" panose="05000000000000000000" pitchFamily="2" charset="2"/>
              <a:buChar char="Ø"/>
            </a:pPr>
            <a:endParaRPr lang="de-DE" sz="1200" dirty="0"/>
          </a:p>
          <a:p>
            <a:pPr>
              <a:buFont typeface="Wingdings" panose="05000000000000000000" pitchFamily="2" charset="2"/>
              <a:buChar char="Ø"/>
            </a:pPr>
            <a:r>
              <a:rPr lang="de-DE" sz="1200" dirty="0"/>
              <a:t>Kontaktinfektion / Schmierinfektion</a:t>
            </a:r>
          </a:p>
          <a:p>
            <a:pPr marL="0" indent="0">
              <a:buNone/>
            </a:pPr>
            <a:endParaRPr lang="de-DE" sz="1200" dirty="0"/>
          </a:p>
          <a:p>
            <a:pPr>
              <a:buFont typeface="Wingdings" panose="05000000000000000000" pitchFamily="2" charset="2"/>
              <a:buChar char="Ø"/>
            </a:pPr>
            <a:r>
              <a:rPr lang="de-DE" sz="1200" dirty="0"/>
              <a:t>Wasser- und Nahrungsmittelinfektion</a:t>
            </a:r>
          </a:p>
          <a:p>
            <a:pPr>
              <a:buFont typeface="Wingdings" panose="05000000000000000000" pitchFamily="2" charset="2"/>
              <a:buChar char="Ø"/>
            </a:pPr>
            <a:endParaRPr lang="de-DE" sz="1200" dirty="0"/>
          </a:p>
          <a:p>
            <a:pPr>
              <a:buFont typeface="Wingdings" panose="05000000000000000000" pitchFamily="2" charset="2"/>
              <a:buChar char="Ø"/>
            </a:pPr>
            <a:r>
              <a:rPr lang="de-DE" sz="1200" dirty="0"/>
              <a:t>Perkutane Infektion</a:t>
            </a:r>
          </a:p>
          <a:p>
            <a:pPr>
              <a:buFont typeface="Wingdings" panose="05000000000000000000" pitchFamily="2" charset="2"/>
              <a:buChar char="Ø"/>
            </a:pPr>
            <a:endParaRPr lang="de-DE" sz="1200" dirty="0"/>
          </a:p>
          <a:p>
            <a:pPr>
              <a:buFont typeface="Wingdings" panose="05000000000000000000" pitchFamily="2" charset="2"/>
              <a:buChar char="Ø"/>
            </a:pPr>
            <a:endParaRPr lang="de-DE" sz="1200" dirty="0"/>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21677397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Tröpfcheninfektion</a:t>
            </a:r>
          </a:p>
          <a:p>
            <a:pPr>
              <a:buFont typeface="Wingdings" panose="05000000000000000000" pitchFamily="2" charset="2"/>
              <a:buChar char="Ø"/>
            </a:pPr>
            <a:endParaRPr lang="de-DE" sz="1600" dirty="0"/>
          </a:p>
          <a:p>
            <a:pPr>
              <a:buFont typeface="Arial" panose="020B0604020202020204" pitchFamily="34" charset="0"/>
              <a:buChar char="•"/>
            </a:pPr>
            <a:r>
              <a:rPr lang="de-DE" sz="1200" dirty="0"/>
              <a:t>Infektion durch kleine, erregerhaltige Tröpfchen, die von infizierten Personen beim Husten oder Niesen ausgestoßen werden</a:t>
            </a:r>
          </a:p>
          <a:p>
            <a:pPr>
              <a:buFont typeface="Arial" panose="020B0604020202020204" pitchFamily="34" charset="0"/>
              <a:buChar char="•"/>
            </a:pPr>
            <a:endParaRPr lang="de-DE" sz="1200" dirty="0"/>
          </a:p>
          <a:p>
            <a:pPr>
              <a:buFont typeface="Arial" panose="020B0604020202020204" pitchFamily="34" charset="0"/>
              <a:buChar char="•"/>
            </a:pPr>
            <a:r>
              <a:rPr lang="de-DE" sz="1200" dirty="0"/>
              <a:t>Unterschied zwischen Tröpfchen und Aerosolen bei etwa 5 µm Durchmesser =&gt; über 5 µm Tröpfchen</a:t>
            </a:r>
          </a:p>
          <a:p>
            <a:pPr>
              <a:buFont typeface="Arial" panose="020B0604020202020204" pitchFamily="34" charset="0"/>
              <a:buChar char="•"/>
            </a:pPr>
            <a:endParaRPr lang="de-DE" sz="1200" dirty="0"/>
          </a:p>
          <a:p>
            <a:r>
              <a:rPr lang="de-DE" sz="1200" dirty="0"/>
              <a:t>Tröpfchen entstehen überwiegend beim Husten und Niesen und sind relativ groß, so dass sie schnell zu Boden sinken und nicht mehr eingeatmet werden können</a:t>
            </a:r>
          </a:p>
          <a:p>
            <a:endParaRPr lang="de-DE" sz="1200" dirty="0"/>
          </a:p>
          <a:p>
            <a:r>
              <a:rPr lang="de-DE" sz="1200" dirty="0"/>
              <a:t>Aerosole dagegen sind relativ klein und können durch die Wind- und Luftbewegungen über Stunden bis Tage in der Luft und damit auch auf Atem-Höhe gehalten werden </a:t>
            </a:r>
          </a:p>
          <a:p>
            <a:pPr>
              <a:buFont typeface="Arial" panose="020B0604020202020204" pitchFamily="34" charset="0"/>
              <a:buChar char="•"/>
            </a:pPr>
            <a:endParaRPr lang="de-DE" sz="1200" dirty="0"/>
          </a:p>
          <a:p>
            <a:pPr>
              <a:buFont typeface="Wingdings" panose="05000000000000000000" pitchFamily="2" charset="2"/>
              <a:buChar char="Ø"/>
            </a:pPr>
            <a:endParaRPr lang="de-DE" sz="1200" dirty="0"/>
          </a:p>
          <a:p>
            <a:pPr marL="0" indent="0">
              <a:buNone/>
            </a:pPr>
            <a:endParaRPr lang="de-DE" sz="1200" dirty="0"/>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35689793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Kontaktinfektion – (Schmierinfektion)</a:t>
            </a:r>
          </a:p>
          <a:p>
            <a:pPr>
              <a:buFont typeface="Wingdings" panose="05000000000000000000" pitchFamily="2" charset="2"/>
              <a:buChar char="Ø"/>
            </a:pPr>
            <a:endParaRPr lang="de-DE" sz="1600" dirty="0"/>
          </a:p>
          <a:p>
            <a:r>
              <a:rPr lang="de-DE" sz="1200" dirty="0"/>
              <a:t>Übertragung von Krankheitserregern durch Verschmieren von keimbeladenem Material (z.B. Eiter)</a:t>
            </a:r>
          </a:p>
          <a:p>
            <a:endParaRPr lang="de-DE" sz="1200" dirty="0"/>
          </a:p>
          <a:p>
            <a:endParaRPr lang="de-DE" sz="1200" dirty="0"/>
          </a:p>
          <a:p>
            <a:pPr algn="l">
              <a:buFont typeface="Arial" panose="020B0604020202020204" pitchFamily="34" charset="0"/>
              <a:buChar char="•"/>
            </a:pPr>
            <a:r>
              <a:rPr lang="de-DE" sz="1200" i="0" dirty="0">
                <a:effectLst/>
                <a:latin typeface="Arial" panose="020B0604020202020204" pitchFamily="34" charset="0"/>
                <a:cs typeface="Arial" panose="020B0604020202020204" pitchFamily="34" charset="0"/>
              </a:rPr>
              <a:t>Von Mensch zu Mensch (direkte Kontaktinfektion):</a:t>
            </a:r>
            <a:br>
              <a:rPr lang="de-DE" sz="1200" b="0" i="0" dirty="0">
                <a:effectLst/>
                <a:latin typeface="Arial" panose="020B0604020202020204" pitchFamily="34" charset="0"/>
                <a:cs typeface="Arial" panose="020B0604020202020204" pitchFamily="34" charset="0"/>
              </a:rPr>
            </a:br>
            <a:r>
              <a:rPr lang="de-DE" sz="1200" b="0" i="0" dirty="0">
                <a:effectLst/>
                <a:latin typeface="Arial" panose="020B0604020202020204" pitchFamily="34" charset="0"/>
                <a:cs typeface="Arial" panose="020B0604020202020204" pitchFamily="34" charset="0"/>
              </a:rPr>
              <a:t>Wenn (z. B.) ein Grippe-Patient in die Hand niest, haften die Viren im Anschluss an der Handfläche. Gibt der Erkrankte nun einem anderen Menschen die Hand, können die Viren weiter wandern. </a:t>
            </a:r>
          </a:p>
          <a:p>
            <a:pPr algn="l">
              <a:buFont typeface="Arial" panose="020B0604020202020204" pitchFamily="34" charset="0"/>
              <a:buChar char="•"/>
            </a:pPr>
            <a:r>
              <a:rPr lang="de-DE" sz="1200" b="0" i="0" dirty="0">
                <a:effectLst/>
                <a:latin typeface="Arial" panose="020B0604020202020204" pitchFamily="34" charset="0"/>
                <a:cs typeface="Arial" panose="020B0604020202020204" pitchFamily="34" charset="0"/>
              </a:rPr>
              <a:t>Falls dieser Mensch danach seine Hand zum Mund, zur Nase oder den Augen führt, kann er sich über die Schleimhäute mit dem Erreger anstecken.</a:t>
            </a:r>
          </a:p>
          <a:p>
            <a:pPr algn="l">
              <a:buFont typeface="Arial" panose="020B0604020202020204" pitchFamily="34" charset="0"/>
              <a:buChar char="•"/>
            </a:pPr>
            <a:endParaRPr lang="de-DE" sz="1200" b="0" i="0" dirty="0">
              <a:effectLst/>
              <a:latin typeface="Arial" panose="020B0604020202020204" pitchFamily="34" charset="0"/>
              <a:cs typeface="Arial" panose="020B0604020202020204" pitchFamily="34" charset="0"/>
            </a:endParaRPr>
          </a:p>
          <a:p>
            <a:pPr algn="l">
              <a:buFont typeface="Arial" panose="020B0604020202020204" pitchFamily="34" charset="0"/>
              <a:buChar char="•"/>
            </a:pPr>
            <a:r>
              <a:rPr lang="de-DE" sz="1200" i="0" dirty="0">
                <a:effectLst/>
                <a:latin typeface="Arial" panose="020B0604020202020204" pitchFamily="34" charset="0"/>
                <a:cs typeface="Arial" panose="020B0604020202020204" pitchFamily="34" charset="0"/>
              </a:rPr>
              <a:t>Über Gegenstände (indirekte Kontaktinfektion = Schmierinfektion):</a:t>
            </a:r>
            <a:br>
              <a:rPr lang="de-DE" sz="1200" b="0" i="0" dirty="0">
                <a:effectLst/>
                <a:latin typeface="Arial" panose="020B0604020202020204" pitchFamily="34" charset="0"/>
                <a:cs typeface="Arial" panose="020B0604020202020204" pitchFamily="34" charset="0"/>
              </a:rPr>
            </a:br>
            <a:r>
              <a:rPr lang="de-DE" sz="1200" b="0" i="0" dirty="0">
                <a:effectLst/>
                <a:latin typeface="Arial" panose="020B0604020202020204" pitchFamily="34" charset="0"/>
                <a:cs typeface="Arial" panose="020B0604020202020204" pitchFamily="34" charset="0"/>
              </a:rPr>
              <a:t>An Gegenständen können Erreger haften. Werden beispielsweise Türgriffe oder Armaturen gemeinsam genutzt, können auch hier die Keime über die Hände weiter gegeben und anschließend unbemerkt zum Mund geführt werden.</a:t>
            </a:r>
            <a:br>
              <a:rPr lang="de-DE" sz="1200" b="0" i="0" dirty="0">
                <a:effectLst/>
                <a:latin typeface="Arial" panose="020B0604020202020204" pitchFamily="34" charset="0"/>
                <a:cs typeface="Arial" panose="020B0604020202020204" pitchFamily="34" charset="0"/>
              </a:rPr>
            </a:br>
            <a:endParaRPr lang="de-DE" sz="1200" b="0" i="0" dirty="0">
              <a:effectLst/>
              <a:latin typeface="Arial" panose="020B0604020202020204" pitchFamily="34" charset="0"/>
              <a:cs typeface="Arial" panose="020B0604020202020204" pitchFamily="34" charset="0"/>
            </a:endParaRPr>
          </a:p>
          <a:p>
            <a:pPr marL="0" indent="0" algn="l">
              <a:buNone/>
            </a:pPr>
            <a:endParaRPr lang="de-DE" sz="1200" dirty="0">
              <a:latin typeface="Arial" panose="020B0604020202020204" pitchFamily="34" charset="0"/>
              <a:cs typeface="Arial" panose="020B0604020202020204" pitchFamily="34" charset="0"/>
            </a:endParaRPr>
          </a:p>
          <a:p>
            <a:pPr algn="l">
              <a:buFont typeface="Arial" panose="020B0604020202020204" pitchFamily="34" charset="0"/>
              <a:buChar char="•"/>
            </a:pPr>
            <a:endParaRPr lang="de-DE" sz="1200" b="0" i="0" dirty="0">
              <a:effectLst/>
              <a:latin typeface="Arial" panose="020B0604020202020204" pitchFamily="34" charset="0"/>
              <a:cs typeface="Arial" panose="020B0604020202020204" pitchFamily="34" charset="0"/>
            </a:endParaRPr>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31744428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lgn="l">
              <a:buNone/>
            </a:pPr>
            <a:r>
              <a:rPr lang="de-DE" sz="1600" b="0" i="0" dirty="0">
                <a:effectLst/>
                <a:latin typeface="Arial" panose="020B0604020202020204" pitchFamily="34" charset="0"/>
                <a:cs typeface="Arial" panose="020B0604020202020204" pitchFamily="34" charset="0"/>
              </a:rPr>
              <a:t>Infektionen über Wasser oder Nahrungsmittel</a:t>
            </a:r>
          </a:p>
          <a:p>
            <a:pPr>
              <a:buFont typeface="Wingdings" panose="05000000000000000000" pitchFamily="2" charset="2"/>
              <a:buChar char="Ø"/>
            </a:pPr>
            <a:endParaRPr lang="de-DE" sz="1600" dirty="0"/>
          </a:p>
          <a:p>
            <a:pPr algn="l"/>
            <a:r>
              <a:rPr lang="de-DE" sz="1200" b="0" i="0" dirty="0">
                <a:effectLst/>
                <a:latin typeface="Arial" panose="020B0604020202020204" pitchFamily="34" charset="0"/>
                <a:cs typeface="Arial" panose="020B0604020202020204" pitchFamily="34" charset="0"/>
              </a:rPr>
              <a:t>Erreger können mit Trinkwasser oder Nahrung in den menschlichen Körper gelangen</a:t>
            </a:r>
          </a:p>
          <a:p>
            <a:pPr algn="l"/>
            <a:endParaRPr lang="de-DE" sz="1200" b="0" i="0" dirty="0">
              <a:effectLst/>
              <a:latin typeface="Arial" panose="020B0604020202020204" pitchFamily="34" charset="0"/>
              <a:cs typeface="Arial" panose="020B0604020202020204" pitchFamily="34" charset="0"/>
            </a:endParaRPr>
          </a:p>
          <a:p>
            <a:pPr algn="l"/>
            <a:r>
              <a:rPr lang="de-DE" sz="1200" dirty="0">
                <a:latin typeface="Arial" panose="020B0604020202020204" pitchFamily="34" charset="0"/>
                <a:cs typeface="Arial" panose="020B0604020202020204" pitchFamily="34" charset="0"/>
              </a:rPr>
              <a:t>B</a:t>
            </a:r>
            <a:r>
              <a:rPr lang="de-DE" sz="1200" b="0" i="0" dirty="0">
                <a:effectLst/>
                <a:latin typeface="Arial" panose="020B0604020202020204" pitchFamily="34" charset="0"/>
                <a:cs typeface="Arial" panose="020B0604020202020204" pitchFamily="34" charset="0"/>
              </a:rPr>
              <a:t>eim Baden in verunreinigten Gewässern oder bei Genuss von nicht aufbereitetem Wasser aus Brunnenanlagen können Krankheitserreger übertragen werden</a:t>
            </a:r>
          </a:p>
          <a:p>
            <a:pPr algn="l"/>
            <a:endParaRPr lang="de-DE" sz="1200" b="0" i="0" dirty="0">
              <a:effectLst/>
              <a:latin typeface="Arial" panose="020B0604020202020204" pitchFamily="34" charset="0"/>
              <a:cs typeface="Arial" panose="020B0604020202020204" pitchFamily="34" charset="0"/>
            </a:endParaRPr>
          </a:p>
          <a:p>
            <a:pPr algn="l"/>
            <a:r>
              <a:rPr lang="de-DE" sz="1200" b="0" i="0" dirty="0">
                <a:effectLst/>
                <a:latin typeface="Arial" panose="020B0604020202020204" pitchFamily="34" charset="0"/>
                <a:cs typeface="Arial" panose="020B0604020202020204" pitchFamily="34" charset="0"/>
              </a:rPr>
              <a:t>Im Schwimmbad besteht die Gefahr einer Infektion durch Erreger im feinen Sprühnebel von Wasserrutschen und Wasserfällen, der eingeatmet wird </a:t>
            </a:r>
          </a:p>
          <a:p>
            <a:pPr marL="0" indent="0" algn="l">
              <a:buNone/>
            </a:pPr>
            <a:endParaRPr lang="de-DE" sz="1200" dirty="0">
              <a:latin typeface="Arial" panose="020B0604020202020204" pitchFamily="34" charset="0"/>
              <a:cs typeface="Arial" panose="020B0604020202020204" pitchFamily="34" charset="0"/>
            </a:endParaRPr>
          </a:p>
          <a:p>
            <a:pPr algn="l">
              <a:buFont typeface="Arial" panose="020B0604020202020204" pitchFamily="34" charset="0"/>
              <a:buChar char="•"/>
            </a:pPr>
            <a:endParaRPr lang="de-DE" sz="1200" b="0" i="0" dirty="0">
              <a:effectLst/>
              <a:latin typeface="Arial" panose="020B0604020202020204" pitchFamily="34" charset="0"/>
              <a:cs typeface="Arial" panose="020B0604020202020204" pitchFamily="34" charset="0"/>
            </a:endParaRPr>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32909856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Perkutane Infektion</a:t>
            </a:r>
          </a:p>
          <a:p>
            <a:pPr>
              <a:buFont typeface="Wingdings" panose="05000000000000000000" pitchFamily="2" charset="2"/>
              <a:buChar char="Ø"/>
            </a:pPr>
            <a:endParaRPr lang="de-DE" sz="1600" dirty="0"/>
          </a:p>
          <a:p>
            <a:r>
              <a:rPr lang="de-DE" sz="1200" dirty="0"/>
              <a:t>Übertragung von Krankheitserregern durch die Haut (perkutan) oder Schleimhaut (</a:t>
            </a:r>
            <a:r>
              <a:rPr lang="de-DE" sz="1200" dirty="0" err="1"/>
              <a:t>permukös</a:t>
            </a:r>
            <a:r>
              <a:rPr lang="de-DE" sz="1200" dirty="0"/>
              <a:t>)</a:t>
            </a:r>
          </a:p>
          <a:p>
            <a:endParaRPr lang="de-DE" sz="1200" dirty="0"/>
          </a:p>
          <a:p>
            <a:r>
              <a:rPr lang="de-DE" sz="1200" dirty="0"/>
              <a:t>Infektionsweg, bei dem der Erreger </a:t>
            </a:r>
            <a:r>
              <a:rPr lang="de-DE" sz="1200" u="sng" dirty="0"/>
              <a:t>nicht</a:t>
            </a:r>
            <a:r>
              <a:rPr lang="de-DE" sz="1200" dirty="0"/>
              <a:t> über den Darm in den Organismus eindringt</a:t>
            </a:r>
          </a:p>
          <a:p>
            <a:endParaRPr lang="de-DE" sz="1200" dirty="0"/>
          </a:p>
          <a:p>
            <a:r>
              <a:rPr lang="de-DE" sz="1200" dirty="0"/>
              <a:t>Durch Injektion oder Stiche (bzw. Bisse), </a:t>
            </a:r>
            <a:r>
              <a:rPr lang="de-DE" sz="1200" u="sng" dirty="0"/>
              <a:t>Achtung</a:t>
            </a:r>
            <a:r>
              <a:rPr lang="de-DE" sz="1200" dirty="0"/>
              <a:t>: </a:t>
            </a:r>
            <a:r>
              <a:rPr lang="de-DE" sz="1200" dirty="0" err="1"/>
              <a:t>Recapping</a:t>
            </a:r>
            <a:r>
              <a:rPr lang="de-DE" sz="1200" dirty="0"/>
              <a:t> der Kanüle</a:t>
            </a:r>
          </a:p>
          <a:p>
            <a:endParaRPr lang="de-DE" sz="1200" dirty="0"/>
          </a:p>
          <a:p>
            <a:endParaRPr lang="de-DE" sz="1200" dirty="0"/>
          </a:p>
          <a:p>
            <a:pPr>
              <a:buFont typeface="Wingdings" panose="05000000000000000000" pitchFamily="2" charset="2"/>
              <a:buChar char="Ø"/>
            </a:pPr>
            <a:r>
              <a:rPr lang="de-DE" sz="1200" dirty="0"/>
              <a:t>Nadelstichverletzung: </a:t>
            </a:r>
          </a:p>
          <a:p>
            <a:pPr marL="0" indent="0">
              <a:buNone/>
            </a:pPr>
            <a:endParaRPr lang="de-DE" sz="1200" dirty="0"/>
          </a:p>
          <a:p>
            <a:r>
              <a:rPr lang="de-DE" sz="1200" dirty="0"/>
              <a:t>Infektionsgefahr für Hepatitis B, C und HIV besteht z. B. nach:</a:t>
            </a:r>
          </a:p>
          <a:p>
            <a:endParaRPr lang="de-DE" sz="1200" dirty="0"/>
          </a:p>
          <a:p>
            <a:r>
              <a:rPr lang="de-DE" sz="1200" dirty="0"/>
              <a:t>Nadelstichverletzungen durch Injektionskanülen, Nadeln zum Wundverschluss</a:t>
            </a:r>
          </a:p>
          <a:p>
            <a:r>
              <a:rPr lang="de-DE" sz="1200" dirty="0"/>
              <a:t>Schnittverletzungen durch Skalpelle</a:t>
            </a:r>
          </a:p>
          <a:p>
            <a:r>
              <a:rPr lang="de-DE" sz="1200" dirty="0"/>
              <a:t>Sekretspritzern (Blut oder andere Körperflüssigkeiten) auf Schleimhäute (Mund, Nase, Augen), intakte oder geschädigte Haut.</a:t>
            </a:r>
          </a:p>
          <a:p>
            <a:endParaRPr lang="de-DE" sz="1200" dirty="0"/>
          </a:p>
          <a:p>
            <a:pPr marL="0" indent="0" algn="l">
              <a:buNone/>
            </a:pPr>
            <a:endParaRPr lang="de-DE" sz="1200" dirty="0">
              <a:latin typeface="Arial" panose="020B0604020202020204" pitchFamily="34" charset="0"/>
              <a:cs typeface="Arial" panose="020B0604020202020204" pitchFamily="34" charset="0"/>
            </a:endParaRPr>
          </a:p>
          <a:p>
            <a:pPr algn="l">
              <a:buFont typeface="Arial" panose="020B0604020202020204" pitchFamily="34" charset="0"/>
              <a:buChar char="•"/>
            </a:pPr>
            <a:endParaRPr lang="de-DE" sz="1200" b="0" i="0" dirty="0">
              <a:effectLst/>
              <a:latin typeface="Arial" panose="020B0604020202020204" pitchFamily="34" charset="0"/>
              <a:cs typeface="Arial" panose="020B0604020202020204" pitchFamily="34" charset="0"/>
            </a:endParaRPr>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5339798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Sofort-Maßnahmen nach Kontakt mit infektiösem Material</a:t>
            </a:r>
          </a:p>
          <a:p>
            <a:pPr>
              <a:buFont typeface="Wingdings" panose="05000000000000000000" pitchFamily="2" charset="2"/>
              <a:buChar char="Ø"/>
            </a:pPr>
            <a:endParaRPr lang="de-DE" sz="1600" dirty="0"/>
          </a:p>
          <a:p>
            <a:pPr>
              <a:buFont typeface="Wingdings" panose="05000000000000000000" pitchFamily="2" charset="2"/>
              <a:buChar char="Ø"/>
            </a:pPr>
            <a:r>
              <a:rPr lang="de-DE" sz="1200" dirty="0"/>
              <a:t>Stich-/Schnittwunde: </a:t>
            </a:r>
          </a:p>
          <a:p>
            <a:pPr>
              <a:buFont typeface="Arial" panose="020B0604020202020204" pitchFamily="34" charset="0"/>
              <a:buChar char="•"/>
            </a:pPr>
            <a:r>
              <a:rPr lang="de-DE" sz="1200" dirty="0"/>
              <a:t>Blutung der Wunde anregen durch Druck auf das direkt umgebende Gewebe </a:t>
            </a:r>
          </a:p>
          <a:p>
            <a:pPr>
              <a:buFont typeface="Arial" panose="020B0604020202020204" pitchFamily="34" charset="0"/>
              <a:buChar char="•"/>
            </a:pPr>
            <a:r>
              <a:rPr lang="de-DE" sz="1200" dirty="0"/>
              <a:t>anschließend mindestens 10 Minuten mit einem viruziden Hautantiseptikum spülen</a:t>
            </a:r>
          </a:p>
          <a:p>
            <a:pPr algn="l">
              <a:buFont typeface="Arial" panose="020B0604020202020204" pitchFamily="34" charset="0"/>
              <a:buChar char="•"/>
            </a:pPr>
            <a:r>
              <a:rPr lang="de-DE" sz="1200" b="0" i="0" dirty="0">
                <a:solidFill>
                  <a:srgbClr val="000000"/>
                </a:solidFill>
                <a:effectLst/>
                <a:latin typeface="Arial" panose="020B0604020202020204" pitchFamily="34" charset="0"/>
                <a:cs typeface="Arial" panose="020B0604020202020204" pitchFamily="34" charset="0"/>
              </a:rPr>
              <a:t>Spontanen Blutfluss nicht sofort unterbinden, da potentiell infektiöses Material dadurch ausgespült wird</a:t>
            </a:r>
          </a:p>
          <a:p>
            <a:endParaRPr lang="de-DE" sz="1200" dirty="0"/>
          </a:p>
          <a:p>
            <a:pPr>
              <a:buFont typeface="Wingdings" panose="05000000000000000000" pitchFamily="2" charset="2"/>
              <a:buChar char="Ø"/>
            </a:pPr>
            <a:r>
              <a:rPr lang="de-DE" sz="1200" dirty="0"/>
              <a:t>Auge: </a:t>
            </a:r>
          </a:p>
          <a:p>
            <a:pPr>
              <a:buFont typeface="Arial" panose="020B0604020202020204" pitchFamily="34" charset="0"/>
              <a:buChar char="•"/>
            </a:pPr>
            <a:r>
              <a:rPr lang="de-DE" sz="1200" b="0" i="0" dirty="0">
                <a:solidFill>
                  <a:srgbClr val="000000"/>
                </a:solidFill>
                <a:effectLst/>
                <a:latin typeface="Arial" panose="020B0604020202020204" pitchFamily="34" charset="0"/>
                <a:cs typeface="Arial" panose="020B0604020202020204" pitchFamily="34" charset="0"/>
              </a:rPr>
              <a:t>Unverzüglich reichliches Ausspülen des Auges mit Ringer-, Kochsalzlösung oder Wasser</a:t>
            </a:r>
          </a:p>
          <a:p>
            <a:pPr>
              <a:buFont typeface="Arial" panose="020B0604020202020204" pitchFamily="34" charset="0"/>
              <a:buChar char="•"/>
            </a:pPr>
            <a:r>
              <a:rPr lang="de-DE" sz="1200" dirty="0">
                <a:latin typeface="Arial" panose="020B0604020202020204" pitchFamily="34" charset="0"/>
                <a:cs typeface="Arial" panose="020B0604020202020204" pitchFamily="34" charset="0"/>
              </a:rPr>
              <a:t>über mindestens 10 Minuten</a:t>
            </a:r>
          </a:p>
          <a:p>
            <a:pPr>
              <a:buFont typeface="Arial" panose="020B0604020202020204" pitchFamily="34" charset="0"/>
              <a:buChar char="•"/>
            </a:pPr>
            <a:endParaRPr lang="de-DE" sz="1200" dirty="0">
              <a:latin typeface="Arial" panose="020B0604020202020204" pitchFamily="34" charset="0"/>
              <a:cs typeface="Arial" panose="020B0604020202020204" pitchFamily="34" charset="0"/>
            </a:endParaRPr>
          </a:p>
          <a:p>
            <a:pPr>
              <a:buFont typeface="Wingdings" panose="05000000000000000000" pitchFamily="2" charset="2"/>
              <a:buChar char="Ø"/>
            </a:pPr>
            <a:r>
              <a:rPr lang="de-DE" sz="1200" dirty="0"/>
              <a:t>Mundschleimhaut: </a:t>
            </a:r>
          </a:p>
          <a:p>
            <a:r>
              <a:rPr lang="de-DE" sz="1200" b="0" i="0" dirty="0">
                <a:solidFill>
                  <a:srgbClr val="000000"/>
                </a:solidFill>
                <a:effectLst/>
                <a:latin typeface="Arial" panose="020B0604020202020204" pitchFamily="34" charset="0"/>
                <a:cs typeface="Arial" panose="020B0604020202020204" pitchFamily="34" charset="0"/>
              </a:rPr>
              <a:t>Sofortiges Ausspeien des aufgenommenen Materials </a:t>
            </a:r>
          </a:p>
          <a:p>
            <a:r>
              <a:rPr lang="de-DE" sz="1200" b="0" i="0" dirty="0">
                <a:solidFill>
                  <a:srgbClr val="000000"/>
                </a:solidFill>
                <a:effectLst/>
                <a:latin typeface="Arial" panose="020B0604020202020204" pitchFamily="34" charset="0"/>
                <a:cs typeface="Arial" panose="020B0604020202020204" pitchFamily="34" charset="0"/>
              </a:rPr>
              <a:t>Danach mehrfaches Spülen (ca. 4-5 mal) der Mundhöhle mit Wasser</a:t>
            </a:r>
          </a:p>
          <a:p>
            <a:r>
              <a:rPr lang="de-DE" sz="1200" b="0" i="0" dirty="0">
                <a:solidFill>
                  <a:srgbClr val="000000"/>
                </a:solidFill>
                <a:effectLst/>
                <a:latin typeface="Arial" panose="020B0604020202020204" pitchFamily="34" charset="0"/>
                <a:cs typeface="Arial" panose="020B0604020202020204" pitchFamily="34" charset="0"/>
              </a:rPr>
              <a:t>Jede Portion ist nach etwa 15 Sekunden intensiven Hin- und Her-Bewegens in der Mundhöhle auszuspeien </a:t>
            </a:r>
          </a:p>
          <a:p>
            <a:r>
              <a:rPr lang="de-DE" sz="1200" b="0" i="0" dirty="0">
                <a:solidFill>
                  <a:srgbClr val="000000"/>
                </a:solidFill>
                <a:effectLst/>
                <a:latin typeface="Arial" panose="020B0604020202020204" pitchFamily="34" charset="0"/>
                <a:cs typeface="Arial" panose="020B0604020202020204" pitchFamily="34" charset="0"/>
              </a:rPr>
              <a:t>ggf. </a:t>
            </a:r>
            <a:r>
              <a:rPr lang="de-DE" sz="1200" dirty="0">
                <a:latin typeface="Arial" panose="020B0604020202020204" pitchFamily="34" charset="0"/>
                <a:cs typeface="Arial" panose="020B0604020202020204" pitchFamily="34" charset="0"/>
              </a:rPr>
              <a:t>spülen mit 80%-</a:t>
            </a:r>
            <a:r>
              <a:rPr lang="de-DE" sz="1200" dirty="0" err="1">
                <a:latin typeface="Arial" panose="020B0604020202020204" pitchFamily="34" charset="0"/>
                <a:cs typeface="Arial" panose="020B0604020202020204" pitchFamily="34" charset="0"/>
              </a:rPr>
              <a:t>igem</a:t>
            </a:r>
            <a:r>
              <a:rPr lang="de-DE" sz="1200" dirty="0">
                <a:latin typeface="Arial" panose="020B0604020202020204" pitchFamily="34" charset="0"/>
                <a:cs typeface="Arial" panose="020B0604020202020204" pitchFamily="34" charset="0"/>
              </a:rPr>
              <a:t> Alkohol </a:t>
            </a:r>
          </a:p>
          <a:p>
            <a:pPr algn="l">
              <a:buFont typeface="Arial" panose="020B0604020202020204" pitchFamily="34" charset="0"/>
              <a:buChar char="•"/>
            </a:pPr>
            <a:endParaRPr lang="de-DE" sz="1200" b="0" i="0" dirty="0">
              <a:effectLst/>
              <a:latin typeface="Arial" panose="020B0604020202020204" pitchFamily="34" charset="0"/>
              <a:cs typeface="Arial" panose="020B0604020202020204" pitchFamily="34" charset="0"/>
            </a:endParaRPr>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552370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Sofort-Maßnahmen nach Kontakt mit infektiösem Material</a:t>
            </a:r>
          </a:p>
          <a:p>
            <a:pPr>
              <a:buFont typeface="Wingdings" panose="05000000000000000000" pitchFamily="2" charset="2"/>
              <a:buChar char="Ø"/>
            </a:pPr>
            <a:endParaRPr lang="de-DE" sz="1600" dirty="0"/>
          </a:p>
          <a:p>
            <a:pPr>
              <a:buFont typeface="Wingdings" panose="05000000000000000000" pitchFamily="2" charset="2"/>
              <a:buChar char="Ø"/>
            </a:pPr>
            <a:r>
              <a:rPr lang="de-DE" sz="1200" dirty="0"/>
              <a:t>Direkt im Anschluss daran oder parallel dazu (Helfer):</a:t>
            </a:r>
          </a:p>
          <a:p>
            <a:pPr marL="0" indent="0">
              <a:buNone/>
            </a:pPr>
            <a:endParaRPr lang="de-DE" sz="1200" dirty="0"/>
          </a:p>
          <a:p>
            <a:r>
              <a:rPr lang="de-DE" sz="1200" dirty="0"/>
              <a:t>Benachrichtigung des Betriebsarztes oder Durchgangsarztes (D-Arzt)</a:t>
            </a:r>
          </a:p>
          <a:p>
            <a:r>
              <a:rPr lang="de-DE" sz="1200" dirty="0"/>
              <a:t>Arztkontakt innerhalb einer Stunde erwirken</a:t>
            </a:r>
          </a:p>
          <a:p>
            <a:r>
              <a:rPr lang="de-DE" sz="1200" dirty="0"/>
              <a:t>Infektionsquelle recherchieren: Patient bekannt?</a:t>
            </a:r>
          </a:p>
          <a:p>
            <a:r>
              <a:rPr lang="de-DE" sz="1200" dirty="0"/>
              <a:t>Blutstatus der möglichen Infektionsquelle erheben (Hepatitis B, C, HIV)</a:t>
            </a:r>
          </a:p>
          <a:p>
            <a:r>
              <a:rPr lang="de-DE" sz="1200" dirty="0"/>
              <a:t>Eintrag ins Verbandbuch</a:t>
            </a:r>
          </a:p>
          <a:p>
            <a:endParaRPr lang="de-DE" sz="1200" dirty="0"/>
          </a:p>
          <a:p>
            <a:pPr>
              <a:buFont typeface="Wingdings" panose="05000000000000000000" pitchFamily="2" charset="2"/>
              <a:buChar char="Ø"/>
            </a:pPr>
            <a:r>
              <a:rPr lang="de-DE" sz="1200" dirty="0"/>
              <a:t>Vorgehen des D-Arztes:</a:t>
            </a:r>
          </a:p>
          <a:p>
            <a:r>
              <a:rPr lang="de-DE" sz="1200" dirty="0"/>
              <a:t>Impfstatus/Antikörperstatus des Verletzten und der potenziell infektiösen Kontaktperson erheben (Hepatitis B, C, HIV) durch Blutabnahme (Einverständnis des Patienten und des Verletzten)</a:t>
            </a:r>
          </a:p>
          <a:p>
            <a:pPr marL="0" indent="0">
              <a:buNone/>
            </a:pPr>
            <a:endParaRPr lang="de-DE" sz="1200" dirty="0"/>
          </a:p>
          <a:p>
            <a:pPr>
              <a:buFont typeface="Arial" panose="020B0604020202020204" pitchFamily="34" charset="0"/>
              <a:buChar char="•"/>
            </a:pPr>
            <a:r>
              <a:rPr lang="de-DE" sz="1200" dirty="0"/>
              <a:t>Bei potenzieller Infektionsgefahr mit HIV: </a:t>
            </a:r>
          </a:p>
          <a:p>
            <a:pPr>
              <a:buFont typeface="Arial" panose="020B0604020202020204" pitchFamily="34" charset="0"/>
              <a:buChar char="•"/>
            </a:pPr>
            <a:r>
              <a:rPr lang="de-DE" sz="1200" dirty="0"/>
              <a:t>Entscheidung zur medikamentösen Prophylaxe innerhalb von Stunden treffen und mit der Behandlung beginnen (PEP = Postexpositionsprophylaxe)</a:t>
            </a:r>
          </a:p>
          <a:p>
            <a:pPr>
              <a:buFont typeface="Wingdings" panose="05000000000000000000" pitchFamily="2" charset="2"/>
              <a:buChar char="Ø"/>
            </a:pPr>
            <a:endParaRPr lang="de-DE" sz="1200" dirty="0"/>
          </a:p>
          <a:p>
            <a:endParaRPr lang="de-DE" sz="1200" dirty="0"/>
          </a:p>
          <a:p>
            <a:endParaRPr lang="de-DE" sz="1200" dirty="0"/>
          </a:p>
          <a:p>
            <a:pPr algn="l">
              <a:buFont typeface="Arial" panose="020B0604020202020204" pitchFamily="34" charset="0"/>
              <a:buChar char="•"/>
            </a:pPr>
            <a:endParaRPr lang="de-DE" sz="1200" b="0" i="0" dirty="0">
              <a:effectLst/>
              <a:latin typeface="Arial" panose="020B0604020202020204" pitchFamily="34" charset="0"/>
              <a:cs typeface="Arial" panose="020B0604020202020204" pitchFamily="34" charset="0"/>
            </a:endParaRPr>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26788324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effectLst/>
                <a:latin typeface="Arial" panose="020B0604020202020204" pitchFamily="34" charset="0"/>
                <a:ea typeface="Calibri" panose="020F0502020204030204" pitchFamily="34" charset="0"/>
              </a:rPr>
              <a:t>Infektionsschutzgesetz (IfSG)</a:t>
            </a:r>
          </a:p>
          <a:p>
            <a:pPr marL="0" indent="0">
              <a:buNone/>
            </a:pPr>
            <a:endParaRPr lang="de-DE" sz="1600" dirty="0">
              <a:latin typeface="Arial" panose="020B0604020202020204" pitchFamily="34" charset="0"/>
              <a:ea typeface="Calibri" panose="020F0502020204030204" pitchFamily="34" charset="0"/>
            </a:endParaRPr>
          </a:p>
          <a:p>
            <a:r>
              <a:rPr lang="de-DE" sz="1600" dirty="0">
                <a:effectLst/>
                <a:latin typeface="Arial" panose="020B0604020202020204" pitchFamily="34" charset="0"/>
                <a:ea typeface="Calibri" panose="020F0502020204030204" pitchFamily="34" charset="0"/>
              </a:rPr>
              <a:t> </a:t>
            </a:r>
            <a:r>
              <a:rPr lang="de-DE" sz="1200" dirty="0">
                <a:effectLst/>
                <a:latin typeface="Arial" panose="020B0604020202020204" pitchFamily="34" charset="0"/>
                <a:ea typeface="Calibri" panose="020F0502020204030204" pitchFamily="34" charset="0"/>
              </a:rPr>
              <a:t>01.01.2001 in Kraft getreten</a:t>
            </a:r>
          </a:p>
          <a:p>
            <a:pPr marL="0" indent="0">
              <a:buNone/>
            </a:pPr>
            <a:endParaRPr lang="de-DE" sz="1200" dirty="0">
              <a:latin typeface="Arial" panose="020B0604020202020204" pitchFamily="34" charset="0"/>
            </a:endParaRPr>
          </a:p>
          <a:p>
            <a:r>
              <a:rPr lang="de-DE" sz="1200" dirty="0">
                <a:latin typeface="Arial" panose="020B0604020202020204" pitchFamily="34" charset="0"/>
              </a:rPr>
              <a:t>Vorbeugung übertragbarer Krankheiten beim Menschen</a:t>
            </a:r>
          </a:p>
          <a:p>
            <a:endParaRPr lang="de-DE" sz="1200" dirty="0">
              <a:latin typeface="Arial" panose="020B0604020202020204" pitchFamily="34" charset="0"/>
            </a:endParaRPr>
          </a:p>
          <a:p>
            <a:r>
              <a:rPr lang="de-DE" sz="1200" dirty="0">
                <a:latin typeface="Arial" panose="020B0604020202020204" pitchFamily="34" charset="0"/>
              </a:rPr>
              <a:t>Frühzeitige Erkennung von Infektionen</a:t>
            </a:r>
          </a:p>
          <a:p>
            <a:pPr marL="0" indent="0">
              <a:buNone/>
            </a:pPr>
            <a:endParaRPr lang="de-DE" sz="1200" dirty="0">
              <a:latin typeface="Arial" panose="020B0604020202020204" pitchFamily="34" charset="0"/>
            </a:endParaRPr>
          </a:p>
          <a:p>
            <a:r>
              <a:rPr lang="de-DE" sz="1200" dirty="0">
                <a:latin typeface="Arial" panose="020B0604020202020204" pitchFamily="34" charset="0"/>
              </a:rPr>
              <a:t>Verhinderung der Ausbreitung von Infektionen</a:t>
            </a:r>
          </a:p>
          <a:p>
            <a:endParaRPr lang="de-DE" sz="1200" dirty="0">
              <a:latin typeface="Arial" panose="020B0604020202020204" pitchFamily="34" charset="0"/>
            </a:endParaRPr>
          </a:p>
          <a:p>
            <a:pPr>
              <a:buFont typeface="Wingdings" panose="05000000000000000000" pitchFamily="2" charset="2"/>
              <a:buChar char="Ø"/>
            </a:pPr>
            <a:r>
              <a:rPr lang="de-DE" sz="1200" dirty="0">
                <a:latin typeface="Arial" panose="020B0604020202020204" pitchFamily="34" charset="0"/>
              </a:rPr>
              <a:t>Koordination durch das RKI</a:t>
            </a:r>
            <a:endParaRPr lang="de-DE" sz="1200" dirty="0"/>
          </a:p>
          <a:p>
            <a:pPr>
              <a:buFont typeface="Wingdings" panose="05000000000000000000" pitchFamily="2" charset="2"/>
              <a:buChar char="Ø"/>
            </a:pPr>
            <a:endParaRPr lang="de-DE" sz="1200" dirty="0"/>
          </a:p>
          <a:p>
            <a:endParaRPr lang="de-DE" sz="1200" dirty="0"/>
          </a:p>
          <a:p>
            <a:endParaRPr lang="de-DE" sz="1200" dirty="0"/>
          </a:p>
          <a:p>
            <a:pPr algn="l">
              <a:buFont typeface="Arial" panose="020B0604020202020204" pitchFamily="34" charset="0"/>
              <a:buChar char="•"/>
            </a:pPr>
            <a:endParaRPr lang="de-DE" sz="1200" b="0" i="0" dirty="0">
              <a:effectLst/>
              <a:latin typeface="Arial" panose="020B0604020202020204" pitchFamily="34" charset="0"/>
              <a:cs typeface="Arial" panose="020B0604020202020204" pitchFamily="34" charset="0"/>
            </a:endParaRPr>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24022600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Arbeitsschutzgesetz (ArbSchG) </a:t>
            </a:r>
          </a:p>
          <a:p>
            <a:pPr marL="0" indent="0">
              <a:buNone/>
            </a:pPr>
            <a:endParaRPr lang="de-DE" sz="1600" dirty="0"/>
          </a:p>
          <a:p>
            <a:r>
              <a:rPr lang="de-DE" sz="1200" dirty="0"/>
              <a:t>Grundlage Arbeitsschutz</a:t>
            </a:r>
          </a:p>
          <a:p>
            <a:pPr marL="0" indent="0">
              <a:buNone/>
            </a:pPr>
            <a:endParaRPr lang="de-DE" sz="1200" dirty="0"/>
          </a:p>
          <a:p>
            <a:r>
              <a:rPr lang="de-DE" sz="1200" dirty="0"/>
              <a:t>Siebtes Sozialgesetzbuch (SGB VII) =&gt; regelt gesetzliche Unfallversicherung</a:t>
            </a:r>
          </a:p>
          <a:p>
            <a:pPr marL="0" indent="0">
              <a:buNone/>
            </a:pPr>
            <a:endParaRPr lang="de-DE" sz="1200" dirty="0"/>
          </a:p>
          <a:p>
            <a:pPr>
              <a:buFont typeface="Wingdings" panose="05000000000000000000" pitchFamily="2" charset="2"/>
              <a:buChar char="Ø"/>
            </a:pPr>
            <a:r>
              <a:rPr lang="de-DE" sz="1200" dirty="0"/>
              <a:t>Prävention:</a:t>
            </a:r>
          </a:p>
          <a:p>
            <a:r>
              <a:rPr lang="de-DE" sz="1200" dirty="0"/>
              <a:t>Arbeitsunfällen</a:t>
            </a:r>
          </a:p>
          <a:p>
            <a:r>
              <a:rPr lang="de-DE" sz="1200" dirty="0"/>
              <a:t>Berufskrankheiten</a:t>
            </a:r>
          </a:p>
          <a:p>
            <a:r>
              <a:rPr lang="de-DE" sz="1200" dirty="0"/>
              <a:t>Arbeitsbedingten Gesundheitsgefahren</a:t>
            </a:r>
          </a:p>
          <a:p>
            <a:pPr marL="0" indent="0">
              <a:buNone/>
            </a:pPr>
            <a:endParaRPr lang="de-DE" sz="1200" dirty="0"/>
          </a:p>
          <a:p>
            <a:pPr>
              <a:buFont typeface="Wingdings" panose="05000000000000000000" pitchFamily="2" charset="2"/>
              <a:buChar char="Ø"/>
            </a:pPr>
            <a:r>
              <a:rPr lang="de-DE" sz="1200" dirty="0"/>
              <a:t>Zahnmedizinisches Personal über Berufsgenossenschaft (BG) unfallversichert:</a:t>
            </a:r>
          </a:p>
          <a:p>
            <a:r>
              <a:rPr lang="de-DE" sz="1200" dirty="0"/>
              <a:t>Berufsgenossenschaft für Gesundheitsdienst und Wohlfahrtspflege (BGW)</a:t>
            </a:r>
          </a:p>
          <a:p>
            <a:r>
              <a:rPr lang="de-DE" sz="1200" dirty="0"/>
              <a:t>Träger der gesetzlichen Unfallversicherung (nicht selbstständig Beschäftigte)</a:t>
            </a:r>
          </a:p>
          <a:p>
            <a:r>
              <a:rPr lang="de-DE" sz="1200" dirty="0"/>
              <a:t>Vorgabe von Unfallverhütungsvorschriften</a:t>
            </a:r>
          </a:p>
          <a:p>
            <a:pPr>
              <a:buFont typeface="Arial" panose="020B0604020202020204" pitchFamily="34" charset="0"/>
              <a:buChar char="•"/>
            </a:pPr>
            <a:r>
              <a:rPr lang="de-DE" sz="1200" dirty="0"/>
              <a:t>Beitrag vom Unternehmer (Zahnarzt) </a:t>
            </a:r>
          </a:p>
          <a:p>
            <a:pPr>
              <a:buFont typeface="Wingdings" panose="05000000000000000000" pitchFamily="2" charset="2"/>
              <a:buChar char="Ø"/>
            </a:pPr>
            <a:endParaRPr lang="de-DE" sz="1200" dirty="0"/>
          </a:p>
          <a:p>
            <a:endParaRPr lang="de-DE" sz="1200" dirty="0"/>
          </a:p>
          <a:p>
            <a:endParaRPr lang="de-DE" sz="1200" dirty="0"/>
          </a:p>
          <a:p>
            <a:pPr algn="l">
              <a:buFont typeface="Arial" panose="020B0604020202020204" pitchFamily="34" charset="0"/>
              <a:buChar char="•"/>
            </a:pPr>
            <a:endParaRPr lang="de-DE" sz="1200" b="0" i="0" dirty="0">
              <a:effectLst/>
              <a:latin typeface="Arial" panose="020B0604020202020204" pitchFamily="34" charset="0"/>
              <a:cs typeface="Arial" panose="020B0604020202020204" pitchFamily="34" charset="0"/>
            </a:endParaRPr>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35552696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Biostoffverordnung (BioStoffV) – TRBA 250</a:t>
            </a:r>
          </a:p>
          <a:p>
            <a:pPr marL="0" indent="0">
              <a:buNone/>
            </a:pPr>
            <a:endParaRPr lang="de-DE" sz="1600" dirty="0"/>
          </a:p>
          <a:p>
            <a:r>
              <a:rPr lang="de-DE" sz="1200" dirty="0"/>
              <a:t>Schutz der Beschäftigten vor biologischen Arbeitsstoffen</a:t>
            </a:r>
          </a:p>
          <a:p>
            <a:r>
              <a:rPr lang="de-DE" sz="1200" dirty="0"/>
              <a:t>Kontakt mit Mikroorganismen: Bakterien, Viren, Pilze</a:t>
            </a:r>
          </a:p>
          <a:p>
            <a:pPr>
              <a:buFont typeface="Arial" panose="020B0604020202020204" pitchFamily="34" charset="0"/>
              <a:buChar char="•"/>
            </a:pPr>
            <a:r>
              <a:rPr lang="de-DE" sz="1200" b="0" i="0" dirty="0">
                <a:effectLst/>
                <a:latin typeface="Arial" panose="020B0604020202020204" pitchFamily="34" charset="0"/>
              </a:rPr>
              <a:t>Einstufung der Biologischen Arbeitsstoffe in vier Risikogruppen</a:t>
            </a:r>
          </a:p>
          <a:p>
            <a:pPr>
              <a:buFont typeface="Arial" panose="020B0604020202020204" pitchFamily="34" charset="0"/>
              <a:buChar char="•"/>
            </a:pPr>
            <a:r>
              <a:rPr lang="de-DE" sz="1200" b="0" i="0" dirty="0">
                <a:effectLst/>
                <a:latin typeface="Arial" panose="020B0604020202020204" pitchFamily="34" charset="0"/>
              </a:rPr>
              <a:t>Einstufung erfolgt nach dem Infektionsrisiko: je gefährlicher ein </a:t>
            </a:r>
            <a:r>
              <a:rPr lang="de-DE" sz="1200" b="0" i="0" dirty="0" err="1">
                <a:effectLst/>
                <a:latin typeface="Arial" panose="020B0604020202020204" pitchFamily="34" charset="0"/>
              </a:rPr>
              <a:t>Biostoff</a:t>
            </a:r>
            <a:r>
              <a:rPr lang="de-DE" sz="1200" b="0" i="0" dirty="0">
                <a:effectLst/>
                <a:latin typeface="Arial" panose="020B0604020202020204" pitchFamily="34" charset="0"/>
              </a:rPr>
              <a:t>, desto höher ist die Risikogruppe</a:t>
            </a:r>
            <a:endParaRPr lang="de-DE" sz="1200" dirty="0"/>
          </a:p>
          <a:p>
            <a:pPr marL="0" indent="0">
              <a:buNone/>
            </a:pPr>
            <a:endParaRPr lang="de-DE" sz="1200" dirty="0"/>
          </a:p>
          <a:p>
            <a:pPr>
              <a:buFont typeface="Wingdings" panose="05000000000000000000" pitchFamily="2" charset="2"/>
              <a:buChar char="Ø"/>
            </a:pPr>
            <a:r>
              <a:rPr lang="de-DE" sz="1200" dirty="0"/>
              <a:t>In der Zahnarztpraxis und zahntechnisches Labor:</a:t>
            </a:r>
          </a:p>
          <a:p>
            <a:r>
              <a:rPr lang="de-DE" sz="1200" dirty="0"/>
              <a:t>Nicht gezielte Tätigkeit mit biologischen Arbeitsstoffen</a:t>
            </a:r>
          </a:p>
          <a:p>
            <a:r>
              <a:rPr lang="de-DE" sz="1200" dirty="0"/>
              <a:t>Erreger unbekannt</a:t>
            </a:r>
          </a:p>
          <a:p>
            <a:pPr>
              <a:buFont typeface="Wingdings" panose="05000000000000000000" pitchFamily="2" charset="2"/>
              <a:buChar char="Ø"/>
            </a:pPr>
            <a:endParaRPr lang="de-DE" sz="1200" dirty="0"/>
          </a:p>
          <a:p>
            <a:pPr>
              <a:buFont typeface="Wingdings" panose="05000000000000000000" pitchFamily="2" charset="2"/>
              <a:buChar char="Ø"/>
            </a:pPr>
            <a:r>
              <a:rPr lang="de-DE" sz="1200" dirty="0"/>
              <a:t>Gezielte Tätigkeit (mikrobiologisches Labor)</a:t>
            </a:r>
          </a:p>
          <a:p>
            <a:r>
              <a:rPr lang="de-DE" sz="1200" dirty="0"/>
              <a:t>Erreger bekannt</a:t>
            </a:r>
          </a:p>
          <a:p>
            <a:pPr>
              <a:buFont typeface="Wingdings" panose="05000000000000000000" pitchFamily="2" charset="2"/>
              <a:buChar char="Ø"/>
            </a:pPr>
            <a:endParaRPr lang="de-DE" sz="1200" dirty="0"/>
          </a:p>
          <a:p>
            <a:r>
              <a:rPr lang="de-DE" sz="1200" dirty="0"/>
              <a:t>Technischen Regeln für Biologische Arbeitsstoffe (TRBA)</a:t>
            </a:r>
          </a:p>
          <a:p>
            <a:r>
              <a:rPr lang="de-DE" sz="1200" dirty="0"/>
              <a:t>TRBA 250 „Biologische Arbeitsstoffe im Gesundheitswesen und in der Wohlfahrtspflege“</a:t>
            </a:r>
          </a:p>
          <a:p>
            <a:pPr algn="l">
              <a:buFont typeface="Arial" panose="020B0604020202020204" pitchFamily="34" charset="0"/>
              <a:buChar char="•"/>
            </a:pPr>
            <a:r>
              <a:rPr lang="de-DE" sz="1200" dirty="0"/>
              <a:t>TRBA 250 konkretisiert im Rahmen ihres Anwendungsbereichs die Anforderungen der Biostoffverordnung</a:t>
            </a:r>
            <a:endParaRPr lang="de-DE" sz="1200" b="0" i="0" dirty="0">
              <a:effectLst/>
              <a:latin typeface="Arial" panose="020B0604020202020204" pitchFamily="34" charset="0"/>
              <a:cs typeface="Arial" panose="020B0604020202020204" pitchFamily="34" charset="0"/>
            </a:endParaRPr>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22006048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Infektionspräventive Maßnahmen des Behandlungsteams</a:t>
            </a:r>
          </a:p>
          <a:p>
            <a:pPr>
              <a:buFont typeface="Wingdings" panose="05000000000000000000" pitchFamily="2" charset="2"/>
              <a:buChar char="Ø"/>
            </a:pPr>
            <a:endParaRPr lang="de-DE" sz="1600" dirty="0"/>
          </a:p>
          <a:p>
            <a:pPr>
              <a:buFont typeface="Wingdings" panose="05000000000000000000" pitchFamily="2" charset="2"/>
              <a:buChar char="Ø"/>
            </a:pPr>
            <a:r>
              <a:rPr lang="de-DE" sz="1200" dirty="0"/>
              <a:t>Schutz vor Kontamination (direkte Maßnahmen): </a:t>
            </a:r>
          </a:p>
          <a:p>
            <a:pPr>
              <a:buFont typeface="Wingdings" panose="05000000000000000000" pitchFamily="2" charset="2"/>
              <a:buChar char="Ø"/>
            </a:pPr>
            <a:endParaRPr lang="de-DE" sz="1200" dirty="0"/>
          </a:p>
          <a:p>
            <a:r>
              <a:rPr lang="de-DE" sz="1200" dirty="0"/>
              <a:t>Schutzhandschuhe</a:t>
            </a:r>
          </a:p>
          <a:p>
            <a:r>
              <a:rPr lang="de-DE" sz="1200" dirty="0"/>
              <a:t>Mund-Nasen-Schutz</a:t>
            </a:r>
          </a:p>
          <a:p>
            <a:r>
              <a:rPr lang="de-DE" sz="1200" dirty="0"/>
              <a:t>Augenschutz</a:t>
            </a:r>
          </a:p>
          <a:p>
            <a:r>
              <a:rPr lang="de-DE" sz="1200" dirty="0"/>
              <a:t>Schutzkleidung</a:t>
            </a:r>
          </a:p>
          <a:p>
            <a:r>
              <a:rPr lang="de-DE" sz="1200" b="0" i="0" dirty="0">
                <a:effectLst/>
                <a:latin typeface="Arial" panose="020B0604020202020204" pitchFamily="34" charset="0"/>
                <a:cs typeface="Arial" panose="020B0604020202020204" pitchFamily="34" charset="0"/>
              </a:rPr>
              <a:t>Lange Haare zusammengebunden (ggf. Haube)</a:t>
            </a:r>
          </a:p>
          <a:p>
            <a:endParaRPr lang="de-DE" sz="1200" b="0" i="0" dirty="0">
              <a:effectLst/>
              <a:latin typeface="Arial" panose="020B0604020202020204" pitchFamily="34" charset="0"/>
              <a:cs typeface="Arial" panose="020B0604020202020204" pitchFamily="34" charset="0"/>
            </a:endParaRPr>
          </a:p>
          <a:p>
            <a:pPr>
              <a:buFont typeface="Wingdings" panose="05000000000000000000" pitchFamily="2" charset="2"/>
              <a:buChar char="Ø"/>
            </a:pPr>
            <a:r>
              <a:rPr lang="de-DE" sz="1200" dirty="0"/>
              <a:t>Schutz vor Kontamination (indirekte Maßnahmen) </a:t>
            </a:r>
          </a:p>
          <a:p>
            <a:pPr marL="0" indent="0">
              <a:buNone/>
            </a:pPr>
            <a:endParaRPr lang="de-DE" sz="1200" dirty="0"/>
          </a:p>
          <a:p>
            <a:r>
              <a:rPr lang="de-DE" sz="1200" dirty="0"/>
              <a:t>Systematische Absaug- und Haltetechnik</a:t>
            </a:r>
          </a:p>
          <a:p>
            <a:r>
              <a:rPr lang="de-DE" sz="1200" dirty="0"/>
              <a:t>Kofferdam-Anwendung</a:t>
            </a:r>
          </a:p>
          <a:p>
            <a:r>
              <a:rPr lang="de-DE" sz="1200" dirty="0"/>
              <a:t>Unfallsichere Abfallentsorgung</a:t>
            </a:r>
          </a:p>
          <a:p>
            <a:endParaRPr lang="de-DE" sz="1200" b="0" i="0" dirty="0">
              <a:effectLst/>
              <a:latin typeface="Arial" panose="020B0604020202020204" pitchFamily="34" charset="0"/>
              <a:cs typeface="Arial" panose="020B0604020202020204" pitchFamily="34" charset="0"/>
            </a:endParaRPr>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33399948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Infektionspräventive Maßnahmen des Behandlungsteams</a:t>
            </a:r>
          </a:p>
          <a:p>
            <a:pPr>
              <a:buFont typeface="Wingdings" panose="05000000000000000000" pitchFamily="2" charset="2"/>
              <a:buChar char="Ø"/>
            </a:pPr>
            <a:endParaRPr lang="de-DE" sz="1600" dirty="0"/>
          </a:p>
          <a:p>
            <a:pPr>
              <a:buFont typeface="Wingdings" panose="05000000000000000000" pitchFamily="2" charset="2"/>
              <a:buChar char="Ø"/>
            </a:pPr>
            <a:r>
              <a:rPr lang="de-DE" sz="1200" dirty="0"/>
              <a:t>Händehygiene:</a:t>
            </a:r>
          </a:p>
          <a:p>
            <a:pPr>
              <a:buFont typeface="Wingdings" panose="05000000000000000000" pitchFamily="2" charset="2"/>
              <a:buChar char="Ø"/>
            </a:pPr>
            <a:endParaRPr lang="de-DE" sz="1200" dirty="0"/>
          </a:p>
          <a:p>
            <a:r>
              <a:rPr lang="de-DE" sz="1200" dirty="0"/>
              <a:t>Händewaschen</a:t>
            </a:r>
          </a:p>
          <a:p>
            <a:endParaRPr lang="de-DE" sz="1200" dirty="0"/>
          </a:p>
          <a:p>
            <a:r>
              <a:rPr lang="de-DE" sz="1200" dirty="0"/>
              <a:t>Hygienische Händedesinfektion</a:t>
            </a:r>
          </a:p>
          <a:p>
            <a:endParaRPr lang="de-DE" sz="1200" dirty="0"/>
          </a:p>
          <a:p>
            <a:r>
              <a:rPr lang="de-DE" sz="1200" dirty="0"/>
              <a:t>Chirurgische Händedesinfektion </a:t>
            </a:r>
          </a:p>
          <a:p>
            <a:endParaRPr lang="de-DE" sz="1200" dirty="0"/>
          </a:p>
          <a:p>
            <a:endParaRPr lang="de-DE" sz="1200" dirty="0"/>
          </a:p>
          <a:p>
            <a:r>
              <a:rPr lang="de-DE" sz="1200" dirty="0"/>
              <a:t>Kurze Fingernägel</a:t>
            </a:r>
          </a:p>
          <a:p>
            <a:endParaRPr lang="de-DE" sz="1200" dirty="0"/>
          </a:p>
          <a:p>
            <a:r>
              <a:rPr lang="de-DE" sz="1200" dirty="0"/>
              <a:t>Keine Lackierung der Fingernägel</a:t>
            </a:r>
          </a:p>
          <a:p>
            <a:endParaRPr lang="de-DE" sz="1200" dirty="0"/>
          </a:p>
          <a:p>
            <a:r>
              <a:rPr lang="de-DE" sz="1200" dirty="0"/>
              <a:t>Keine künstlichen Fingernägel</a:t>
            </a:r>
          </a:p>
          <a:p>
            <a:pPr algn="l">
              <a:buFont typeface="Arial" panose="020B0604020202020204" pitchFamily="34" charset="0"/>
              <a:buChar char="•"/>
            </a:pPr>
            <a:endParaRPr lang="de-DE" sz="1200" b="0" i="0" dirty="0">
              <a:effectLst/>
              <a:latin typeface="Arial" panose="020B0604020202020204" pitchFamily="34" charset="0"/>
              <a:cs typeface="Arial" panose="020B0604020202020204" pitchFamily="34" charset="0"/>
            </a:endParaRPr>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4130379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Händewaschen</a:t>
            </a:r>
          </a:p>
          <a:p>
            <a:endParaRPr lang="de-DE" sz="1600" dirty="0"/>
          </a:p>
          <a:p>
            <a:r>
              <a:rPr lang="de-DE" sz="1200" dirty="0"/>
              <a:t>Bei sichtbarer Verschmutzung</a:t>
            </a:r>
          </a:p>
          <a:p>
            <a:endParaRPr lang="de-DE" sz="1200" dirty="0"/>
          </a:p>
          <a:p>
            <a:r>
              <a:rPr lang="de-DE" sz="1200" dirty="0"/>
              <a:t>Vor Beginn der Arbeitszeit</a:t>
            </a:r>
          </a:p>
          <a:p>
            <a:endParaRPr lang="de-DE" sz="1200" dirty="0"/>
          </a:p>
          <a:p>
            <a:r>
              <a:rPr lang="de-DE" sz="1200" dirty="0"/>
              <a:t>Nach der (Essens-)Pause</a:t>
            </a:r>
          </a:p>
          <a:p>
            <a:endParaRPr lang="de-DE" sz="1200" dirty="0"/>
          </a:p>
          <a:p>
            <a:r>
              <a:rPr lang="de-DE" sz="1200" dirty="0"/>
              <a:t>Nach Toilettennutzung</a:t>
            </a:r>
          </a:p>
          <a:p>
            <a:endParaRPr lang="de-DE" sz="1200" dirty="0"/>
          </a:p>
          <a:p>
            <a:r>
              <a:rPr lang="de-DE" sz="1200" dirty="0"/>
              <a:t>Nach dem Naseputzen </a:t>
            </a:r>
          </a:p>
          <a:p>
            <a:endParaRPr lang="de-DE" sz="1200" dirty="0"/>
          </a:p>
          <a:p>
            <a:r>
              <a:rPr lang="de-DE" sz="1200" dirty="0"/>
              <a:t>Nach Behandlungstag</a:t>
            </a:r>
          </a:p>
          <a:p>
            <a:pPr algn="l">
              <a:buFont typeface="Arial" panose="020B0604020202020204" pitchFamily="34" charset="0"/>
              <a:buChar char="•"/>
            </a:pPr>
            <a:endParaRPr lang="de-DE" sz="1200" b="0" i="0" dirty="0">
              <a:effectLst/>
              <a:latin typeface="Arial" panose="020B0604020202020204" pitchFamily="34" charset="0"/>
              <a:cs typeface="Arial" panose="020B0604020202020204" pitchFamily="34" charset="0"/>
            </a:endParaRPr>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15955597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Händewaschen</a:t>
            </a:r>
          </a:p>
          <a:p>
            <a:endParaRPr lang="de-DE" sz="1600" dirty="0"/>
          </a:p>
          <a:p>
            <a:pPr algn="l" fontAlgn="t"/>
            <a:r>
              <a:rPr lang="de-DE" sz="1200" b="0" i="0" dirty="0">
                <a:effectLst/>
                <a:latin typeface="Arial" panose="020B0604020202020204" pitchFamily="34" charset="0"/>
                <a:cs typeface="Arial" panose="020B0604020202020204" pitchFamily="34" charset="0"/>
              </a:rPr>
              <a:t>Hände </a:t>
            </a:r>
            <a:r>
              <a:rPr lang="de-DE" sz="1200" i="0" dirty="0">
                <a:effectLst/>
                <a:latin typeface="Arial" panose="020B0604020202020204" pitchFamily="34" charset="0"/>
                <a:cs typeface="Arial" panose="020B0604020202020204" pitchFamily="34" charset="0"/>
              </a:rPr>
              <a:t>unter fließendem Wasser </a:t>
            </a:r>
            <a:r>
              <a:rPr lang="de-DE" sz="1200" b="0" i="0" dirty="0">
                <a:effectLst/>
                <a:latin typeface="Arial" panose="020B0604020202020204" pitchFamily="34" charset="0"/>
                <a:cs typeface="Arial" panose="020B0604020202020204" pitchFamily="34" charset="0"/>
              </a:rPr>
              <a:t>nass machen</a:t>
            </a:r>
          </a:p>
          <a:p>
            <a:pPr algn="l" fontAlgn="t"/>
            <a:endParaRPr lang="de-DE" sz="1200" dirty="0">
              <a:latin typeface="Arial" panose="020B0604020202020204" pitchFamily="34" charset="0"/>
              <a:cs typeface="Arial" panose="020B0604020202020204" pitchFamily="34" charset="0"/>
            </a:endParaRPr>
          </a:p>
          <a:p>
            <a:pPr algn="l" fontAlgn="t"/>
            <a:r>
              <a:rPr lang="de-DE" sz="1200" b="0" i="0" dirty="0">
                <a:effectLst/>
                <a:latin typeface="Arial" panose="020B0604020202020204" pitchFamily="34" charset="0"/>
                <a:cs typeface="Arial" panose="020B0604020202020204" pitchFamily="34" charset="0"/>
              </a:rPr>
              <a:t>Rundum einseifen und g</a:t>
            </a:r>
            <a:r>
              <a:rPr lang="de-DE" sz="1200" i="0" dirty="0">
                <a:effectLst/>
                <a:latin typeface="Arial" panose="020B0604020202020204" pitchFamily="34" charset="0"/>
                <a:cs typeface="Arial" panose="020B0604020202020204" pitchFamily="34" charset="0"/>
              </a:rPr>
              <a:t>enug Seife verwenden</a:t>
            </a:r>
            <a:r>
              <a:rPr lang="de-DE" sz="1200" b="0" i="0" dirty="0">
                <a:effectLst/>
                <a:latin typeface="Arial" panose="020B0604020202020204" pitchFamily="34" charset="0"/>
                <a:cs typeface="Arial" panose="020B0604020202020204" pitchFamily="34" charset="0"/>
              </a:rPr>
              <a:t> </a:t>
            </a:r>
          </a:p>
          <a:p>
            <a:pPr algn="l" fontAlgn="t"/>
            <a:endParaRPr lang="de-DE" sz="1200" b="0" i="0" dirty="0">
              <a:effectLst/>
              <a:latin typeface="Arial" panose="020B0604020202020204" pitchFamily="34" charset="0"/>
              <a:cs typeface="Arial" panose="020B0604020202020204" pitchFamily="34" charset="0"/>
            </a:endParaRPr>
          </a:p>
          <a:p>
            <a:pPr algn="l" fontAlgn="t"/>
            <a:r>
              <a:rPr lang="de-DE" sz="1200" b="0" i="0" dirty="0">
                <a:effectLst/>
                <a:latin typeface="Arial" panose="020B0604020202020204" pitchFamily="34" charset="0"/>
                <a:cs typeface="Arial" panose="020B0604020202020204" pitchFamily="34" charset="0"/>
              </a:rPr>
              <a:t>Genug Zeit lassen: Richtiges Händewaschen dauert </a:t>
            </a:r>
            <a:r>
              <a:rPr lang="de-DE" sz="1200" i="0" dirty="0">
                <a:effectLst/>
                <a:latin typeface="Arial" panose="020B0604020202020204" pitchFamily="34" charset="0"/>
                <a:cs typeface="Arial" panose="020B0604020202020204" pitchFamily="34" charset="0"/>
              </a:rPr>
              <a:t>mindestens 20 Sekunden, bei verschmutzten Händen auch länger</a:t>
            </a:r>
          </a:p>
          <a:p>
            <a:pPr algn="l" fontAlgn="t"/>
            <a:endParaRPr lang="de-DE" sz="1200" i="0" dirty="0">
              <a:effectLst/>
              <a:latin typeface="Arial" panose="020B0604020202020204" pitchFamily="34" charset="0"/>
              <a:cs typeface="Arial" panose="020B0604020202020204" pitchFamily="34" charset="0"/>
            </a:endParaRPr>
          </a:p>
          <a:p>
            <a:r>
              <a:rPr lang="de-DE" sz="1200" b="0" i="0" dirty="0">
                <a:effectLst/>
                <a:latin typeface="Arial" panose="020B0604020202020204" pitchFamily="34" charset="0"/>
                <a:cs typeface="Arial" panose="020B0604020202020204" pitchFamily="34" charset="0"/>
              </a:rPr>
              <a:t>Gründliches Abspülen der Hände unter </a:t>
            </a:r>
            <a:r>
              <a:rPr lang="de-DE" sz="1200" b="0" i="0" u="sng" dirty="0">
                <a:effectLst/>
                <a:latin typeface="Arial" panose="020B0604020202020204" pitchFamily="34" charset="0"/>
                <a:cs typeface="Arial" panose="020B0604020202020204" pitchFamily="34" charset="0"/>
              </a:rPr>
              <a:t>kalten</a:t>
            </a:r>
            <a:r>
              <a:rPr lang="de-DE" sz="1200" b="0" i="0" dirty="0">
                <a:effectLst/>
                <a:latin typeface="Arial" panose="020B0604020202020204" pitchFamily="34" charset="0"/>
                <a:cs typeface="Arial" panose="020B0604020202020204" pitchFamily="34" charset="0"/>
              </a:rPr>
              <a:t> fließendem Wasser, damit </a:t>
            </a:r>
            <a:r>
              <a:rPr lang="de-DE" sz="1200" dirty="0"/>
              <a:t>Hautporen geschlossen bleiben und weiniger Hautfett entzogen wird</a:t>
            </a:r>
          </a:p>
          <a:p>
            <a:endParaRPr lang="de-DE" sz="1200" b="0" i="0" dirty="0">
              <a:effectLst/>
              <a:latin typeface="Arial" panose="020B0604020202020204" pitchFamily="34" charset="0"/>
              <a:cs typeface="Arial" panose="020B0604020202020204" pitchFamily="34" charset="0"/>
            </a:endParaRPr>
          </a:p>
          <a:p>
            <a:pPr algn="l" fontAlgn="t"/>
            <a:r>
              <a:rPr lang="de-DE" sz="1200" dirty="0">
                <a:latin typeface="Arial" panose="020B0604020202020204" pitchFamily="34" charset="0"/>
                <a:cs typeface="Arial" panose="020B0604020202020204" pitchFamily="34" charset="0"/>
              </a:rPr>
              <a:t>Gründliches T</a:t>
            </a:r>
            <a:r>
              <a:rPr lang="de-DE" sz="1200" b="0" i="0" dirty="0">
                <a:effectLst/>
                <a:latin typeface="Arial" panose="020B0604020202020204" pitchFamily="34" charset="0"/>
                <a:cs typeface="Arial" panose="020B0604020202020204" pitchFamily="34" charset="0"/>
              </a:rPr>
              <a:t>rocknen der Hände, auch der Fingerzwischenräume, nach Möglichkeit Papiertuch zur einmaligen Verwendung</a:t>
            </a:r>
            <a:r>
              <a:rPr lang="de-DE" sz="1200" dirty="0">
                <a:latin typeface="Arial" panose="020B0604020202020204" pitchFamily="34" charset="0"/>
                <a:cs typeface="Arial" panose="020B0604020202020204" pitchFamily="34" charset="0"/>
              </a:rPr>
              <a:t> benutzen</a:t>
            </a:r>
            <a:endParaRPr lang="de-DE" sz="1200" b="0" i="0" dirty="0">
              <a:effectLst/>
              <a:latin typeface="Arial" panose="020B0604020202020204" pitchFamily="34" charset="0"/>
              <a:cs typeface="Arial" panose="020B0604020202020204" pitchFamily="34" charset="0"/>
            </a:endParaRPr>
          </a:p>
          <a:p>
            <a:pPr algn="l">
              <a:buFont typeface="Arial" panose="020B0604020202020204" pitchFamily="34" charset="0"/>
              <a:buChar char="•"/>
            </a:pPr>
            <a:endParaRPr lang="de-DE" sz="1200" b="0" i="0" dirty="0">
              <a:effectLst/>
              <a:latin typeface="Arial" panose="020B0604020202020204" pitchFamily="34" charset="0"/>
              <a:cs typeface="Arial" panose="020B0604020202020204" pitchFamily="34" charset="0"/>
            </a:endParaRPr>
          </a:p>
          <a:p>
            <a:r>
              <a:rPr lang="de-DE" sz="1200" dirty="0"/>
              <a:t>Flüssige Waschpräparate aus Direktspendern verwenden</a:t>
            </a:r>
          </a:p>
          <a:p>
            <a:pPr>
              <a:buFont typeface="Arial" panose="020B0604020202020204" pitchFamily="34" charset="0"/>
              <a:buChar char="•"/>
            </a:pPr>
            <a:r>
              <a:rPr lang="de-DE" sz="1200" dirty="0"/>
              <a:t>Pflegecreme verwenden</a:t>
            </a:r>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40216390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Hygienische Händedesinfektion</a:t>
            </a:r>
          </a:p>
          <a:p>
            <a:pPr marL="0" indent="0">
              <a:buNone/>
            </a:pPr>
            <a:endParaRPr lang="de-DE" sz="1600" dirty="0"/>
          </a:p>
          <a:p>
            <a:r>
              <a:rPr lang="de-DE" sz="1200" dirty="0"/>
              <a:t>Vor jeder Behandlung</a:t>
            </a:r>
          </a:p>
          <a:p>
            <a:endParaRPr lang="de-DE" sz="1200" dirty="0"/>
          </a:p>
          <a:p>
            <a:r>
              <a:rPr lang="de-DE" sz="1200" dirty="0"/>
              <a:t>Bei Behandlungsunterbrechung</a:t>
            </a:r>
          </a:p>
          <a:p>
            <a:endParaRPr lang="de-DE" sz="1200" dirty="0"/>
          </a:p>
          <a:p>
            <a:r>
              <a:rPr lang="de-DE" sz="1200" dirty="0"/>
              <a:t>Bei Behandlungsende</a:t>
            </a:r>
          </a:p>
          <a:p>
            <a:endParaRPr lang="de-DE" sz="1200" dirty="0"/>
          </a:p>
          <a:p>
            <a:endParaRPr lang="de-DE" sz="1200" dirty="0"/>
          </a:p>
          <a:p>
            <a:pPr>
              <a:buFont typeface="Wingdings" panose="05000000000000000000" pitchFamily="2" charset="2"/>
              <a:buChar char="Ø"/>
            </a:pPr>
            <a:r>
              <a:rPr lang="de-DE" sz="1200" dirty="0"/>
              <a:t>Unabhängig des Handschuhtragens</a:t>
            </a:r>
          </a:p>
          <a:p>
            <a:pPr>
              <a:buFont typeface="Symbol" panose="05050102010706020507" pitchFamily="18" charset="2"/>
              <a:buChar char="Þ"/>
            </a:pPr>
            <a:endParaRPr lang="de-DE" sz="1200" dirty="0"/>
          </a:p>
          <a:p>
            <a:r>
              <a:rPr lang="de-DE" sz="1200" dirty="0"/>
              <a:t>Hände-Desinfektionsmittel auf Alkoholbasis</a:t>
            </a:r>
          </a:p>
          <a:p>
            <a:r>
              <a:rPr lang="de-DE" sz="1200" dirty="0"/>
              <a:t>Wandspender verwenden</a:t>
            </a:r>
          </a:p>
          <a:p>
            <a:r>
              <a:rPr lang="de-DE" sz="1200" dirty="0"/>
              <a:t>Betätigung durch Ellenbogendruck</a:t>
            </a:r>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27649229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Hygienische Händedesinfektion</a:t>
            </a:r>
          </a:p>
          <a:p>
            <a:pPr marL="0" indent="0">
              <a:buNone/>
            </a:pPr>
            <a:endParaRPr lang="de-DE" sz="1600" dirty="0"/>
          </a:p>
          <a:p>
            <a:r>
              <a:rPr lang="de-DE" sz="1200" dirty="0"/>
              <a:t>Trockene Handoberflächen (z. B.: nach Händewäschen)</a:t>
            </a:r>
          </a:p>
          <a:p>
            <a:r>
              <a:rPr lang="de-DE" sz="1200" u="sng" dirty="0"/>
              <a:t>30</a:t>
            </a:r>
            <a:r>
              <a:rPr lang="de-DE" sz="1200" dirty="0"/>
              <a:t>-60 s Anwendung</a:t>
            </a:r>
          </a:p>
          <a:p>
            <a:r>
              <a:rPr lang="de-DE" sz="1200" dirty="0"/>
              <a:t>3-4 ml Desinfektionslösung</a:t>
            </a:r>
          </a:p>
          <a:p>
            <a:r>
              <a:rPr lang="de-DE" sz="1200" dirty="0"/>
              <a:t>Während der gesamten Einwirkzeit müssen Hände mit Desinfektionsmittel feucht gehalten werden</a:t>
            </a:r>
          </a:p>
          <a:p>
            <a:pPr marL="0" indent="0">
              <a:buNone/>
            </a:pPr>
            <a:endParaRPr lang="de-DE" sz="1200" dirty="0"/>
          </a:p>
          <a:p>
            <a:pPr marL="0" indent="0">
              <a:buNone/>
            </a:pPr>
            <a:endParaRPr lang="de-DE" sz="1200" dirty="0"/>
          </a:p>
          <a:p>
            <a:r>
              <a:rPr lang="de-DE" sz="1200" dirty="0"/>
              <a:t>Innen- und Außenflächen der Hände</a:t>
            </a:r>
          </a:p>
          <a:p>
            <a:endParaRPr lang="de-DE" sz="1200" dirty="0"/>
          </a:p>
          <a:p>
            <a:r>
              <a:rPr lang="de-DE" sz="1200" dirty="0"/>
              <a:t>Handgelenke</a:t>
            </a:r>
          </a:p>
          <a:p>
            <a:endParaRPr lang="de-DE" sz="1200" dirty="0"/>
          </a:p>
          <a:p>
            <a:r>
              <a:rPr lang="de-DE" sz="1200" dirty="0"/>
              <a:t>Flächen zwischen den Fingern</a:t>
            </a:r>
          </a:p>
          <a:p>
            <a:endParaRPr lang="de-DE" sz="1200" dirty="0"/>
          </a:p>
          <a:p>
            <a:r>
              <a:rPr lang="de-DE" sz="1200" dirty="0"/>
              <a:t>Fingerkuppen</a:t>
            </a:r>
          </a:p>
          <a:p>
            <a:endParaRPr lang="de-DE" sz="1200" dirty="0"/>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3426907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Chirurgische Händedesinfektion</a:t>
            </a:r>
          </a:p>
          <a:p>
            <a:pPr marL="0" indent="0">
              <a:buNone/>
            </a:pPr>
            <a:endParaRPr lang="de-DE" sz="1600" dirty="0"/>
          </a:p>
          <a:p>
            <a:pPr>
              <a:buFont typeface="Wingdings" panose="05000000000000000000" pitchFamily="2" charset="2"/>
              <a:buChar char="Ø"/>
            </a:pPr>
            <a:r>
              <a:rPr lang="de-DE" sz="1200" dirty="0"/>
              <a:t>In Kombination mit sterilen Handschuhen</a:t>
            </a:r>
          </a:p>
          <a:p>
            <a:pPr marL="0" indent="0">
              <a:buNone/>
            </a:pPr>
            <a:endParaRPr lang="de-DE" sz="1200" dirty="0"/>
          </a:p>
          <a:p>
            <a:r>
              <a:rPr lang="de-DE" sz="1200" dirty="0"/>
              <a:t>Bei umfangreichen zahnärztlich-chirurgischen Eingriffen</a:t>
            </a:r>
          </a:p>
          <a:p>
            <a:r>
              <a:rPr lang="de-DE" sz="1200" dirty="0"/>
              <a:t>Bei Patienten mit erhöhtem Infektionsrisiko</a:t>
            </a:r>
          </a:p>
          <a:p>
            <a:endParaRPr lang="de-DE" sz="1200" dirty="0"/>
          </a:p>
          <a:p>
            <a:endParaRPr lang="de-DE" sz="1200" dirty="0"/>
          </a:p>
          <a:p>
            <a:r>
              <a:rPr lang="de-DE" sz="1200" dirty="0"/>
              <a:t>Hände mit Wasser und Waschlotion aus Direktspender reinigen</a:t>
            </a:r>
          </a:p>
          <a:p>
            <a:endParaRPr lang="de-DE" sz="1200" dirty="0"/>
          </a:p>
          <a:p>
            <a:r>
              <a:rPr lang="de-DE" sz="1200" dirty="0"/>
              <a:t>Abtrocknen mit Einmalhandtuch</a:t>
            </a:r>
          </a:p>
          <a:p>
            <a:endParaRPr lang="de-DE" sz="1200" dirty="0"/>
          </a:p>
          <a:p>
            <a:r>
              <a:rPr lang="de-DE" sz="1200" dirty="0"/>
              <a:t>Hände und Unterarme mit Desinfektionsmittel aus Direktspender einreiben und ca. 3 min feucht halten</a:t>
            </a:r>
          </a:p>
          <a:p>
            <a:endParaRPr lang="de-DE" sz="1200" dirty="0"/>
          </a:p>
          <a:p>
            <a:r>
              <a:rPr lang="de-DE" sz="1200" dirty="0"/>
              <a:t>Hände und Unterarme durch Verdunstung des Desinfektionsmittels vollständig trocknen lassen</a:t>
            </a:r>
          </a:p>
          <a:p>
            <a:endParaRPr lang="de-DE" sz="1200" dirty="0"/>
          </a:p>
          <a:p>
            <a:r>
              <a:rPr lang="de-DE" sz="1200" dirty="0"/>
              <a:t>Sterile Handschuhe anziehen</a:t>
            </a:r>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29395838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Kontamination</a:t>
            </a:r>
          </a:p>
          <a:p>
            <a:pPr>
              <a:buFont typeface="Wingdings" panose="05000000000000000000" pitchFamily="2" charset="2"/>
              <a:buChar char="Ø"/>
            </a:pPr>
            <a:endParaRPr lang="de-DE" sz="1600" dirty="0"/>
          </a:p>
          <a:p>
            <a:r>
              <a:rPr lang="de-DE" sz="1200" dirty="0"/>
              <a:t>Verunreinigung, Verschmutzung von Gegenständen, Räumen oder Personen mit Krankheitserregern, chemischen Substanzen oder radioaktiven Stoffen</a:t>
            </a:r>
          </a:p>
          <a:p>
            <a:pPr>
              <a:buFont typeface="Wingdings" panose="05000000000000000000" pitchFamily="2" charset="2"/>
              <a:buChar char="Ø"/>
            </a:pPr>
            <a:r>
              <a:rPr lang="de-DE" sz="1200" dirty="0"/>
              <a:t>Infektionsüberträger:</a:t>
            </a:r>
          </a:p>
          <a:p>
            <a:r>
              <a:rPr lang="de-DE" sz="1200" dirty="0"/>
              <a:t>Das zahnmedizinischer Personal</a:t>
            </a:r>
          </a:p>
          <a:p>
            <a:r>
              <a:rPr lang="de-DE" sz="1200" dirty="0"/>
              <a:t>Das Instrumentarium </a:t>
            </a:r>
          </a:p>
          <a:p>
            <a:r>
              <a:rPr lang="de-DE" sz="1200" dirty="0"/>
              <a:t>Die Einrichtung</a:t>
            </a:r>
          </a:p>
          <a:p>
            <a:r>
              <a:rPr lang="de-DE" sz="1200" dirty="0"/>
              <a:t>Das Aerosol (Sprühnebel)</a:t>
            </a:r>
          </a:p>
          <a:p>
            <a:pPr>
              <a:buFont typeface="Wingdings" panose="05000000000000000000" pitchFamily="2" charset="2"/>
              <a:buChar char="Ø"/>
            </a:pPr>
            <a:endParaRPr lang="de-DE" sz="1200" dirty="0"/>
          </a:p>
          <a:p>
            <a:pPr>
              <a:buFont typeface="Wingdings" panose="05000000000000000000" pitchFamily="2" charset="2"/>
              <a:buChar char="Ø"/>
            </a:pPr>
            <a:endParaRPr lang="de-DE" sz="1200" dirty="0"/>
          </a:p>
          <a:p>
            <a:pPr>
              <a:buFont typeface="Wingdings" panose="05000000000000000000" pitchFamily="2" charset="2"/>
              <a:buChar char="Ø"/>
            </a:pPr>
            <a:r>
              <a:rPr lang="de-DE" sz="1200" dirty="0"/>
              <a:t>Nichtkontamination:</a:t>
            </a:r>
          </a:p>
          <a:p>
            <a:r>
              <a:rPr lang="de-DE" sz="1200" dirty="0"/>
              <a:t>Vermeiden einer Verunreinigung, Verschmutzung</a:t>
            </a:r>
          </a:p>
          <a:p>
            <a:r>
              <a:rPr lang="de-DE" sz="1200" dirty="0"/>
              <a:t>Durch systematische Arbeitsweise Infektionsquellen auf ein Minimum reduzieren</a:t>
            </a:r>
          </a:p>
          <a:p>
            <a:endParaRPr lang="de-DE" sz="1200" dirty="0"/>
          </a:p>
          <a:p>
            <a:pPr>
              <a:buFont typeface="Wingdings" panose="05000000000000000000" pitchFamily="2" charset="2"/>
              <a:buChar char="Ø"/>
            </a:pPr>
            <a:r>
              <a:rPr lang="de-DE" sz="1200" dirty="0"/>
              <a:t>Dekontamination:</a:t>
            </a:r>
          </a:p>
          <a:p>
            <a:r>
              <a:rPr lang="de-DE" sz="1200" dirty="0"/>
              <a:t>Beseitigung einer Verunreinigung, Verschmutzung durch Hygienemaßnahmen</a:t>
            </a:r>
          </a:p>
          <a:p>
            <a:endParaRPr lang="de-DE" sz="1200" dirty="0"/>
          </a:p>
          <a:p>
            <a:pPr algn="l">
              <a:buFont typeface="Arial" panose="020B0604020202020204" pitchFamily="34" charset="0"/>
              <a:buChar char="•"/>
            </a:pPr>
            <a:endParaRPr lang="de-DE" sz="1200" b="0" i="0" dirty="0">
              <a:effectLst/>
              <a:latin typeface="Arial" panose="020B0604020202020204" pitchFamily="34" charset="0"/>
              <a:cs typeface="Arial" panose="020B0604020202020204" pitchFamily="34" charset="0"/>
            </a:endParaRPr>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4935962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Instrumentenkreislauf</a:t>
            </a:r>
          </a:p>
          <a:p>
            <a:pPr marL="0" indent="0">
              <a:buNone/>
            </a:pPr>
            <a:endParaRPr lang="de-DE" sz="1600" dirty="0"/>
          </a:p>
          <a:p>
            <a:r>
              <a:rPr lang="de-DE" sz="1200" dirty="0"/>
              <a:t>Einsatz im OP, Praxis</a:t>
            </a:r>
          </a:p>
          <a:p>
            <a:endParaRPr lang="de-DE" sz="1200" dirty="0"/>
          </a:p>
          <a:p>
            <a:r>
              <a:rPr lang="de-DE" sz="1200" dirty="0"/>
              <a:t>Zerlegung der Instrumente</a:t>
            </a:r>
          </a:p>
          <a:p>
            <a:endParaRPr lang="de-DE" sz="1200" dirty="0"/>
          </a:p>
          <a:p>
            <a:r>
              <a:rPr lang="de-DE" sz="1200" dirty="0"/>
              <a:t>Reinigung</a:t>
            </a:r>
          </a:p>
          <a:p>
            <a:endParaRPr lang="de-DE" sz="1200" dirty="0"/>
          </a:p>
          <a:p>
            <a:r>
              <a:rPr lang="de-DE" sz="1200" dirty="0"/>
              <a:t>Desinfektion maschinell / manuell</a:t>
            </a:r>
          </a:p>
          <a:p>
            <a:endParaRPr lang="de-DE" sz="1200" dirty="0"/>
          </a:p>
          <a:p>
            <a:r>
              <a:rPr lang="de-DE" sz="1200" dirty="0"/>
              <a:t>Sichtkontrolle (Sauberkeit) / Pflege / Funktionsprüfung</a:t>
            </a:r>
          </a:p>
          <a:p>
            <a:endParaRPr lang="de-DE" sz="1200" dirty="0"/>
          </a:p>
          <a:p>
            <a:r>
              <a:rPr lang="de-DE" sz="1200" dirty="0"/>
              <a:t>Sets, Instrumente packen</a:t>
            </a:r>
          </a:p>
          <a:p>
            <a:endParaRPr lang="de-DE" sz="1200" dirty="0"/>
          </a:p>
          <a:p>
            <a:r>
              <a:rPr lang="de-DE" sz="1200" dirty="0"/>
              <a:t>Sterilisation und Freigabe </a:t>
            </a:r>
          </a:p>
          <a:p>
            <a:pPr marL="0" indent="0">
              <a:buNone/>
            </a:pPr>
            <a:endParaRPr lang="de-DE" sz="1200" dirty="0"/>
          </a:p>
          <a:p>
            <a:r>
              <a:rPr lang="de-DE" sz="1200" dirty="0"/>
              <a:t>Lagerung (Steril-Lager)</a:t>
            </a:r>
          </a:p>
          <a:p>
            <a:pPr algn="l">
              <a:buFont typeface="Arial" panose="020B0604020202020204" pitchFamily="34" charset="0"/>
              <a:buChar char="•"/>
            </a:pPr>
            <a:endParaRPr lang="de-DE" sz="1200" b="0" i="0" dirty="0">
              <a:effectLst/>
              <a:latin typeface="Arial" panose="020B0604020202020204" pitchFamily="34" charset="0"/>
              <a:cs typeface="Arial" panose="020B0604020202020204" pitchFamily="34" charset="0"/>
            </a:endParaRPr>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26054106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Instrumente vor und nach dem Einsatz im OP</a:t>
            </a:r>
          </a:p>
          <a:p>
            <a:pPr marL="0" indent="0">
              <a:buNone/>
            </a:pPr>
            <a:endParaRPr lang="de-DE" sz="1600" dirty="0"/>
          </a:p>
          <a:p>
            <a:pPr algn="l">
              <a:buFont typeface="Arial" panose="020B0604020202020204" pitchFamily="34" charset="0"/>
              <a:buChar char="•"/>
            </a:pPr>
            <a:endParaRPr lang="de-DE" sz="1200" b="0" i="0" dirty="0">
              <a:effectLst/>
              <a:latin typeface="Arial" panose="020B0604020202020204" pitchFamily="34" charset="0"/>
              <a:cs typeface="Arial" panose="020B0604020202020204" pitchFamily="34" charset="0"/>
            </a:endParaRPr>
          </a:p>
          <a:p>
            <a:pPr>
              <a:buFont typeface="Wingdings" panose="05000000000000000000" pitchFamily="2" charset="2"/>
              <a:buChar char="Ø"/>
            </a:pPr>
            <a:endParaRPr lang="de-DE" sz="1200" dirty="0"/>
          </a:p>
          <a:p>
            <a:endParaRPr lang="de-DE" sz="1200" dirty="0"/>
          </a:p>
          <a:p>
            <a:pPr marL="0" indent="0">
              <a:buNone/>
            </a:pPr>
            <a:endParaRPr lang="de-DE" sz="1200" dirty="0"/>
          </a:p>
        </p:txBody>
      </p:sp>
      <p:pic>
        <p:nvPicPr>
          <p:cNvPr id="4" name="Grafik 3">
            <a:extLst>
              <a:ext uri="{FF2B5EF4-FFF2-40B4-BE49-F238E27FC236}">
                <a16:creationId xmlns:a16="http://schemas.microsoft.com/office/drawing/2014/main" id="{EF2E2986-0250-4173-89AB-2706CA791A3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5400000">
            <a:off x="1024546" y="2806096"/>
            <a:ext cx="3172886" cy="3088054"/>
          </a:xfrm>
          <a:prstGeom prst="rect">
            <a:avLst/>
          </a:prstGeom>
        </p:spPr>
      </p:pic>
      <p:pic>
        <p:nvPicPr>
          <p:cNvPr id="5" name="Grafik 4" descr="Ein Bild, das Person, drinnen, Hose, Leder enthält.&#10;&#10;Automatisch generierte Beschreibung">
            <a:extLst>
              <a:ext uri="{FF2B5EF4-FFF2-40B4-BE49-F238E27FC236}">
                <a16:creationId xmlns:a16="http://schemas.microsoft.com/office/drawing/2014/main" id="{5E2AA1AB-99C5-4565-95E8-1499C4F9541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4946568" y="2806097"/>
            <a:ext cx="3172887" cy="3088053"/>
          </a:xfrm>
          <a:prstGeom prst="rect">
            <a:avLst/>
          </a:prstGeom>
        </p:spPr>
      </p:pic>
    </p:spTree>
    <p:extLst>
      <p:ext uri="{BB962C8B-B14F-4D97-AF65-F5344CB8AC3E}">
        <p14:creationId xmlns:p14="http://schemas.microsoft.com/office/powerpoint/2010/main" val="39944995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Medizinprodukte</a:t>
            </a:r>
          </a:p>
          <a:p>
            <a:pPr marL="0" indent="0">
              <a:buNone/>
            </a:pPr>
            <a:endParaRPr lang="de-DE" sz="1600" dirty="0"/>
          </a:p>
          <a:p>
            <a:r>
              <a:rPr lang="de-DE" sz="1200" dirty="0"/>
              <a:t>Instrumente, Apparate, Vorrichtungen, Stoffe oder andere Gegenstände </a:t>
            </a:r>
          </a:p>
          <a:p>
            <a:endParaRPr lang="de-DE" sz="1200" dirty="0"/>
          </a:p>
          <a:p>
            <a:r>
              <a:rPr lang="de-DE" sz="1200" dirty="0"/>
              <a:t>Zur Anwendung am Menschen</a:t>
            </a:r>
          </a:p>
          <a:p>
            <a:endParaRPr lang="de-DE" sz="1200" dirty="0"/>
          </a:p>
          <a:p>
            <a:r>
              <a:rPr lang="de-DE" sz="1200" dirty="0"/>
              <a:t>Erkennung, Verhütung, Überwachung, Behandlung oder Linderung von Krankheiten</a:t>
            </a:r>
          </a:p>
          <a:p>
            <a:endParaRPr lang="de-DE" sz="1200" dirty="0"/>
          </a:p>
          <a:p>
            <a:r>
              <a:rPr lang="de-DE" sz="1200" dirty="0"/>
              <a:t>Untersuchung, Ersetzung oder Veränderung des anatomischen Aufbaus</a:t>
            </a:r>
          </a:p>
          <a:p>
            <a:endParaRPr lang="de-DE" sz="1200" dirty="0"/>
          </a:p>
          <a:p>
            <a:pPr>
              <a:buFont typeface="Arial" panose="020B0604020202020204" pitchFamily="34" charset="0"/>
              <a:buChar char="•"/>
            </a:pPr>
            <a:r>
              <a:rPr lang="de-DE" sz="1200" dirty="0"/>
              <a:t>CE Kennzeichnung (CE frz. – </a:t>
            </a:r>
            <a:r>
              <a:rPr lang="de-DE" sz="1200" dirty="0" err="1"/>
              <a:t>Conformité</a:t>
            </a:r>
            <a:r>
              <a:rPr lang="de-DE" sz="1200" dirty="0"/>
              <a:t> Européenne)</a:t>
            </a:r>
          </a:p>
          <a:p>
            <a:pPr>
              <a:buFont typeface="Arial" panose="020B0604020202020204" pitchFamily="34" charset="0"/>
              <a:buChar char="•"/>
            </a:pPr>
            <a:endParaRPr lang="de-DE" sz="1200" dirty="0"/>
          </a:p>
          <a:p>
            <a:pPr>
              <a:buFont typeface="Arial" panose="020B0604020202020204" pitchFamily="34" charset="0"/>
              <a:buChar char="•"/>
            </a:pPr>
            <a:r>
              <a:rPr lang="de-DE" sz="1200" dirty="0"/>
              <a:t>Übereinstimmung (Konformität) des Produkts mit den Vorschriften des Medizinproduktegesetzes</a:t>
            </a:r>
          </a:p>
          <a:p>
            <a:endParaRPr lang="de-DE" sz="1200" dirty="0"/>
          </a:p>
          <a:p>
            <a:r>
              <a:rPr lang="de-DE" sz="1200" dirty="0"/>
              <a:t>Die Hauptwirkung wird </a:t>
            </a:r>
            <a:r>
              <a:rPr lang="de-DE" sz="1200" u="sng" dirty="0"/>
              <a:t>nicht</a:t>
            </a:r>
            <a:r>
              <a:rPr lang="de-DE" sz="1200" dirty="0"/>
              <a:t> durch pharmakologisch oder immunologisch wirkende Mittel oder durch Stoffwechselvorgänge erreicht</a:t>
            </a:r>
            <a:endParaRPr lang="de-DE" sz="1200" u="sng" dirty="0"/>
          </a:p>
          <a:p>
            <a:pPr>
              <a:buFont typeface="Wingdings" panose="05000000000000000000" pitchFamily="2" charset="2"/>
              <a:buChar char="Ø"/>
            </a:pPr>
            <a:r>
              <a:rPr lang="de-DE" sz="1200" dirty="0"/>
              <a:t>Medizinprodukte sind keine Arzneimittel (Arzneimittelgesetz)</a:t>
            </a:r>
          </a:p>
          <a:p>
            <a:endParaRPr lang="de-DE" sz="1200" dirty="0"/>
          </a:p>
          <a:p>
            <a:pPr algn="l">
              <a:buFont typeface="Arial" panose="020B0604020202020204" pitchFamily="34" charset="0"/>
              <a:buChar char="•"/>
            </a:pPr>
            <a:endParaRPr lang="de-DE" sz="1200" b="0" i="0" dirty="0">
              <a:effectLst/>
              <a:latin typeface="Arial" panose="020B0604020202020204" pitchFamily="34" charset="0"/>
              <a:cs typeface="Arial" panose="020B0604020202020204" pitchFamily="34" charset="0"/>
            </a:endParaRPr>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20915393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i="0" dirty="0">
                <a:solidFill>
                  <a:srgbClr val="202122"/>
                </a:solidFill>
                <a:effectLst/>
                <a:latin typeface="Arial" panose="020B0604020202020204" pitchFamily="34" charset="0"/>
              </a:rPr>
              <a:t>Medizinprodukterecht-Durchführungsgesetz (MPDG)</a:t>
            </a:r>
          </a:p>
          <a:p>
            <a:pPr marL="0" indent="0">
              <a:buNone/>
            </a:pPr>
            <a:endParaRPr lang="de-DE" sz="1600" dirty="0"/>
          </a:p>
          <a:p>
            <a:r>
              <a:rPr lang="de-DE" sz="1200" dirty="0"/>
              <a:t>Sicherheit, Eignung und Leistung der Medizinprodukte</a:t>
            </a:r>
          </a:p>
          <a:p>
            <a:r>
              <a:rPr lang="de-DE" sz="1200" dirty="0"/>
              <a:t>Gesundheit und Schutz der Patienten</a:t>
            </a:r>
          </a:p>
          <a:p>
            <a:pPr marL="0" indent="0">
              <a:buNone/>
            </a:pPr>
            <a:endParaRPr lang="de-DE" sz="1200" dirty="0"/>
          </a:p>
          <a:p>
            <a:pPr>
              <a:buFont typeface="Wingdings" panose="05000000000000000000" pitchFamily="2" charset="2"/>
              <a:buChar char="Ø"/>
            </a:pPr>
            <a:r>
              <a:rPr lang="de-DE" sz="1200" dirty="0"/>
              <a:t>Die konkrete Durchführung des MPDG regelt: </a:t>
            </a:r>
          </a:p>
          <a:p>
            <a:pPr>
              <a:buFont typeface="Wingdings" panose="05000000000000000000" pitchFamily="2" charset="2"/>
              <a:buChar char="Ø"/>
            </a:pPr>
            <a:r>
              <a:rPr lang="de-DE" sz="1200" dirty="0"/>
              <a:t>Medizinprodukte-Betreiberverordnung (MPBetreibV)</a:t>
            </a:r>
          </a:p>
          <a:p>
            <a:pPr marL="0" indent="0">
              <a:buNone/>
            </a:pPr>
            <a:endParaRPr lang="de-DE" sz="1200" dirty="0"/>
          </a:p>
          <a:p>
            <a:r>
              <a:rPr lang="de-DE" sz="1200" dirty="0"/>
              <a:t>Errichten, Betreiben, Anwenden und Instandhalten von Medizinprodukten</a:t>
            </a:r>
          </a:p>
          <a:p>
            <a:pPr>
              <a:buFont typeface="Arial" panose="020B0604020202020204" pitchFamily="34" charset="0"/>
              <a:buChar char="•"/>
            </a:pPr>
            <a:r>
              <a:rPr lang="de-DE" sz="1200" dirty="0"/>
              <a:t>Anwendung und Aufbereitung: nur mit erforderlicher Ausbildung oder Sachkenntnissen</a:t>
            </a:r>
          </a:p>
          <a:p>
            <a:pPr>
              <a:buFont typeface="Arial" panose="020B0604020202020204" pitchFamily="34" charset="0"/>
              <a:buChar char="•"/>
            </a:pPr>
            <a:endParaRPr lang="de-DE" sz="1600" dirty="0"/>
          </a:p>
          <a:p>
            <a:pPr>
              <a:buFont typeface="Wingdings" panose="05000000000000000000" pitchFamily="2" charset="2"/>
              <a:buChar char="Ø"/>
            </a:pPr>
            <a:r>
              <a:rPr lang="de-DE" sz="1200" dirty="0"/>
              <a:t>Betreiber: Besitzer der Gegenstände, z. B.: Praxisinhaber</a:t>
            </a:r>
          </a:p>
          <a:p>
            <a:pPr>
              <a:buFont typeface="Wingdings" panose="05000000000000000000" pitchFamily="2" charset="2"/>
              <a:buChar char="Ø"/>
            </a:pPr>
            <a:r>
              <a:rPr lang="de-DE" sz="1200" dirty="0"/>
              <a:t>Anwender: Person, die das Medizinprodukt einsetzt oder bedient, z. B.: ZFA</a:t>
            </a:r>
          </a:p>
          <a:p>
            <a:pPr>
              <a:buFont typeface="Wingdings" panose="05000000000000000000" pitchFamily="2" charset="2"/>
              <a:buChar char="Ø"/>
            </a:pPr>
            <a:endParaRPr lang="de-DE" sz="1200" dirty="0"/>
          </a:p>
          <a:p>
            <a:r>
              <a:rPr lang="de-DE" sz="1200" dirty="0"/>
              <a:t>Anwender hat sich vor Anwendung des Medizinprodukts von der Funktionsfähigkeit und dem ordnungsgemäßen Zustand zu überzeugen</a:t>
            </a:r>
          </a:p>
          <a:p>
            <a:endParaRPr lang="de-DE" sz="1200" dirty="0"/>
          </a:p>
          <a:p>
            <a:pPr algn="l">
              <a:buFont typeface="Arial" panose="020B0604020202020204" pitchFamily="34" charset="0"/>
              <a:buChar char="•"/>
            </a:pPr>
            <a:endParaRPr lang="de-DE" sz="1200" b="0" i="0" dirty="0">
              <a:effectLst/>
              <a:latin typeface="Arial" panose="020B0604020202020204" pitchFamily="34" charset="0"/>
              <a:cs typeface="Arial" panose="020B0604020202020204" pitchFamily="34" charset="0"/>
            </a:endParaRPr>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14078761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Risikobewertung von Medizinprodukten in der Zahnmedizin</a:t>
            </a:r>
          </a:p>
          <a:p>
            <a:pPr marL="0" indent="0">
              <a:buNone/>
            </a:pPr>
            <a:endParaRPr lang="de-DE" sz="1600" dirty="0"/>
          </a:p>
          <a:p>
            <a:pPr>
              <a:buFont typeface="Wingdings" panose="05000000000000000000" pitchFamily="2" charset="2"/>
              <a:buChar char="Ø"/>
            </a:pPr>
            <a:r>
              <a:rPr lang="de-DE" sz="1200" dirty="0"/>
              <a:t>Unkritische Medizinprodukte</a:t>
            </a:r>
          </a:p>
          <a:p>
            <a:r>
              <a:rPr lang="de-DE" sz="1200" dirty="0"/>
              <a:t>Medizinprodukte, die lediglich mit intakter Haut in Berührung kommen</a:t>
            </a:r>
          </a:p>
          <a:p>
            <a:r>
              <a:rPr lang="de-DE" sz="1200" dirty="0"/>
              <a:t>Z.B.: Anrührspatel, Glasplatte, extraorale Teile des Gesichtsbogens, Kofferdam-Lochzange, Farb-Ring (Achtung: ggf. Kontakt mit Mundhöhle)</a:t>
            </a:r>
          </a:p>
          <a:p>
            <a:pPr>
              <a:buFont typeface="Wingdings" panose="05000000000000000000" pitchFamily="2" charset="2"/>
              <a:buChar char="Ø"/>
            </a:pPr>
            <a:endParaRPr lang="de-DE" sz="1200" dirty="0"/>
          </a:p>
          <a:p>
            <a:pPr>
              <a:buFont typeface="Wingdings" panose="05000000000000000000" pitchFamily="2" charset="2"/>
              <a:buChar char="Ø"/>
            </a:pPr>
            <a:r>
              <a:rPr lang="de-DE" sz="1200" dirty="0"/>
              <a:t>Semikritische Medizinprodukte</a:t>
            </a:r>
          </a:p>
          <a:p>
            <a:pPr>
              <a:buFont typeface="Arial" panose="020B0604020202020204" pitchFamily="34" charset="0"/>
              <a:buChar char="•"/>
            </a:pPr>
            <a:r>
              <a:rPr lang="de-DE" sz="1200" dirty="0"/>
              <a:t>Medizinprodukte, die mit Schleimhaut oder krankhaft veränderter Haut in Berührung kommen</a:t>
            </a:r>
          </a:p>
          <a:p>
            <a:r>
              <a:rPr lang="de-DE" sz="1200" dirty="0"/>
              <a:t>Gruppe A: z.B.: Spiegel, Pinzette, Abdrucklöffel</a:t>
            </a:r>
          </a:p>
          <a:p>
            <a:r>
              <a:rPr lang="de-DE" sz="1200" dirty="0"/>
              <a:t>Gruppe B: z.B.: Sauger, Winkelstück, Rosenbohrer</a:t>
            </a:r>
          </a:p>
          <a:p>
            <a:pPr marL="0" indent="0">
              <a:buNone/>
            </a:pPr>
            <a:endParaRPr lang="de-DE" sz="1200" dirty="0"/>
          </a:p>
          <a:p>
            <a:pPr>
              <a:buFont typeface="Wingdings" panose="05000000000000000000" pitchFamily="2" charset="2"/>
              <a:buChar char="Ø"/>
            </a:pPr>
            <a:r>
              <a:rPr lang="de-DE" sz="1200" dirty="0"/>
              <a:t>Kritische Medizinprodukte</a:t>
            </a:r>
          </a:p>
          <a:p>
            <a:r>
              <a:rPr lang="de-DE" sz="1200" dirty="0"/>
              <a:t>Medizinprodukte, die die Haut oder Schleimhaut durchdringen und dabei in Kontakt mit Blut, inneren Geweben oder Organen kommen</a:t>
            </a:r>
          </a:p>
          <a:p>
            <a:r>
              <a:rPr lang="de-DE" sz="1200" dirty="0"/>
              <a:t>Gruppe A: z.B.: Hebel, scharfer Löffel, PA-Sonde, </a:t>
            </a:r>
          </a:p>
          <a:p>
            <a:r>
              <a:rPr lang="de-DE" sz="1200" dirty="0"/>
              <a:t>Gruppe B: z.B.: chirurgische Sauger, chirurgisches Handstück, Endo-Nadel</a:t>
            </a:r>
          </a:p>
          <a:p>
            <a:endParaRPr lang="de-DE" sz="1200" dirty="0"/>
          </a:p>
          <a:p>
            <a:pPr algn="l">
              <a:buFont typeface="Arial" panose="020B0604020202020204" pitchFamily="34" charset="0"/>
              <a:buChar char="•"/>
            </a:pPr>
            <a:endParaRPr lang="de-DE" sz="1200" b="0" i="0" dirty="0">
              <a:effectLst/>
              <a:latin typeface="Arial" panose="020B0604020202020204" pitchFamily="34" charset="0"/>
              <a:cs typeface="Arial" panose="020B0604020202020204" pitchFamily="34" charset="0"/>
            </a:endParaRPr>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37715208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Risikobewertung von Medizinprodukten in der Zahnmedizin</a:t>
            </a:r>
          </a:p>
          <a:p>
            <a:pPr marL="0" indent="0">
              <a:buNone/>
            </a:pPr>
            <a:endParaRPr lang="de-DE" sz="1600" dirty="0"/>
          </a:p>
          <a:p>
            <a:pPr>
              <a:buFont typeface="Wingdings" panose="05000000000000000000" pitchFamily="2" charset="2"/>
              <a:buChar char="Ø"/>
            </a:pPr>
            <a:r>
              <a:rPr lang="de-DE" sz="1200" dirty="0"/>
              <a:t>Gruppe A</a:t>
            </a:r>
          </a:p>
          <a:p>
            <a:r>
              <a:rPr lang="de-DE" sz="1200" dirty="0"/>
              <a:t>ohne besondere Anforderungen an die Aufbereitung, </a:t>
            </a:r>
          </a:p>
          <a:p>
            <a:r>
              <a:rPr lang="de-DE" sz="1200" dirty="0"/>
              <a:t>einfache Oberflächen </a:t>
            </a:r>
          </a:p>
          <a:p>
            <a:r>
              <a:rPr lang="de-DE" sz="1200" dirty="0"/>
              <a:t>einfache Konstruktion</a:t>
            </a:r>
          </a:p>
          <a:p>
            <a:r>
              <a:rPr lang="de-DE" sz="1200" dirty="0"/>
              <a:t>Effektivität der Reinigung durch Inspektion beurteilbar</a:t>
            </a:r>
          </a:p>
          <a:p>
            <a:pPr marL="0" indent="0">
              <a:buNone/>
            </a:pPr>
            <a:endParaRPr lang="de-DE" sz="1200" dirty="0"/>
          </a:p>
          <a:p>
            <a:pPr>
              <a:buFont typeface="Wingdings" panose="05000000000000000000" pitchFamily="2" charset="2"/>
              <a:buChar char="Ø"/>
            </a:pPr>
            <a:r>
              <a:rPr lang="de-DE" sz="1200" dirty="0"/>
              <a:t>Gruppe B</a:t>
            </a:r>
          </a:p>
          <a:p>
            <a:r>
              <a:rPr lang="de-DE" sz="1200" dirty="0"/>
              <a:t>mit erhöhten Anforderungen an die Aufbereitung </a:t>
            </a:r>
          </a:p>
          <a:p>
            <a:r>
              <a:rPr lang="de-DE" sz="1200" dirty="0"/>
              <a:t>Effektivität der Reinigung aufgrund von </a:t>
            </a:r>
            <a:r>
              <a:rPr lang="de-DE" sz="1200" u="sng" dirty="0"/>
              <a:t>Hohlräumen</a:t>
            </a:r>
            <a:r>
              <a:rPr lang="de-DE" sz="1200" dirty="0"/>
              <a:t> nicht durch Inspektion beurteilbar </a:t>
            </a:r>
          </a:p>
          <a:p>
            <a:r>
              <a:rPr lang="de-DE" sz="1200" dirty="0"/>
              <a:t>Anzahl der Anwendung und Aufbereitungszyklen begrenzt (Endo-Nadeln)</a:t>
            </a:r>
          </a:p>
          <a:p>
            <a:pPr algn="l">
              <a:buFont typeface="Arial" panose="020B0604020202020204" pitchFamily="34" charset="0"/>
              <a:buChar char="•"/>
            </a:pPr>
            <a:endParaRPr lang="de-DE" sz="1200" b="0" i="0" dirty="0">
              <a:effectLst/>
              <a:latin typeface="Arial" panose="020B0604020202020204" pitchFamily="34" charset="0"/>
              <a:cs typeface="Arial" panose="020B0604020202020204" pitchFamily="34" charset="0"/>
            </a:endParaRPr>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10397693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Reinigung</a:t>
            </a:r>
          </a:p>
          <a:p>
            <a:pPr marL="0" indent="0">
              <a:buNone/>
            </a:pPr>
            <a:endParaRPr lang="de-DE" sz="1600" dirty="0"/>
          </a:p>
          <a:p>
            <a:r>
              <a:rPr lang="de-DE" sz="1200" dirty="0"/>
              <a:t>Verfahren zum Abtrennen und Entfernen von unerwünschten Stoffen oder anderen Gegenständen</a:t>
            </a:r>
          </a:p>
          <a:p>
            <a:endParaRPr lang="de-DE" sz="1200" dirty="0"/>
          </a:p>
          <a:p>
            <a:r>
              <a:rPr lang="de-DE" sz="1200" dirty="0"/>
              <a:t>Nach Reinigung ist Oberfläche der MP frei von unerwünschten Verunreinigungen = sauber</a:t>
            </a:r>
          </a:p>
          <a:p>
            <a:endParaRPr lang="de-DE" sz="1200" dirty="0"/>
          </a:p>
          <a:p>
            <a:r>
              <a:rPr lang="de-DE" sz="1200" dirty="0"/>
              <a:t>Nur ein sauberes MP ist erfolgreich aufzubereiten</a:t>
            </a:r>
          </a:p>
          <a:p>
            <a:endParaRPr lang="de-DE" sz="1200" dirty="0"/>
          </a:p>
          <a:p>
            <a:r>
              <a:rPr lang="de-DE" sz="1200" dirty="0"/>
              <a:t>„Steriles Blut“ gibt es nicht, keine Sterilität</a:t>
            </a:r>
          </a:p>
          <a:p>
            <a:endParaRPr lang="de-DE" sz="1200" dirty="0"/>
          </a:p>
          <a:p>
            <a:r>
              <a:rPr lang="de-DE" sz="1200" dirty="0"/>
              <a:t>Rückstände enthalten Endotoxine für den Patienten</a:t>
            </a:r>
          </a:p>
          <a:p>
            <a:pPr algn="l">
              <a:buFont typeface="Arial" panose="020B0604020202020204" pitchFamily="34" charset="0"/>
              <a:buChar char="•"/>
            </a:pPr>
            <a:endParaRPr lang="de-DE" sz="1200" b="0" i="0" dirty="0">
              <a:effectLst/>
              <a:latin typeface="Arial" panose="020B0604020202020204" pitchFamily="34" charset="0"/>
              <a:cs typeface="Arial" panose="020B0604020202020204" pitchFamily="34" charset="0"/>
            </a:endParaRPr>
          </a:p>
          <a:p>
            <a:pPr>
              <a:buFont typeface="Wingdings" panose="05000000000000000000" pitchFamily="2" charset="2"/>
              <a:buChar char="Ø"/>
            </a:pPr>
            <a:endParaRPr lang="de-DE" sz="1200" dirty="0"/>
          </a:p>
          <a:p>
            <a:endParaRPr lang="de-DE" sz="1200" dirty="0"/>
          </a:p>
          <a:p>
            <a:pPr marL="0" indent="0">
              <a:buNone/>
            </a:pPr>
            <a:endParaRPr lang="de-DE" sz="1200" dirty="0"/>
          </a:p>
        </p:txBody>
      </p:sp>
    </p:spTree>
    <p:extLst>
      <p:ext uri="{BB962C8B-B14F-4D97-AF65-F5344CB8AC3E}">
        <p14:creationId xmlns:p14="http://schemas.microsoft.com/office/powerpoint/2010/main" val="7558909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Desinfektion </a:t>
            </a:r>
          </a:p>
          <a:p>
            <a:pPr marL="0" indent="0">
              <a:buNone/>
            </a:pPr>
            <a:endParaRPr lang="de-DE" sz="1600" dirty="0"/>
          </a:p>
          <a:p>
            <a:r>
              <a:rPr lang="de-DE" sz="1600" dirty="0"/>
              <a:t>„</a:t>
            </a:r>
            <a:r>
              <a:rPr lang="de-DE" sz="1200" dirty="0"/>
              <a:t>Desinfektionsmaßnahmen bezwecken die Abtötung bzw. irreversible Inaktivierung von krankheitserregenden Keimen an und in kontaminierten Objekten sowie die Unterbrechung von Infektionsketten“ (1990, Bundesgesundheitsamt BGA = heute RKI)</a:t>
            </a:r>
          </a:p>
          <a:p>
            <a:pPr marL="0" indent="0">
              <a:buNone/>
            </a:pPr>
            <a:endParaRPr lang="de-DE" sz="1200" dirty="0"/>
          </a:p>
          <a:p>
            <a:r>
              <a:rPr lang="de-DE" sz="1200" dirty="0"/>
              <a:t>„Reduzierung der Anzahl lebensfähiger Mikroorganismen auf einem Produkt auf ein vorher festgelegtes Niveau, das für dessen weitere Handhabung oder Verwendung geeignet ist“ (aktuell, intern. Norm EN ISO 15883) </a:t>
            </a:r>
          </a:p>
          <a:p>
            <a:pPr algn="l">
              <a:buFont typeface="Arial" panose="020B0604020202020204" pitchFamily="34" charset="0"/>
              <a:buChar char="•"/>
            </a:pPr>
            <a:endParaRPr lang="de-DE" sz="1200" b="0" i="0" dirty="0">
              <a:effectLst/>
              <a:latin typeface="Arial" panose="020B0604020202020204" pitchFamily="34" charset="0"/>
              <a:cs typeface="Arial" panose="020B0604020202020204" pitchFamily="34" charset="0"/>
            </a:endParaRPr>
          </a:p>
          <a:p>
            <a:pPr>
              <a:buFont typeface="Wingdings" panose="05000000000000000000" pitchFamily="2" charset="2"/>
              <a:buChar char="Ø"/>
            </a:pPr>
            <a:endParaRPr lang="de-DE" sz="1200" dirty="0"/>
          </a:p>
          <a:p>
            <a:r>
              <a:rPr lang="de-DE" sz="1200" dirty="0"/>
              <a:t>Maßnahmen, um alle Krankheitserreger unschädlich zu machen</a:t>
            </a:r>
          </a:p>
          <a:p>
            <a:endParaRPr lang="de-DE" sz="1200" dirty="0"/>
          </a:p>
          <a:p>
            <a:r>
              <a:rPr lang="de-DE" sz="1200" dirty="0"/>
              <a:t>Reduktion der Anzahl lebender Mikroorganismen wird auf ein zuvor spezifiziertes Niveau definiert</a:t>
            </a:r>
          </a:p>
          <a:p>
            <a:endParaRPr lang="de-DE" sz="1200" dirty="0"/>
          </a:p>
          <a:p>
            <a:pPr marL="0" indent="0">
              <a:buNone/>
            </a:pPr>
            <a:endParaRPr lang="de-DE" sz="1200" dirty="0"/>
          </a:p>
        </p:txBody>
      </p:sp>
    </p:spTree>
    <p:extLst>
      <p:ext uri="{BB962C8B-B14F-4D97-AF65-F5344CB8AC3E}">
        <p14:creationId xmlns:p14="http://schemas.microsoft.com/office/powerpoint/2010/main" val="28433279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Desinfektion </a:t>
            </a:r>
          </a:p>
          <a:p>
            <a:pPr marL="0" indent="0">
              <a:buNone/>
            </a:pPr>
            <a:endParaRPr lang="de-DE" sz="1600" dirty="0"/>
          </a:p>
          <a:p>
            <a:pPr>
              <a:buFont typeface="Arial" panose="020B0604020202020204" pitchFamily="34" charset="0"/>
              <a:buChar char="•"/>
            </a:pPr>
            <a:r>
              <a:rPr lang="de-DE" sz="1200" dirty="0"/>
              <a:t>Die Abtötung der Mikroorganismen wird mit der Angabe eines Reduktionsfaktors quantifiziert.</a:t>
            </a:r>
          </a:p>
          <a:p>
            <a:pPr>
              <a:buFont typeface="Arial" panose="020B0604020202020204" pitchFamily="34" charset="0"/>
              <a:buChar char="•"/>
            </a:pPr>
            <a:endParaRPr lang="de-DE" sz="1200" dirty="0"/>
          </a:p>
          <a:p>
            <a:pPr>
              <a:buFont typeface="Arial" panose="020B0604020202020204" pitchFamily="34" charset="0"/>
              <a:buChar char="•"/>
            </a:pPr>
            <a:r>
              <a:rPr lang="de-DE" sz="1200" dirty="0"/>
              <a:t>Der Reduktionsfaktor wird in log-Stufen oder Potenzen von 10 angegeben:</a:t>
            </a:r>
          </a:p>
          <a:p>
            <a:pPr>
              <a:buFont typeface="Arial" panose="020B0604020202020204" pitchFamily="34" charset="0"/>
              <a:buChar char="•"/>
            </a:pPr>
            <a:endParaRPr lang="de-DE" sz="1200" dirty="0"/>
          </a:p>
          <a:p>
            <a:pPr>
              <a:buFont typeface="Arial" panose="020B0604020202020204" pitchFamily="34" charset="0"/>
              <a:buChar char="•"/>
            </a:pPr>
            <a:r>
              <a:rPr lang="de-DE" sz="1200" dirty="0"/>
              <a:t>1 log-Stufe = 10</a:t>
            </a:r>
            <a:r>
              <a:rPr lang="de-DE" sz="1200" baseline="30000" dirty="0"/>
              <a:t>1</a:t>
            </a:r>
          </a:p>
          <a:p>
            <a:pPr>
              <a:buFont typeface="Arial" panose="020B0604020202020204" pitchFamily="34" charset="0"/>
              <a:buChar char="•"/>
            </a:pPr>
            <a:r>
              <a:rPr lang="de-DE" sz="1200" dirty="0"/>
              <a:t>2 log-Stufe = 10</a:t>
            </a:r>
            <a:r>
              <a:rPr lang="de-DE" sz="1200" baseline="30000" dirty="0"/>
              <a:t>2</a:t>
            </a:r>
            <a:r>
              <a:rPr lang="de-DE" sz="1200" dirty="0"/>
              <a:t> = 100</a:t>
            </a:r>
          </a:p>
          <a:p>
            <a:pPr>
              <a:buFont typeface="Arial" panose="020B0604020202020204" pitchFamily="34" charset="0"/>
              <a:buChar char="•"/>
            </a:pPr>
            <a:endParaRPr lang="de-DE" sz="1200" dirty="0"/>
          </a:p>
          <a:p>
            <a:pPr>
              <a:buFont typeface="Arial" panose="020B0604020202020204" pitchFamily="34" charset="0"/>
              <a:buChar char="•"/>
            </a:pPr>
            <a:r>
              <a:rPr lang="de-DE" sz="1200" dirty="0"/>
              <a:t>6 log-Stufe = 1000 000 (auf 1 Millionstel des Ausgangswertes)</a:t>
            </a:r>
          </a:p>
          <a:p>
            <a:pPr>
              <a:buFont typeface="Wingdings" panose="05000000000000000000" pitchFamily="2" charset="2"/>
              <a:buChar char="Ø"/>
            </a:pPr>
            <a:r>
              <a:rPr lang="de-DE" sz="1200" dirty="0"/>
              <a:t>Wahrscheinlichkeit, 1 Keim je Objekt, kleiner 1:1000 000</a:t>
            </a:r>
          </a:p>
          <a:p>
            <a:endParaRPr lang="de-DE" sz="1200" dirty="0"/>
          </a:p>
          <a:p>
            <a:r>
              <a:rPr lang="de-DE" sz="1200" dirty="0"/>
              <a:t>Eine Desinfektionsmaßnahme richtet sich nach den spezifisch zu adressierenden Mikroorganismen und gewährleistet einen Reduktionsfaktor von 5 log-Stufen</a:t>
            </a:r>
          </a:p>
          <a:p>
            <a:endParaRPr lang="de-DE" sz="1200" dirty="0"/>
          </a:p>
        </p:txBody>
      </p:sp>
    </p:spTree>
    <p:extLst>
      <p:ext uri="{BB962C8B-B14F-4D97-AF65-F5344CB8AC3E}">
        <p14:creationId xmlns:p14="http://schemas.microsoft.com/office/powerpoint/2010/main" val="25559732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Desinfektion </a:t>
            </a:r>
          </a:p>
          <a:p>
            <a:pPr marL="0" indent="0">
              <a:buNone/>
            </a:pPr>
            <a:endParaRPr lang="de-DE" sz="1600" dirty="0"/>
          </a:p>
          <a:p>
            <a:r>
              <a:rPr lang="de-DE" sz="1200" dirty="0"/>
              <a:t>Bakterizid – Wirksamkeit gegen stoffwechselaktive Bakterien</a:t>
            </a:r>
          </a:p>
          <a:p>
            <a:endParaRPr lang="de-DE" sz="1200" dirty="0"/>
          </a:p>
          <a:p>
            <a:r>
              <a:rPr lang="de-DE" sz="1200" dirty="0"/>
              <a:t>Levurozid – Wirksamkeit gegen Hefepilze (Candida albicans)</a:t>
            </a:r>
          </a:p>
          <a:p>
            <a:endParaRPr lang="de-DE" sz="1200" dirty="0"/>
          </a:p>
          <a:p>
            <a:r>
              <a:rPr lang="de-DE" sz="1200" dirty="0"/>
              <a:t>Fungizid – Wirksamkeit gegen alle relevanten Pilze</a:t>
            </a:r>
          </a:p>
          <a:p>
            <a:endParaRPr lang="de-DE" sz="1200" dirty="0"/>
          </a:p>
          <a:p>
            <a:r>
              <a:rPr lang="de-DE" sz="1200" dirty="0"/>
              <a:t>Begrenzt viruzid – Wirksamkeit gegen behüllte Viren (HBV, HCV, HIV)</a:t>
            </a:r>
          </a:p>
          <a:p>
            <a:endParaRPr lang="de-DE" sz="1200" dirty="0"/>
          </a:p>
          <a:p>
            <a:r>
              <a:rPr lang="de-DE" sz="1200" dirty="0"/>
              <a:t>Viruzid – (</a:t>
            </a:r>
            <a:r>
              <a:rPr lang="de-DE" sz="1200" dirty="0" err="1"/>
              <a:t>low</a:t>
            </a:r>
            <a:r>
              <a:rPr lang="de-DE" sz="1200" dirty="0"/>
              <a:t> / high </a:t>
            </a:r>
            <a:r>
              <a:rPr lang="de-DE" sz="1200" dirty="0" err="1"/>
              <a:t>level</a:t>
            </a:r>
            <a:r>
              <a:rPr lang="de-DE" sz="1200" dirty="0"/>
              <a:t>) Wirksamkeit auch gegen nicht behüllte Viren</a:t>
            </a:r>
          </a:p>
          <a:p>
            <a:endParaRPr lang="de-DE" sz="1200" dirty="0"/>
          </a:p>
          <a:p>
            <a:r>
              <a:rPr lang="de-DE" sz="1200" dirty="0" err="1"/>
              <a:t>Sporizid</a:t>
            </a:r>
            <a:r>
              <a:rPr lang="de-DE" sz="1200" dirty="0"/>
              <a:t> – Wirksamkeit gegen bakterielle Sporen (nicht stoffwechselaktiv)</a:t>
            </a:r>
          </a:p>
          <a:p>
            <a:pPr>
              <a:buFont typeface="Arial" panose="020B0604020202020204" pitchFamily="34" charset="0"/>
              <a:buChar char="•"/>
            </a:pPr>
            <a:endParaRPr lang="de-DE" sz="1200" dirty="0"/>
          </a:p>
        </p:txBody>
      </p:sp>
    </p:spTree>
    <p:extLst>
      <p:ext uri="{BB962C8B-B14F-4D97-AF65-F5344CB8AC3E}">
        <p14:creationId xmlns:p14="http://schemas.microsoft.com/office/powerpoint/2010/main" val="32379590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Chemische Wirkstoffe zur Desinfektion</a:t>
            </a:r>
          </a:p>
          <a:p>
            <a:pPr marL="0" indent="0">
              <a:buNone/>
            </a:pPr>
            <a:endParaRPr lang="de-DE" sz="1600" dirty="0"/>
          </a:p>
          <a:p>
            <a:r>
              <a:rPr lang="de-DE" sz="1200" dirty="0"/>
              <a:t>Alkohole – z.B. Äthanol, (z.B. 70%ig =&gt; Spiritus)</a:t>
            </a:r>
          </a:p>
          <a:p>
            <a:r>
              <a:rPr lang="de-DE" sz="1200" dirty="0"/>
              <a:t>Aldehyde – z.B. Formaldehyd</a:t>
            </a:r>
          </a:p>
          <a:p>
            <a:r>
              <a:rPr lang="de-DE" sz="1200" dirty="0"/>
              <a:t>Phenole – z.B. Kresol</a:t>
            </a:r>
          </a:p>
          <a:p>
            <a:r>
              <a:rPr lang="de-DE" sz="1200" dirty="0"/>
              <a:t>Oxidationsmittel – z.B. Wasserstoffperoxid</a:t>
            </a:r>
          </a:p>
          <a:p>
            <a:r>
              <a:rPr lang="de-DE" sz="1200" dirty="0"/>
              <a:t>Säuren – z.B. </a:t>
            </a:r>
            <a:r>
              <a:rPr lang="de-DE" sz="1200" dirty="0" err="1"/>
              <a:t>Peressigsäure</a:t>
            </a:r>
            <a:endParaRPr lang="de-DE" sz="1200" dirty="0"/>
          </a:p>
          <a:p>
            <a:endParaRPr lang="de-DE" sz="1200" dirty="0"/>
          </a:p>
          <a:p>
            <a:endParaRPr lang="de-DE" sz="1200" dirty="0"/>
          </a:p>
          <a:p>
            <a:r>
              <a:rPr lang="de-DE" sz="1200" dirty="0"/>
              <a:t>Desinfektionsmittel sind Gefahrstoffe, mit denen entsprechend vorsichtig umgegangen werden muss</a:t>
            </a:r>
          </a:p>
          <a:p>
            <a:endParaRPr lang="de-DE" sz="1200" dirty="0"/>
          </a:p>
          <a:p>
            <a:r>
              <a:rPr lang="de-DE" sz="1200" dirty="0"/>
              <a:t>Persönliche Schutzmaßnahmen: Arbeitskittel (ggf. lange Ärmel), Handschuhe, Mundschutz, Schutzbrille</a:t>
            </a:r>
          </a:p>
          <a:p>
            <a:endParaRPr lang="de-DE" sz="1200" dirty="0"/>
          </a:p>
          <a:p>
            <a:r>
              <a:rPr lang="de-DE" sz="1200" dirty="0"/>
              <a:t>Resten von Desinfektionsmittelkonzentraten: Entsorgung in den Sondermüll</a:t>
            </a:r>
          </a:p>
          <a:p>
            <a:endParaRPr lang="de-DE" sz="1200" dirty="0"/>
          </a:p>
          <a:p>
            <a:r>
              <a:rPr lang="de-DE" sz="1200" dirty="0"/>
              <a:t>Gebrauchslösungen: Entsorgung über Ausguss ins Abwasser</a:t>
            </a:r>
          </a:p>
          <a:p>
            <a:endParaRPr lang="de-DE" sz="1200" dirty="0"/>
          </a:p>
        </p:txBody>
      </p:sp>
    </p:spTree>
    <p:extLst>
      <p:ext uri="{BB962C8B-B14F-4D97-AF65-F5344CB8AC3E}">
        <p14:creationId xmlns:p14="http://schemas.microsoft.com/office/powerpoint/2010/main" val="7942509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Flächendesinfektion</a:t>
            </a:r>
          </a:p>
          <a:p>
            <a:pPr marL="0" indent="0">
              <a:buNone/>
            </a:pPr>
            <a:endParaRPr lang="de-DE" sz="1600" dirty="0"/>
          </a:p>
          <a:p>
            <a:r>
              <a:rPr lang="de-DE" sz="1200" dirty="0"/>
              <a:t>Behandlungsbereich nach jeder Behandlung reinigen:</a:t>
            </a:r>
          </a:p>
          <a:p>
            <a:r>
              <a:rPr lang="de-DE" sz="1200" dirty="0"/>
              <a:t>Lampengriff, Schwebetisch, Behandlungs- und Saugeinheit, Speibecken, patientennahe Arbeitsflächen</a:t>
            </a:r>
          </a:p>
          <a:p>
            <a:endParaRPr lang="de-DE" sz="1200" dirty="0"/>
          </a:p>
          <a:p>
            <a:r>
              <a:rPr lang="de-DE" sz="1200" dirty="0"/>
              <a:t>Fußböden unmittelbar bei sichtbarer Verschmutzung (Blutreste)</a:t>
            </a:r>
          </a:p>
          <a:p>
            <a:endParaRPr lang="de-DE" sz="1200" dirty="0"/>
          </a:p>
          <a:p>
            <a:r>
              <a:rPr lang="de-DE" sz="1200" dirty="0"/>
              <a:t>Arbeitsflächen täglich nach Behandlungsende</a:t>
            </a:r>
          </a:p>
          <a:p>
            <a:endParaRPr lang="de-DE" sz="1200" dirty="0"/>
          </a:p>
          <a:p>
            <a:r>
              <a:rPr lang="de-DE" sz="1200" dirty="0"/>
              <a:t>Scheuer-/ Wischdesinfektion (Sprühdesinfektion </a:t>
            </a:r>
            <a:r>
              <a:rPr lang="de-DE" sz="1200" u="sng" dirty="0"/>
              <a:t>nicht</a:t>
            </a:r>
            <a:r>
              <a:rPr lang="de-DE" sz="1200" dirty="0"/>
              <a:t> ausreichend)</a:t>
            </a:r>
          </a:p>
          <a:p>
            <a:endParaRPr lang="de-DE" sz="1200" dirty="0"/>
          </a:p>
          <a:p>
            <a:r>
              <a:rPr lang="de-DE" sz="1200" dirty="0"/>
              <a:t>Für die routinemäßige Flächendesinfektion eignen sich Desinfektionsmittel mit bakterizider und levurozider Wirkung</a:t>
            </a:r>
          </a:p>
          <a:p>
            <a:endParaRPr lang="de-DE" sz="1200" dirty="0"/>
          </a:p>
          <a:p>
            <a:r>
              <a:rPr lang="de-DE" sz="1200" dirty="0"/>
              <a:t>Für die gezielte Flächendesinfektion können abhängig vom Grund bzw. vom Ereignis andere Wirkspektren notwendig sein</a:t>
            </a:r>
          </a:p>
          <a:p>
            <a:endParaRPr lang="de-DE" sz="1200" dirty="0"/>
          </a:p>
        </p:txBody>
      </p:sp>
    </p:spTree>
    <p:extLst>
      <p:ext uri="{BB962C8B-B14F-4D97-AF65-F5344CB8AC3E}">
        <p14:creationId xmlns:p14="http://schemas.microsoft.com/office/powerpoint/2010/main" val="1049404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Räumliche Trennung während der Aufbereitung</a:t>
            </a:r>
          </a:p>
          <a:p>
            <a:pPr marL="0" indent="0">
              <a:buNone/>
            </a:pPr>
            <a:endParaRPr lang="de-DE" sz="1600" dirty="0"/>
          </a:p>
          <a:p>
            <a:pPr>
              <a:buFont typeface="Wingdings" panose="05000000000000000000" pitchFamily="2" charset="2"/>
              <a:buChar char="Ø"/>
            </a:pPr>
            <a:r>
              <a:rPr lang="de-DE" sz="1200" dirty="0"/>
              <a:t>Unreiner Bereich</a:t>
            </a:r>
          </a:p>
          <a:p>
            <a:pPr>
              <a:buFont typeface="Arial" panose="020B0604020202020204" pitchFamily="34" charset="0"/>
              <a:buChar char="•"/>
            </a:pPr>
            <a:r>
              <a:rPr lang="de-DE" sz="1200" dirty="0"/>
              <a:t>Anlieferungsebene </a:t>
            </a:r>
          </a:p>
          <a:p>
            <a:pPr>
              <a:buFont typeface="Arial" panose="020B0604020202020204" pitchFamily="34" charset="0"/>
              <a:buChar char="•"/>
            </a:pPr>
            <a:r>
              <a:rPr lang="de-DE" sz="1200" dirty="0"/>
              <a:t>Trockenlagerung (in Sieben für maschinelle Aufbereitung), infektiös</a:t>
            </a:r>
          </a:p>
          <a:p>
            <a:pPr>
              <a:buFont typeface="Arial" panose="020B0604020202020204" pitchFamily="34" charset="0"/>
              <a:buChar char="•"/>
            </a:pPr>
            <a:r>
              <a:rPr lang="de-DE" sz="1200" dirty="0"/>
              <a:t>Feuchtlagerung in den Reinigungs-/ Desinfektionslösung</a:t>
            </a:r>
          </a:p>
          <a:p>
            <a:pPr>
              <a:buFont typeface="Wingdings" panose="05000000000000000000" pitchFamily="2" charset="2"/>
              <a:buChar char="Ø"/>
            </a:pPr>
            <a:endParaRPr lang="de-DE" sz="1200" dirty="0"/>
          </a:p>
          <a:p>
            <a:pPr>
              <a:buFont typeface="Wingdings" panose="05000000000000000000" pitchFamily="2" charset="2"/>
              <a:buChar char="Ø"/>
            </a:pPr>
            <a:r>
              <a:rPr lang="de-DE" sz="1200" dirty="0"/>
              <a:t>Reiner Bereich</a:t>
            </a:r>
          </a:p>
          <a:p>
            <a:pPr>
              <a:buFont typeface="Arial" panose="020B0604020202020204" pitchFamily="34" charset="0"/>
              <a:buChar char="•"/>
            </a:pPr>
            <a:r>
              <a:rPr lang="de-DE" sz="1200" dirty="0"/>
              <a:t>Entladungsseite des RDG oder Wanne nach Spülung</a:t>
            </a:r>
          </a:p>
          <a:p>
            <a:pPr>
              <a:buFont typeface="Arial" panose="020B0604020202020204" pitchFamily="34" charset="0"/>
              <a:buChar char="•"/>
            </a:pPr>
            <a:r>
              <a:rPr lang="de-DE" sz="1200" dirty="0"/>
              <a:t>Funktionsprüfung, Sortierung, Verpackung, Sterilisation, Freigabe</a:t>
            </a:r>
          </a:p>
          <a:p>
            <a:pPr>
              <a:buFont typeface="Arial" panose="020B0604020202020204" pitchFamily="34" charset="0"/>
              <a:buChar char="•"/>
            </a:pPr>
            <a:endParaRPr lang="de-DE" sz="1200" dirty="0"/>
          </a:p>
          <a:p>
            <a:pPr>
              <a:buFont typeface="Wingdings" panose="05000000000000000000" pitchFamily="2" charset="2"/>
              <a:buChar char="Ø"/>
            </a:pPr>
            <a:r>
              <a:rPr lang="de-DE" sz="1200" dirty="0"/>
              <a:t>Platzmangel</a:t>
            </a:r>
          </a:p>
          <a:p>
            <a:pPr>
              <a:buFont typeface="Arial" panose="020B0604020202020204" pitchFamily="34" charset="0"/>
              <a:buChar char="•"/>
            </a:pPr>
            <a:r>
              <a:rPr lang="de-DE" sz="1200" dirty="0"/>
              <a:t>Organisatorische Lösung statt räumlicher Trennung:</a:t>
            </a:r>
          </a:p>
          <a:p>
            <a:pPr>
              <a:buFont typeface="Arial" panose="020B0604020202020204" pitchFamily="34" charset="0"/>
              <a:buChar char="•"/>
            </a:pPr>
            <a:r>
              <a:rPr lang="de-DE" sz="1200" dirty="0"/>
              <a:t>Zuerst Durchführung unreine Tätigkeiten</a:t>
            </a:r>
          </a:p>
          <a:p>
            <a:pPr>
              <a:buFont typeface="Arial" panose="020B0604020202020204" pitchFamily="34" charset="0"/>
              <a:buChar char="•"/>
            </a:pPr>
            <a:r>
              <a:rPr lang="de-DE" sz="1200" dirty="0"/>
              <a:t>Flächendesinfektion des gesamten Bereichs</a:t>
            </a:r>
          </a:p>
          <a:p>
            <a:pPr>
              <a:buFont typeface="Arial" panose="020B0604020202020204" pitchFamily="34" charset="0"/>
              <a:buChar char="•"/>
            </a:pPr>
            <a:r>
              <a:rPr lang="de-DE" sz="1200" dirty="0"/>
              <a:t>Anschließend ausschließlich reine Tätigkeiten</a:t>
            </a:r>
          </a:p>
          <a:p>
            <a:pPr>
              <a:buFont typeface="Arial" panose="020B0604020202020204" pitchFamily="34" charset="0"/>
              <a:buChar char="•"/>
            </a:pPr>
            <a:endParaRPr lang="de-DE" sz="1200" dirty="0"/>
          </a:p>
          <a:p>
            <a:endParaRPr lang="de-DE" sz="1200" dirty="0"/>
          </a:p>
        </p:txBody>
      </p:sp>
    </p:spTree>
    <p:extLst>
      <p:ext uri="{BB962C8B-B14F-4D97-AF65-F5344CB8AC3E}">
        <p14:creationId xmlns:p14="http://schemas.microsoft.com/office/powerpoint/2010/main" val="42161967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Chemische/ Manuelle Reinigung und Desinfektion </a:t>
            </a:r>
          </a:p>
          <a:p>
            <a:pPr marL="0" indent="0">
              <a:buNone/>
            </a:pPr>
            <a:endParaRPr lang="de-DE" sz="1600" dirty="0"/>
          </a:p>
          <a:p>
            <a:r>
              <a:rPr lang="de-DE" sz="1200" dirty="0"/>
              <a:t>Im Tauchbad (Instrumentenwanne) mit herausnehmbaren Siebeinsatz</a:t>
            </a:r>
          </a:p>
          <a:p>
            <a:endParaRPr lang="de-DE" sz="1200" dirty="0"/>
          </a:p>
          <a:p>
            <a:r>
              <a:rPr lang="de-DE" sz="1200" dirty="0"/>
              <a:t>Verwendung von Desinfektionsmitteln mit bakterizider, viruzider und fungizider Wirksamkeit</a:t>
            </a:r>
          </a:p>
          <a:p>
            <a:endParaRPr lang="de-DE" sz="1200" dirty="0"/>
          </a:p>
          <a:p>
            <a:r>
              <a:rPr lang="de-DE" sz="1200" dirty="0"/>
              <a:t>Korrekte Konzentration </a:t>
            </a:r>
          </a:p>
          <a:p>
            <a:pPr>
              <a:buFont typeface="Arial" panose="020B0604020202020204" pitchFamily="34" charset="0"/>
              <a:buChar char="•"/>
            </a:pPr>
            <a:endParaRPr lang="de-DE" sz="1200" dirty="0"/>
          </a:p>
          <a:p>
            <a:r>
              <a:rPr lang="de-DE" sz="1200" dirty="0"/>
              <a:t>Instrumente unmittelbar nach Gebrauch einlegen</a:t>
            </a:r>
          </a:p>
          <a:p>
            <a:endParaRPr lang="de-DE" sz="1200" dirty="0"/>
          </a:p>
          <a:p>
            <a:r>
              <a:rPr lang="de-DE" sz="1200" dirty="0"/>
              <a:t>Vollständige Bedeckung (innen und außen) mit Lösung, blasenfrei</a:t>
            </a:r>
          </a:p>
          <a:p>
            <a:endParaRPr lang="de-DE" sz="1200" dirty="0"/>
          </a:p>
          <a:p>
            <a:r>
              <a:rPr lang="de-DE" sz="1200" dirty="0"/>
              <a:t>Mechanische Reinigung nicht mit bloßer Hand</a:t>
            </a:r>
          </a:p>
          <a:p>
            <a:endParaRPr lang="de-DE" sz="1200" dirty="0"/>
          </a:p>
          <a:p>
            <a:r>
              <a:rPr lang="de-DE" sz="1200" dirty="0"/>
              <a:t>Instrumente gründlich mit Wasser abspülen (mind. Trinkwasserqualität)</a:t>
            </a:r>
          </a:p>
          <a:p>
            <a:endParaRPr lang="de-DE" sz="1200" dirty="0"/>
          </a:p>
          <a:p>
            <a:r>
              <a:rPr lang="de-DE" sz="1200" dirty="0"/>
              <a:t>Sofort trocknen</a:t>
            </a:r>
          </a:p>
          <a:p>
            <a:endParaRPr lang="de-DE" sz="1200" dirty="0"/>
          </a:p>
        </p:txBody>
      </p:sp>
    </p:spTree>
    <p:extLst>
      <p:ext uri="{BB962C8B-B14F-4D97-AF65-F5344CB8AC3E}">
        <p14:creationId xmlns:p14="http://schemas.microsoft.com/office/powerpoint/2010/main" val="42107038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Chemische/ Manuelle Reinigung und Desinfektion </a:t>
            </a:r>
          </a:p>
          <a:p>
            <a:pPr marL="0" indent="0">
              <a:buNone/>
            </a:pPr>
            <a:endParaRPr lang="de-DE" sz="1600" dirty="0"/>
          </a:p>
          <a:p>
            <a:r>
              <a:rPr lang="de-DE" sz="1200" dirty="0"/>
              <a:t>Vorgeschriebene Einwirkzeit beachten:</a:t>
            </a:r>
          </a:p>
          <a:p>
            <a:r>
              <a:rPr lang="de-DE" sz="1200" dirty="0"/>
              <a:t>Einwirkzeit mind. 60 min, Achtung: auch letztes Instrument</a:t>
            </a:r>
          </a:p>
          <a:p>
            <a:pPr marL="0" indent="0">
              <a:buNone/>
            </a:pPr>
            <a:endParaRPr lang="de-DE" sz="1200" dirty="0"/>
          </a:p>
          <a:p>
            <a:r>
              <a:rPr lang="de-DE" sz="1200" dirty="0"/>
              <a:t>nicht über Nacht einlegen</a:t>
            </a:r>
          </a:p>
          <a:p>
            <a:endParaRPr lang="de-DE" sz="1200" dirty="0"/>
          </a:p>
          <a:p>
            <a:r>
              <a:rPr lang="de-DE" sz="1200" dirty="0"/>
              <a:t>Täglich frische Lösungen</a:t>
            </a:r>
          </a:p>
          <a:p>
            <a:endParaRPr lang="de-DE" sz="1200" dirty="0"/>
          </a:p>
          <a:p>
            <a:r>
              <a:rPr lang="de-DE" sz="1200" dirty="0"/>
              <a:t>Hand- und Winkelstücke sowie Turbinen dürfen </a:t>
            </a:r>
            <a:r>
              <a:rPr lang="de-DE" sz="1200" u="sng" dirty="0"/>
              <a:t>nicht</a:t>
            </a:r>
            <a:r>
              <a:rPr lang="de-DE" sz="1200" dirty="0"/>
              <a:t> in allgemeine Desinfektionslösungen </a:t>
            </a:r>
            <a:endParaRPr lang="de-DE" sz="1200" u="sng" dirty="0"/>
          </a:p>
          <a:p>
            <a:r>
              <a:rPr lang="de-DE" sz="1200" dirty="0"/>
              <a:t>Nur in speziellen Reinigungs- und Desinfektionslösungen</a:t>
            </a:r>
          </a:p>
          <a:p>
            <a:endParaRPr lang="de-DE" sz="1200" dirty="0"/>
          </a:p>
          <a:p>
            <a:r>
              <a:rPr lang="de-DE" sz="1200" dirty="0"/>
              <a:t>Achtung bei Wurzelkanalinstrumenten (hohe Empfindlichkeit), ggf. Ultraschallbad (mit Desinfektionsmittel)</a:t>
            </a:r>
          </a:p>
          <a:p>
            <a:endParaRPr lang="de-DE" sz="1200" dirty="0"/>
          </a:p>
          <a:p>
            <a:pPr>
              <a:buFont typeface="Wingdings" panose="05000000000000000000" pitchFamily="2" charset="2"/>
              <a:buChar char="Ø"/>
            </a:pPr>
            <a:r>
              <a:rPr lang="de-DE" sz="1200" dirty="0"/>
              <a:t>Nach manueller Reinigung und Desinfektion:</a:t>
            </a:r>
          </a:p>
          <a:p>
            <a:pPr>
              <a:buFont typeface="Arial" panose="020B0604020202020204" pitchFamily="34" charset="0"/>
              <a:buChar char="•"/>
            </a:pPr>
            <a:r>
              <a:rPr lang="de-DE" sz="1200" dirty="0"/>
              <a:t>Thermische Desinfektion (unverpackt) im Dampfsterilisator</a:t>
            </a:r>
          </a:p>
          <a:p>
            <a:pPr>
              <a:buFont typeface="Arial" panose="020B0604020202020204" pitchFamily="34" charset="0"/>
              <a:buChar char="•"/>
            </a:pPr>
            <a:r>
              <a:rPr lang="de-DE" sz="1200" dirty="0"/>
              <a:t>Wenn keine Sterilisation erforderlich ist (Medizinprodukte semikritisch A und B)</a:t>
            </a:r>
          </a:p>
          <a:p>
            <a:endParaRPr lang="de-DE" sz="1200" dirty="0"/>
          </a:p>
        </p:txBody>
      </p:sp>
    </p:spTree>
    <p:extLst>
      <p:ext uri="{BB962C8B-B14F-4D97-AF65-F5344CB8AC3E}">
        <p14:creationId xmlns:p14="http://schemas.microsoft.com/office/powerpoint/2010/main" val="15002310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Physikalische/ Thermische Desinfektionsverfahren</a:t>
            </a:r>
          </a:p>
          <a:p>
            <a:pPr marL="0" indent="0">
              <a:buNone/>
            </a:pPr>
            <a:endParaRPr lang="de-DE" sz="1600" dirty="0"/>
          </a:p>
          <a:p>
            <a:r>
              <a:rPr lang="de-DE" sz="1200" dirty="0"/>
              <a:t>Empfehlung vom Robert-Koch-Institut (RKI-Richtlinie 2006)  </a:t>
            </a:r>
          </a:p>
          <a:p>
            <a:pPr marL="0" indent="0">
              <a:buNone/>
            </a:pPr>
            <a:endParaRPr lang="de-DE" sz="1200" dirty="0"/>
          </a:p>
          <a:p>
            <a:r>
              <a:rPr lang="de-DE" sz="1200" dirty="0"/>
              <a:t>Bessere Standardisierbarkeit und hoher Arbeitsschutz</a:t>
            </a:r>
          </a:p>
          <a:p>
            <a:endParaRPr lang="de-DE" sz="1200" dirty="0"/>
          </a:p>
          <a:p>
            <a:r>
              <a:rPr lang="de-DE" sz="1200" dirty="0"/>
              <a:t>Thermodesinfektion: Aufheizen auf 93°C (für mind. 10 min)</a:t>
            </a:r>
          </a:p>
          <a:p>
            <a:endParaRPr lang="de-DE" sz="1200" dirty="0"/>
          </a:p>
          <a:p>
            <a:r>
              <a:rPr lang="de-DE" sz="1200" dirty="0"/>
              <a:t>Vorteil: gleichzeitige sichere Desinfektion und gründliche Reinigung</a:t>
            </a:r>
          </a:p>
          <a:p>
            <a:endParaRPr lang="de-DE" sz="1200" dirty="0"/>
          </a:p>
          <a:p>
            <a:r>
              <a:rPr lang="de-DE" sz="1200" dirty="0"/>
              <a:t>Im Reinigungs- und Desinfektionsgerät (RDG), (Thermodesinfektor)</a:t>
            </a:r>
          </a:p>
          <a:p>
            <a:pPr marL="0" indent="0">
              <a:buNone/>
            </a:pPr>
            <a:endParaRPr lang="de-DE" sz="1200" dirty="0"/>
          </a:p>
          <a:p>
            <a:r>
              <a:rPr lang="de-DE" sz="1200" dirty="0"/>
              <a:t>Instrumente: Ausreichende Korrosions- und Temperaturbeständigkeit</a:t>
            </a:r>
          </a:p>
          <a:p>
            <a:endParaRPr lang="de-DE" sz="1200" dirty="0"/>
          </a:p>
          <a:p>
            <a:r>
              <a:rPr lang="de-DE" sz="1200" dirty="0"/>
              <a:t>Unmittelbar nach Gebrauch Instrumente in RDG einordnen</a:t>
            </a:r>
          </a:p>
          <a:p>
            <a:endParaRPr lang="de-DE" sz="1200" dirty="0"/>
          </a:p>
          <a:p>
            <a:r>
              <a:rPr lang="de-DE" sz="1200" dirty="0"/>
              <a:t>Bis zu 6 Stunden Trocken-Lagerung im RDG vor Thermodesinfektion möglich</a:t>
            </a:r>
          </a:p>
          <a:p>
            <a:endParaRPr lang="de-DE" sz="1200" dirty="0"/>
          </a:p>
        </p:txBody>
      </p:sp>
    </p:spTree>
    <p:extLst>
      <p:ext uri="{BB962C8B-B14F-4D97-AF65-F5344CB8AC3E}">
        <p14:creationId xmlns:p14="http://schemas.microsoft.com/office/powerpoint/2010/main" val="40339223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Physikalische/ Thermische Desinfektionsverfahren RDG</a:t>
            </a:r>
          </a:p>
          <a:p>
            <a:pPr marL="0" indent="0">
              <a:buNone/>
            </a:pPr>
            <a:endParaRPr lang="de-DE" sz="1600" dirty="0"/>
          </a:p>
          <a:p>
            <a:endParaRPr lang="de-DE" sz="1200" dirty="0"/>
          </a:p>
        </p:txBody>
      </p:sp>
      <p:pic>
        <p:nvPicPr>
          <p:cNvPr id="5" name="Grafik 4">
            <a:extLst>
              <a:ext uri="{FF2B5EF4-FFF2-40B4-BE49-F238E27FC236}">
                <a16:creationId xmlns:a16="http://schemas.microsoft.com/office/drawing/2014/main" id="{9169A3E7-5DCB-4EBC-A57C-55BE9853D6F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3013841" y="3097253"/>
            <a:ext cx="3116316" cy="2337237"/>
          </a:xfrm>
          <a:prstGeom prst="rect">
            <a:avLst/>
          </a:prstGeom>
        </p:spPr>
      </p:pic>
      <p:pic>
        <p:nvPicPr>
          <p:cNvPr id="7" name="Grafik 6" descr="Ein Bild, das Text, Schrank, drinnen, Küche enthält.&#10;&#10;Automatisch generierte Beschreibung">
            <a:extLst>
              <a:ext uri="{FF2B5EF4-FFF2-40B4-BE49-F238E27FC236}">
                <a16:creationId xmlns:a16="http://schemas.microsoft.com/office/drawing/2014/main" id="{D9588CC4-9122-4CA0-946B-5D24EA4ED6F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2809"/>
          <a:stretch/>
        </p:blipFill>
        <p:spPr>
          <a:xfrm>
            <a:off x="189102" y="2707712"/>
            <a:ext cx="2722102" cy="3233285"/>
          </a:xfrm>
          <a:prstGeom prst="rect">
            <a:avLst/>
          </a:prstGeom>
        </p:spPr>
      </p:pic>
      <p:pic>
        <p:nvPicPr>
          <p:cNvPr id="9" name="Grafik 8" descr="Ein Bild, das drinnen enthält.&#10;&#10;Automatisch generierte Beschreibung">
            <a:extLst>
              <a:ext uri="{FF2B5EF4-FFF2-40B4-BE49-F238E27FC236}">
                <a16:creationId xmlns:a16="http://schemas.microsoft.com/office/drawing/2014/main" id="{0DF59E97-C30A-4677-864D-B24391BFC61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5843255" y="3097252"/>
            <a:ext cx="3116317" cy="2337238"/>
          </a:xfrm>
          <a:prstGeom prst="rect">
            <a:avLst/>
          </a:prstGeom>
        </p:spPr>
      </p:pic>
    </p:spTree>
    <p:extLst>
      <p:ext uri="{BB962C8B-B14F-4D97-AF65-F5344CB8AC3E}">
        <p14:creationId xmlns:p14="http://schemas.microsoft.com/office/powerpoint/2010/main" val="42631094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Physikalische/ Thermische Desinfektionsverfahren</a:t>
            </a:r>
          </a:p>
          <a:p>
            <a:pPr marL="0" indent="0">
              <a:buNone/>
            </a:pPr>
            <a:endParaRPr lang="de-DE" sz="1600" dirty="0"/>
          </a:p>
          <a:p>
            <a:r>
              <a:rPr lang="de-DE" sz="1200" dirty="0"/>
              <a:t>Zerlegbare Instrumente auseinander, Scharniere öffnen (Zangen, Scheren) (45° Winkel)</a:t>
            </a:r>
          </a:p>
          <a:p>
            <a:endParaRPr lang="de-DE" sz="1200" dirty="0"/>
          </a:p>
          <a:p>
            <a:r>
              <a:rPr lang="de-DE" sz="1200" dirty="0"/>
              <a:t>Keine Überladung sowie empfindliche Instrumente sichern</a:t>
            </a:r>
          </a:p>
          <a:p>
            <a:endParaRPr lang="de-DE" sz="1200" dirty="0"/>
          </a:p>
          <a:p>
            <a:r>
              <a:rPr lang="de-DE" sz="1200" dirty="0"/>
              <a:t>Instrumente geordnet einräumen und Vermeidung von Beschädigungen</a:t>
            </a:r>
          </a:p>
          <a:p>
            <a:pPr marL="0" indent="0">
              <a:buNone/>
            </a:pPr>
            <a:endParaRPr lang="de-DE" sz="1200" dirty="0"/>
          </a:p>
          <a:p>
            <a:r>
              <a:rPr lang="de-DE" sz="1200" dirty="0"/>
              <a:t>Großflächige Instrumente geordnet auf Siebschale legen, damit keine Spülschatten für andere Instrumente entstehen</a:t>
            </a:r>
          </a:p>
          <a:p>
            <a:endParaRPr lang="de-DE" sz="1200" dirty="0"/>
          </a:p>
          <a:p>
            <a:r>
              <a:rPr lang="de-DE" sz="1200" dirty="0"/>
              <a:t>Instrumente mit Hohlräumen auf Halter stecken, damit sie auch von innen gespült werden</a:t>
            </a:r>
          </a:p>
          <a:p>
            <a:endParaRPr lang="de-DE" sz="1200" dirty="0"/>
          </a:p>
          <a:p>
            <a:r>
              <a:rPr lang="de-DE" sz="1200" dirty="0"/>
              <a:t>Kleinteile (Bohrer) in kleine verschließbare Racks (Siebkörbe mit Deckel) geben und diese auf Siebschale ablegen</a:t>
            </a:r>
          </a:p>
          <a:p>
            <a:endParaRPr lang="de-DE" sz="1200" dirty="0"/>
          </a:p>
          <a:p>
            <a:r>
              <a:rPr lang="de-DE" sz="1200" dirty="0"/>
              <a:t>Nach Beendigung: Instrumente sofort aus Maschine entnehmen (10 min Abdampfzeit vertretbar)</a:t>
            </a:r>
          </a:p>
          <a:p>
            <a:endParaRPr lang="de-DE" sz="1200" dirty="0"/>
          </a:p>
        </p:txBody>
      </p:sp>
    </p:spTree>
    <p:extLst>
      <p:ext uri="{BB962C8B-B14F-4D97-AF65-F5344CB8AC3E}">
        <p14:creationId xmlns:p14="http://schemas.microsoft.com/office/powerpoint/2010/main" val="39351894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Oberflächenveränderung von Instrumenten</a:t>
            </a:r>
          </a:p>
          <a:p>
            <a:pPr marL="0" indent="0">
              <a:buNone/>
            </a:pPr>
            <a:endParaRPr lang="de-DE" sz="1600" dirty="0"/>
          </a:p>
          <a:p>
            <a:r>
              <a:rPr lang="de-DE" sz="1200" dirty="0"/>
              <a:t>Organische Rückstände (Blutrückstände)</a:t>
            </a:r>
          </a:p>
          <a:p>
            <a:endParaRPr lang="de-DE" sz="1200" dirty="0"/>
          </a:p>
          <a:p>
            <a:r>
              <a:rPr lang="de-DE" sz="1200" dirty="0"/>
              <a:t>Flecken durch Chemikalienrückstände: Entstehung durch unzureichende Spülung</a:t>
            </a:r>
          </a:p>
          <a:p>
            <a:pPr>
              <a:buFont typeface="Arial" panose="020B0604020202020204" pitchFamily="34" charset="0"/>
              <a:buChar char="•"/>
            </a:pPr>
            <a:endParaRPr lang="de-DE" sz="1200" dirty="0"/>
          </a:p>
          <a:p>
            <a:pPr>
              <a:buFont typeface="Arial" panose="020B0604020202020204" pitchFamily="34" charset="0"/>
              <a:buChar char="•"/>
            </a:pPr>
            <a:r>
              <a:rPr lang="de-DE" sz="1200" dirty="0"/>
              <a:t>Wasserflecken durch Kalk: Unzureichende Qualität des Spülwassers</a:t>
            </a:r>
          </a:p>
          <a:p>
            <a:pPr marL="0" indent="0">
              <a:buNone/>
            </a:pPr>
            <a:endParaRPr lang="de-DE" sz="1200" dirty="0"/>
          </a:p>
          <a:p>
            <a:pPr marL="0" indent="0">
              <a:buNone/>
            </a:pPr>
            <a:endParaRPr lang="de-DE" sz="1200" dirty="0"/>
          </a:p>
          <a:p>
            <a:r>
              <a:rPr lang="de-DE" sz="1200" dirty="0"/>
              <a:t>(Loch-)Korrosion: Kleine Löcher, vielfach mit braunem Hof umgeben</a:t>
            </a:r>
          </a:p>
          <a:p>
            <a:r>
              <a:rPr lang="de-DE" sz="1200" dirty="0"/>
              <a:t>Ursachen: </a:t>
            </a:r>
          </a:p>
          <a:p>
            <a:r>
              <a:rPr lang="de-DE" sz="1200" dirty="0"/>
              <a:t>Verwendung von Kochsalzlösung</a:t>
            </a:r>
          </a:p>
          <a:p>
            <a:r>
              <a:rPr lang="de-DE" sz="1200" dirty="0"/>
              <a:t>Lange Standzeiten vor Reinigung</a:t>
            </a:r>
          </a:p>
          <a:p>
            <a:r>
              <a:rPr lang="de-DE" sz="1200" dirty="0"/>
              <a:t>Unzureichendes Reinigungsergebnis</a:t>
            </a:r>
          </a:p>
          <a:p>
            <a:r>
              <a:rPr lang="de-DE" sz="1200" dirty="0"/>
              <a:t>Schlechte Wasser-/ Dampfqualität (Medium)</a:t>
            </a:r>
          </a:p>
          <a:p>
            <a:endParaRPr lang="de-DE" sz="1200" dirty="0"/>
          </a:p>
          <a:p>
            <a:endParaRPr lang="de-DE" sz="1200" dirty="0"/>
          </a:p>
        </p:txBody>
      </p:sp>
    </p:spTree>
    <p:extLst>
      <p:ext uri="{BB962C8B-B14F-4D97-AF65-F5344CB8AC3E}">
        <p14:creationId xmlns:p14="http://schemas.microsoft.com/office/powerpoint/2010/main" val="35207108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Verpackung / Steril-Barriere-System (SBS)</a:t>
            </a:r>
          </a:p>
          <a:p>
            <a:pPr marL="0" indent="0">
              <a:buNone/>
            </a:pPr>
            <a:endParaRPr lang="de-DE" sz="1600" dirty="0"/>
          </a:p>
          <a:p>
            <a:r>
              <a:rPr lang="de-DE" sz="1200" dirty="0"/>
              <a:t>Sicherstellung der Aufrechterhaltung der Sterilität</a:t>
            </a:r>
          </a:p>
          <a:p>
            <a:endParaRPr lang="de-DE" sz="1200" dirty="0"/>
          </a:p>
          <a:p>
            <a:r>
              <a:rPr lang="de-DE" sz="1200" dirty="0"/>
              <a:t>Wichtiger Teil-Schritt in der Aufbereitungskette zwischen Desinfektion und Sterilisation</a:t>
            </a:r>
          </a:p>
          <a:p>
            <a:endParaRPr lang="de-DE" sz="1200" dirty="0"/>
          </a:p>
          <a:p>
            <a:r>
              <a:rPr lang="de-DE" sz="1200" dirty="0"/>
              <a:t>Mindestverpackung, die das Eintreten von Mikroorganismen verhindert und die aseptische Bereitstellung des Produkts am Ort der Verwendung ermöglicht</a:t>
            </a:r>
          </a:p>
          <a:p>
            <a:endParaRPr lang="de-DE" sz="1200" dirty="0"/>
          </a:p>
          <a:p>
            <a:endParaRPr lang="de-DE" sz="1200" dirty="0"/>
          </a:p>
          <a:p>
            <a:pPr>
              <a:buFont typeface="Wingdings" panose="05000000000000000000" pitchFamily="2" charset="2"/>
              <a:buChar char="Ø"/>
            </a:pPr>
            <a:r>
              <a:rPr lang="de-DE" sz="1200" dirty="0"/>
              <a:t>Art des SBS</a:t>
            </a:r>
          </a:p>
          <a:p>
            <a:pPr marL="0" indent="0">
              <a:buNone/>
            </a:pPr>
            <a:endParaRPr lang="de-DE" sz="1200" dirty="0"/>
          </a:p>
          <a:p>
            <a:r>
              <a:rPr lang="de-DE" sz="1200" dirty="0"/>
              <a:t>Weichverpackung aus Bogenmaterialien (Einmalgebrauch)</a:t>
            </a:r>
          </a:p>
          <a:p>
            <a:endParaRPr lang="de-DE" sz="1200" dirty="0"/>
          </a:p>
          <a:p>
            <a:r>
              <a:rPr lang="de-DE" sz="1200" dirty="0"/>
              <a:t>Wiederverwendbare starre Sterilisierbehälter (Container)</a:t>
            </a:r>
          </a:p>
          <a:p>
            <a:endParaRPr lang="de-DE" sz="1200" dirty="0"/>
          </a:p>
          <a:p>
            <a:r>
              <a:rPr lang="de-DE" sz="1200" dirty="0"/>
              <a:t>Siegelbare Klarsichtverpackung (Einmalgebrauch)</a:t>
            </a:r>
          </a:p>
          <a:p>
            <a:endParaRPr lang="de-DE" sz="1200" dirty="0"/>
          </a:p>
          <a:p>
            <a:endParaRPr lang="de-DE" sz="1200" dirty="0"/>
          </a:p>
          <a:p>
            <a:endParaRPr lang="de-DE" sz="1200" dirty="0"/>
          </a:p>
        </p:txBody>
      </p:sp>
    </p:spTree>
    <p:extLst>
      <p:ext uri="{BB962C8B-B14F-4D97-AF65-F5344CB8AC3E}">
        <p14:creationId xmlns:p14="http://schemas.microsoft.com/office/powerpoint/2010/main" val="26041305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Verpackung / Steril-Barriere-System (SBS) - Siegelbare Klarsichtverpackung </a:t>
            </a:r>
          </a:p>
          <a:p>
            <a:pPr marL="0" indent="0">
              <a:buNone/>
            </a:pPr>
            <a:endParaRPr lang="de-DE" sz="1600" dirty="0"/>
          </a:p>
          <a:p>
            <a:endParaRPr lang="de-DE" sz="1200" dirty="0"/>
          </a:p>
          <a:p>
            <a:endParaRPr lang="de-DE" sz="1200" dirty="0"/>
          </a:p>
          <a:p>
            <a:endParaRPr lang="de-DE" sz="1200" dirty="0"/>
          </a:p>
        </p:txBody>
      </p:sp>
      <p:pic>
        <p:nvPicPr>
          <p:cNvPr id="4" name="Grafik 3">
            <a:extLst>
              <a:ext uri="{FF2B5EF4-FFF2-40B4-BE49-F238E27FC236}">
                <a16:creationId xmlns:a16="http://schemas.microsoft.com/office/drawing/2014/main" id="{832896A2-8890-4310-850B-C52DF7190CB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0901" y="2845344"/>
            <a:ext cx="3821520" cy="2866140"/>
          </a:xfrm>
          <a:prstGeom prst="rect">
            <a:avLst/>
          </a:prstGeom>
        </p:spPr>
      </p:pic>
      <p:pic>
        <p:nvPicPr>
          <p:cNvPr id="5" name="Grafik 4">
            <a:extLst>
              <a:ext uri="{FF2B5EF4-FFF2-40B4-BE49-F238E27FC236}">
                <a16:creationId xmlns:a16="http://schemas.microsoft.com/office/drawing/2014/main" id="{2C7CD231-29DF-4441-AE79-6E098D14883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5486666" y="2511351"/>
            <a:ext cx="2866140" cy="3534127"/>
          </a:xfrm>
          <a:prstGeom prst="rect">
            <a:avLst/>
          </a:prstGeom>
        </p:spPr>
      </p:pic>
    </p:spTree>
    <p:extLst>
      <p:ext uri="{BB962C8B-B14F-4D97-AF65-F5344CB8AC3E}">
        <p14:creationId xmlns:p14="http://schemas.microsoft.com/office/powerpoint/2010/main" val="39025347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Verpackung / Steril-Barriere-System (SBS) - Sterilisierbehälter (Container)</a:t>
            </a:r>
          </a:p>
          <a:p>
            <a:pPr marL="0" indent="0">
              <a:buNone/>
            </a:pPr>
            <a:endParaRPr lang="de-DE" sz="1600" dirty="0"/>
          </a:p>
          <a:p>
            <a:pPr marL="0" indent="0">
              <a:buNone/>
            </a:pPr>
            <a:r>
              <a:rPr lang="de-DE" sz="1600" dirty="0"/>
              <a:t>  </a:t>
            </a:r>
          </a:p>
          <a:p>
            <a:pPr marL="0" indent="0">
              <a:buNone/>
            </a:pPr>
            <a:endParaRPr lang="de-DE" sz="1600" dirty="0"/>
          </a:p>
          <a:p>
            <a:endParaRPr lang="de-DE" sz="1200" dirty="0"/>
          </a:p>
          <a:p>
            <a:endParaRPr lang="de-DE" sz="1200" dirty="0"/>
          </a:p>
          <a:p>
            <a:endParaRPr lang="de-DE" sz="1200" dirty="0"/>
          </a:p>
        </p:txBody>
      </p:sp>
      <p:pic>
        <p:nvPicPr>
          <p:cNvPr id="6" name="Grafik 5">
            <a:extLst>
              <a:ext uri="{FF2B5EF4-FFF2-40B4-BE49-F238E27FC236}">
                <a16:creationId xmlns:a16="http://schemas.microsoft.com/office/drawing/2014/main" id="{ABDC4CA8-ABC6-4CCB-9028-7EBBE5DB4CF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57691" y="3069672"/>
            <a:ext cx="3196069" cy="2397052"/>
          </a:xfrm>
          <a:prstGeom prst="rect">
            <a:avLst/>
          </a:prstGeom>
        </p:spPr>
      </p:pic>
      <p:pic>
        <p:nvPicPr>
          <p:cNvPr id="7" name="Grafik 6">
            <a:extLst>
              <a:ext uri="{FF2B5EF4-FFF2-40B4-BE49-F238E27FC236}">
                <a16:creationId xmlns:a16="http://schemas.microsoft.com/office/drawing/2014/main" id="{D30CA426-6513-47AA-A2FE-4C0CD644F3A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47953" y="2670163"/>
            <a:ext cx="2397052" cy="3196070"/>
          </a:xfrm>
          <a:prstGeom prst="rect">
            <a:avLst/>
          </a:prstGeom>
        </p:spPr>
      </p:pic>
      <p:pic>
        <p:nvPicPr>
          <p:cNvPr id="8" name="Grafik 7">
            <a:extLst>
              <a:ext uri="{FF2B5EF4-FFF2-40B4-BE49-F238E27FC236}">
                <a16:creationId xmlns:a16="http://schemas.microsoft.com/office/drawing/2014/main" id="{5CDB60D9-6FF2-4062-8D26-6988D4523DB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5639197" y="3069674"/>
            <a:ext cx="3196069" cy="2397052"/>
          </a:xfrm>
          <a:prstGeom prst="rect">
            <a:avLst/>
          </a:prstGeom>
        </p:spPr>
      </p:pic>
    </p:spTree>
    <p:extLst>
      <p:ext uri="{BB962C8B-B14F-4D97-AF65-F5344CB8AC3E}">
        <p14:creationId xmlns:p14="http://schemas.microsoft.com/office/powerpoint/2010/main" val="22897472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Sterilisation</a:t>
            </a:r>
          </a:p>
          <a:p>
            <a:pPr marL="0" indent="0">
              <a:buNone/>
            </a:pPr>
            <a:endParaRPr lang="de-DE" sz="1600" dirty="0"/>
          </a:p>
          <a:p>
            <a:r>
              <a:rPr lang="de-DE" sz="1200" dirty="0"/>
              <a:t>Maßnahmen, um völlige Keimfreiheit zu erreichen</a:t>
            </a:r>
          </a:p>
          <a:p>
            <a:pPr>
              <a:buFont typeface="Symbol" panose="05050102010706020507" pitchFamily="18" charset="2"/>
              <a:buChar char="Þ"/>
            </a:pPr>
            <a:endParaRPr lang="de-DE" sz="1200" dirty="0"/>
          </a:p>
          <a:p>
            <a:r>
              <a:rPr lang="de-DE" sz="1200" dirty="0"/>
              <a:t>Wahrscheinlichkeit des Vorhandenseins eines einzelnen vermehrungsfähigen Organismus auf einem Gegenstand kleiner 10</a:t>
            </a:r>
            <a:r>
              <a:rPr lang="de-DE" sz="1200" baseline="30000" dirty="0"/>
              <a:t>-6</a:t>
            </a:r>
            <a:endParaRPr lang="de-DE" sz="1200" dirty="0"/>
          </a:p>
          <a:p>
            <a:r>
              <a:rPr lang="de-DE" sz="1200" dirty="0"/>
              <a:t>1 lebensfähiger Mikroorganismus in 1 Million Stücken des Endprodukts</a:t>
            </a:r>
          </a:p>
          <a:p>
            <a:endParaRPr lang="de-DE" sz="1200" dirty="0"/>
          </a:p>
          <a:p>
            <a:r>
              <a:rPr lang="de-DE" sz="1200" dirty="0"/>
              <a:t>SAL (</a:t>
            </a:r>
            <a:r>
              <a:rPr lang="de-DE" sz="1200" dirty="0" err="1"/>
              <a:t>Sterility</a:t>
            </a:r>
            <a:r>
              <a:rPr lang="de-DE" sz="1200" dirty="0"/>
              <a:t> Assurance Level)</a:t>
            </a:r>
          </a:p>
          <a:p>
            <a:pPr>
              <a:buFont typeface="Arial" panose="020B0604020202020204" pitchFamily="34" charset="0"/>
              <a:buChar char="•"/>
            </a:pPr>
            <a:r>
              <a:rPr lang="de-DE" sz="1200" dirty="0"/>
              <a:t>Steril: mit einem Grad von Sicherheit (SAL) von 10</a:t>
            </a:r>
            <a:r>
              <a:rPr lang="de-DE" sz="1200" baseline="30000" dirty="0"/>
              <a:t>-6</a:t>
            </a:r>
          </a:p>
          <a:p>
            <a:pPr>
              <a:buFont typeface="Arial" panose="020B0604020202020204" pitchFamily="34" charset="0"/>
              <a:buChar char="•"/>
            </a:pPr>
            <a:r>
              <a:rPr lang="de-DE" sz="1200" b="0" i="0" dirty="0">
                <a:solidFill>
                  <a:srgbClr val="000000"/>
                </a:solidFill>
                <a:effectLst/>
                <a:latin typeface="Arial" panose="020B0604020202020204" pitchFamily="34" charset="0"/>
                <a:cs typeface="Arial" panose="020B0604020202020204" pitchFamily="34" charset="0"/>
              </a:rPr>
              <a:t>Ein SAL-Wert von 10</a:t>
            </a:r>
            <a:r>
              <a:rPr lang="de-DE" sz="1200" b="0" i="0" baseline="30000" dirty="0">
                <a:solidFill>
                  <a:srgbClr val="000000"/>
                </a:solidFill>
                <a:effectLst/>
                <a:latin typeface="Arial" panose="020B0604020202020204" pitchFamily="34" charset="0"/>
                <a:cs typeface="Arial" panose="020B0604020202020204" pitchFamily="34" charset="0"/>
              </a:rPr>
              <a:t>-6</a:t>
            </a:r>
            <a:r>
              <a:rPr lang="de-DE" sz="1200" b="0" i="0" dirty="0">
                <a:solidFill>
                  <a:srgbClr val="000000"/>
                </a:solidFill>
                <a:effectLst/>
                <a:latin typeface="Arial" panose="020B0604020202020204" pitchFamily="34" charset="0"/>
                <a:cs typeface="Arial" panose="020B0604020202020204" pitchFamily="34" charset="0"/>
              </a:rPr>
              <a:t> bedeutet theoretisch, dass 1 von 1.000.000 Aufbereitungen nicht</a:t>
            </a:r>
            <a:r>
              <a:rPr lang="de-DE" sz="1200" b="0" i="0" dirty="0">
                <a:effectLst/>
                <a:latin typeface="Arial" panose="020B0604020202020204" pitchFamily="34" charset="0"/>
                <a:cs typeface="Arial" panose="020B0604020202020204" pitchFamily="34" charset="0"/>
              </a:rPr>
              <a:t> </a:t>
            </a:r>
            <a:r>
              <a:rPr lang="de-DE" sz="1200" b="0" i="0" u="none" strike="noStrike" dirty="0">
                <a:effectLst/>
                <a:latin typeface="Arial" panose="020B0604020202020204" pitchFamily="34" charset="0"/>
                <a:cs typeface="Arial" panose="020B0604020202020204" pitchFamily="34" charset="0"/>
                <a:hlinkClick r:id="rId2" tooltip="Steril">
                  <a:extLst>
                    <a:ext uri="{A12FA001-AC4F-418D-AE19-62706E023703}">
                      <ahyp:hlinkClr xmlns:ahyp="http://schemas.microsoft.com/office/drawing/2018/hyperlinkcolor" val="tx"/>
                    </a:ext>
                  </a:extLst>
                </a:hlinkClick>
              </a:rPr>
              <a:t>steril</a:t>
            </a:r>
            <a:r>
              <a:rPr lang="de-DE" sz="1200" b="0" i="0" dirty="0">
                <a:effectLst/>
                <a:latin typeface="Arial" panose="020B0604020202020204" pitchFamily="34" charset="0"/>
                <a:cs typeface="Arial" panose="020B0604020202020204" pitchFamily="34" charset="0"/>
              </a:rPr>
              <a:t> ist</a:t>
            </a:r>
            <a:r>
              <a:rPr lang="de-DE" sz="1200" b="0" i="0" dirty="0">
                <a:solidFill>
                  <a:srgbClr val="000000"/>
                </a:solidFill>
                <a:effectLst/>
                <a:latin typeface="Arial" panose="020B0604020202020204" pitchFamily="34" charset="0"/>
                <a:cs typeface="Arial" panose="020B0604020202020204" pitchFamily="34" charset="0"/>
              </a:rPr>
              <a:t>.</a:t>
            </a:r>
            <a:endParaRPr lang="de-DE" sz="1200" dirty="0">
              <a:latin typeface="Arial" panose="020B0604020202020204" pitchFamily="34" charset="0"/>
              <a:cs typeface="Arial" panose="020B0604020202020204" pitchFamily="34" charset="0"/>
            </a:endParaRPr>
          </a:p>
          <a:p>
            <a:endParaRPr lang="de-DE" sz="1200" dirty="0"/>
          </a:p>
          <a:p>
            <a:endParaRPr lang="de-DE" sz="1200" dirty="0"/>
          </a:p>
          <a:p>
            <a:r>
              <a:rPr lang="de-DE" sz="1200" dirty="0"/>
              <a:t>Eine sichere, wirksame Sterilisation erfolgt nur bei sauberen Medizinprodukten. Der Reinigung kommt daher besondere Bedeutung im Gesamtablauf der Aufbereitung zu.</a:t>
            </a:r>
          </a:p>
          <a:p>
            <a:r>
              <a:rPr lang="de-DE" sz="1200" dirty="0"/>
              <a:t>Man kann reinigen, ohne zu sterilisieren, aber nicht sterilisieren, ohne vorher zu reinigen. Es gibt keinen „sterilen Schmutz“.</a:t>
            </a:r>
          </a:p>
          <a:p>
            <a:endParaRPr lang="de-DE" sz="1200" dirty="0"/>
          </a:p>
          <a:p>
            <a:endParaRPr lang="de-DE" sz="1200" dirty="0"/>
          </a:p>
        </p:txBody>
      </p:sp>
    </p:spTree>
    <p:extLst>
      <p:ext uri="{BB962C8B-B14F-4D97-AF65-F5344CB8AC3E}">
        <p14:creationId xmlns:p14="http://schemas.microsoft.com/office/powerpoint/2010/main" val="30804962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Sterilisation</a:t>
            </a:r>
          </a:p>
          <a:p>
            <a:endParaRPr lang="de-DE" sz="1600" dirty="0"/>
          </a:p>
          <a:p>
            <a:pPr>
              <a:buFont typeface="Wingdings" panose="05000000000000000000" pitchFamily="2" charset="2"/>
              <a:buChar char="Ø"/>
            </a:pPr>
            <a:r>
              <a:rPr lang="de-DE" sz="1200" dirty="0"/>
              <a:t>Dampfsterilisation </a:t>
            </a:r>
          </a:p>
          <a:p>
            <a:pPr>
              <a:buFont typeface="Arial" panose="020B0604020202020204" pitchFamily="34" charset="0"/>
              <a:buChar char="•"/>
            </a:pPr>
            <a:r>
              <a:rPr lang="de-DE" sz="1200" dirty="0"/>
              <a:t>Strömungsverfahren (Typ N)</a:t>
            </a:r>
          </a:p>
          <a:p>
            <a:pPr>
              <a:buFont typeface="Arial" panose="020B0604020202020204" pitchFamily="34" charset="0"/>
              <a:buChar char="•"/>
            </a:pPr>
            <a:r>
              <a:rPr lang="de-DE" sz="1200" dirty="0"/>
              <a:t>Fraktioniertes Vakuumverfahren (Typ B)</a:t>
            </a:r>
          </a:p>
          <a:p>
            <a:pPr>
              <a:buFont typeface="Arial" panose="020B0604020202020204" pitchFamily="34" charset="0"/>
              <a:buChar char="•"/>
            </a:pPr>
            <a:r>
              <a:rPr lang="de-DE" sz="1200" dirty="0"/>
              <a:t>Dampfinjektionsverfahren (Typ S)</a:t>
            </a:r>
          </a:p>
          <a:p>
            <a:endParaRPr lang="de-DE" sz="1200" dirty="0"/>
          </a:p>
          <a:p>
            <a:pPr>
              <a:buFont typeface="Wingdings" panose="05000000000000000000" pitchFamily="2" charset="2"/>
              <a:buChar char="Ø"/>
            </a:pPr>
            <a:r>
              <a:rPr lang="de-DE" sz="1200" dirty="0"/>
              <a:t>Heißluftsterilisation</a:t>
            </a:r>
          </a:p>
          <a:p>
            <a:endParaRPr lang="de-DE" sz="1200" dirty="0"/>
          </a:p>
          <a:p>
            <a:pPr>
              <a:buFont typeface="Wingdings" panose="05000000000000000000" pitchFamily="2" charset="2"/>
              <a:buChar char="Ø"/>
            </a:pPr>
            <a:r>
              <a:rPr lang="de-DE" sz="1200" dirty="0"/>
              <a:t>Gassterilisation </a:t>
            </a:r>
          </a:p>
          <a:p>
            <a:pPr>
              <a:buFont typeface="Arial" panose="020B0604020202020204" pitchFamily="34" charset="0"/>
              <a:buChar char="•"/>
            </a:pPr>
            <a:r>
              <a:rPr lang="de-DE" sz="1200" dirty="0"/>
              <a:t>Ethylenoxid</a:t>
            </a:r>
          </a:p>
          <a:p>
            <a:pPr>
              <a:buFont typeface="Arial" panose="020B0604020202020204" pitchFamily="34" charset="0"/>
              <a:buChar char="•"/>
            </a:pPr>
            <a:r>
              <a:rPr lang="de-DE" sz="1200" dirty="0"/>
              <a:t>Formaldehyd</a:t>
            </a:r>
          </a:p>
          <a:p>
            <a:endParaRPr lang="de-DE" sz="1200" dirty="0"/>
          </a:p>
          <a:p>
            <a:endParaRPr lang="de-DE" sz="1200" dirty="0"/>
          </a:p>
        </p:txBody>
      </p:sp>
    </p:spTree>
    <p:extLst>
      <p:ext uri="{BB962C8B-B14F-4D97-AF65-F5344CB8AC3E}">
        <p14:creationId xmlns:p14="http://schemas.microsoft.com/office/powerpoint/2010/main" val="30347134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Dampfsterilisator Typ B</a:t>
            </a:r>
          </a:p>
          <a:p>
            <a:endParaRPr lang="de-DE" sz="1600" dirty="0"/>
          </a:p>
          <a:p>
            <a:endParaRPr lang="de-DE" sz="1200" dirty="0"/>
          </a:p>
          <a:p>
            <a:endParaRPr lang="de-DE" sz="1200" dirty="0"/>
          </a:p>
        </p:txBody>
      </p:sp>
      <p:pic>
        <p:nvPicPr>
          <p:cNvPr id="4" name="Grafik 3">
            <a:extLst>
              <a:ext uri="{FF2B5EF4-FFF2-40B4-BE49-F238E27FC236}">
                <a16:creationId xmlns:a16="http://schemas.microsoft.com/office/drawing/2014/main" id="{A2745BA4-D73A-4BAC-9FE4-CD4E7252E3B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0900" y="2642218"/>
            <a:ext cx="4623582" cy="3467686"/>
          </a:xfrm>
          <a:prstGeom prst="rect">
            <a:avLst/>
          </a:prstGeom>
        </p:spPr>
      </p:pic>
    </p:spTree>
    <p:extLst>
      <p:ext uri="{BB962C8B-B14F-4D97-AF65-F5344CB8AC3E}">
        <p14:creationId xmlns:p14="http://schemas.microsoft.com/office/powerpoint/2010/main" val="41650332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p:txBody>
          <a:bodyPr>
            <a:normAutofit/>
          </a:bodyPr>
          <a:lstStyle/>
          <a:p>
            <a:pPr marL="0" indent="0">
              <a:buNone/>
            </a:pPr>
            <a:r>
              <a:rPr lang="de-DE" sz="1600" dirty="0"/>
              <a:t>Dampfsterilisation</a:t>
            </a:r>
          </a:p>
          <a:p>
            <a:pPr marL="0" indent="0">
              <a:buNone/>
            </a:pPr>
            <a:endParaRPr lang="de-DE" sz="1600" dirty="0"/>
          </a:p>
          <a:p>
            <a:pPr>
              <a:buFont typeface="Arial" panose="020B0604020202020204" pitchFamily="34" charset="0"/>
              <a:buChar char="•"/>
            </a:pPr>
            <a:r>
              <a:rPr lang="de-DE" sz="1200" dirty="0"/>
              <a:t>Grundsätzlich allen anderen Verfahren vorzuziehen</a:t>
            </a:r>
          </a:p>
          <a:p>
            <a:r>
              <a:rPr lang="de-DE" sz="1200" dirty="0"/>
              <a:t>Autoklav: Druckkessel/ Druckgerät mit verriegelbarer Tür</a:t>
            </a:r>
          </a:p>
          <a:p>
            <a:pPr>
              <a:buFont typeface="Arial" panose="020B0604020202020204" pitchFamily="34" charset="0"/>
              <a:buChar char="•"/>
            </a:pPr>
            <a:endParaRPr lang="de-DE" sz="1200" dirty="0"/>
          </a:p>
          <a:p>
            <a:r>
              <a:rPr lang="de-DE" sz="1200" dirty="0"/>
              <a:t>Wasser wird in einem geschlossenem Gefäß erhitzt </a:t>
            </a:r>
          </a:p>
          <a:p>
            <a:r>
              <a:rPr lang="de-DE" sz="1200" dirty="0"/>
              <a:t>Bildung von Wasserdampf</a:t>
            </a:r>
          </a:p>
          <a:p>
            <a:r>
              <a:rPr lang="de-DE" sz="1200" dirty="0"/>
              <a:t>Entstehung Überdruck</a:t>
            </a:r>
          </a:p>
          <a:p>
            <a:r>
              <a:rPr lang="de-DE" sz="1200" dirty="0"/>
              <a:t>Durch erhöhten Druck steigt die Siedetemperatur von Wasser </a:t>
            </a:r>
          </a:p>
          <a:p>
            <a:endParaRPr lang="de-DE" sz="1200" dirty="0"/>
          </a:p>
          <a:p>
            <a:r>
              <a:rPr lang="de-DE" sz="1200" dirty="0"/>
              <a:t>Bei doppelten Druck (=2026 hPa) auf 121°C</a:t>
            </a:r>
          </a:p>
          <a:p>
            <a:r>
              <a:rPr lang="de-DE" sz="1200" dirty="0"/>
              <a:t>Bei dreifachen Druck (=3039 hPa) auf 134°C</a:t>
            </a:r>
          </a:p>
          <a:p>
            <a:endParaRPr lang="de-DE" sz="1200" dirty="0"/>
          </a:p>
          <a:p>
            <a:r>
              <a:rPr lang="de-DE" sz="1200" dirty="0"/>
              <a:t>Dampf ohne Restluft = gesättigter Dampf</a:t>
            </a:r>
          </a:p>
          <a:p>
            <a:endParaRPr lang="de-DE" sz="1200" dirty="0"/>
          </a:p>
        </p:txBody>
      </p:sp>
    </p:spTree>
    <p:extLst>
      <p:ext uri="{BB962C8B-B14F-4D97-AF65-F5344CB8AC3E}">
        <p14:creationId xmlns:p14="http://schemas.microsoft.com/office/powerpoint/2010/main" val="19822124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a:xfrm>
            <a:off x="850900" y="2099732"/>
            <a:ext cx="7927340" cy="4188525"/>
          </a:xfrm>
        </p:spPr>
        <p:txBody>
          <a:bodyPr>
            <a:normAutofit/>
          </a:bodyPr>
          <a:lstStyle/>
          <a:p>
            <a:pPr marL="0" indent="0">
              <a:buNone/>
            </a:pPr>
            <a:r>
              <a:rPr lang="de-DE" sz="1600" dirty="0"/>
              <a:t>Ablauf der Dampfsterilisation</a:t>
            </a:r>
          </a:p>
          <a:p>
            <a:pPr marL="0" indent="0">
              <a:buNone/>
            </a:pPr>
            <a:endParaRPr lang="de-DE" sz="1600" dirty="0"/>
          </a:p>
          <a:p>
            <a:r>
              <a:rPr lang="de-DE" sz="1200" dirty="0"/>
              <a:t>*Aufheizzeit: Zeit von Beginn Erwärmung bis Erreichen Siedetemperatur 100°C</a:t>
            </a:r>
          </a:p>
          <a:p>
            <a:endParaRPr lang="de-DE" sz="1200" dirty="0"/>
          </a:p>
          <a:p>
            <a:r>
              <a:rPr lang="de-DE" sz="1200" dirty="0"/>
              <a:t>Entlüftungszeit: Zeit zum vollständigen Entweichen von Luft aus dem Gerät, um eine gleichmäßige Dampfdurchdringung zu ermöglichen, erfolgt durch fraktioniertes Vorvakuum	</a:t>
            </a:r>
          </a:p>
          <a:p>
            <a:endParaRPr lang="de-DE" sz="1200" dirty="0"/>
          </a:p>
          <a:p>
            <a:r>
              <a:rPr lang="de-DE" sz="1200" dirty="0"/>
              <a:t>*Steigzeit: Zeit vom Ende Entlüftung bis Erreichen Betriebstemperatur (121°C bzw. 134°C)</a:t>
            </a:r>
          </a:p>
          <a:p>
            <a:endParaRPr lang="de-DE" sz="1200" dirty="0"/>
          </a:p>
          <a:p>
            <a:r>
              <a:rPr lang="de-DE" sz="1200" dirty="0"/>
              <a:t>*Ausgleichszeit: Zeit vom Erreichen der Betriebstemperatur bis zum Temperaturausgleich innerhalb Sterilgut</a:t>
            </a:r>
          </a:p>
          <a:p>
            <a:endParaRPr lang="de-DE" sz="1200" dirty="0"/>
          </a:p>
          <a:p>
            <a:r>
              <a:rPr lang="de-DE" sz="1200" dirty="0"/>
              <a:t>Abtötungszeit: Zeit zum vollständigen Abtöten der Keime, 20 min bei 121°C, 3-(5) min bei 134°C				</a:t>
            </a:r>
          </a:p>
          <a:p>
            <a:endParaRPr lang="de-DE" sz="1200" dirty="0"/>
          </a:p>
          <a:p>
            <a:r>
              <a:rPr lang="de-DE" sz="1200" dirty="0"/>
              <a:t>*Abkühlzeit: Zeit vom Ende der Keimabtötung bis zum Temperaturabfall auf 80°C</a:t>
            </a:r>
          </a:p>
          <a:p>
            <a:endParaRPr lang="de-DE" sz="1200" dirty="0"/>
          </a:p>
          <a:p>
            <a:endParaRPr lang="de-DE" sz="1200" dirty="0"/>
          </a:p>
          <a:p>
            <a:r>
              <a:rPr lang="de-DE" sz="1200" dirty="0"/>
              <a:t>* gekennzeichnet: </a:t>
            </a:r>
            <a:r>
              <a:rPr lang="de-DE" sz="1200" u="sng" dirty="0"/>
              <a:t>nicht</a:t>
            </a:r>
            <a:r>
              <a:rPr lang="de-DE" sz="1200" dirty="0"/>
              <a:t> prüfungsrelevante Phasen </a:t>
            </a:r>
            <a:endParaRPr lang="de-DE" sz="1200" u="sng" dirty="0"/>
          </a:p>
          <a:p>
            <a:endParaRPr lang="de-DE" sz="1200" dirty="0"/>
          </a:p>
        </p:txBody>
      </p:sp>
    </p:spTree>
    <p:extLst>
      <p:ext uri="{BB962C8B-B14F-4D97-AF65-F5344CB8AC3E}">
        <p14:creationId xmlns:p14="http://schemas.microsoft.com/office/powerpoint/2010/main" val="3500928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a:xfrm>
            <a:off x="850900" y="2099733"/>
            <a:ext cx="7631918" cy="4026430"/>
          </a:xfrm>
        </p:spPr>
        <p:txBody>
          <a:bodyPr>
            <a:normAutofit/>
          </a:bodyPr>
          <a:lstStyle/>
          <a:p>
            <a:pPr marL="0" indent="0">
              <a:buNone/>
            </a:pPr>
            <a:r>
              <a:rPr lang="de-DE" sz="1600" dirty="0"/>
              <a:t>Beladung des Sterilisators </a:t>
            </a:r>
          </a:p>
          <a:p>
            <a:pPr marL="0" indent="0">
              <a:buNone/>
            </a:pPr>
            <a:endParaRPr lang="de-DE" sz="1600" dirty="0"/>
          </a:p>
          <a:p>
            <a:r>
              <a:rPr lang="de-DE" sz="1200" dirty="0"/>
              <a:t>Beladung ist zu standardisieren</a:t>
            </a:r>
          </a:p>
          <a:p>
            <a:r>
              <a:rPr lang="de-DE" sz="1200" dirty="0"/>
              <a:t>Beladungsmuster nach Angaben des Herstellers ausrichten</a:t>
            </a:r>
          </a:p>
          <a:p>
            <a:r>
              <a:rPr lang="de-DE" sz="1200" dirty="0"/>
              <a:t>MP zerlegen</a:t>
            </a:r>
          </a:p>
          <a:p>
            <a:r>
              <a:rPr lang="de-DE" sz="1200" dirty="0"/>
              <a:t>Maximale Beladungsmengen vom Hersteller beachten</a:t>
            </a:r>
          </a:p>
          <a:p>
            <a:r>
              <a:rPr lang="de-DE" sz="1200" dirty="0"/>
              <a:t>Geeignete Sterilgut-Verpackung</a:t>
            </a:r>
          </a:p>
          <a:p>
            <a:r>
              <a:rPr lang="de-DE" sz="1200" dirty="0"/>
              <a:t>Dampfdurchdringung darf nicht behindert werden durch Stapelung der Behälter und Verdecken der Perforationen</a:t>
            </a:r>
          </a:p>
          <a:p>
            <a:r>
              <a:rPr lang="de-DE" sz="1200" dirty="0"/>
              <a:t>Textilien und Instrumente möglichst nicht in einem Behälter sterilisieren</a:t>
            </a:r>
          </a:p>
          <a:p>
            <a:r>
              <a:rPr lang="de-DE" sz="1200" dirty="0"/>
              <a:t>Klarsichtverpackungen keinesfalls übereinander stapeln</a:t>
            </a:r>
          </a:p>
          <a:p>
            <a:r>
              <a:rPr lang="de-DE" sz="1200" dirty="0"/>
              <a:t>Verwendung von Folienhalter empfehlenswert</a:t>
            </a:r>
          </a:p>
          <a:p>
            <a:r>
              <a:rPr lang="de-DE" sz="1200" dirty="0"/>
              <a:t>Kondensat muss gut abfließen können</a:t>
            </a:r>
          </a:p>
          <a:p>
            <a:endParaRPr lang="de-DE" sz="1200" dirty="0"/>
          </a:p>
        </p:txBody>
      </p:sp>
    </p:spTree>
    <p:extLst>
      <p:ext uri="{BB962C8B-B14F-4D97-AF65-F5344CB8AC3E}">
        <p14:creationId xmlns:p14="http://schemas.microsoft.com/office/powerpoint/2010/main" val="255148693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a:xfrm>
            <a:off x="850900" y="2099733"/>
            <a:ext cx="7631918" cy="4026430"/>
          </a:xfrm>
        </p:spPr>
        <p:txBody>
          <a:bodyPr>
            <a:normAutofit lnSpcReduction="10000"/>
          </a:bodyPr>
          <a:lstStyle/>
          <a:p>
            <a:pPr marL="0" indent="0">
              <a:buNone/>
            </a:pPr>
            <a:r>
              <a:rPr lang="de-DE" sz="1600" dirty="0"/>
              <a:t>Freigabe der Medizinprodukte</a:t>
            </a:r>
          </a:p>
          <a:p>
            <a:pPr marL="0" indent="0">
              <a:buNone/>
            </a:pPr>
            <a:endParaRPr lang="de-DE" sz="1600" dirty="0"/>
          </a:p>
          <a:p>
            <a:pPr>
              <a:buFont typeface="Wingdings" panose="05000000000000000000" pitchFamily="2" charset="2"/>
              <a:buChar char="Ø"/>
            </a:pPr>
            <a:r>
              <a:rPr lang="de-DE" sz="1200" dirty="0"/>
              <a:t>Zur Chargendokumentation gehören:</a:t>
            </a:r>
          </a:p>
          <a:p>
            <a:pPr>
              <a:buFont typeface="Arial" panose="020B0604020202020204" pitchFamily="34" charset="0"/>
              <a:buChar char="•"/>
            </a:pPr>
            <a:r>
              <a:rPr lang="de-DE" sz="1200" dirty="0"/>
              <a:t>Datum</a:t>
            </a:r>
          </a:p>
          <a:p>
            <a:pPr>
              <a:buFont typeface="Arial" panose="020B0604020202020204" pitchFamily="34" charset="0"/>
              <a:buChar char="•"/>
            </a:pPr>
            <a:r>
              <a:rPr lang="de-DE" sz="1200" dirty="0"/>
              <a:t>Programmnummer</a:t>
            </a:r>
          </a:p>
          <a:p>
            <a:pPr>
              <a:buFont typeface="Arial" panose="020B0604020202020204" pitchFamily="34" charset="0"/>
              <a:buChar char="•"/>
            </a:pPr>
            <a:r>
              <a:rPr lang="de-DE" sz="1200" dirty="0"/>
              <a:t>Erfolg der Sterilisation durch Freigabe mit Unterschrift</a:t>
            </a:r>
          </a:p>
          <a:p>
            <a:pPr>
              <a:buFont typeface="Arial" panose="020B0604020202020204" pitchFamily="34" charset="0"/>
              <a:buChar char="•"/>
            </a:pPr>
            <a:endParaRPr lang="de-DE" sz="1200" dirty="0"/>
          </a:p>
          <a:p>
            <a:pPr>
              <a:buFont typeface="Wingdings" panose="05000000000000000000" pitchFamily="2" charset="2"/>
              <a:buChar char="Ø"/>
            </a:pPr>
            <a:r>
              <a:rPr lang="de-DE" sz="1200" dirty="0"/>
              <a:t>Voraussetzung zur Chargenfreigabe</a:t>
            </a:r>
          </a:p>
          <a:p>
            <a:pPr>
              <a:buFont typeface="Arial" panose="020B0604020202020204" pitchFamily="34" charset="0"/>
              <a:buChar char="•"/>
            </a:pPr>
            <a:r>
              <a:rPr lang="de-DE" sz="1200" dirty="0"/>
              <a:t>Trockenheit und Unversehrtheit der Verpackung (visuelle Kontrolle)</a:t>
            </a:r>
          </a:p>
          <a:p>
            <a:pPr>
              <a:buFont typeface="Arial" panose="020B0604020202020204" pitchFamily="34" charset="0"/>
              <a:buChar char="•"/>
            </a:pPr>
            <a:r>
              <a:rPr lang="de-DE" sz="1200" dirty="0"/>
              <a:t>Korrekter Programmablauf</a:t>
            </a:r>
          </a:p>
          <a:p>
            <a:pPr>
              <a:buFont typeface="Arial" panose="020B0604020202020204" pitchFamily="34" charset="0"/>
              <a:buChar char="•"/>
            </a:pPr>
            <a:r>
              <a:rPr lang="de-DE" sz="1200" dirty="0"/>
              <a:t>Kontrolle des Sterilisationserfolgs (durch Indikatoren)</a:t>
            </a:r>
          </a:p>
          <a:p>
            <a:endParaRPr lang="de-DE" sz="1200" dirty="0"/>
          </a:p>
          <a:p>
            <a:pPr>
              <a:buFont typeface="Wingdings" panose="05000000000000000000" pitchFamily="2" charset="2"/>
              <a:buChar char="Ø"/>
            </a:pPr>
            <a:r>
              <a:rPr lang="de-DE" sz="1200" dirty="0"/>
              <a:t>Prüfung der Produkte nach Sterilisation auf völlige Keimfreiheit </a:t>
            </a:r>
            <a:r>
              <a:rPr lang="de-DE" sz="1200" u="sng" dirty="0"/>
              <a:t>nicht</a:t>
            </a:r>
            <a:r>
              <a:rPr lang="de-DE" sz="1200" dirty="0"/>
              <a:t> direkt möglich</a:t>
            </a:r>
          </a:p>
          <a:p>
            <a:endParaRPr lang="de-DE" sz="1200" dirty="0"/>
          </a:p>
          <a:p>
            <a:r>
              <a:rPr lang="de-DE" sz="1200" dirty="0"/>
              <a:t>Nachweis der Sterilisation und Überwachung der Prozesse</a:t>
            </a:r>
          </a:p>
          <a:p>
            <a:r>
              <a:rPr lang="de-DE" sz="1200" dirty="0"/>
              <a:t>Sterilisator muss nachweislich geeignet sein</a:t>
            </a:r>
          </a:p>
          <a:p>
            <a:r>
              <a:rPr lang="de-DE" sz="1200" dirty="0"/>
              <a:t>Laufende Überwachung des Ablaufs</a:t>
            </a:r>
          </a:p>
          <a:p>
            <a:r>
              <a:rPr lang="de-DE" sz="1200" dirty="0"/>
              <a:t>Einsatz von Indikatoren </a:t>
            </a:r>
          </a:p>
          <a:p>
            <a:endParaRPr lang="de-DE" sz="1200" dirty="0"/>
          </a:p>
        </p:txBody>
      </p:sp>
    </p:spTree>
    <p:extLst>
      <p:ext uri="{BB962C8B-B14F-4D97-AF65-F5344CB8AC3E}">
        <p14:creationId xmlns:p14="http://schemas.microsoft.com/office/powerpoint/2010/main" val="132289890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a:xfrm>
            <a:off x="850900" y="2099733"/>
            <a:ext cx="7631918" cy="4026430"/>
          </a:xfrm>
        </p:spPr>
        <p:txBody>
          <a:bodyPr>
            <a:normAutofit/>
          </a:bodyPr>
          <a:lstStyle/>
          <a:p>
            <a:pPr marL="0" indent="0">
              <a:buNone/>
            </a:pPr>
            <a:r>
              <a:rPr lang="de-DE" sz="1600" dirty="0"/>
              <a:t>Lagerung von Medizinprodukten</a:t>
            </a:r>
          </a:p>
          <a:p>
            <a:pPr marL="0" indent="0">
              <a:buNone/>
            </a:pPr>
            <a:endParaRPr lang="de-DE" sz="1600" dirty="0"/>
          </a:p>
          <a:p>
            <a:r>
              <a:rPr lang="de-DE" sz="1200" dirty="0"/>
              <a:t>Staubgeschützt</a:t>
            </a:r>
          </a:p>
          <a:p>
            <a:endParaRPr lang="de-DE" sz="1200" dirty="0"/>
          </a:p>
          <a:p>
            <a:r>
              <a:rPr lang="de-DE" sz="1200" dirty="0"/>
              <a:t>Sauber</a:t>
            </a:r>
          </a:p>
          <a:p>
            <a:endParaRPr lang="de-DE" sz="1200" dirty="0"/>
          </a:p>
          <a:p>
            <a:r>
              <a:rPr lang="de-DE" sz="1200" dirty="0"/>
              <a:t>Trocken</a:t>
            </a:r>
          </a:p>
          <a:p>
            <a:endParaRPr lang="de-DE" sz="1200" dirty="0"/>
          </a:p>
          <a:p>
            <a:r>
              <a:rPr lang="de-DE" sz="1200" dirty="0"/>
              <a:t>Containerverpackung und Klarsichtfolien bis zu 6 Monaten sterile Lagerung möglich</a:t>
            </a:r>
          </a:p>
          <a:p>
            <a:endParaRPr lang="de-DE" sz="1200" dirty="0"/>
          </a:p>
          <a:p>
            <a:pPr marL="0" indent="0">
              <a:buNone/>
            </a:pPr>
            <a:endParaRPr lang="de-DE" sz="1200" dirty="0"/>
          </a:p>
          <a:p>
            <a:r>
              <a:rPr lang="de-DE" sz="1200" dirty="0"/>
              <a:t>Nicht im Steri-Raum (hohe Luftfeuchtigkeit)</a:t>
            </a:r>
          </a:p>
          <a:p>
            <a:endParaRPr lang="de-DE" sz="1200" dirty="0"/>
          </a:p>
        </p:txBody>
      </p:sp>
    </p:spTree>
    <p:extLst>
      <p:ext uri="{BB962C8B-B14F-4D97-AF65-F5344CB8AC3E}">
        <p14:creationId xmlns:p14="http://schemas.microsoft.com/office/powerpoint/2010/main" val="12543684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a:xfrm>
            <a:off x="850900" y="2099733"/>
            <a:ext cx="7631918" cy="4026430"/>
          </a:xfrm>
        </p:spPr>
        <p:txBody>
          <a:bodyPr>
            <a:normAutofit/>
          </a:bodyPr>
          <a:lstStyle/>
          <a:p>
            <a:pPr marL="0" indent="0">
              <a:buNone/>
            </a:pPr>
            <a:r>
              <a:rPr lang="de-DE" sz="1600" dirty="0"/>
              <a:t>Abfallentsorgung</a:t>
            </a:r>
          </a:p>
          <a:p>
            <a:pPr marL="0" indent="0">
              <a:buNone/>
            </a:pPr>
            <a:endParaRPr lang="de-DE" sz="1600" dirty="0"/>
          </a:p>
          <a:p>
            <a:pPr>
              <a:buFont typeface="Wingdings" panose="05000000000000000000" pitchFamily="2" charset="2"/>
              <a:buChar char="Ø"/>
            </a:pPr>
            <a:r>
              <a:rPr lang="de-DE" sz="1200" dirty="0"/>
              <a:t>Gruppe A</a:t>
            </a:r>
          </a:p>
          <a:p>
            <a:pPr>
              <a:buFont typeface="Wingdings" panose="05000000000000000000" pitchFamily="2" charset="2"/>
              <a:buChar char="Ø"/>
            </a:pPr>
            <a:endParaRPr lang="de-DE" sz="1200" dirty="0"/>
          </a:p>
          <a:p>
            <a:r>
              <a:rPr lang="de-DE" sz="1200" dirty="0"/>
              <a:t>Keine besonderen Anforderungen, </a:t>
            </a:r>
          </a:p>
          <a:p>
            <a:r>
              <a:rPr lang="de-DE" sz="1200" dirty="0"/>
              <a:t>Entsorgung im Hausmüll</a:t>
            </a:r>
          </a:p>
          <a:p>
            <a:r>
              <a:rPr lang="de-DE" sz="1200" dirty="0"/>
              <a:t>Z.B.: Papier, Glas, Verpackung mit grünem Punkt</a:t>
            </a:r>
          </a:p>
          <a:p>
            <a:endParaRPr lang="de-DE" sz="1200" dirty="0"/>
          </a:p>
          <a:p>
            <a:endParaRPr lang="de-DE" sz="1200" dirty="0"/>
          </a:p>
          <a:p>
            <a:pPr>
              <a:buFont typeface="Wingdings" panose="05000000000000000000" pitchFamily="2" charset="2"/>
              <a:buChar char="Ø"/>
            </a:pPr>
            <a:r>
              <a:rPr lang="de-DE" sz="1200" dirty="0"/>
              <a:t>Gruppe B</a:t>
            </a:r>
          </a:p>
          <a:p>
            <a:pPr>
              <a:buFont typeface="Wingdings" panose="05000000000000000000" pitchFamily="2" charset="2"/>
              <a:buChar char="Ø"/>
            </a:pPr>
            <a:endParaRPr lang="de-DE" sz="1200" dirty="0"/>
          </a:p>
          <a:p>
            <a:r>
              <a:rPr lang="de-DE" sz="1200" dirty="0"/>
              <a:t>Besondere Anforderungen zur Infektionsvorbeugung innerhalb der Praxis</a:t>
            </a:r>
          </a:p>
          <a:p>
            <a:r>
              <a:rPr lang="de-DE" sz="1200" dirty="0"/>
              <a:t>Tupfer, Watterollen (mit Blut, Eiter) =&gt; sicher umschlossen</a:t>
            </a:r>
          </a:p>
          <a:p>
            <a:r>
              <a:rPr lang="de-DE" sz="1200" dirty="0"/>
              <a:t>Z.B.: Kanülen, Nadeln, Skalpell =&gt; in nadelstichsicheren Boxen</a:t>
            </a:r>
          </a:p>
          <a:p>
            <a:r>
              <a:rPr lang="de-DE" sz="1200" dirty="0"/>
              <a:t>Entsorgung im Hausmüll</a:t>
            </a:r>
          </a:p>
          <a:p>
            <a:endParaRPr lang="de-DE" sz="1200" dirty="0"/>
          </a:p>
          <a:p>
            <a:endParaRPr lang="de-DE" sz="1200" dirty="0"/>
          </a:p>
        </p:txBody>
      </p:sp>
    </p:spTree>
    <p:extLst>
      <p:ext uri="{BB962C8B-B14F-4D97-AF65-F5344CB8AC3E}">
        <p14:creationId xmlns:p14="http://schemas.microsoft.com/office/powerpoint/2010/main" val="253360383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a:xfrm>
            <a:off x="850899" y="2099733"/>
            <a:ext cx="7983611" cy="4026430"/>
          </a:xfrm>
        </p:spPr>
        <p:txBody>
          <a:bodyPr>
            <a:normAutofit/>
          </a:bodyPr>
          <a:lstStyle/>
          <a:p>
            <a:pPr marL="0" indent="0">
              <a:buNone/>
            </a:pPr>
            <a:r>
              <a:rPr lang="de-DE" sz="1600" dirty="0"/>
              <a:t>Abfallentsorgung</a:t>
            </a:r>
          </a:p>
          <a:p>
            <a:pPr marL="0" indent="0">
              <a:buNone/>
            </a:pPr>
            <a:endParaRPr lang="de-DE" sz="1600" dirty="0"/>
          </a:p>
          <a:p>
            <a:pPr>
              <a:buFont typeface="Wingdings" panose="05000000000000000000" pitchFamily="2" charset="2"/>
              <a:buChar char="Ø"/>
            </a:pPr>
            <a:r>
              <a:rPr lang="de-DE" sz="1200" dirty="0"/>
              <a:t>Gruppe C</a:t>
            </a:r>
          </a:p>
          <a:p>
            <a:pPr>
              <a:buFont typeface="Wingdings" panose="05000000000000000000" pitchFamily="2" charset="2"/>
              <a:buChar char="Ø"/>
            </a:pPr>
            <a:endParaRPr lang="de-DE" sz="1200" dirty="0"/>
          </a:p>
          <a:p>
            <a:r>
              <a:rPr lang="de-DE" sz="1200" dirty="0"/>
              <a:t>Besondere Anforderungen zur Infektionsvorbeugung innerhalb und außerhalb der Praxis (infektiöse Abfälle)</a:t>
            </a:r>
          </a:p>
          <a:p>
            <a:r>
              <a:rPr lang="de-DE" sz="1200" dirty="0"/>
              <a:t>Abfälle mit Erregern meldepflichtiger, übertragbarer Krankheiten; Eine Verbreitung ist zu befürchten</a:t>
            </a:r>
          </a:p>
          <a:p>
            <a:r>
              <a:rPr lang="de-DE" sz="1200" dirty="0"/>
              <a:t>Z.B.: aktive Tuberkulose =&gt; Desinfektion, Sonderabfall zur Verbrennung</a:t>
            </a:r>
          </a:p>
          <a:p>
            <a:pPr marL="0" indent="0">
              <a:buNone/>
            </a:pPr>
            <a:endParaRPr lang="de-DE" sz="1200" dirty="0"/>
          </a:p>
          <a:p>
            <a:pPr marL="0" indent="0">
              <a:buNone/>
            </a:pPr>
            <a:endParaRPr lang="de-DE" sz="1200" dirty="0"/>
          </a:p>
          <a:p>
            <a:pPr>
              <a:buFont typeface="Wingdings" panose="05000000000000000000" pitchFamily="2" charset="2"/>
              <a:buChar char="Ø"/>
            </a:pPr>
            <a:r>
              <a:rPr lang="de-DE" sz="1200" dirty="0"/>
              <a:t>Gruppe D</a:t>
            </a:r>
          </a:p>
          <a:p>
            <a:pPr>
              <a:buFont typeface="Wingdings" panose="05000000000000000000" pitchFamily="2" charset="2"/>
              <a:buChar char="Ø"/>
            </a:pPr>
            <a:endParaRPr lang="de-DE" sz="1200" dirty="0"/>
          </a:p>
          <a:p>
            <a:r>
              <a:rPr lang="de-DE" sz="1200" dirty="0"/>
              <a:t>Besondere Anforderungen aus Gründen des Umweltschutzes</a:t>
            </a:r>
          </a:p>
          <a:p>
            <a:r>
              <a:rPr lang="de-DE" sz="1200" dirty="0"/>
              <a:t>Fotochemikalien (Entwickler, Fixierlösungen) =&gt; Entsorgungsbetrieb</a:t>
            </a:r>
          </a:p>
          <a:p>
            <a:r>
              <a:rPr lang="de-DE" sz="1200" dirty="0"/>
              <a:t>Röntgenfilme, Bleifolien =&gt; Entsorgungsbetrieb</a:t>
            </a:r>
          </a:p>
          <a:p>
            <a:r>
              <a:rPr lang="de-DE" sz="1200" dirty="0"/>
              <a:t>Amalgamrückstände =&gt; Amalgamabscheider, Entsorgungsbetrieb</a:t>
            </a:r>
          </a:p>
          <a:p>
            <a:r>
              <a:rPr lang="de-DE" sz="1200" dirty="0"/>
              <a:t>Altmedikamente =&gt; Apotheke, Entsorgungsbetrieb</a:t>
            </a:r>
          </a:p>
          <a:p>
            <a:endParaRPr lang="de-DE" sz="1200" dirty="0"/>
          </a:p>
        </p:txBody>
      </p:sp>
    </p:spTree>
    <p:extLst>
      <p:ext uri="{BB962C8B-B14F-4D97-AF65-F5344CB8AC3E}">
        <p14:creationId xmlns:p14="http://schemas.microsoft.com/office/powerpoint/2010/main" val="201872274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sp>
        <p:nvSpPr>
          <p:cNvPr id="3" name="Inhaltsplatzhalter 2"/>
          <p:cNvSpPr>
            <a:spLocks noGrp="1"/>
          </p:cNvSpPr>
          <p:nvPr>
            <p:ph idx="1"/>
          </p:nvPr>
        </p:nvSpPr>
        <p:spPr>
          <a:xfrm>
            <a:off x="850900" y="2099733"/>
            <a:ext cx="7631918" cy="4026430"/>
          </a:xfrm>
        </p:spPr>
        <p:txBody>
          <a:bodyPr>
            <a:normAutofit/>
          </a:bodyPr>
          <a:lstStyle/>
          <a:p>
            <a:pPr marL="0" indent="0">
              <a:buNone/>
            </a:pPr>
            <a:r>
              <a:rPr lang="de-DE" sz="1600" dirty="0"/>
              <a:t>Hygieneplan</a:t>
            </a:r>
          </a:p>
          <a:p>
            <a:pPr marL="0" indent="0">
              <a:buNone/>
            </a:pPr>
            <a:endParaRPr lang="de-DE" sz="1600" dirty="0"/>
          </a:p>
          <a:p>
            <a:r>
              <a:rPr lang="de-DE" sz="1200" dirty="0"/>
              <a:t>Für die einzelnen Arbeitsbereiche und Tätigkeiten müssen auf der Grundlage einer Gefährdungsbeurteilung die Betriebsanweisungen und ein Hygieneplan ausgearbeitet werden.</a:t>
            </a:r>
          </a:p>
          <a:p>
            <a:endParaRPr lang="de-DE" sz="1200" dirty="0"/>
          </a:p>
          <a:p>
            <a:pPr>
              <a:buFont typeface="Wingdings" panose="05000000000000000000" pitchFamily="2" charset="2"/>
              <a:buChar char="Ø"/>
            </a:pPr>
            <a:r>
              <a:rPr lang="de-DE" sz="1200" dirty="0"/>
              <a:t>Inhalte sind Verhaltensregeln und Maßnahmen bei:</a:t>
            </a:r>
          </a:p>
          <a:p>
            <a:pPr>
              <a:buFont typeface="Arial" panose="020B0604020202020204" pitchFamily="34" charset="0"/>
              <a:buChar char="•"/>
            </a:pPr>
            <a:endParaRPr lang="de-DE" sz="1200" dirty="0"/>
          </a:p>
          <a:p>
            <a:pPr>
              <a:buFont typeface="Arial" panose="020B0604020202020204" pitchFamily="34" charset="0"/>
              <a:buChar char="•"/>
            </a:pPr>
            <a:r>
              <a:rPr lang="de-DE" sz="1200" dirty="0"/>
              <a:t>Reinigung, Desinfektion, Sterilisation</a:t>
            </a:r>
          </a:p>
          <a:p>
            <a:pPr>
              <a:buFont typeface="Arial" panose="020B0604020202020204" pitchFamily="34" charset="0"/>
              <a:buChar char="•"/>
            </a:pPr>
            <a:endParaRPr lang="de-DE" sz="1200" dirty="0"/>
          </a:p>
          <a:p>
            <a:pPr>
              <a:buFont typeface="Arial" panose="020B0604020202020204" pitchFamily="34" charset="0"/>
              <a:buChar char="•"/>
            </a:pPr>
            <a:r>
              <a:rPr lang="de-DE" sz="1200" dirty="0"/>
              <a:t>Ver- und Entsorgung</a:t>
            </a:r>
          </a:p>
          <a:p>
            <a:pPr>
              <a:buFont typeface="Arial" panose="020B0604020202020204" pitchFamily="34" charset="0"/>
              <a:buChar char="•"/>
            </a:pPr>
            <a:endParaRPr lang="de-DE" sz="1200" dirty="0"/>
          </a:p>
          <a:p>
            <a:pPr>
              <a:buFont typeface="Arial" panose="020B0604020202020204" pitchFamily="34" charset="0"/>
              <a:buChar char="•"/>
            </a:pPr>
            <a:r>
              <a:rPr lang="de-DE" sz="1200" dirty="0"/>
              <a:t>Tragen von Schutzausrüstung</a:t>
            </a:r>
          </a:p>
          <a:p>
            <a:pPr>
              <a:buFont typeface="Arial" panose="020B0604020202020204" pitchFamily="34" charset="0"/>
              <a:buChar char="•"/>
            </a:pPr>
            <a:endParaRPr lang="de-DE" sz="1200" dirty="0"/>
          </a:p>
          <a:p>
            <a:pPr>
              <a:buFont typeface="Arial" panose="020B0604020202020204" pitchFamily="34" charset="0"/>
              <a:buChar char="•"/>
            </a:pPr>
            <a:r>
              <a:rPr lang="de-DE" sz="1200" dirty="0"/>
              <a:t>Anweisungen für Notfälle</a:t>
            </a:r>
          </a:p>
          <a:p>
            <a:pPr>
              <a:buFont typeface="Arial" panose="020B0604020202020204" pitchFamily="34" charset="0"/>
              <a:buChar char="•"/>
            </a:pPr>
            <a:endParaRPr lang="de-DE" sz="1200" dirty="0"/>
          </a:p>
          <a:p>
            <a:pPr>
              <a:buFont typeface="Arial" panose="020B0604020202020204" pitchFamily="34" charset="0"/>
              <a:buChar char="•"/>
            </a:pPr>
            <a:r>
              <a:rPr lang="de-DE" sz="1200" dirty="0"/>
              <a:t>Arbeitsmedizinische Vorsorge</a:t>
            </a:r>
          </a:p>
          <a:p>
            <a:endParaRPr lang="de-DE" sz="1200" dirty="0"/>
          </a:p>
        </p:txBody>
      </p:sp>
    </p:spTree>
    <p:extLst>
      <p:ext uri="{BB962C8B-B14F-4D97-AF65-F5344CB8AC3E}">
        <p14:creationId xmlns:p14="http://schemas.microsoft.com/office/powerpoint/2010/main" val="140950451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pic>
        <p:nvPicPr>
          <p:cNvPr id="4" name="Grafik 3" descr="Ein Bild, das Text enthält.&#10;&#10;Automatisch generierte Beschreibung">
            <a:extLst>
              <a:ext uri="{FF2B5EF4-FFF2-40B4-BE49-F238E27FC236}">
                <a16:creationId xmlns:a16="http://schemas.microsoft.com/office/drawing/2014/main" id="{707E6633-9FFB-47E1-B22F-D8EEEC7CCB0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00233" y="1682411"/>
            <a:ext cx="7331591" cy="4563644"/>
          </a:xfrm>
          <a:prstGeom prst="rect">
            <a:avLst/>
          </a:prstGeom>
        </p:spPr>
      </p:pic>
    </p:spTree>
    <p:extLst>
      <p:ext uri="{BB962C8B-B14F-4D97-AF65-F5344CB8AC3E}">
        <p14:creationId xmlns:p14="http://schemas.microsoft.com/office/powerpoint/2010/main" val="25423656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pic>
        <p:nvPicPr>
          <p:cNvPr id="5" name="Grafik 4" descr="Ein Bild, das Tisch enthält.&#10;&#10;Automatisch generierte Beschreibung">
            <a:extLst>
              <a:ext uri="{FF2B5EF4-FFF2-40B4-BE49-F238E27FC236}">
                <a16:creationId xmlns:a16="http://schemas.microsoft.com/office/drawing/2014/main" id="{B2F12D64-E279-42F0-BC71-B899CFDAEB7A}"/>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75894" y="1687686"/>
            <a:ext cx="5302834" cy="4502098"/>
          </a:xfrm>
          <a:prstGeom prst="rect">
            <a:avLst/>
          </a:prstGeom>
        </p:spPr>
      </p:pic>
    </p:spTree>
    <p:extLst>
      <p:ext uri="{BB962C8B-B14F-4D97-AF65-F5344CB8AC3E}">
        <p14:creationId xmlns:p14="http://schemas.microsoft.com/office/powerpoint/2010/main" val="95826434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pic>
        <p:nvPicPr>
          <p:cNvPr id="4" name="Grafik 3" descr="Ein Bild, das Tisch enthält.&#10;&#10;Automatisch generierte Beschreibung">
            <a:extLst>
              <a:ext uri="{FF2B5EF4-FFF2-40B4-BE49-F238E27FC236}">
                <a16:creationId xmlns:a16="http://schemas.microsoft.com/office/drawing/2014/main" id="{C430FBB9-D2A9-4169-9DC9-484F5120026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05018" y="1672951"/>
            <a:ext cx="6002214" cy="4447278"/>
          </a:xfrm>
          <a:prstGeom prst="rect">
            <a:avLst/>
          </a:prstGeom>
        </p:spPr>
      </p:pic>
    </p:spTree>
    <p:extLst>
      <p:ext uri="{BB962C8B-B14F-4D97-AF65-F5344CB8AC3E}">
        <p14:creationId xmlns:p14="http://schemas.microsoft.com/office/powerpoint/2010/main" val="53238412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pic>
        <p:nvPicPr>
          <p:cNvPr id="5" name="Grafik 4" descr="Ein Bild, das Tisch enthält.&#10;&#10;Automatisch generierte Beschreibung">
            <a:extLst>
              <a:ext uri="{FF2B5EF4-FFF2-40B4-BE49-F238E27FC236}">
                <a16:creationId xmlns:a16="http://schemas.microsoft.com/office/drawing/2014/main" id="{076864E0-54F8-4A39-9EF3-61E8D7B95D2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48751" y="1705425"/>
            <a:ext cx="6072553" cy="4497369"/>
          </a:xfrm>
          <a:prstGeom prst="rect">
            <a:avLst/>
          </a:prstGeom>
        </p:spPr>
      </p:pic>
    </p:spTree>
    <p:extLst>
      <p:ext uri="{BB962C8B-B14F-4D97-AF65-F5344CB8AC3E}">
        <p14:creationId xmlns:p14="http://schemas.microsoft.com/office/powerpoint/2010/main" val="424787060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pic>
        <p:nvPicPr>
          <p:cNvPr id="4" name="Grafik 3" descr="Ein Bild, das Tisch enthält.&#10;&#10;Automatisch generierte Beschreibung">
            <a:extLst>
              <a:ext uri="{FF2B5EF4-FFF2-40B4-BE49-F238E27FC236}">
                <a16:creationId xmlns:a16="http://schemas.microsoft.com/office/drawing/2014/main" id="{F95F042D-93E3-489A-A915-80B9F59EFDF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36832" y="1682494"/>
            <a:ext cx="6154811" cy="4568238"/>
          </a:xfrm>
          <a:prstGeom prst="rect">
            <a:avLst/>
          </a:prstGeom>
        </p:spPr>
      </p:pic>
    </p:spTree>
    <p:extLst>
      <p:ext uri="{BB962C8B-B14F-4D97-AF65-F5344CB8AC3E}">
        <p14:creationId xmlns:p14="http://schemas.microsoft.com/office/powerpoint/2010/main" val="29987420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pic>
        <p:nvPicPr>
          <p:cNvPr id="5" name="Grafik 4" descr="Ein Bild, das Tisch enthält.&#10;&#10;Automatisch generierte Beschreibung">
            <a:extLst>
              <a:ext uri="{FF2B5EF4-FFF2-40B4-BE49-F238E27FC236}">
                <a16:creationId xmlns:a16="http://schemas.microsoft.com/office/drawing/2014/main" id="{2CC0F6B4-B2B4-43EF-B34F-9110A901376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64968" y="1673647"/>
            <a:ext cx="6024952" cy="4510702"/>
          </a:xfrm>
          <a:prstGeom prst="rect">
            <a:avLst/>
          </a:prstGeom>
        </p:spPr>
      </p:pic>
    </p:spTree>
    <p:extLst>
      <p:ext uri="{BB962C8B-B14F-4D97-AF65-F5344CB8AC3E}">
        <p14:creationId xmlns:p14="http://schemas.microsoft.com/office/powerpoint/2010/main" val="360021221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Hygienemaßnahmen organisieren und Medizinprodukte aufbereiten </a:t>
            </a:r>
          </a:p>
        </p:txBody>
      </p:sp>
      <p:pic>
        <p:nvPicPr>
          <p:cNvPr id="4" name="Grafik 3" descr="Ein Bild, das Tisch enthält.&#10;&#10;Automatisch generierte Beschreibung">
            <a:extLst>
              <a:ext uri="{FF2B5EF4-FFF2-40B4-BE49-F238E27FC236}">
                <a16:creationId xmlns:a16="http://schemas.microsoft.com/office/drawing/2014/main" id="{5F9CD6A1-44AB-4ECB-BB33-56114D83AD4A}"/>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84505" y="1698113"/>
            <a:ext cx="5817731" cy="4477603"/>
          </a:xfrm>
          <a:prstGeom prst="rect">
            <a:avLst/>
          </a:prstGeom>
        </p:spPr>
      </p:pic>
    </p:spTree>
    <p:extLst>
      <p:ext uri="{BB962C8B-B14F-4D97-AF65-F5344CB8AC3E}">
        <p14:creationId xmlns:p14="http://schemas.microsoft.com/office/powerpoint/2010/main" val="3486678072"/>
      </p:ext>
    </p:extLst>
  </p:cSld>
  <p:clrMapOvr>
    <a:masterClrMapping/>
  </p:clrMapOvr>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r">
          <a:defRPr sz="1600" baseline="30000" dirty="0" smtClean="0">
            <a:latin typeface="Arial"/>
            <a:cs typeface="Arial"/>
          </a:defRPr>
        </a:defPPr>
      </a:lstStyle>
    </a:txDef>
  </a:objectDefaults>
  <a:extraClrSchemeLst/>
</a:theme>
</file>

<file path=ppt/theme/theme2.xml><?xml version="1.0" encoding="utf-8"?>
<a:theme xmlns:a="http://schemas.openxmlformats.org/drawingml/2006/main" name="1_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bodyPr/>
      <a:lstStyle/>
      <a:style>
        <a:lnRef idx="1">
          <a:schemeClr val="accent1"/>
        </a:lnRef>
        <a:fillRef idx="3">
          <a:schemeClr val="accent1"/>
        </a:fillRef>
        <a:effectRef idx="2">
          <a:schemeClr val="accent1"/>
        </a:effectRef>
        <a:fontRef idx="minor">
          <a:schemeClr val="lt1"/>
        </a:fontRef>
      </a:style>
    </a:spDef>
    <a:lnDef>
      <a:spPr bwMode="auto"/>
      <a:bodyPr/>
      <a:lstStyle/>
      <a:style>
        <a:lnRef idx="2">
          <a:schemeClr val="accent1"/>
        </a:lnRef>
        <a:fillRef idx="0">
          <a:schemeClr val="accent1"/>
        </a:fillRef>
        <a:effectRef idx="1">
          <a:schemeClr val="accent1"/>
        </a:effectRef>
        <a:fontRef idx="minor">
          <a:schemeClr val="tx1"/>
        </a:fontRef>
      </a:style>
    </a:lnDef>
    <a:txDef>
      <a:spPr bwMode="auto">
        <a:prstGeom prst="rect">
          <a:avLst/>
        </a:prstGeom>
        <a:noFill/>
      </a:spPr>
      <a:bodyPr/>
      <a:lstStyle/>
    </a:tx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4608</Words>
  <Application>Microsoft Office PowerPoint</Application>
  <PresentationFormat>Bildschirmpräsentation (4:3)</PresentationFormat>
  <Paragraphs>1193</Paragraphs>
  <Slides>84</Slides>
  <Notes>0</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84</vt:i4>
      </vt:variant>
    </vt:vector>
  </HeadingPairs>
  <TitlesOfParts>
    <vt:vector size="91" baseType="lpstr">
      <vt:lpstr>Arial</vt:lpstr>
      <vt:lpstr>Arial</vt:lpstr>
      <vt:lpstr>Calibri</vt:lpstr>
      <vt:lpstr>Symbol</vt:lpstr>
      <vt:lpstr>Wingdings</vt:lpstr>
      <vt:lpstr>Office-Design</vt:lpstr>
      <vt:lpstr>1_Office-Design</vt:lpstr>
      <vt:lpstr>Hygienemaßnahmen organisieren und Medizinprodukte aufbereiten </vt:lpstr>
      <vt:lpstr>Urheberrecht</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lpstr>Hygienemaßnahmen organisieren und Medizinprodukte aufbereiten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Arne</dc:creator>
  <cp:lastModifiedBy>Voges, Christopher</cp:lastModifiedBy>
  <cp:revision>145</cp:revision>
  <dcterms:created xsi:type="dcterms:W3CDTF">2012-08-28T12:25:04Z</dcterms:created>
  <dcterms:modified xsi:type="dcterms:W3CDTF">2026-09-21T05:43:56Z</dcterms:modified>
</cp:coreProperties>
</file>