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1"/>
  </p:notesMasterIdLst>
  <p:sldIdLst>
    <p:sldId id="256" r:id="rId2"/>
    <p:sldId id="304" r:id="rId3"/>
    <p:sldId id="371" r:id="rId4"/>
    <p:sldId id="305" r:id="rId5"/>
    <p:sldId id="306" r:id="rId6"/>
    <p:sldId id="307" r:id="rId7"/>
    <p:sldId id="308" r:id="rId8"/>
    <p:sldId id="309" r:id="rId9"/>
    <p:sldId id="310" r:id="rId10"/>
    <p:sldId id="311" r:id="rId11"/>
    <p:sldId id="312" r:id="rId12"/>
    <p:sldId id="364" r:id="rId13"/>
    <p:sldId id="368" r:id="rId14"/>
    <p:sldId id="366" r:id="rId15"/>
    <p:sldId id="313" r:id="rId16"/>
    <p:sldId id="318" r:id="rId17"/>
    <p:sldId id="319" r:id="rId18"/>
    <p:sldId id="328" r:id="rId19"/>
    <p:sldId id="362" r:id="rId20"/>
    <p:sldId id="293" r:id="rId21"/>
    <p:sldId id="367" r:id="rId22"/>
    <p:sldId id="329" r:id="rId23"/>
    <p:sldId id="296" r:id="rId24"/>
    <p:sldId id="330" r:id="rId25"/>
    <p:sldId id="297" r:id="rId26"/>
    <p:sldId id="331" r:id="rId27"/>
    <p:sldId id="332" r:id="rId28"/>
    <p:sldId id="300" r:id="rId29"/>
    <p:sldId id="301" r:id="rId30"/>
    <p:sldId id="335" r:id="rId31"/>
    <p:sldId id="263" r:id="rId32"/>
    <p:sldId id="265" r:id="rId33"/>
    <p:sldId id="257" r:id="rId34"/>
    <p:sldId id="258" r:id="rId35"/>
    <p:sldId id="259" r:id="rId36"/>
    <p:sldId id="260" r:id="rId37"/>
    <p:sldId id="261" r:id="rId38"/>
    <p:sldId id="262" r:id="rId39"/>
    <p:sldId id="267" r:id="rId40"/>
    <p:sldId id="268" r:id="rId41"/>
    <p:sldId id="269" r:id="rId42"/>
    <p:sldId id="302" r:id="rId43"/>
    <p:sldId id="303" r:id="rId44"/>
    <p:sldId id="264" r:id="rId45"/>
    <p:sldId id="266" r:id="rId46"/>
    <p:sldId id="270" r:id="rId47"/>
    <p:sldId id="271" r:id="rId48"/>
    <p:sldId id="325" r:id="rId49"/>
    <p:sldId id="272" r:id="rId50"/>
    <p:sldId id="324" r:id="rId51"/>
    <p:sldId id="320" r:id="rId52"/>
    <p:sldId id="321" r:id="rId53"/>
    <p:sldId id="322" r:id="rId54"/>
    <p:sldId id="323" r:id="rId55"/>
    <p:sldId id="314" r:id="rId56"/>
    <p:sldId id="315" r:id="rId57"/>
    <p:sldId id="316" r:id="rId58"/>
    <p:sldId id="274" r:id="rId59"/>
    <p:sldId id="356" r:id="rId60"/>
    <p:sldId id="275" r:id="rId61"/>
    <p:sldId id="336" r:id="rId62"/>
    <p:sldId id="341" r:id="rId63"/>
    <p:sldId id="342" r:id="rId64"/>
    <p:sldId id="337" r:id="rId65"/>
    <p:sldId id="343" r:id="rId66"/>
    <p:sldId id="338" r:id="rId67"/>
    <p:sldId id="339" r:id="rId68"/>
    <p:sldId id="340" r:id="rId69"/>
    <p:sldId id="360" r:id="rId70"/>
    <p:sldId id="361" r:id="rId71"/>
    <p:sldId id="276" r:id="rId72"/>
    <p:sldId id="369" r:id="rId73"/>
    <p:sldId id="370" r:id="rId74"/>
    <p:sldId id="346" r:id="rId75"/>
    <p:sldId id="347" r:id="rId76"/>
    <p:sldId id="348" r:id="rId77"/>
    <p:sldId id="350" r:id="rId78"/>
    <p:sldId id="357" r:id="rId79"/>
    <p:sldId id="349" r:id="rId80"/>
    <p:sldId id="351" r:id="rId81"/>
    <p:sldId id="352" r:id="rId82"/>
    <p:sldId id="353" r:id="rId83"/>
    <p:sldId id="354" r:id="rId84"/>
    <p:sldId id="355" r:id="rId85"/>
    <p:sldId id="279" r:id="rId86"/>
    <p:sldId id="358" r:id="rId87"/>
    <p:sldId id="280" r:id="rId88"/>
    <p:sldId id="359" r:id="rId89"/>
    <p:sldId id="344" r:id="rId90"/>
  </p:sldIdLst>
  <p:sldSz cx="9144000" cy="6858000" type="screen4x3"/>
  <p:notesSz cx="9872663" cy="6742113"/>
  <p:defaultText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152"/>
    <p:restoredTop sz="94684"/>
  </p:normalViewPr>
  <p:slideViewPr>
    <p:cSldViewPr>
      <p:cViewPr varScale="1">
        <p:scale>
          <a:sx n="121" d="100"/>
          <a:sy n="121" d="100"/>
        </p:scale>
        <p:origin x="912"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278154" cy="338667"/>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592796" y="0"/>
            <a:ext cx="4278154" cy="338667"/>
          </a:xfrm>
          <a:prstGeom prst="rect">
            <a:avLst/>
          </a:prstGeom>
        </p:spPr>
        <p:txBody>
          <a:bodyPr vert="horz" lIns="91440" tIns="45720" rIns="91440" bIns="45720" rtlCol="0"/>
          <a:lstStyle>
            <a:lvl1pPr algn="r">
              <a:defRPr sz="1200"/>
            </a:lvl1pPr>
          </a:lstStyle>
          <a:p>
            <a:fld id="{CFF4B1CC-8688-0F48-96AE-A4647E194AE2}" type="datetimeFigureOut">
              <a:rPr lang="de-DE" smtClean="0"/>
              <a:t>21.09.2026</a:t>
            </a:fld>
            <a:endParaRPr lang="de-DE"/>
          </a:p>
        </p:txBody>
      </p:sp>
      <p:sp>
        <p:nvSpPr>
          <p:cNvPr id="4" name="Folienbildplatzhalter 3"/>
          <p:cNvSpPr>
            <a:spLocks noGrp="1" noRot="1" noChangeAspect="1"/>
          </p:cNvSpPr>
          <p:nvPr>
            <p:ph type="sldImg" idx="2"/>
          </p:nvPr>
        </p:nvSpPr>
        <p:spPr>
          <a:xfrm>
            <a:off x="3419475" y="842963"/>
            <a:ext cx="3033713" cy="22748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87267" y="3244643"/>
            <a:ext cx="7898130" cy="265470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403448"/>
            <a:ext cx="4278154" cy="338666"/>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592796" y="6403448"/>
            <a:ext cx="4278154" cy="338666"/>
          </a:xfrm>
          <a:prstGeom prst="rect">
            <a:avLst/>
          </a:prstGeom>
        </p:spPr>
        <p:txBody>
          <a:bodyPr vert="horz" lIns="91440" tIns="45720" rIns="91440" bIns="45720" rtlCol="0" anchor="b"/>
          <a:lstStyle>
            <a:lvl1pPr algn="r">
              <a:defRPr sz="1200"/>
            </a:lvl1pPr>
          </a:lstStyle>
          <a:p>
            <a:fld id="{3216B9C5-0B6D-964E-86A5-B1CE61193671}" type="slidenum">
              <a:rPr lang="de-DE" smtClean="0"/>
              <a:t>‹Nr.›</a:t>
            </a:fld>
            <a:endParaRPr lang="de-DE"/>
          </a:p>
        </p:txBody>
      </p:sp>
    </p:spTree>
    <p:extLst>
      <p:ext uri="{BB962C8B-B14F-4D97-AF65-F5344CB8AC3E}">
        <p14:creationId xmlns:p14="http://schemas.microsoft.com/office/powerpoint/2010/main" val="2088301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screen">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Untertitel 1"/>
          <p:cNvSpPr>
            <a:spLocks noGrp="1"/>
          </p:cNvSpPr>
          <p:nvPr>
            <p:ph type="subTitle" idx="1"/>
          </p:nvPr>
        </p:nvSpPr>
        <p:spPr bwMode="auto">
          <a:xfrm>
            <a:off x="850900" y="4182531"/>
            <a:ext cx="8293100" cy="1926387"/>
          </a:xfrm>
        </p:spPr>
        <p:txBody>
          <a:bodyPr/>
          <a:lstStyle/>
          <a:p>
            <a:pPr>
              <a:defRPr/>
            </a:pPr>
            <a:r>
              <a:rPr lang="de-DE" dirty="0"/>
              <a:t>Lernfeld 2: Patienten empfangen und begleiten</a:t>
            </a:r>
          </a:p>
          <a:p>
            <a:pPr>
              <a:defRPr/>
            </a:pPr>
            <a:r>
              <a:rPr lang="de-DE" sz="1600" dirty="0"/>
              <a:t>	</a:t>
            </a:r>
          </a:p>
          <a:p>
            <a:pPr>
              <a:defRPr/>
            </a:pPr>
            <a:r>
              <a:rPr lang="de-DE" sz="1600" dirty="0"/>
              <a:t>1.Ausbildungsjahr: Zeitrichtwert 60 Stunden</a:t>
            </a:r>
          </a:p>
          <a:p>
            <a:pPr>
              <a:defRPr/>
            </a:pPr>
            <a:endParaRPr lang="de-DE" sz="1600" dirty="0"/>
          </a:p>
          <a:p>
            <a:pPr>
              <a:defRPr/>
            </a:pPr>
            <a:endParaRPr lang="de-DE" sz="1400" dirty="0"/>
          </a:p>
          <a:p>
            <a:pPr>
              <a:defRPr/>
            </a:pPr>
            <a:r>
              <a:rPr lang="de-DE" sz="1400" dirty="0"/>
              <a:t>Yvonne Vogler</a:t>
            </a:r>
          </a:p>
        </p:txBody>
      </p:sp>
      <p:sp>
        <p:nvSpPr>
          <p:cNvPr id="5" name="Titel 2"/>
          <p:cNvSpPr>
            <a:spLocks noGrp="1"/>
          </p:cNvSpPr>
          <p:nvPr>
            <p:ph type="title"/>
          </p:nvPr>
        </p:nvSpPr>
        <p:spPr bwMode="auto"/>
        <p:txBody>
          <a:bodyPr/>
          <a:lstStyle/>
          <a:p>
            <a:pPr>
              <a:defRPr/>
            </a:pPr>
            <a:r>
              <a:rPr lang="de-DE" dirty="0"/>
              <a:t>Patienten empfangen und begleiten</a:t>
            </a:r>
          </a:p>
        </p:txBody>
      </p:sp>
      <p:sp>
        <p:nvSpPr>
          <p:cNvPr id="6" name="Textfeld 3"/>
          <p:cNvSpPr txBox="1"/>
          <p:nvPr/>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9"/>
          <p:cNvSpPr txBox="1"/>
          <p:nvPr/>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1</a:t>
            </a:fld>
            <a:endParaRPr lang="de-DE" sz="1600" baseline="300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lgn="ctr">
              <a:buNone/>
            </a:pPr>
            <a:r>
              <a:rPr lang="de-DE" sz="2000" u="sng" dirty="0"/>
              <a:t>Umgang mit Patienten</a:t>
            </a:r>
          </a:p>
          <a:p>
            <a:pPr marL="0" indent="0" algn="ctr">
              <a:buNone/>
            </a:pPr>
            <a:endParaRPr lang="de-DE" sz="2000" u="sng" dirty="0"/>
          </a:p>
          <a:p>
            <a:pPr marL="0" indent="0" algn="ctr">
              <a:buNone/>
            </a:pPr>
            <a:endParaRPr lang="de-DE" sz="2000" dirty="0"/>
          </a:p>
          <a:p>
            <a:pPr algn="r"/>
            <a:endParaRPr lang="de-DE" sz="2000" dirty="0"/>
          </a:p>
          <a:p>
            <a:pPr>
              <a:buFont typeface="Wingdings" pitchFamily="2" charset="2"/>
              <a:buChar char="Ø"/>
            </a:pPr>
            <a:endParaRPr lang="de-DE" sz="2000" dirty="0"/>
          </a:p>
          <a:p>
            <a:pPr>
              <a:buFont typeface="Wingdings" pitchFamily="2" charset="2"/>
              <a:buChar char="Ø"/>
            </a:pPr>
            <a:r>
              <a:rPr lang="de-DE" sz="2000" dirty="0"/>
              <a:t>Umgang mit Patienten ohne deutsche Sprachkenntnisse</a:t>
            </a:r>
          </a:p>
          <a:p>
            <a:pPr>
              <a:buFont typeface="Wingdings" pitchFamily="2" charset="2"/>
              <a:buChar char="Ø"/>
            </a:pPr>
            <a:r>
              <a:rPr lang="de-DE" sz="2000" dirty="0"/>
              <a:t>Umgang mit ängstlichen Patienten</a:t>
            </a:r>
          </a:p>
          <a:p>
            <a:pPr>
              <a:buFont typeface="Wingdings" pitchFamily="2" charset="2"/>
              <a:buChar char="Ø"/>
            </a:pPr>
            <a:r>
              <a:rPr lang="de-DE" sz="2000" dirty="0"/>
              <a:t>Umgang mit älteren Patienten</a:t>
            </a:r>
          </a:p>
          <a:p>
            <a:pPr>
              <a:buFont typeface="Wingdings" pitchFamily="2" charset="2"/>
              <a:buChar char="Ø"/>
            </a:pPr>
            <a:r>
              <a:rPr lang="de-DE" sz="2000" dirty="0"/>
              <a:t>Konfliktlösung</a:t>
            </a:r>
          </a:p>
        </p:txBody>
      </p:sp>
      <p:sp>
        <p:nvSpPr>
          <p:cNvPr id="4" name="Textfeld 3">
            <a:extLst>
              <a:ext uri="{FF2B5EF4-FFF2-40B4-BE49-F238E27FC236}">
                <a16:creationId xmlns:a16="http://schemas.microsoft.com/office/drawing/2014/main" id="{55B753BE-8000-D645-A923-070C13EC3615}"/>
              </a:ext>
            </a:extLst>
          </p:cNvPr>
          <p:cNvSpPr txBox="1"/>
          <p:nvPr/>
        </p:nvSpPr>
        <p:spPr bwMode="auto">
          <a:xfrm>
            <a:off x="971600" y="2852936"/>
            <a:ext cx="6984776" cy="2277547"/>
          </a:xfrm>
          <a:prstGeom prst="rect">
            <a:avLst/>
          </a:prstGeom>
          <a:noFill/>
        </p:spPr>
        <p:txBody>
          <a:bodyPr wrap="square" rtlCol="0">
            <a:spAutoFit/>
          </a:bodyPr>
          <a:lstStyle/>
          <a:p>
            <a:pPr algn="ctr"/>
            <a:r>
              <a:rPr lang="de-DE" sz="2000" dirty="0">
                <a:latin typeface="+mn-ea"/>
              </a:rPr>
              <a:t>Umgangsformen:     </a:t>
            </a:r>
            <a:r>
              <a:rPr lang="de-DE" sz="2000" dirty="0">
                <a:solidFill>
                  <a:srgbClr val="C00000"/>
                </a:solidFill>
                <a:latin typeface="+mn-ea"/>
              </a:rPr>
              <a:t>Es gibt keine zweite Chance für den</a:t>
            </a:r>
          </a:p>
          <a:p>
            <a:pPr algn="ctr"/>
            <a:r>
              <a:rPr lang="de-DE" sz="2000" dirty="0">
                <a:solidFill>
                  <a:srgbClr val="C00000"/>
                </a:solidFill>
                <a:latin typeface="+mn-ea"/>
              </a:rPr>
              <a:t>ersten Eindruck</a:t>
            </a:r>
          </a:p>
          <a:p>
            <a:pPr algn="r"/>
            <a:endParaRPr lang="de-DE" sz="2000" dirty="0">
              <a:solidFill>
                <a:srgbClr val="C00000"/>
              </a:solidFill>
              <a:latin typeface="+mn-ea"/>
            </a:endParaRPr>
          </a:p>
          <a:p>
            <a:pPr algn="r"/>
            <a:endParaRPr lang="de-DE" sz="2000" dirty="0">
              <a:solidFill>
                <a:srgbClr val="C00000"/>
              </a:solidFill>
              <a:latin typeface="+mn-ea"/>
            </a:endParaRPr>
          </a:p>
          <a:p>
            <a:pPr algn="r"/>
            <a:r>
              <a:rPr lang="de-DE" sz="2000" dirty="0">
                <a:solidFill>
                  <a:srgbClr val="C00000"/>
                </a:solidFill>
                <a:latin typeface="+mn-ea"/>
              </a:rPr>
              <a:t>           </a:t>
            </a:r>
          </a:p>
          <a:p>
            <a:endParaRPr lang="de-DE" sz="2400" dirty="0">
              <a:latin typeface="+mn-ea"/>
            </a:endParaRPr>
          </a:p>
          <a:p>
            <a:endParaRPr lang="de-DE" dirty="0"/>
          </a:p>
        </p:txBody>
      </p:sp>
    </p:spTree>
    <p:extLst>
      <p:ext uri="{BB962C8B-B14F-4D97-AF65-F5344CB8AC3E}">
        <p14:creationId xmlns:p14="http://schemas.microsoft.com/office/powerpoint/2010/main" val="2463920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8CDB6E-9FC8-ED4E-99C3-135C83C6F316}"/>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C56E5AB-BE07-E841-8D6E-42FC34191242}"/>
              </a:ext>
            </a:extLst>
          </p:cNvPr>
          <p:cNvSpPr>
            <a:spLocks noGrp="1"/>
          </p:cNvSpPr>
          <p:nvPr>
            <p:ph idx="1"/>
          </p:nvPr>
        </p:nvSpPr>
        <p:spPr/>
        <p:txBody>
          <a:bodyPr/>
          <a:lstStyle/>
          <a:p>
            <a:pPr>
              <a:buFont typeface="Wingdings" pitchFamily="2" charset="2"/>
              <a:buChar char="Ø"/>
            </a:pPr>
            <a:r>
              <a:rPr lang="de-DE" sz="2000" dirty="0"/>
              <a:t>Es gibt unterschiedliche </a:t>
            </a:r>
            <a:r>
              <a:rPr lang="de-DE" sz="2000" u="sng" dirty="0"/>
              <a:t>Patientengruppen</a:t>
            </a:r>
            <a:r>
              <a:rPr lang="de-DE" sz="2000" dirty="0"/>
              <a:t> mit verschiedenen Bedürfnissen</a:t>
            </a:r>
          </a:p>
          <a:p>
            <a:pPr marL="0" indent="0">
              <a:buNone/>
            </a:pPr>
            <a:r>
              <a:rPr lang="de-DE" dirty="0"/>
              <a:t>				</a:t>
            </a:r>
          </a:p>
          <a:p>
            <a:pPr marL="0" indent="0">
              <a:buNone/>
            </a:pPr>
            <a:r>
              <a:rPr lang="de-DE" sz="2800" i="1" dirty="0"/>
              <a:t>			   </a:t>
            </a:r>
            <a:r>
              <a:rPr lang="de-DE" sz="2800" dirty="0"/>
              <a:t>Patientengruppen</a:t>
            </a:r>
            <a:endParaRPr lang="de-DE" sz="2000" dirty="0"/>
          </a:p>
          <a:p>
            <a:pPr marL="0" indent="0" algn="ctr">
              <a:buNone/>
            </a:pPr>
            <a:endParaRPr lang="de-DE" dirty="0"/>
          </a:p>
          <a:p>
            <a:pPr marL="0" indent="0" algn="ctr">
              <a:buNone/>
            </a:pPr>
            <a:endParaRPr lang="de-DE" dirty="0"/>
          </a:p>
        </p:txBody>
      </p:sp>
      <p:sp>
        <p:nvSpPr>
          <p:cNvPr id="9" name="Textfeld 8">
            <a:extLst>
              <a:ext uri="{FF2B5EF4-FFF2-40B4-BE49-F238E27FC236}">
                <a16:creationId xmlns:a16="http://schemas.microsoft.com/office/drawing/2014/main" id="{6434B2A4-921A-DB48-A862-9B7073893E8E}"/>
              </a:ext>
            </a:extLst>
          </p:cNvPr>
          <p:cNvSpPr txBox="1"/>
          <p:nvPr/>
        </p:nvSpPr>
        <p:spPr bwMode="auto">
          <a:xfrm>
            <a:off x="1504794" y="4175752"/>
            <a:ext cx="1296143" cy="369332"/>
          </a:xfrm>
          <a:prstGeom prst="rect">
            <a:avLst/>
          </a:prstGeom>
          <a:noFill/>
        </p:spPr>
        <p:txBody>
          <a:bodyPr wrap="square" rtlCol="0">
            <a:spAutoFit/>
          </a:bodyPr>
          <a:lstStyle/>
          <a:p>
            <a:r>
              <a:rPr lang="de-DE" dirty="0">
                <a:latin typeface="+mn-ea"/>
              </a:rPr>
              <a:t>Kinder</a:t>
            </a:r>
            <a:endParaRPr lang="de-DE" sz="2400" dirty="0">
              <a:latin typeface="+mn-ea"/>
            </a:endParaRPr>
          </a:p>
        </p:txBody>
      </p:sp>
      <p:sp>
        <p:nvSpPr>
          <p:cNvPr id="12" name="Textfeld 11">
            <a:extLst>
              <a:ext uri="{FF2B5EF4-FFF2-40B4-BE49-F238E27FC236}">
                <a16:creationId xmlns:a16="http://schemas.microsoft.com/office/drawing/2014/main" id="{81331015-3CB5-6E46-880D-C2EFFF2B528F}"/>
              </a:ext>
            </a:extLst>
          </p:cNvPr>
          <p:cNvSpPr txBox="1"/>
          <p:nvPr/>
        </p:nvSpPr>
        <p:spPr bwMode="auto">
          <a:xfrm flipH="1">
            <a:off x="3254916" y="4745412"/>
            <a:ext cx="1800200" cy="369332"/>
          </a:xfrm>
          <a:prstGeom prst="rect">
            <a:avLst/>
          </a:prstGeom>
          <a:noFill/>
        </p:spPr>
        <p:txBody>
          <a:bodyPr wrap="square" rtlCol="0">
            <a:spAutoFit/>
          </a:bodyPr>
          <a:lstStyle/>
          <a:p>
            <a:r>
              <a:rPr lang="de-DE" dirty="0">
                <a:latin typeface="+mj-ea"/>
                <a:ea typeface="+mj-ea"/>
              </a:rPr>
              <a:t>Erwachsene</a:t>
            </a:r>
          </a:p>
        </p:txBody>
      </p:sp>
      <p:sp>
        <p:nvSpPr>
          <p:cNvPr id="13" name="Textfeld 12">
            <a:extLst>
              <a:ext uri="{FF2B5EF4-FFF2-40B4-BE49-F238E27FC236}">
                <a16:creationId xmlns:a16="http://schemas.microsoft.com/office/drawing/2014/main" id="{2537BC56-6EB8-4F4D-A3C0-5CFED03438F2}"/>
              </a:ext>
            </a:extLst>
          </p:cNvPr>
          <p:cNvSpPr txBox="1"/>
          <p:nvPr/>
        </p:nvSpPr>
        <p:spPr bwMode="auto">
          <a:xfrm>
            <a:off x="2161184" y="5285601"/>
            <a:ext cx="1440159" cy="369332"/>
          </a:xfrm>
          <a:prstGeom prst="rect">
            <a:avLst/>
          </a:prstGeom>
          <a:noFill/>
        </p:spPr>
        <p:txBody>
          <a:bodyPr wrap="square" rtlCol="0">
            <a:spAutoFit/>
          </a:bodyPr>
          <a:lstStyle/>
          <a:p>
            <a:r>
              <a:rPr lang="de-DE" dirty="0">
                <a:latin typeface="+mj-ea"/>
                <a:ea typeface="+mj-ea"/>
              </a:rPr>
              <a:t>Jugendliche</a:t>
            </a:r>
          </a:p>
        </p:txBody>
      </p:sp>
      <p:sp>
        <p:nvSpPr>
          <p:cNvPr id="14" name="Textfeld 13">
            <a:extLst>
              <a:ext uri="{FF2B5EF4-FFF2-40B4-BE49-F238E27FC236}">
                <a16:creationId xmlns:a16="http://schemas.microsoft.com/office/drawing/2014/main" id="{63A3A398-614C-DF43-9828-4977503A949D}"/>
              </a:ext>
            </a:extLst>
          </p:cNvPr>
          <p:cNvSpPr txBox="1"/>
          <p:nvPr/>
        </p:nvSpPr>
        <p:spPr bwMode="auto">
          <a:xfrm>
            <a:off x="4410033" y="5281825"/>
            <a:ext cx="1296142" cy="369332"/>
          </a:xfrm>
          <a:prstGeom prst="rect">
            <a:avLst/>
          </a:prstGeom>
          <a:noFill/>
        </p:spPr>
        <p:txBody>
          <a:bodyPr wrap="square" rtlCol="0">
            <a:spAutoFit/>
          </a:bodyPr>
          <a:lstStyle/>
          <a:p>
            <a:r>
              <a:rPr lang="de-DE" dirty="0">
                <a:latin typeface="+mj-ea"/>
                <a:ea typeface="+mj-ea"/>
              </a:rPr>
              <a:t>Senioren</a:t>
            </a:r>
          </a:p>
        </p:txBody>
      </p:sp>
      <p:sp>
        <p:nvSpPr>
          <p:cNvPr id="15" name="Textfeld 14">
            <a:extLst>
              <a:ext uri="{FF2B5EF4-FFF2-40B4-BE49-F238E27FC236}">
                <a16:creationId xmlns:a16="http://schemas.microsoft.com/office/drawing/2014/main" id="{51E214DD-4B06-FF45-8032-1CD703A79D98}"/>
              </a:ext>
            </a:extLst>
          </p:cNvPr>
          <p:cNvSpPr txBox="1"/>
          <p:nvPr/>
        </p:nvSpPr>
        <p:spPr bwMode="auto">
          <a:xfrm>
            <a:off x="5525410" y="4175752"/>
            <a:ext cx="2864887" cy="646331"/>
          </a:xfrm>
          <a:prstGeom prst="rect">
            <a:avLst/>
          </a:prstGeom>
          <a:noFill/>
        </p:spPr>
        <p:txBody>
          <a:bodyPr wrap="none" rtlCol="0">
            <a:spAutoFit/>
          </a:bodyPr>
          <a:lstStyle/>
          <a:p>
            <a:r>
              <a:rPr lang="de-DE" dirty="0">
                <a:latin typeface="+mj-ea"/>
                <a:ea typeface="+mj-ea"/>
              </a:rPr>
              <a:t>Patienten mit körperlicher/</a:t>
            </a:r>
          </a:p>
          <a:p>
            <a:r>
              <a:rPr lang="de-DE" dirty="0">
                <a:latin typeface="+mj-ea"/>
                <a:ea typeface="+mj-ea"/>
              </a:rPr>
              <a:t>geistiger Einschränkung</a:t>
            </a:r>
          </a:p>
        </p:txBody>
      </p:sp>
      <p:sp>
        <p:nvSpPr>
          <p:cNvPr id="10" name="Pfeil nach unten 9">
            <a:extLst>
              <a:ext uri="{FF2B5EF4-FFF2-40B4-BE49-F238E27FC236}">
                <a16:creationId xmlns:a16="http://schemas.microsoft.com/office/drawing/2014/main" id="{E77553E0-562D-AF46-B37E-50BBEE2D1585}"/>
              </a:ext>
            </a:extLst>
          </p:cNvPr>
          <p:cNvSpPr/>
          <p:nvPr/>
        </p:nvSpPr>
        <p:spPr bwMode="auto">
          <a:xfrm>
            <a:off x="3828055" y="3796424"/>
            <a:ext cx="262634" cy="94671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6" name="Pfeil nach unten 15">
            <a:extLst>
              <a:ext uri="{FF2B5EF4-FFF2-40B4-BE49-F238E27FC236}">
                <a16:creationId xmlns:a16="http://schemas.microsoft.com/office/drawing/2014/main" id="{FF3CCD55-4F2E-BF49-A5A1-FA02475BC17C}"/>
              </a:ext>
            </a:extLst>
          </p:cNvPr>
          <p:cNvSpPr/>
          <p:nvPr/>
        </p:nvSpPr>
        <p:spPr bwMode="auto">
          <a:xfrm rot="501036">
            <a:off x="2919306" y="3785006"/>
            <a:ext cx="262634" cy="148941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7" name="Pfeil nach unten 16">
            <a:extLst>
              <a:ext uri="{FF2B5EF4-FFF2-40B4-BE49-F238E27FC236}">
                <a16:creationId xmlns:a16="http://schemas.microsoft.com/office/drawing/2014/main" id="{35ACA3B8-4E19-2449-89F7-9F67A4E885C1}"/>
              </a:ext>
            </a:extLst>
          </p:cNvPr>
          <p:cNvSpPr/>
          <p:nvPr/>
        </p:nvSpPr>
        <p:spPr bwMode="auto">
          <a:xfrm rot="21083519">
            <a:off x="4751084" y="3785006"/>
            <a:ext cx="262634" cy="148941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9" name="Pfeil nach unten 18">
            <a:extLst>
              <a:ext uri="{FF2B5EF4-FFF2-40B4-BE49-F238E27FC236}">
                <a16:creationId xmlns:a16="http://schemas.microsoft.com/office/drawing/2014/main" id="{132C4F59-F222-974A-A6CB-E3B2A786603A}"/>
              </a:ext>
            </a:extLst>
          </p:cNvPr>
          <p:cNvSpPr/>
          <p:nvPr/>
        </p:nvSpPr>
        <p:spPr bwMode="auto">
          <a:xfrm rot="19226974">
            <a:off x="5340322" y="3683403"/>
            <a:ext cx="286266" cy="5695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4" name="Pfeil nach unten 3">
            <a:extLst>
              <a:ext uri="{FF2B5EF4-FFF2-40B4-BE49-F238E27FC236}">
                <a16:creationId xmlns:a16="http://schemas.microsoft.com/office/drawing/2014/main" id="{A0831C25-C359-AA66-56C1-7E05AAF37953}"/>
              </a:ext>
            </a:extLst>
          </p:cNvPr>
          <p:cNvSpPr/>
          <p:nvPr/>
        </p:nvSpPr>
        <p:spPr bwMode="auto">
          <a:xfrm rot="1970775">
            <a:off x="2313249" y="3683402"/>
            <a:ext cx="286266" cy="56956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131108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C23D74-96E8-9041-8F77-44B757F94E82}"/>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B14F1DA1-A9B7-7545-90B4-2B1911D13C31}"/>
              </a:ext>
            </a:extLst>
          </p:cNvPr>
          <p:cNvSpPr>
            <a:spLocks noGrp="1"/>
          </p:cNvSpPr>
          <p:nvPr>
            <p:ph idx="1"/>
          </p:nvPr>
        </p:nvSpPr>
        <p:spPr>
          <a:xfrm>
            <a:off x="654048" y="2090105"/>
            <a:ext cx="7835900" cy="4026430"/>
          </a:xfrm>
        </p:spPr>
        <p:txBody>
          <a:bodyPr>
            <a:normAutofit/>
          </a:bodyPr>
          <a:lstStyle/>
          <a:p>
            <a:pPr marL="0" indent="0" algn="ctr">
              <a:buNone/>
            </a:pPr>
            <a:r>
              <a:rPr lang="de-DE" sz="2000" u="sng" dirty="0"/>
              <a:t>Patiententypen</a:t>
            </a:r>
          </a:p>
        </p:txBody>
      </p:sp>
      <p:sp>
        <p:nvSpPr>
          <p:cNvPr id="4" name="Pfeil nach unten 3">
            <a:extLst>
              <a:ext uri="{FF2B5EF4-FFF2-40B4-BE49-F238E27FC236}">
                <a16:creationId xmlns:a16="http://schemas.microsoft.com/office/drawing/2014/main" id="{14E320E9-B58D-B247-9213-F7589C11B723}"/>
              </a:ext>
            </a:extLst>
          </p:cNvPr>
          <p:cNvSpPr/>
          <p:nvPr/>
        </p:nvSpPr>
        <p:spPr bwMode="auto">
          <a:xfrm rot="2213931">
            <a:off x="2782866" y="2892266"/>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Pfeil nach unten 5">
            <a:extLst>
              <a:ext uri="{FF2B5EF4-FFF2-40B4-BE49-F238E27FC236}">
                <a16:creationId xmlns:a16="http://schemas.microsoft.com/office/drawing/2014/main" id="{76E74450-9D5B-B740-8FA8-E96AE6AC0AA8}"/>
              </a:ext>
            </a:extLst>
          </p:cNvPr>
          <p:cNvSpPr/>
          <p:nvPr/>
        </p:nvSpPr>
        <p:spPr bwMode="auto">
          <a:xfrm>
            <a:off x="4425850" y="3042305"/>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Pfeil nach unten 6">
            <a:extLst>
              <a:ext uri="{FF2B5EF4-FFF2-40B4-BE49-F238E27FC236}">
                <a16:creationId xmlns:a16="http://schemas.microsoft.com/office/drawing/2014/main" id="{B49F707D-347A-E043-8D83-F0DA958A85D6}"/>
              </a:ext>
            </a:extLst>
          </p:cNvPr>
          <p:cNvSpPr/>
          <p:nvPr/>
        </p:nvSpPr>
        <p:spPr bwMode="auto">
          <a:xfrm rot="19660415">
            <a:off x="6032283" y="2881538"/>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8" name="Textfeld 7">
            <a:extLst>
              <a:ext uri="{FF2B5EF4-FFF2-40B4-BE49-F238E27FC236}">
                <a16:creationId xmlns:a16="http://schemas.microsoft.com/office/drawing/2014/main" id="{07B09E10-7E64-5945-B070-E1A059AAF2DF}"/>
              </a:ext>
            </a:extLst>
          </p:cNvPr>
          <p:cNvSpPr txBox="1"/>
          <p:nvPr/>
        </p:nvSpPr>
        <p:spPr bwMode="auto">
          <a:xfrm>
            <a:off x="1325186" y="3787129"/>
            <a:ext cx="1723549" cy="369332"/>
          </a:xfrm>
          <a:prstGeom prst="rect">
            <a:avLst/>
          </a:prstGeom>
          <a:noFill/>
        </p:spPr>
        <p:txBody>
          <a:bodyPr wrap="none" rtlCol="0">
            <a:spAutoFit/>
          </a:bodyPr>
          <a:lstStyle/>
          <a:p>
            <a:r>
              <a:rPr lang="de-DE" dirty="0">
                <a:latin typeface="+mj-ea"/>
                <a:ea typeface="+mj-ea"/>
              </a:rPr>
              <a:t>Angstpatienten</a:t>
            </a:r>
          </a:p>
        </p:txBody>
      </p:sp>
      <p:sp>
        <p:nvSpPr>
          <p:cNvPr id="9" name="Textfeld 8">
            <a:extLst>
              <a:ext uri="{FF2B5EF4-FFF2-40B4-BE49-F238E27FC236}">
                <a16:creationId xmlns:a16="http://schemas.microsoft.com/office/drawing/2014/main" id="{9BBF4319-70AE-9448-AAA9-FC5CBFAE0786}"/>
              </a:ext>
            </a:extLst>
          </p:cNvPr>
          <p:cNvSpPr txBox="1"/>
          <p:nvPr/>
        </p:nvSpPr>
        <p:spPr bwMode="auto">
          <a:xfrm>
            <a:off x="3624463" y="4103320"/>
            <a:ext cx="2044149" cy="369332"/>
          </a:xfrm>
          <a:prstGeom prst="rect">
            <a:avLst/>
          </a:prstGeom>
          <a:noFill/>
        </p:spPr>
        <p:txBody>
          <a:bodyPr wrap="none" rtlCol="0">
            <a:spAutoFit/>
          </a:bodyPr>
          <a:lstStyle/>
          <a:p>
            <a:r>
              <a:rPr lang="de-DE" dirty="0">
                <a:latin typeface="+mj-ea"/>
                <a:ea typeface="+mj-ea"/>
              </a:rPr>
              <a:t>Schmerzpatienten</a:t>
            </a:r>
          </a:p>
        </p:txBody>
      </p:sp>
      <p:sp>
        <p:nvSpPr>
          <p:cNvPr id="10" name="Textfeld 9">
            <a:extLst>
              <a:ext uri="{FF2B5EF4-FFF2-40B4-BE49-F238E27FC236}">
                <a16:creationId xmlns:a16="http://schemas.microsoft.com/office/drawing/2014/main" id="{0FE7E482-44DE-674B-BD72-1E07CA515A77}"/>
              </a:ext>
            </a:extLst>
          </p:cNvPr>
          <p:cNvSpPr txBox="1"/>
          <p:nvPr/>
        </p:nvSpPr>
        <p:spPr bwMode="auto">
          <a:xfrm>
            <a:off x="6376945" y="3806964"/>
            <a:ext cx="2340705" cy="369332"/>
          </a:xfrm>
          <a:prstGeom prst="rect">
            <a:avLst/>
          </a:prstGeom>
          <a:noFill/>
        </p:spPr>
        <p:txBody>
          <a:bodyPr wrap="none" rtlCol="0">
            <a:spAutoFit/>
          </a:bodyPr>
          <a:lstStyle/>
          <a:p>
            <a:r>
              <a:rPr lang="de-DE" dirty="0">
                <a:latin typeface="+mj-ea"/>
                <a:ea typeface="+mj-ea"/>
              </a:rPr>
              <a:t>Schwierige</a:t>
            </a:r>
            <a:r>
              <a:rPr lang="de-DE" dirty="0"/>
              <a:t> </a:t>
            </a:r>
            <a:r>
              <a:rPr lang="de-DE" dirty="0">
                <a:latin typeface="+mj-ea"/>
                <a:ea typeface="+mj-ea"/>
              </a:rPr>
              <a:t>Patienten</a:t>
            </a:r>
          </a:p>
        </p:txBody>
      </p:sp>
    </p:spTree>
    <p:extLst>
      <p:ext uri="{BB962C8B-B14F-4D97-AF65-F5344CB8AC3E}">
        <p14:creationId xmlns:p14="http://schemas.microsoft.com/office/powerpoint/2010/main" val="1252668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randombar(horizontal)">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400F0B-051E-6847-BF09-F4B37EF7CD0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995475EF-F073-834D-BFFB-D1FFC843C3B8}"/>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Verhalten gegenüber den Patienten und dem Team</a:t>
            </a:r>
          </a:p>
          <a:p>
            <a:pPr marL="0" indent="0">
              <a:buNone/>
            </a:pPr>
            <a:endParaRPr lang="de-DE" sz="2000" u="sng" dirty="0"/>
          </a:p>
          <a:p>
            <a:pPr marL="0" indent="0">
              <a:buNone/>
            </a:pPr>
            <a:endParaRPr lang="de-DE" sz="2000" u="sng" dirty="0"/>
          </a:p>
          <a:p>
            <a:pPr>
              <a:buFont typeface="Arial" panose="020B0604020202020204" pitchFamily="34" charset="0"/>
              <a:buChar char="•"/>
            </a:pPr>
            <a:r>
              <a:rPr lang="de-DE" sz="2000" dirty="0"/>
              <a:t>Freundlichkeit und Wertschätzung der jeweiligen Individualität (auch bei der Wortwahl)</a:t>
            </a:r>
          </a:p>
          <a:p>
            <a:pPr>
              <a:buFont typeface="Arial" panose="020B0604020202020204" pitchFamily="34" charset="0"/>
              <a:buChar char="•"/>
            </a:pPr>
            <a:r>
              <a:rPr lang="de-DE" sz="2000" dirty="0"/>
              <a:t>Einfühlungsvermögen</a:t>
            </a:r>
          </a:p>
          <a:p>
            <a:pPr>
              <a:buFont typeface="Arial" panose="020B0604020202020204" pitchFamily="34" charset="0"/>
              <a:buChar char="•"/>
            </a:pPr>
            <a:r>
              <a:rPr lang="de-DE" sz="2000" dirty="0"/>
              <a:t>Aufmerksamkeit</a:t>
            </a:r>
          </a:p>
          <a:p>
            <a:pPr>
              <a:buFont typeface="Arial" panose="020B0604020202020204" pitchFamily="34" charset="0"/>
              <a:buChar char="•"/>
            </a:pPr>
            <a:r>
              <a:rPr lang="de-DE" sz="2000" dirty="0"/>
              <a:t>Höflichkeit und gutes Benehmen gehören zu den</a:t>
            </a:r>
          </a:p>
          <a:p>
            <a:pPr marL="0" indent="0">
              <a:buNone/>
            </a:pPr>
            <a:r>
              <a:rPr lang="de-DE" sz="2000" dirty="0"/>
              <a:t>     professionellen Umgangsformen </a:t>
            </a:r>
          </a:p>
        </p:txBody>
      </p:sp>
    </p:spTree>
    <p:extLst>
      <p:ext uri="{BB962C8B-B14F-4D97-AF65-F5344CB8AC3E}">
        <p14:creationId xmlns:p14="http://schemas.microsoft.com/office/powerpoint/2010/main" val="3179359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AA8F81-F775-144E-90FB-6F797A4447F9}"/>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863A13E-2539-2A48-B1DF-D8E01A8F7586}"/>
              </a:ext>
            </a:extLst>
          </p:cNvPr>
          <p:cNvSpPr>
            <a:spLocks noGrp="1"/>
          </p:cNvSpPr>
          <p:nvPr>
            <p:ph idx="1"/>
          </p:nvPr>
        </p:nvSpPr>
        <p:spPr/>
        <p:txBody>
          <a:bodyPr/>
          <a:lstStyle/>
          <a:p>
            <a:pPr marL="0" indent="0" algn="ctr">
              <a:buNone/>
            </a:pPr>
            <a:endParaRPr lang="de-DE" sz="2000" u="sng" dirty="0"/>
          </a:p>
          <a:p>
            <a:pPr marL="0" indent="0" algn="ctr">
              <a:buNone/>
            </a:pPr>
            <a:r>
              <a:rPr lang="de-DE" sz="2000" u="sng" dirty="0"/>
              <a:t>Kommunikationsarten</a:t>
            </a:r>
          </a:p>
          <a:p>
            <a:pPr marL="0" indent="0" algn="ctr">
              <a:buNone/>
            </a:pPr>
            <a:r>
              <a:rPr lang="de-DE" sz="2000" dirty="0"/>
              <a:t>„Man kann nicht NICHT kommunizieren“</a:t>
            </a:r>
          </a:p>
          <a:p>
            <a:pPr marL="0" indent="0" algn="ctr">
              <a:buNone/>
            </a:pPr>
            <a:r>
              <a:rPr lang="de-DE" sz="2000" dirty="0">
                <a:solidFill>
                  <a:schemeClr val="tx1">
                    <a:lumMod val="65000"/>
                    <a:lumOff val="35000"/>
                  </a:schemeClr>
                </a:solidFill>
              </a:rPr>
              <a:t>-</a:t>
            </a:r>
            <a:r>
              <a:rPr lang="de-DE" sz="2000" i="1" dirty="0">
                <a:solidFill>
                  <a:schemeClr val="tx1">
                    <a:lumMod val="65000"/>
                    <a:lumOff val="35000"/>
                  </a:schemeClr>
                </a:solidFill>
              </a:rPr>
              <a:t>Paul Watzlawick-</a:t>
            </a:r>
          </a:p>
        </p:txBody>
      </p:sp>
      <p:sp>
        <p:nvSpPr>
          <p:cNvPr id="5" name="Pfeil nach unten 4">
            <a:extLst>
              <a:ext uri="{FF2B5EF4-FFF2-40B4-BE49-F238E27FC236}">
                <a16:creationId xmlns:a16="http://schemas.microsoft.com/office/drawing/2014/main" id="{BCDD9B7A-3088-DE4E-8FE7-CF6F7EB814AB}"/>
              </a:ext>
            </a:extLst>
          </p:cNvPr>
          <p:cNvSpPr/>
          <p:nvPr/>
        </p:nvSpPr>
        <p:spPr bwMode="auto">
          <a:xfrm rot="19541870">
            <a:off x="6156147" y="3252766"/>
            <a:ext cx="355049" cy="87611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Textfeld 5">
            <a:extLst>
              <a:ext uri="{FF2B5EF4-FFF2-40B4-BE49-F238E27FC236}">
                <a16:creationId xmlns:a16="http://schemas.microsoft.com/office/drawing/2014/main" id="{93DE9307-5AB2-8747-825B-98EA404332EB}"/>
              </a:ext>
            </a:extLst>
          </p:cNvPr>
          <p:cNvSpPr txBox="1"/>
          <p:nvPr/>
        </p:nvSpPr>
        <p:spPr bwMode="auto">
          <a:xfrm>
            <a:off x="816787" y="4144308"/>
            <a:ext cx="3583033" cy="923330"/>
          </a:xfrm>
          <a:prstGeom prst="rect">
            <a:avLst/>
          </a:prstGeom>
          <a:noFill/>
        </p:spPr>
        <p:txBody>
          <a:bodyPr wrap="none" rtlCol="0">
            <a:spAutoFit/>
          </a:bodyPr>
          <a:lstStyle/>
          <a:p>
            <a:pPr algn="ctr"/>
            <a:r>
              <a:rPr lang="de-DE" b="1" dirty="0">
                <a:latin typeface="+mj-ea"/>
                <a:ea typeface="+mj-ea"/>
              </a:rPr>
              <a:t>Verbal </a:t>
            </a:r>
          </a:p>
          <a:p>
            <a:pPr algn="ctr"/>
            <a:r>
              <a:rPr lang="de-DE" dirty="0">
                <a:latin typeface="+mj-ea"/>
                <a:ea typeface="+mj-ea"/>
              </a:rPr>
              <a:t>(mit Worten) </a:t>
            </a:r>
          </a:p>
          <a:p>
            <a:pPr algn="ctr"/>
            <a:r>
              <a:rPr lang="de-DE" dirty="0">
                <a:latin typeface="+mj-ea"/>
                <a:ea typeface="+mj-ea"/>
              </a:rPr>
              <a:t>In Form von Sprache oder Schrift</a:t>
            </a:r>
          </a:p>
        </p:txBody>
      </p:sp>
      <p:sp>
        <p:nvSpPr>
          <p:cNvPr id="7" name="Textfeld 6">
            <a:extLst>
              <a:ext uri="{FF2B5EF4-FFF2-40B4-BE49-F238E27FC236}">
                <a16:creationId xmlns:a16="http://schemas.microsoft.com/office/drawing/2014/main" id="{8D16F1E0-C270-F440-813B-57DEB847BDB0}"/>
              </a:ext>
            </a:extLst>
          </p:cNvPr>
          <p:cNvSpPr txBox="1"/>
          <p:nvPr/>
        </p:nvSpPr>
        <p:spPr bwMode="auto">
          <a:xfrm>
            <a:off x="4173699" y="4114741"/>
            <a:ext cx="4903908" cy="1200329"/>
          </a:xfrm>
          <a:prstGeom prst="rect">
            <a:avLst/>
          </a:prstGeom>
          <a:noFill/>
        </p:spPr>
        <p:txBody>
          <a:bodyPr wrap="none" rtlCol="0">
            <a:spAutoFit/>
          </a:bodyPr>
          <a:lstStyle/>
          <a:p>
            <a:pPr algn="ctr"/>
            <a:r>
              <a:rPr lang="de-DE" b="1" dirty="0">
                <a:latin typeface="+mj-ea"/>
                <a:ea typeface="+mj-ea"/>
              </a:rPr>
              <a:t>Nonverbal</a:t>
            </a:r>
          </a:p>
          <a:p>
            <a:pPr algn="ctr"/>
            <a:r>
              <a:rPr lang="de-DE" dirty="0">
                <a:latin typeface="+mj-ea"/>
                <a:ea typeface="+mj-ea"/>
              </a:rPr>
              <a:t>(ohne Worte)</a:t>
            </a:r>
          </a:p>
          <a:p>
            <a:pPr algn="ctr"/>
            <a:r>
              <a:rPr lang="de-DE" dirty="0">
                <a:latin typeface="+mj-ea"/>
                <a:ea typeface="+mj-ea"/>
              </a:rPr>
              <a:t>In Form von Mimik, Gestik, Körperhaltung</a:t>
            </a:r>
          </a:p>
          <a:p>
            <a:pPr algn="ctr"/>
            <a:r>
              <a:rPr lang="de-DE" dirty="0">
                <a:latin typeface="+mj-ea"/>
                <a:ea typeface="+mj-ea"/>
              </a:rPr>
              <a:t>   Blickkontakt, erster Eindruck, Körperdistanz</a:t>
            </a:r>
          </a:p>
        </p:txBody>
      </p:sp>
      <p:sp>
        <p:nvSpPr>
          <p:cNvPr id="8" name="Textfeld 7">
            <a:extLst>
              <a:ext uri="{FF2B5EF4-FFF2-40B4-BE49-F238E27FC236}">
                <a16:creationId xmlns:a16="http://schemas.microsoft.com/office/drawing/2014/main" id="{4ED319A4-E668-6A4C-9CC0-562B431308AB}"/>
              </a:ext>
            </a:extLst>
          </p:cNvPr>
          <p:cNvSpPr txBox="1"/>
          <p:nvPr/>
        </p:nvSpPr>
        <p:spPr bwMode="auto">
          <a:xfrm>
            <a:off x="1371125" y="5638236"/>
            <a:ext cx="7295587" cy="369332"/>
          </a:xfrm>
          <a:prstGeom prst="rect">
            <a:avLst/>
          </a:prstGeom>
          <a:noFill/>
        </p:spPr>
        <p:txBody>
          <a:bodyPr wrap="none" rtlCol="0">
            <a:spAutoFit/>
          </a:bodyPr>
          <a:lstStyle/>
          <a:p>
            <a:r>
              <a:rPr lang="de-DE" dirty="0">
                <a:latin typeface="+mj-ea"/>
                <a:ea typeface="+mj-ea"/>
              </a:rPr>
              <a:t>Kommunikation-&gt; Verständigung untereinander; Umgang miteinander</a:t>
            </a:r>
          </a:p>
        </p:txBody>
      </p:sp>
      <p:sp>
        <p:nvSpPr>
          <p:cNvPr id="9" name="Pfeil nach unten 8">
            <a:extLst>
              <a:ext uri="{FF2B5EF4-FFF2-40B4-BE49-F238E27FC236}">
                <a16:creationId xmlns:a16="http://schemas.microsoft.com/office/drawing/2014/main" id="{62B8366C-8076-7641-9733-771E65AEFCA8}"/>
              </a:ext>
            </a:extLst>
          </p:cNvPr>
          <p:cNvSpPr/>
          <p:nvPr/>
        </p:nvSpPr>
        <p:spPr bwMode="auto">
          <a:xfrm rot="2737980">
            <a:off x="2919139" y="3123851"/>
            <a:ext cx="340084" cy="101269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3138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3962E7-C8E4-004E-8236-37D62EE84BC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D97D7AC-56B2-B245-AD99-E7E0AFAD97CD}"/>
              </a:ext>
            </a:extLst>
          </p:cNvPr>
          <p:cNvSpPr>
            <a:spLocks noGrp="1"/>
          </p:cNvSpPr>
          <p:nvPr>
            <p:ph idx="1"/>
          </p:nvPr>
        </p:nvSpPr>
        <p:spPr>
          <a:xfrm>
            <a:off x="850900" y="1988840"/>
            <a:ext cx="7835900" cy="4137323"/>
          </a:xfrm>
        </p:spPr>
        <p:txBody>
          <a:bodyPr>
            <a:normAutofit/>
          </a:bodyPr>
          <a:lstStyle/>
          <a:p>
            <a:pPr>
              <a:buFont typeface="Wingdings" pitchFamily="2" charset="2"/>
              <a:buChar char="Ø"/>
            </a:pPr>
            <a:endParaRPr lang="de-DE" sz="2000" u="sng" dirty="0"/>
          </a:p>
          <a:p>
            <a:pPr>
              <a:buFont typeface="Wingdings" pitchFamily="2" charset="2"/>
              <a:buChar char="Ø"/>
            </a:pPr>
            <a:r>
              <a:rPr lang="de-DE" sz="2000" u="sng" dirty="0"/>
              <a:t>Kommunikation im Internet</a:t>
            </a:r>
          </a:p>
          <a:p>
            <a:pPr marL="0" indent="0">
              <a:buNone/>
            </a:pPr>
            <a:r>
              <a:rPr lang="de-DE" sz="2000" dirty="0"/>
              <a:t>z.B. durch </a:t>
            </a:r>
          </a:p>
          <a:p>
            <a:pPr>
              <a:buFont typeface="Courier New" panose="02070309020205020404" pitchFamily="49" charset="0"/>
              <a:buChar char="o"/>
            </a:pPr>
            <a:r>
              <a:rPr lang="de-DE" sz="2000" dirty="0"/>
              <a:t>E-Mail</a:t>
            </a:r>
          </a:p>
          <a:p>
            <a:pPr>
              <a:buFont typeface="Courier New" panose="02070309020205020404" pitchFamily="49" charset="0"/>
              <a:buChar char="o"/>
            </a:pPr>
            <a:r>
              <a:rPr lang="de-DE" sz="2000" dirty="0"/>
              <a:t>Chats</a:t>
            </a:r>
          </a:p>
          <a:p>
            <a:pPr>
              <a:buFont typeface="Courier New" panose="02070309020205020404" pitchFamily="49" charset="0"/>
              <a:buChar char="o"/>
            </a:pPr>
            <a:r>
              <a:rPr lang="de-DE" sz="2000" dirty="0"/>
              <a:t>Soziale Netzwerke</a:t>
            </a:r>
          </a:p>
          <a:p>
            <a:pPr>
              <a:buFont typeface="Courier New" panose="02070309020205020404" pitchFamily="49" charset="0"/>
              <a:buChar char="o"/>
            </a:pPr>
            <a:r>
              <a:rPr lang="de-DE" sz="2000" dirty="0"/>
              <a:t>Clouds</a:t>
            </a:r>
          </a:p>
          <a:p>
            <a:pPr>
              <a:buFont typeface="Courier New" panose="02070309020205020404" pitchFamily="49" charset="0"/>
              <a:buChar char="o"/>
            </a:pPr>
            <a:r>
              <a:rPr lang="de-DE" sz="2000" dirty="0"/>
              <a:t>Mediale Plattformen…</a:t>
            </a:r>
          </a:p>
          <a:p>
            <a:pPr>
              <a:buFont typeface="Courier New" panose="02070309020205020404" pitchFamily="49" charset="0"/>
              <a:buChar char="o"/>
            </a:pPr>
            <a:endParaRPr lang="de-DE" sz="2000" dirty="0"/>
          </a:p>
          <a:p>
            <a:pPr>
              <a:buFont typeface="Wingdings" pitchFamily="2" charset="2"/>
              <a:buChar char="Ø"/>
            </a:pPr>
            <a:r>
              <a:rPr lang="de-DE" sz="2000" u="sng" dirty="0"/>
              <a:t>Kommunikation über das Internet</a:t>
            </a:r>
          </a:p>
          <a:p>
            <a:pPr marL="0" indent="0">
              <a:buNone/>
            </a:pPr>
            <a:r>
              <a:rPr lang="de-DE" sz="2000" dirty="0"/>
              <a:t>z.B. durch</a:t>
            </a:r>
          </a:p>
          <a:p>
            <a:pPr>
              <a:buFont typeface="Courier New" panose="02070309020205020404" pitchFamily="49" charset="0"/>
              <a:buChar char="o"/>
            </a:pPr>
            <a:r>
              <a:rPr lang="de-DE" sz="2000" dirty="0"/>
              <a:t>Telefonieren</a:t>
            </a:r>
          </a:p>
          <a:p>
            <a:pPr>
              <a:buFont typeface="Courier New" panose="02070309020205020404" pitchFamily="49" charset="0"/>
              <a:buChar char="o"/>
            </a:pPr>
            <a:r>
              <a:rPr lang="de-DE" sz="2000" dirty="0"/>
              <a:t>Video-Anrufe…</a:t>
            </a:r>
          </a:p>
        </p:txBody>
      </p:sp>
    </p:spTree>
    <p:extLst>
      <p:ext uri="{BB962C8B-B14F-4D97-AF65-F5344CB8AC3E}">
        <p14:creationId xmlns:p14="http://schemas.microsoft.com/office/powerpoint/2010/main" val="1232640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0A086-CEEB-C84E-AE44-2990354D69D2}"/>
              </a:ext>
            </a:extLst>
          </p:cNvPr>
          <p:cNvSpPr>
            <a:spLocks noGrp="1"/>
          </p:cNvSpPr>
          <p:nvPr>
            <p:ph type="title"/>
          </p:nvPr>
        </p:nvSpPr>
        <p:spPr>
          <a:xfrm>
            <a:off x="872006" y="160337"/>
            <a:ext cx="6608233" cy="1143000"/>
          </a:xfrm>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462F353F-2E2A-B04A-BCF8-0A72E1DAA89D}"/>
              </a:ext>
            </a:extLst>
          </p:cNvPr>
          <p:cNvSpPr>
            <a:spLocks noGrp="1"/>
          </p:cNvSpPr>
          <p:nvPr>
            <p:ph idx="1"/>
          </p:nvPr>
        </p:nvSpPr>
        <p:spPr/>
        <p:txBody>
          <a:bodyPr>
            <a:normAutofit/>
          </a:bodyPr>
          <a:lstStyle/>
          <a:p>
            <a:pPr marL="0" indent="0">
              <a:buNone/>
            </a:pPr>
            <a:r>
              <a:rPr lang="de-DE" sz="2000" dirty="0"/>
              <a:t>                                 Abrechnung</a:t>
            </a:r>
          </a:p>
          <a:p>
            <a:pPr marL="0" indent="0">
              <a:buNone/>
            </a:pPr>
            <a:endParaRPr lang="de-DE" sz="2000" dirty="0"/>
          </a:p>
          <a:p>
            <a:pPr marL="0" indent="0">
              <a:buNone/>
            </a:pPr>
            <a:r>
              <a:rPr lang="de-DE" sz="2000" dirty="0"/>
              <a:t>BEMA</a:t>
            </a:r>
          </a:p>
          <a:p>
            <a:pPr marL="0" indent="0">
              <a:buNone/>
            </a:pPr>
            <a:endParaRPr lang="de-DE" sz="2000" dirty="0"/>
          </a:p>
          <a:p>
            <a:pPr marL="0" indent="0">
              <a:buNone/>
            </a:pPr>
            <a:r>
              <a:rPr lang="de-DE" sz="2000" dirty="0"/>
              <a:t>VS      Videosprechstunde</a:t>
            </a:r>
          </a:p>
          <a:p>
            <a:pPr marL="0" indent="0">
              <a:buNone/>
            </a:pPr>
            <a:r>
              <a:rPr lang="de-DE" sz="2000" dirty="0"/>
              <a:t>VFK    Videofallkonferenz mit an der Versorgung des </a:t>
            </a:r>
          </a:p>
          <a:p>
            <a:pPr marL="0" indent="0">
              <a:buNone/>
            </a:pPr>
            <a:r>
              <a:rPr lang="de-DE" sz="2000" dirty="0"/>
              <a:t>           Versicherten beteiligten Pflege- und Unterstütz-</a:t>
            </a:r>
          </a:p>
          <a:p>
            <a:pPr marL="0" indent="0">
              <a:buNone/>
            </a:pPr>
            <a:r>
              <a:rPr lang="de-DE" sz="2000" dirty="0"/>
              <a:t>           </a:t>
            </a:r>
            <a:r>
              <a:rPr lang="de-DE" sz="2000" dirty="0" err="1"/>
              <a:t>ungspersonen</a:t>
            </a:r>
            <a:endParaRPr lang="de-DE" sz="2000" dirty="0"/>
          </a:p>
          <a:p>
            <a:pPr marL="0" indent="0">
              <a:buNone/>
            </a:pPr>
            <a:r>
              <a:rPr lang="de-DE" sz="2000" dirty="0" err="1"/>
              <a:t>VFKa</a:t>
            </a:r>
            <a:r>
              <a:rPr lang="de-DE" sz="2000" dirty="0"/>
              <a:t>  …bezüglich eines Versicherten</a:t>
            </a:r>
          </a:p>
          <a:p>
            <a:pPr marL="0" indent="0">
              <a:buNone/>
            </a:pPr>
            <a:r>
              <a:rPr lang="de-DE" sz="2000" dirty="0" err="1"/>
              <a:t>VFKb</a:t>
            </a:r>
            <a:r>
              <a:rPr lang="de-DE" sz="2000" dirty="0"/>
              <a:t>  …bezüglich jedes weiteren Versicherten in </a:t>
            </a:r>
            <a:r>
              <a:rPr lang="de-DE" sz="2000" dirty="0" err="1"/>
              <a:t>un</a:t>
            </a:r>
            <a:r>
              <a:rPr lang="de-DE" sz="2000" dirty="0"/>
              <a:t>-</a:t>
            </a:r>
          </a:p>
          <a:p>
            <a:pPr marL="0" indent="0">
              <a:buNone/>
            </a:pPr>
            <a:r>
              <a:rPr lang="de-DE" sz="2000" dirty="0"/>
              <a:t>           mittelbarem zeitlichen Zusammenhang</a:t>
            </a:r>
          </a:p>
        </p:txBody>
      </p:sp>
    </p:spTree>
    <p:extLst>
      <p:ext uri="{BB962C8B-B14F-4D97-AF65-F5344CB8AC3E}">
        <p14:creationId xmlns:p14="http://schemas.microsoft.com/office/powerpoint/2010/main" val="10590998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1295D7-A83B-1F4B-A869-754304BD6967}"/>
              </a:ext>
            </a:extLst>
          </p:cNvPr>
          <p:cNvSpPr>
            <a:spLocks noGrp="1"/>
          </p:cNvSpPr>
          <p:nvPr>
            <p:ph type="title"/>
          </p:nvPr>
        </p:nvSpPr>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7E4CBD5D-1738-6740-875E-86A992E66503}"/>
              </a:ext>
            </a:extLst>
          </p:cNvPr>
          <p:cNvSpPr>
            <a:spLocks noGrp="1"/>
          </p:cNvSpPr>
          <p:nvPr>
            <p:ph idx="1"/>
          </p:nvPr>
        </p:nvSpPr>
        <p:spPr/>
        <p:txBody>
          <a:bodyPr>
            <a:normAutofit/>
          </a:bodyPr>
          <a:lstStyle/>
          <a:p>
            <a:pPr marL="0" indent="0">
              <a:buNone/>
            </a:pPr>
            <a:endParaRPr lang="de-DE" dirty="0"/>
          </a:p>
          <a:p>
            <a:pPr marL="0" indent="0">
              <a:buNone/>
            </a:pPr>
            <a:r>
              <a:rPr lang="de-DE" sz="2000" dirty="0"/>
              <a:t>TZ</a:t>
            </a:r>
            <a:r>
              <a:rPr lang="de-DE" sz="2200" dirty="0"/>
              <a:t>      </a:t>
            </a:r>
            <a:r>
              <a:rPr lang="de-DE" sz="2000" dirty="0"/>
              <a:t>Technikzuschlag für Videosprechstunde,</a:t>
            </a:r>
          </a:p>
          <a:p>
            <a:pPr marL="0" indent="0">
              <a:buNone/>
            </a:pPr>
            <a:r>
              <a:rPr lang="de-DE" sz="2000" dirty="0"/>
              <a:t>           Videofallkonferenz oder </a:t>
            </a:r>
            <a:r>
              <a:rPr lang="de-DE" sz="2000" dirty="0" err="1"/>
              <a:t>Videokonsil</a:t>
            </a:r>
            <a:endParaRPr lang="de-DE" sz="2000" dirty="0"/>
          </a:p>
          <a:p>
            <a:pPr marL="0" indent="0">
              <a:buNone/>
            </a:pPr>
            <a:endParaRPr lang="de-DE" sz="2000" dirty="0"/>
          </a:p>
          <a:p>
            <a:pPr marL="457200" indent="-457200">
              <a:buAutoNum type="arabicPlain" startAt="181"/>
            </a:pPr>
            <a:r>
              <a:rPr lang="de-DE" sz="2000" dirty="0"/>
              <a:t>     Konsiliarische Erörterung mit Ärzten und     </a:t>
            </a:r>
          </a:p>
          <a:p>
            <a:pPr marL="0" indent="0">
              <a:buNone/>
            </a:pPr>
            <a:r>
              <a:rPr lang="de-DE" sz="2000" dirty="0"/>
              <a:t>           Zahnärzten</a:t>
            </a:r>
          </a:p>
          <a:p>
            <a:pPr marL="0" indent="0">
              <a:buNone/>
            </a:pPr>
            <a:endParaRPr lang="de-DE" sz="2000" dirty="0"/>
          </a:p>
          <a:p>
            <a:pPr marL="0" indent="0">
              <a:buNone/>
            </a:pPr>
            <a:r>
              <a:rPr lang="de-DE" sz="2000" dirty="0"/>
              <a:t>181a   persönlich oder fernmündlich</a:t>
            </a:r>
          </a:p>
          <a:p>
            <a:pPr marL="0" indent="0">
              <a:buNone/>
            </a:pPr>
            <a:r>
              <a:rPr lang="de-DE" sz="2000" dirty="0"/>
              <a:t>(</a:t>
            </a:r>
            <a:r>
              <a:rPr lang="de-DE" sz="2000" dirty="0" err="1"/>
              <a:t>KsIa</a:t>
            </a:r>
            <a:r>
              <a:rPr lang="de-DE" sz="2000" dirty="0"/>
              <a:t>)</a:t>
            </a:r>
          </a:p>
          <a:p>
            <a:pPr marL="0" indent="0">
              <a:buNone/>
            </a:pPr>
            <a:endParaRPr lang="de-DE" sz="2000" dirty="0"/>
          </a:p>
          <a:p>
            <a:pPr marL="0" indent="0">
              <a:buNone/>
            </a:pPr>
            <a:r>
              <a:rPr lang="de-DE" sz="2000" dirty="0"/>
              <a:t>181b    im Rahmen eines </a:t>
            </a:r>
            <a:r>
              <a:rPr lang="de-DE" sz="2000" dirty="0" err="1"/>
              <a:t>Telekonsils</a:t>
            </a:r>
            <a:endParaRPr lang="de-DE" sz="2000" dirty="0"/>
          </a:p>
          <a:p>
            <a:pPr marL="0" indent="0">
              <a:buNone/>
            </a:pPr>
            <a:r>
              <a:rPr lang="de-DE" sz="2000" dirty="0"/>
              <a:t>(</a:t>
            </a:r>
            <a:r>
              <a:rPr lang="de-DE" sz="2000" dirty="0" err="1"/>
              <a:t>KsIb</a:t>
            </a:r>
            <a:r>
              <a:rPr lang="de-DE" sz="2000" dirty="0"/>
              <a:t>)</a:t>
            </a:r>
          </a:p>
        </p:txBody>
      </p:sp>
    </p:spTree>
    <p:extLst>
      <p:ext uri="{BB962C8B-B14F-4D97-AF65-F5344CB8AC3E}">
        <p14:creationId xmlns:p14="http://schemas.microsoft.com/office/powerpoint/2010/main" val="158502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8F0FE0-91E5-9744-9184-E503BE5132DE}"/>
              </a:ext>
            </a:extLst>
          </p:cNvPr>
          <p:cNvSpPr>
            <a:spLocks noGrp="1"/>
          </p:cNvSpPr>
          <p:nvPr>
            <p:ph type="title"/>
          </p:nvPr>
        </p:nvSpPr>
        <p:spPr>
          <a:xfrm>
            <a:off x="850900" y="160337"/>
            <a:ext cx="6608233" cy="1143000"/>
          </a:xfrm>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F7EBEADF-0764-3F43-B153-0488D794F433}"/>
              </a:ext>
            </a:extLst>
          </p:cNvPr>
          <p:cNvSpPr>
            <a:spLocks noGrp="1"/>
          </p:cNvSpPr>
          <p:nvPr>
            <p:ph idx="1"/>
          </p:nvPr>
        </p:nvSpPr>
        <p:spPr/>
        <p:txBody>
          <a:bodyPr/>
          <a:lstStyle/>
          <a:p>
            <a:pPr marL="0" indent="0">
              <a:buNone/>
            </a:pPr>
            <a:endParaRPr lang="de-DE" dirty="0"/>
          </a:p>
          <a:p>
            <a:pPr marL="0" indent="0">
              <a:buNone/>
            </a:pPr>
            <a:endParaRPr lang="de-DE" dirty="0"/>
          </a:p>
          <a:p>
            <a:pPr marL="0" indent="0">
              <a:buNone/>
            </a:pPr>
            <a:r>
              <a:rPr lang="de-DE" sz="2000" dirty="0"/>
              <a:t>182</a:t>
            </a:r>
            <a:r>
              <a:rPr lang="de-DE" dirty="0"/>
              <a:t>   </a:t>
            </a:r>
            <a:r>
              <a:rPr lang="de-DE" sz="2000" dirty="0"/>
              <a:t>Konsiliarische Erörterung mit Ärzten und</a:t>
            </a:r>
          </a:p>
          <a:p>
            <a:pPr marL="0" indent="0">
              <a:buNone/>
            </a:pPr>
            <a:r>
              <a:rPr lang="de-DE" sz="2000" dirty="0"/>
              <a:t>          Zahnärzten im Rahmen eines Kooperations-</a:t>
            </a:r>
          </a:p>
          <a:p>
            <a:pPr marL="0" indent="0">
              <a:buNone/>
            </a:pPr>
            <a:r>
              <a:rPr lang="de-DE" sz="2000" dirty="0"/>
              <a:t>          </a:t>
            </a:r>
            <a:r>
              <a:rPr lang="de-DE" sz="2000" dirty="0" err="1"/>
              <a:t>vertrages</a:t>
            </a:r>
            <a:r>
              <a:rPr lang="de-DE" sz="2000" dirty="0"/>
              <a:t> nach § 119b Abs. 1 SGB V</a:t>
            </a:r>
          </a:p>
          <a:p>
            <a:pPr marL="0" indent="0">
              <a:buNone/>
            </a:pPr>
            <a:endParaRPr lang="de-DE" sz="2000" dirty="0"/>
          </a:p>
          <a:p>
            <a:pPr marL="0" indent="0">
              <a:buNone/>
            </a:pPr>
            <a:r>
              <a:rPr lang="de-DE" sz="2000" dirty="0"/>
              <a:t>182a  persönlich oder fernmündlich</a:t>
            </a:r>
          </a:p>
          <a:p>
            <a:pPr marL="0" indent="0">
              <a:buNone/>
            </a:pPr>
            <a:r>
              <a:rPr lang="de-DE" sz="2000" dirty="0"/>
              <a:t>(</a:t>
            </a:r>
            <a:r>
              <a:rPr lang="de-DE" sz="2000" dirty="0" err="1"/>
              <a:t>KsIKa</a:t>
            </a:r>
            <a:r>
              <a:rPr lang="de-DE" sz="2000" dirty="0"/>
              <a:t>)</a:t>
            </a:r>
          </a:p>
          <a:p>
            <a:pPr marL="0" indent="0">
              <a:buNone/>
            </a:pPr>
            <a:endParaRPr lang="de-DE" sz="2000" dirty="0"/>
          </a:p>
          <a:p>
            <a:pPr marL="0" indent="0">
              <a:buNone/>
            </a:pPr>
            <a:r>
              <a:rPr lang="de-DE" sz="2000" dirty="0"/>
              <a:t>182b  im Rahmen eines </a:t>
            </a:r>
            <a:r>
              <a:rPr lang="de-DE" sz="2000" dirty="0" err="1"/>
              <a:t>Telekonsils</a:t>
            </a:r>
            <a:endParaRPr lang="de-DE" sz="2000" dirty="0"/>
          </a:p>
          <a:p>
            <a:pPr marL="0" indent="0">
              <a:buNone/>
            </a:pPr>
            <a:r>
              <a:rPr lang="de-DE" sz="2000" dirty="0"/>
              <a:t>(</a:t>
            </a:r>
            <a:r>
              <a:rPr lang="de-DE" sz="2000" dirty="0" err="1"/>
              <a:t>KsIKb</a:t>
            </a:r>
            <a:r>
              <a:rPr lang="de-DE" sz="2000" dirty="0"/>
              <a:t>)</a:t>
            </a:r>
          </a:p>
          <a:p>
            <a:pPr marL="0" indent="0">
              <a:buNone/>
            </a:pPr>
            <a:endParaRPr lang="de-DE" dirty="0"/>
          </a:p>
        </p:txBody>
      </p:sp>
    </p:spTree>
    <p:extLst>
      <p:ext uri="{BB962C8B-B14F-4D97-AF65-F5344CB8AC3E}">
        <p14:creationId xmlns:p14="http://schemas.microsoft.com/office/powerpoint/2010/main" val="37891002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CC7D5C-EE6C-DF4C-931C-B996E4213EA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FFDC572-5A25-8A40-9BF2-F65EBA81159C}"/>
              </a:ext>
            </a:extLst>
          </p:cNvPr>
          <p:cNvSpPr>
            <a:spLocks noGrp="1"/>
          </p:cNvSpPr>
          <p:nvPr>
            <p:ph sz="half" idx="1"/>
          </p:nvPr>
        </p:nvSpPr>
        <p:spPr>
          <a:xfrm>
            <a:off x="451302" y="2579721"/>
            <a:ext cx="4038600" cy="4305830"/>
          </a:xfrm>
        </p:spPr>
        <p:txBody>
          <a:bodyPr>
            <a:normAutofit/>
          </a:bodyPr>
          <a:lstStyle/>
          <a:p>
            <a:r>
              <a:rPr lang="de-DE" sz="2000" b="1" dirty="0">
                <a:latin typeface="+mj-ea"/>
                <a:ea typeface="+mj-ea"/>
              </a:rPr>
              <a:t>Posteingang</a:t>
            </a:r>
          </a:p>
          <a:p>
            <a:pPr marL="0" indent="0">
              <a:buNone/>
            </a:pPr>
            <a:endParaRPr lang="de-DE" sz="2000" b="1" dirty="0">
              <a:latin typeface="+mj-ea"/>
              <a:ea typeface="+mj-ea"/>
            </a:endParaRPr>
          </a:p>
          <a:p>
            <a:pPr marL="342900" indent="-342900">
              <a:buFont typeface="Arial" panose="020B0604020202020204" pitchFamily="34" charset="0"/>
              <a:buChar char="•"/>
            </a:pPr>
            <a:r>
              <a:rPr lang="de-DE" sz="2000" dirty="0">
                <a:latin typeface="+mj-ea"/>
                <a:ea typeface="+mj-ea"/>
              </a:rPr>
              <a:t>Zustellung oder Abholung im Postfach</a:t>
            </a:r>
          </a:p>
          <a:p>
            <a:pPr marL="342900" indent="-342900">
              <a:buFont typeface="Arial" panose="020B0604020202020204" pitchFamily="34" charset="0"/>
              <a:buChar char="•"/>
            </a:pPr>
            <a:r>
              <a:rPr lang="de-DE" sz="2000" dirty="0">
                <a:latin typeface="+mj-ea"/>
                <a:ea typeface="+mj-ea"/>
              </a:rPr>
              <a:t>Vorsortieren</a:t>
            </a:r>
          </a:p>
          <a:p>
            <a:pPr marL="342900" indent="-342900">
              <a:buFont typeface="Arial" panose="020B0604020202020204" pitchFamily="34" charset="0"/>
              <a:buChar char="•"/>
            </a:pPr>
            <a:r>
              <a:rPr lang="de-DE" sz="2000" dirty="0">
                <a:latin typeface="+mj-ea"/>
                <a:ea typeface="+mj-ea"/>
              </a:rPr>
              <a:t>Öffnen</a:t>
            </a:r>
          </a:p>
          <a:p>
            <a:pPr marL="342900" indent="-342900">
              <a:buFont typeface="Arial" panose="020B0604020202020204" pitchFamily="34" charset="0"/>
              <a:buChar char="•"/>
            </a:pPr>
            <a:r>
              <a:rPr lang="de-DE" sz="2000" dirty="0">
                <a:latin typeface="+mj-ea"/>
                <a:ea typeface="+mj-ea"/>
              </a:rPr>
              <a:t>Vollständigkeit überprüfen</a:t>
            </a:r>
          </a:p>
          <a:p>
            <a:pPr marL="342900" indent="-342900">
              <a:buFont typeface="Arial" panose="020B0604020202020204" pitchFamily="34" charset="0"/>
              <a:buChar char="•"/>
            </a:pPr>
            <a:r>
              <a:rPr lang="de-DE" sz="2000" dirty="0">
                <a:latin typeface="+mj-ea"/>
                <a:ea typeface="+mj-ea"/>
              </a:rPr>
              <a:t>Mit Eingangsstempel versehen</a:t>
            </a:r>
          </a:p>
          <a:p>
            <a:pPr marL="342900" indent="-342900">
              <a:buFont typeface="Arial" panose="020B0604020202020204" pitchFamily="34" charset="0"/>
              <a:buChar char="•"/>
            </a:pPr>
            <a:r>
              <a:rPr lang="de-DE" sz="2000" dirty="0">
                <a:latin typeface="+mj-ea"/>
                <a:ea typeface="+mj-ea"/>
              </a:rPr>
              <a:t>Zur Bearbeitung und Ansicht vorlegen</a:t>
            </a:r>
            <a:endParaRPr lang="de-DE" dirty="0"/>
          </a:p>
        </p:txBody>
      </p:sp>
      <p:sp>
        <p:nvSpPr>
          <p:cNvPr id="4" name="Inhaltsplatzhalter 3">
            <a:extLst>
              <a:ext uri="{FF2B5EF4-FFF2-40B4-BE49-F238E27FC236}">
                <a16:creationId xmlns:a16="http://schemas.microsoft.com/office/drawing/2014/main" id="{43081BFF-48E6-BD4E-ADD2-34E062AEAECA}"/>
              </a:ext>
            </a:extLst>
          </p:cNvPr>
          <p:cNvSpPr>
            <a:spLocks noGrp="1"/>
          </p:cNvSpPr>
          <p:nvPr>
            <p:ph sz="half" idx="2"/>
          </p:nvPr>
        </p:nvSpPr>
        <p:spPr>
          <a:xfrm>
            <a:off x="4654099" y="2552170"/>
            <a:ext cx="4038600" cy="4305830"/>
          </a:xfrm>
        </p:spPr>
        <p:txBody>
          <a:bodyPr>
            <a:normAutofit/>
          </a:bodyPr>
          <a:lstStyle/>
          <a:p>
            <a:r>
              <a:rPr lang="de-DE" sz="2000" b="1" dirty="0">
                <a:latin typeface="+mj-ea"/>
                <a:ea typeface="+mj-ea"/>
              </a:rPr>
              <a:t>Postausgang</a:t>
            </a:r>
          </a:p>
          <a:p>
            <a:pPr marL="0" indent="0">
              <a:buNone/>
            </a:pPr>
            <a:endParaRPr lang="de-DE" sz="2000" b="1" dirty="0">
              <a:latin typeface="+mj-ea"/>
              <a:ea typeface="+mj-ea"/>
            </a:endParaRPr>
          </a:p>
          <a:p>
            <a:pPr marL="285750" indent="-285750">
              <a:buFont typeface="Arial" panose="020B0604020202020204" pitchFamily="34" charset="0"/>
              <a:buChar char="•"/>
            </a:pPr>
            <a:r>
              <a:rPr lang="de-DE" sz="2000" dirty="0">
                <a:latin typeface="+mj-ea"/>
                <a:ea typeface="+mj-ea"/>
              </a:rPr>
              <a:t>Zur Unterschrift vorlegen</a:t>
            </a:r>
          </a:p>
          <a:p>
            <a:pPr marL="285750" indent="-285750">
              <a:buFont typeface="Arial" panose="020B0604020202020204" pitchFamily="34" charset="0"/>
              <a:buChar char="•"/>
            </a:pPr>
            <a:r>
              <a:rPr lang="de-DE" sz="2000" dirty="0">
                <a:latin typeface="+mj-ea"/>
                <a:ea typeface="+mj-ea"/>
              </a:rPr>
              <a:t>Kontrolle</a:t>
            </a:r>
          </a:p>
          <a:p>
            <a:pPr marL="285750" indent="-285750">
              <a:buFont typeface="Arial" panose="020B0604020202020204" pitchFamily="34" charset="0"/>
              <a:buChar char="•"/>
            </a:pPr>
            <a:r>
              <a:rPr lang="de-DE" sz="2000" dirty="0">
                <a:latin typeface="+mj-ea"/>
                <a:ea typeface="+mj-ea"/>
              </a:rPr>
              <a:t>Falten und Kuvertieren</a:t>
            </a:r>
          </a:p>
          <a:p>
            <a:pPr marL="285750" indent="-285750">
              <a:buFont typeface="Arial" panose="020B0604020202020204" pitchFamily="34" charset="0"/>
              <a:buChar char="•"/>
            </a:pPr>
            <a:r>
              <a:rPr lang="de-DE" sz="2000" dirty="0">
                <a:latin typeface="+mj-ea"/>
                <a:ea typeface="+mj-ea"/>
              </a:rPr>
              <a:t>Sortieren</a:t>
            </a:r>
          </a:p>
          <a:p>
            <a:pPr marL="285750" indent="-285750">
              <a:buFont typeface="Arial" panose="020B0604020202020204" pitchFamily="34" charset="0"/>
              <a:buChar char="•"/>
            </a:pPr>
            <a:r>
              <a:rPr lang="de-DE" sz="2000" dirty="0">
                <a:latin typeface="+mj-ea"/>
                <a:ea typeface="+mj-ea"/>
              </a:rPr>
              <a:t>Frankieren</a:t>
            </a:r>
          </a:p>
          <a:p>
            <a:pPr marL="285750" indent="-285750">
              <a:buFont typeface="Arial" panose="020B0604020202020204" pitchFamily="34" charset="0"/>
              <a:buChar char="•"/>
            </a:pPr>
            <a:r>
              <a:rPr lang="de-DE" sz="2000" dirty="0">
                <a:latin typeface="+mj-ea"/>
                <a:ea typeface="+mj-ea"/>
              </a:rPr>
              <a:t>Post</a:t>
            </a:r>
            <a:endParaRPr lang="de-DE" dirty="0"/>
          </a:p>
        </p:txBody>
      </p:sp>
      <p:sp>
        <p:nvSpPr>
          <p:cNvPr id="5" name="Textfeld 4">
            <a:extLst>
              <a:ext uri="{FF2B5EF4-FFF2-40B4-BE49-F238E27FC236}">
                <a16:creationId xmlns:a16="http://schemas.microsoft.com/office/drawing/2014/main" id="{97CF065A-9C48-174A-86A1-925227F4C2D4}"/>
              </a:ext>
            </a:extLst>
          </p:cNvPr>
          <p:cNvSpPr txBox="1"/>
          <p:nvPr/>
        </p:nvSpPr>
        <p:spPr bwMode="auto">
          <a:xfrm>
            <a:off x="3229762" y="1844824"/>
            <a:ext cx="2520280" cy="400110"/>
          </a:xfrm>
          <a:prstGeom prst="rect">
            <a:avLst/>
          </a:prstGeom>
          <a:noFill/>
        </p:spPr>
        <p:txBody>
          <a:bodyPr wrap="square" rtlCol="0">
            <a:spAutoFit/>
          </a:bodyPr>
          <a:lstStyle/>
          <a:p>
            <a:r>
              <a:rPr lang="de-DE" sz="2000" dirty="0">
                <a:latin typeface="+mj-ea"/>
                <a:ea typeface="+mj-ea"/>
              </a:rPr>
              <a:t>Postbearbeitung</a:t>
            </a:r>
          </a:p>
        </p:txBody>
      </p:sp>
    </p:spTree>
    <p:extLst>
      <p:ext uri="{BB962C8B-B14F-4D97-AF65-F5344CB8AC3E}">
        <p14:creationId xmlns:p14="http://schemas.microsoft.com/office/powerpoint/2010/main" val="3260176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3AEA46-FE74-5341-A557-E63A0F15CB13}"/>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E7A72FED-2A6B-AD44-9149-25770C496F15}"/>
              </a:ext>
            </a:extLst>
          </p:cNvPr>
          <p:cNvSpPr>
            <a:spLocks noGrp="1"/>
          </p:cNvSpPr>
          <p:nvPr>
            <p:ph sz="half" idx="1"/>
          </p:nvPr>
        </p:nvSpPr>
        <p:spPr/>
        <p:txBody>
          <a:bodyPr>
            <a:normAutofit/>
          </a:bodyPr>
          <a:lstStyle/>
          <a:p>
            <a:pPr marL="0" indent="0">
              <a:buNone/>
            </a:pPr>
            <a:endParaRPr lang="de-DE" sz="2000" dirty="0"/>
          </a:p>
          <a:p>
            <a:pPr marL="0" indent="0">
              <a:buNone/>
            </a:pPr>
            <a:r>
              <a:rPr lang="de-DE" sz="2000" dirty="0"/>
              <a:t>Sendungsarten sind z. B.</a:t>
            </a:r>
          </a:p>
          <a:p>
            <a:pPr marL="0" indent="0">
              <a:buNone/>
            </a:pPr>
            <a:endParaRPr lang="de-DE" sz="2000" dirty="0"/>
          </a:p>
          <a:p>
            <a:pPr>
              <a:buFontTx/>
              <a:buChar char="-"/>
            </a:pPr>
            <a:r>
              <a:rPr lang="de-DE" sz="2000" dirty="0"/>
              <a:t>Brief</a:t>
            </a:r>
          </a:p>
          <a:p>
            <a:pPr>
              <a:buFontTx/>
              <a:buChar char="-"/>
            </a:pPr>
            <a:r>
              <a:rPr lang="de-DE" sz="2000" dirty="0"/>
              <a:t>E-Postbrief</a:t>
            </a:r>
          </a:p>
          <a:p>
            <a:pPr>
              <a:buFontTx/>
              <a:buChar char="-"/>
            </a:pPr>
            <a:r>
              <a:rPr lang="de-DE" sz="2000" dirty="0"/>
              <a:t>Postkarte</a:t>
            </a:r>
          </a:p>
          <a:p>
            <a:pPr>
              <a:buFontTx/>
              <a:buChar char="-"/>
            </a:pPr>
            <a:r>
              <a:rPr lang="de-DE" sz="2000" dirty="0"/>
              <a:t>Warensendung</a:t>
            </a:r>
          </a:p>
          <a:p>
            <a:pPr>
              <a:buFontTx/>
              <a:buChar char="-"/>
            </a:pPr>
            <a:r>
              <a:rPr lang="de-DE" sz="2000" dirty="0"/>
              <a:t>Büchersendung</a:t>
            </a:r>
          </a:p>
          <a:p>
            <a:pPr>
              <a:buFontTx/>
              <a:buChar char="-"/>
            </a:pPr>
            <a:r>
              <a:rPr lang="de-DE" sz="2000" dirty="0"/>
              <a:t>Dialogpost</a:t>
            </a:r>
          </a:p>
          <a:p>
            <a:pPr>
              <a:buFontTx/>
              <a:buChar char="-"/>
            </a:pPr>
            <a:r>
              <a:rPr lang="de-DE" sz="2000" dirty="0"/>
              <a:t>Päckchen und Pakete</a:t>
            </a:r>
          </a:p>
          <a:p>
            <a:pPr>
              <a:buFontTx/>
              <a:buChar char="-"/>
            </a:pPr>
            <a:r>
              <a:rPr lang="de-DE" sz="2000" dirty="0"/>
              <a:t>Fax</a:t>
            </a:r>
          </a:p>
          <a:p>
            <a:pPr>
              <a:buFontTx/>
              <a:buChar char="-"/>
            </a:pPr>
            <a:r>
              <a:rPr lang="de-DE" sz="2000" dirty="0"/>
              <a:t>E-Mail...</a:t>
            </a:r>
          </a:p>
        </p:txBody>
      </p:sp>
    </p:spTree>
    <p:extLst>
      <p:ext uri="{BB962C8B-B14F-4D97-AF65-F5344CB8AC3E}">
        <p14:creationId xmlns:p14="http://schemas.microsoft.com/office/powerpoint/2010/main" val="12499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A3D373-634E-B74D-8ED9-EA4435D0927F}"/>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192A693-3C2C-5842-B20A-ED59370695E6}"/>
              </a:ext>
            </a:extLst>
          </p:cNvPr>
          <p:cNvSpPr>
            <a:spLocks noGrp="1"/>
          </p:cNvSpPr>
          <p:nvPr>
            <p:ph idx="1"/>
          </p:nvPr>
        </p:nvSpPr>
        <p:spPr>
          <a:xfrm>
            <a:off x="654050" y="2060848"/>
            <a:ext cx="7835900" cy="4026430"/>
          </a:xfrm>
        </p:spPr>
        <p:txBody>
          <a:bodyPr/>
          <a:lstStyle/>
          <a:p>
            <a:pPr marL="0" indent="0">
              <a:buNone/>
            </a:pPr>
            <a:r>
              <a:rPr lang="de-DE" dirty="0"/>
              <a:t>                            </a:t>
            </a:r>
          </a:p>
          <a:p>
            <a:pPr marL="0" indent="0">
              <a:buNone/>
            </a:pPr>
            <a:r>
              <a:rPr lang="de-DE" dirty="0"/>
              <a:t>                                  </a:t>
            </a:r>
            <a:r>
              <a:rPr lang="de-DE" sz="2000" u="sng" dirty="0"/>
              <a:t>Terminplanung</a:t>
            </a:r>
          </a:p>
          <a:p>
            <a:pPr marL="0" indent="0">
              <a:buNone/>
            </a:pPr>
            <a:endParaRPr lang="de-DE" sz="2000" u="sng" dirty="0"/>
          </a:p>
          <a:p>
            <a:pPr>
              <a:buFontTx/>
              <a:buChar char="-"/>
            </a:pPr>
            <a:r>
              <a:rPr lang="de-DE" sz="2000" dirty="0"/>
              <a:t>Hat das Ziel, den Patienten schnell und zuverlässig</a:t>
            </a:r>
          </a:p>
          <a:p>
            <a:pPr marL="0" indent="0">
              <a:buNone/>
            </a:pPr>
            <a:r>
              <a:rPr lang="de-DE" sz="2000" dirty="0"/>
              <a:t>     betreuen zu können und die Kapazität der Praxis</a:t>
            </a:r>
          </a:p>
          <a:p>
            <a:pPr marL="0" indent="0">
              <a:buNone/>
            </a:pPr>
            <a:r>
              <a:rPr lang="de-DE" sz="2000" dirty="0"/>
              <a:t>     optimal auszulasten</a:t>
            </a:r>
          </a:p>
          <a:p>
            <a:pPr>
              <a:buFontTx/>
              <a:buChar char="-"/>
            </a:pPr>
            <a:r>
              <a:rPr lang="de-DE" sz="2000" dirty="0"/>
              <a:t>Pufferzeiten einplanen</a:t>
            </a:r>
          </a:p>
          <a:p>
            <a:pPr>
              <a:buFontTx/>
              <a:buChar char="-"/>
            </a:pPr>
            <a:r>
              <a:rPr lang="de-DE" sz="2000" dirty="0"/>
              <a:t>Terminvergabe erfolgt über ein Terminbuch, Termin-</a:t>
            </a:r>
          </a:p>
          <a:p>
            <a:pPr marL="0" indent="0">
              <a:buNone/>
            </a:pPr>
            <a:r>
              <a:rPr lang="de-DE" sz="2000" dirty="0"/>
              <a:t>     planer im Computer, Plantafeln sowie über das</a:t>
            </a:r>
          </a:p>
          <a:p>
            <a:pPr marL="0" indent="0">
              <a:buNone/>
            </a:pPr>
            <a:r>
              <a:rPr lang="de-DE" sz="2000" dirty="0"/>
              <a:t>     Internet</a:t>
            </a:r>
          </a:p>
        </p:txBody>
      </p:sp>
    </p:spTree>
    <p:extLst>
      <p:ext uri="{BB962C8B-B14F-4D97-AF65-F5344CB8AC3E}">
        <p14:creationId xmlns:p14="http://schemas.microsoft.com/office/powerpoint/2010/main" val="926728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D6B054-C301-F946-A154-E819EC1ADCBF}"/>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23278A4-DD93-3B41-B475-CA0F87DFB1E3}"/>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Beschwerdemanagement</a:t>
            </a:r>
          </a:p>
          <a:p>
            <a:pPr marL="0" indent="0" algn="ctr">
              <a:buNone/>
            </a:pPr>
            <a:endParaRPr lang="de-DE" sz="2000" u="sng" dirty="0"/>
          </a:p>
          <a:p>
            <a:r>
              <a:rPr lang="de-DE" sz="2000" dirty="0"/>
              <a:t>Beschwerden sollten genutzt werden, um daraus zu lernen und in Zukunft noch besser zu werden!</a:t>
            </a:r>
          </a:p>
          <a:p>
            <a:pPr marL="0" indent="0">
              <a:buNone/>
            </a:pPr>
            <a:r>
              <a:rPr lang="de-DE" sz="2000" dirty="0"/>
              <a:t>     -&gt; Beschwerde als Chance sehen</a:t>
            </a:r>
          </a:p>
          <a:p>
            <a:endParaRPr lang="de-DE" sz="2000" dirty="0"/>
          </a:p>
          <a:p>
            <a:r>
              <a:rPr lang="de-DE" sz="2000" dirty="0"/>
              <a:t>Regelmäßige Auswertung von Reklamationsfällen (Beschwerden)</a:t>
            </a:r>
          </a:p>
          <a:p>
            <a:r>
              <a:rPr lang="de-DE" sz="2000" dirty="0"/>
              <a:t>Besprechung von Lösungsmöglichkeiten</a:t>
            </a:r>
          </a:p>
        </p:txBody>
      </p:sp>
    </p:spTree>
    <p:extLst>
      <p:ext uri="{BB962C8B-B14F-4D97-AF65-F5344CB8AC3E}">
        <p14:creationId xmlns:p14="http://schemas.microsoft.com/office/powerpoint/2010/main" val="3095527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8E4B1-985A-6748-A5B7-6F28C7CD9B93}"/>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EA2BE97C-BB59-254A-B226-B5C0B89AEE41}"/>
              </a:ext>
            </a:extLst>
          </p:cNvPr>
          <p:cNvSpPr>
            <a:spLocks noGrp="1"/>
          </p:cNvSpPr>
          <p:nvPr>
            <p:ph idx="1"/>
          </p:nvPr>
        </p:nvSpPr>
        <p:spPr>
          <a:xfrm>
            <a:off x="582042" y="2099733"/>
            <a:ext cx="7835900" cy="4026430"/>
          </a:xfrm>
        </p:spPr>
        <p:txBody>
          <a:bodyPr/>
          <a:lstStyle/>
          <a:p>
            <a:pPr marL="0" indent="0" algn="ctr">
              <a:buNone/>
            </a:pPr>
            <a:endParaRPr lang="de-DE" sz="2000" u="sng" dirty="0"/>
          </a:p>
          <a:p>
            <a:pPr marL="0" indent="0" algn="ctr">
              <a:buNone/>
            </a:pPr>
            <a:r>
              <a:rPr lang="de-DE" sz="2000" u="sng" dirty="0"/>
              <a:t>Aufbau einer Zahnarztpraxis</a:t>
            </a:r>
          </a:p>
          <a:p>
            <a:pPr marL="0" indent="0">
              <a:buNone/>
            </a:pPr>
            <a:endParaRPr lang="de-DE" dirty="0"/>
          </a:p>
        </p:txBody>
      </p:sp>
      <p:sp>
        <p:nvSpPr>
          <p:cNvPr id="4" name="Pfeil nach unten 3">
            <a:extLst>
              <a:ext uri="{FF2B5EF4-FFF2-40B4-BE49-F238E27FC236}">
                <a16:creationId xmlns:a16="http://schemas.microsoft.com/office/drawing/2014/main" id="{BE56AB06-E9B2-2B4D-AE3D-EC1EAC0F8095}"/>
              </a:ext>
            </a:extLst>
          </p:cNvPr>
          <p:cNvSpPr/>
          <p:nvPr/>
        </p:nvSpPr>
        <p:spPr bwMode="auto">
          <a:xfrm rot="2705290">
            <a:off x="1778766" y="2909475"/>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Pfeil nach unten 4">
            <a:extLst>
              <a:ext uri="{FF2B5EF4-FFF2-40B4-BE49-F238E27FC236}">
                <a16:creationId xmlns:a16="http://schemas.microsoft.com/office/drawing/2014/main" id="{63EE9868-8EFE-D34F-93D9-5B0620E3E86A}"/>
              </a:ext>
            </a:extLst>
          </p:cNvPr>
          <p:cNvSpPr/>
          <p:nvPr/>
        </p:nvSpPr>
        <p:spPr bwMode="auto">
          <a:xfrm>
            <a:off x="4499992" y="2980527"/>
            <a:ext cx="364307" cy="150175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Pfeil nach unten 5">
            <a:extLst>
              <a:ext uri="{FF2B5EF4-FFF2-40B4-BE49-F238E27FC236}">
                <a16:creationId xmlns:a16="http://schemas.microsoft.com/office/drawing/2014/main" id="{E15908B7-DA38-7D4F-AD3A-684FE8D65BB3}"/>
              </a:ext>
            </a:extLst>
          </p:cNvPr>
          <p:cNvSpPr/>
          <p:nvPr/>
        </p:nvSpPr>
        <p:spPr bwMode="auto">
          <a:xfrm rot="19118600">
            <a:off x="7087698" y="2909474"/>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Textfeld 6">
            <a:extLst>
              <a:ext uri="{FF2B5EF4-FFF2-40B4-BE49-F238E27FC236}">
                <a16:creationId xmlns:a16="http://schemas.microsoft.com/office/drawing/2014/main" id="{C318081B-3AB2-6C41-AC04-6B0AAD0C631C}"/>
              </a:ext>
            </a:extLst>
          </p:cNvPr>
          <p:cNvSpPr txBox="1"/>
          <p:nvPr/>
        </p:nvSpPr>
        <p:spPr bwMode="auto">
          <a:xfrm>
            <a:off x="63632" y="4112948"/>
            <a:ext cx="3877985" cy="369332"/>
          </a:xfrm>
          <a:prstGeom prst="rect">
            <a:avLst/>
          </a:prstGeom>
          <a:noFill/>
        </p:spPr>
        <p:txBody>
          <a:bodyPr wrap="none" rtlCol="0">
            <a:spAutoFit/>
          </a:bodyPr>
          <a:lstStyle/>
          <a:p>
            <a:r>
              <a:rPr lang="de-DE" dirty="0">
                <a:latin typeface="+mj-ea"/>
                <a:ea typeface="+mj-ea"/>
              </a:rPr>
              <a:t>Bereich für den Zahnarzt / DH / ZFA</a:t>
            </a:r>
          </a:p>
        </p:txBody>
      </p:sp>
      <p:sp>
        <p:nvSpPr>
          <p:cNvPr id="8" name="Textfeld 7">
            <a:extLst>
              <a:ext uri="{FF2B5EF4-FFF2-40B4-BE49-F238E27FC236}">
                <a16:creationId xmlns:a16="http://schemas.microsoft.com/office/drawing/2014/main" id="{51288984-75B2-2141-9851-D2320760BCAA}"/>
              </a:ext>
            </a:extLst>
          </p:cNvPr>
          <p:cNvSpPr txBox="1"/>
          <p:nvPr/>
        </p:nvSpPr>
        <p:spPr bwMode="auto">
          <a:xfrm>
            <a:off x="2956352" y="4736423"/>
            <a:ext cx="3711272" cy="646331"/>
          </a:xfrm>
          <a:prstGeom prst="rect">
            <a:avLst/>
          </a:prstGeom>
          <a:noFill/>
        </p:spPr>
        <p:txBody>
          <a:bodyPr wrap="none" rtlCol="0">
            <a:spAutoFit/>
          </a:bodyPr>
          <a:lstStyle/>
          <a:p>
            <a:r>
              <a:rPr lang="de-DE" dirty="0">
                <a:latin typeface="+mj-ea"/>
                <a:ea typeface="+mj-ea"/>
              </a:rPr>
              <a:t>Anmelde- und Verwaltungsbereich</a:t>
            </a:r>
          </a:p>
          <a:p>
            <a:r>
              <a:rPr lang="de-DE" dirty="0">
                <a:latin typeface="+mj-ea"/>
                <a:ea typeface="+mj-ea"/>
              </a:rPr>
              <a:t>ZFA / ZMV</a:t>
            </a:r>
          </a:p>
        </p:txBody>
      </p:sp>
      <p:sp>
        <p:nvSpPr>
          <p:cNvPr id="9" name="Textfeld 8">
            <a:extLst>
              <a:ext uri="{FF2B5EF4-FFF2-40B4-BE49-F238E27FC236}">
                <a16:creationId xmlns:a16="http://schemas.microsoft.com/office/drawing/2014/main" id="{A0301AA0-5D96-2740-B509-8810CD01E407}"/>
              </a:ext>
            </a:extLst>
          </p:cNvPr>
          <p:cNvSpPr txBox="1"/>
          <p:nvPr/>
        </p:nvSpPr>
        <p:spPr bwMode="auto">
          <a:xfrm>
            <a:off x="6407938" y="3933056"/>
            <a:ext cx="2861576" cy="369332"/>
          </a:xfrm>
          <a:prstGeom prst="rect">
            <a:avLst/>
          </a:prstGeom>
          <a:noFill/>
        </p:spPr>
        <p:txBody>
          <a:bodyPr wrap="square" rtlCol="0">
            <a:spAutoFit/>
          </a:bodyPr>
          <a:lstStyle/>
          <a:p>
            <a:r>
              <a:rPr lang="de-DE" dirty="0">
                <a:latin typeface="+mj-ea"/>
                <a:ea typeface="+mj-ea"/>
              </a:rPr>
              <a:t>Wartebereich Patienten</a:t>
            </a:r>
          </a:p>
        </p:txBody>
      </p:sp>
    </p:spTree>
    <p:extLst>
      <p:ext uri="{BB962C8B-B14F-4D97-AF65-F5344CB8AC3E}">
        <p14:creationId xmlns:p14="http://schemas.microsoft.com/office/powerpoint/2010/main" val="2594692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nodeType="with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randombar(horizontal)">
                                      <p:cBhvr>
                                        <p:cTn id="18" dur="500"/>
                                        <p:tgtEl>
                                          <p:spTgt spid="8">
                                            <p:txEl>
                                              <p:pRg st="0" end="0"/>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Effect transition="in" filter="randombar(horizontal)">
                                      <p:cBhvr>
                                        <p:cTn id="21" dur="500"/>
                                        <p:tgtEl>
                                          <p:spTgt spid="8">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randombar(horizontal)">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E8E4B1-985A-6748-A5B7-6F28C7CD9B93}"/>
              </a:ext>
            </a:extLst>
          </p:cNvPr>
          <p:cNvSpPr>
            <a:spLocks noGrp="1"/>
          </p:cNvSpPr>
          <p:nvPr>
            <p:ph type="title"/>
          </p:nvPr>
        </p:nvSpPr>
        <p:spPr/>
        <p:txBody>
          <a:bodyPr/>
          <a:lstStyle/>
          <a:p>
            <a:r>
              <a:rPr lang="de-DE" dirty="0"/>
              <a:t>Patienten empfangen und begleiten</a:t>
            </a:r>
          </a:p>
        </p:txBody>
      </p:sp>
      <p:pic>
        <p:nvPicPr>
          <p:cNvPr id="11" name="Inhaltsplatzhalter 10">
            <a:extLst>
              <a:ext uri="{FF2B5EF4-FFF2-40B4-BE49-F238E27FC236}">
                <a16:creationId xmlns:a16="http://schemas.microsoft.com/office/drawing/2014/main" id="{AA22D427-D22F-8243-8016-5AD65062375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236657" y="1988840"/>
            <a:ext cx="6670686" cy="4025900"/>
          </a:xfrm>
        </p:spPr>
      </p:pic>
    </p:spTree>
    <p:extLst>
      <p:ext uri="{BB962C8B-B14F-4D97-AF65-F5344CB8AC3E}">
        <p14:creationId xmlns:p14="http://schemas.microsoft.com/office/powerpoint/2010/main" val="59985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2E9181-A57A-2648-AFA6-18491AAEDDDF}"/>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086FD17-5753-7947-BE69-11E0F56B4B0A}"/>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Behandlungsvertrag</a:t>
            </a:r>
          </a:p>
          <a:p>
            <a:pPr marL="0" indent="0">
              <a:buNone/>
            </a:pPr>
            <a:endParaRPr lang="de-DE" sz="2000" dirty="0"/>
          </a:p>
          <a:p>
            <a:pPr marL="0" indent="0">
              <a:buNone/>
            </a:pPr>
            <a:r>
              <a:rPr lang="de-DE" sz="2000" dirty="0"/>
              <a:t>-&gt; Dienstvertrag (§611 BGB)  </a:t>
            </a:r>
          </a:p>
          <a:p>
            <a:pPr marL="0" indent="0">
              <a:buNone/>
            </a:pPr>
            <a:endParaRPr lang="de-DE" sz="2000" dirty="0"/>
          </a:p>
          <a:p>
            <a:pPr marL="0" indent="0">
              <a:buNone/>
            </a:pPr>
            <a:r>
              <a:rPr lang="de-DE" sz="2000" dirty="0"/>
              <a:t>    Behandlungspflicht -&gt; Arzt kann frei entscheiden</a:t>
            </a:r>
          </a:p>
          <a:p>
            <a:pPr marL="0" indent="0">
              <a:buNone/>
            </a:pPr>
            <a:endParaRPr lang="de-DE" sz="2000" dirty="0"/>
          </a:p>
          <a:p>
            <a:pPr>
              <a:buFontTx/>
              <a:buChar char="-"/>
            </a:pPr>
            <a:r>
              <a:rPr lang="de-DE" sz="2000" dirty="0"/>
              <a:t>keine generelle Behandlungspflicht (Ausnahme:</a:t>
            </a:r>
          </a:p>
          <a:p>
            <a:pPr marL="0" indent="0">
              <a:buNone/>
            </a:pPr>
            <a:r>
              <a:rPr lang="de-DE" sz="2000" dirty="0"/>
              <a:t>    z.B. Notfälle…)</a:t>
            </a:r>
          </a:p>
        </p:txBody>
      </p:sp>
    </p:spTree>
    <p:extLst>
      <p:ext uri="{BB962C8B-B14F-4D97-AF65-F5344CB8AC3E}">
        <p14:creationId xmlns:p14="http://schemas.microsoft.com/office/powerpoint/2010/main" val="36309166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6AE665-43F1-CE48-A26D-7883E1B4F9E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D6698C6C-094C-4047-A7A6-37CB1827E906}"/>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Pflichten des Zahnarztes</a:t>
            </a:r>
          </a:p>
        </p:txBody>
      </p:sp>
      <p:sp>
        <p:nvSpPr>
          <p:cNvPr id="4" name="Textfeld 3">
            <a:extLst>
              <a:ext uri="{FF2B5EF4-FFF2-40B4-BE49-F238E27FC236}">
                <a16:creationId xmlns:a16="http://schemas.microsoft.com/office/drawing/2014/main" id="{1D5BC9FA-4F9C-E84C-B2A0-68E2A1489B87}"/>
              </a:ext>
            </a:extLst>
          </p:cNvPr>
          <p:cNvSpPr txBox="1"/>
          <p:nvPr/>
        </p:nvSpPr>
        <p:spPr bwMode="auto">
          <a:xfrm>
            <a:off x="459474" y="3507306"/>
            <a:ext cx="2707793" cy="400110"/>
          </a:xfrm>
          <a:prstGeom prst="rect">
            <a:avLst/>
          </a:prstGeom>
          <a:noFill/>
        </p:spPr>
        <p:txBody>
          <a:bodyPr wrap="none" rtlCol="0">
            <a:spAutoFit/>
          </a:bodyPr>
          <a:lstStyle/>
          <a:p>
            <a:r>
              <a:rPr lang="de-DE" sz="2000" dirty="0">
                <a:latin typeface="+mj-ea"/>
                <a:ea typeface="+mj-ea"/>
              </a:rPr>
              <a:t>Anzeige-/ Meldepflicht</a:t>
            </a:r>
          </a:p>
        </p:txBody>
      </p:sp>
      <p:sp>
        <p:nvSpPr>
          <p:cNvPr id="5" name="Textfeld 4">
            <a:extLst>
              <a:ext uri="{FF2B5EF4-FFF2-40B4-BE49-F238E27FC236}">
                <a16:creationId xmlns:a16="http://schemas.microsoft.com/office/drawing/2014/main" id="{69C82F29-CF27-414C-8E93-95608AC260BC}"/>
              </a:ext>
            </a:extLst>
          </p:cNvPr>
          <p:cNvSpPr txBox="1"/>
          <p:nvPr/>
        </p:nvSpPr>
        <p:spPr bwMode="auto">
          <a:xfrm>
            <a:off x="3659308" y="3797160"/>
            <a:ext cx="2039341" cy="1015663"/>
          </a:xfrm>
          <a:prstGeom prst="rect">
            <a:avLst/>
          </a:prstGeom>
          <a:noFill/>
        </p:spPr>
        <p:txBody>
          <a:bodyPr wrap="none" rtlCol="0">
            <a:spAutoFit/>
          </a:bodyPr>
          <a:lstStyle/>
          <a:p>
            <a:pPr algn="ctr"/>
            <a:r>
              <a:rPr lang="de-DE" sz="2000" dirty="0">
                <a:latin typeface="+mj-ea"/>
                <a:ea typeface="+mj-ea"/>
              </a:rPr>
              <a:t>Schweigepflicht </a:t>
            </a:r>
          </a:p>
          <a:p>
            <a:pPr algn="ctr"/>
            <a:r>
              <a:rPr lang="de-DE" sz="2000" dirty="0">
                <a:latin typeface="+mj-ea"/>
                <a:ea typeface="+mj-ea"/>
              </a:rPr>
              <a:t>und </a:t>
            </a:r>
          </a:p>
          <a:p>
            <a:pPr algn="ctr"/>
            <a:r>
              <a:rPr lang="de-DE" sz="2000" dirty="0">
                <a:latin typeface="+mj-ea"/>
                <a:ea typeface="+mj-ea"/>
              </a:rPr>
              <a:t>Datenschutz</a:t>
            </a:r>
          </a:p>
        </p:txBody>
      </p:sp>
      <p:sp>
        <p:nvSpPr>
          <p:cNvPr id="6" name="Textfeld 5">
            <a:extLst>
              <a:ext uri="{FF2B5EF4-FFF2-40B4-BE49-F238E27FC236}">
                <a16:creationId xmlns:a16="http://schemas.microsoft.com/office/drawing/2014/main" id="{3594F4B4-455A-8245-845A-82700ABA77DF}"/>
              </a:ext>
            </a:extLst>
          </p:cNvPr>
          <p:cNvSpPr txBox="1"/>
          <p:nvPr/>
        </p:nvSpPr>
        <p:spPr bwMode="auto">
          <a:xfrm>
            <a:off x="6264197" y="3429000"/>
            <a:ext cx="2209259" cy="400110"/>
          </a:xfrm>
          <a:prstGeom prst="rect">
            <a:avLst/>
          </a:prstGeom>
          <a:noFill/>
        </p:spPr>
        <p:txBody>
          <a:bodyPr wrap="none" rtlCol="0">
            <a:spAutoFit/>
          </a:bodyPr>
          <a:lstStyle/>
          <a:p>
            <a:r>
              <a:rPr lang="de-DE" sz="2000" dirty="0">
                <a:latin typeface="+mj-ea"/>
                <a:ea typeface="+mj-ea"/>
              </a:rPr>
              <a:t>Aufklärungspflicht</a:t>
            </a:r>
          </a:p>
        </p:txBody>
      </p:sp>
      <p:sp>
        <p:nvSpPr>
          <p:cNvPr id="7" name="Textfeld 6">
            <a:extLst>
              <a:ext uri="{FF2B5EF4-FFF2-40B4-BE49-F238E27FC236}">
                <a16:creationId xmlns:a16="http://schemas.microsoft.com/office/drawing/2014/main" id="{5569C2CB-0CAF-9D4A-8432-75D9D20AF5C8}"/>
              </a:ext>
            </a:extLst>
          </p:cNvPr>
          <p:cNvSpPr txBox="1"/>
          <p:nvPr/>
        </p:nvSpPr>
        <p:spPr bwMode="auto">
          <a:xfrm>
            <a:off x="917024" y="5308872"/>
            <a:ext cx="2707793" cy="400110"/>
          </a:xfrm>
          <a:prstGeom prst="rect">
            <a:avLst/>
          </a:prstGeom>
          <a:noFill/>
        </p:spPr>
        <p:txBody>
          <a:bodyPr wrap="none" rtlCol="0">
            <a:spAutoFit/>
          </a:bodyPr>
          <a:lstStyle/>
          <a:p>
            <a:r>
              <a:rPr lang="de-DE" sz="2000" dirty="0">
                <a:latin typeface="+mj-ea"/>
                <a:ea typeface="+mj-ea"/>
              </a:rPr>
              <a:t>Dokumentationspflicht</a:t>
            </a:r>
          </a:p>
        </p:txBody>
      </p:sp>
      <p:sp>
        <p:nvSpPr>
          <p:cNvPr id="8" name="Textfeld 7">
            <a:extLst>
              <a:ext uri="{FF2B5EF4-FFF2-40B4-BE49-F238E27FC236}">
                <a16:creationId xmlns:a16="http://schemas.microsoft.com/office/drawing/2014/main" id="{99C9DA45-E073-0347-901B-94547BAD22F4}"/>
              </a:ext>
            </a:extLst>
          </p:cNvPr>
          <p:cNvSpPr txBox="1"/>
          <p:nvPr/>
        </p:nvSpPr>
        <p:spPr bwMode="auto">
          <a:xfrm>
            <a:off x="5514101" y="5291381"/>
            <a:ext cx="2637260" cy="400110"/>
          </a:xfrm>
          <a:prstGeom prst="rect">
            <a:avLst/>
          </a:prstGeom>
          <a:noFill/>
        </p:spPr>
        <p:txBody>
          <a:bodyPr wrap="none" rtlCol="0">
            <a:spAutoFit/>
          </a:bodyPr>
          <a:lstStyle/>
          <a:p>
            <a:r>
              <a:rPr lang="de-DE" sz="2000" dirty="0">
                <a:latin typeface="+mj-ea"/>
                <a:ea typeface="+mj-ea"/>
              </a:rPr>
              <a:t>Aufbewahrungspflicht</a:t>
            </a:r>
          </a:p>
        </p:txBody>
      </p:sp>
      <p:sp>
        <p:nvSpPr>
          <p:cNvPr id="9" name="Pfeil nach unten 8">
            <a:extLst>
              <a:ext uri="{FF2B5EF4-FFF2-40B4-BE49-F238E27FC236}">
                <a16:creationId xmlns:a16="http://schemas.microsoft.com/office/drawing/2014/main" id="{A1AB36E8-ABB8-1949-91BF-E9844D0863AF}"/>
              </a:ext>
            </a:extLst>
          </p:cNvPr>
          <p:cNvSpPr/>
          <p:nvPr/>
        </p:nvSpPr>
        <p:spPr bwMode="auto">
          <a:xfrm rot="19583122">
            <a:off x="6731530" y="2814637"/>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0" name="Pfeil nach unten 9">
            <a:extLst>
              <a:ext uri="{FF2B5EF4-FFF2-40B4-BE49-F238E27FC236}">
                <a16:creationId xmlns:a16="http://schemas.microsoft.com/office/drawing/2014/main" id="{3DAB8B4A-6419-6248-B1C6-DA0A900FA5A4}"/>
              </a:ext>
            </a:extLst>
          </p:cNvPr>
          <p:cNvSpPr/>
          <p:nvPr/>
        </p:nvSpPr>
        <p:spPr bwMode="auto">
          <a:xfrm>
            <a:off x="4540102" y="3067421"/>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 name="Pfeil nach unten 10">
            <a:extLst>
              <a:ext uri="{FF2B5EF4-FFF2-40B4-BE49-F238E27FC236}">
                <a16:creationId xmlns:a16="http://schemas.microsoft.com/office/drawing/2014/main" id="{26404694-D3C4-8342-9A5B-B063097BCB0D}"/>
              </a:ext>
            </a:extLst>
          </p:cNvPr>
          <p:cNvSpPr/>
          <p:nvPr/>
        </p:nvSpPr>
        <p:spPr bwMode="auto">
          <a:xfrm rot="2082351">
            <a:off x="2994621" y="2734443"/>
            <a:ext cx="366550" cy="256406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Pfeil nach unten 11">
            <a:extLst>
              <a:ext uri="{FF2B5EF4-FFF2-40B4-BE49-F238E27FC236}">
                <a16:creationId xmlns:a16="http://schemas.microsoft.com/office/drawing/2014/main" id="{C08E570E-DFB5-4E41-95C0-738B6D4830F1}"/>
              </a:ext>
            </a:extLst>
          </p:cNvPr>
          <p:cNvSpPr/>
          <p:nvPr/>
        </p:nvSpPr>
        <p:spPr bwMode="auto">
          <a:xfrm rot="19893524">
            <a:off x="6021425" y="2836720"/>
            <a:ext cx="351950" cy="252311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3" name="Pfeil nach unten 12">
            <a:extLst>
              <a:ext uri="{FF2B5EF4-FFF2-40B4-BE49-F238E27FC236}">
                <a16:creationId xmlns:a16="http://schemas.microsoft.com/office/drawing/2014/main" id="{81CD2DDB-3E4E-A644-828E-14443983616D}"/>
              </a:ext>
            </a:extLst>
          </p:cNvPr>
          <p:cNvSpPr/>
          <p:nvPr/>
        </p:nvSpPr>
        <p:spPr bwMode="auto">
          <a:xfrm rot="2187358">
            <a:off x="2427384" y="2812185"/>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363914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randombar(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randombar(horizontal)">
                                      <p:cBhvr>
                                        <p:cTn id="31" dur="500"/>
                                        <p:tgtEl>
                                          <p:spTgt spid="1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randombar(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randombar(horizontal)">
                                      <p:cBhvr>
                                        <p:cTn id="39" dur="500"/>
                                        <p:tgtEl>
                                          <p:spTgt spid="9"/>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randombar(horizontal)">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animBg="1"/>
      <p:bldP spid="10" grpId="0" animBg="1"/>
      <p:bldP spid="11"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98032C-3A7D-7D4D-9211-6371B61A0BB9}"/>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8BBFBD38-3507-1D40-A31E-9A967EBE1BB9}"/>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Datenschutz</a:t>
            </a:r>
          </a:p>
          <a:p>
            <a:pPr marL="0" indent="0">
              <a:buNone/>
            </a:pPr>
            <a:endParaRPr lang="de-DE" sz="2000" dirty="0"/>
          </a:p>
          <a:p>
            <a:pPr marL="0" indent="0">
              <a:buNone/>
            </a:pPr>
            <a:r>
              <a:rPr lang="de-DE" sz="2000" dirty="0"/>
              <a:t>Die Datenschutzgrundverordnung (DSGVO) ist seit dem 25. Mai 2018 in der gesamten Europäischen Union verbindlich anzuwenden</a:t>
            </a:r>
          </a:p>
          <a:p>
            <a:pPr marL="0" indent="0">
              <a:buNone/>
            </a:pPr>
            <a:r>
              <a:rPr lang="de-DE" sz="2000" dirty="0"/>
              <a:t> </a:t>
            </a:r>
          </a:p>
          <a:p>
            <a:pPr>
              <a:buFont typeface="Wingdings" pitchFamily="2" charset="2"/>
              <a:buChar char="Ø"/>
            </a:pPr>
            <a:r>
              <a:rPr lang="de-DE" sz="2000" dirty="0"/>
              <a:t>Bundesdatenschutzgesetz (BDSG) wurde angepasst</a:t>
            </a:r>
          </a:p>
          <a:p>
            <a:pPr>
              <a:buFont typeface="Wingdings" pitchFamily="2" charset="2"/>
              <a:buChar char="Ø"/>
            </a:pPr>
            <a:r>
              <a:rPr lang="de-DE" sz="2000" dirty="0"/>
              <a:t>Regelt die Datenverarbeitung</a:t>
            </a:r>
          </a:p>
          <a:p>
            <a:pPr>
              <a:buFont typeface="Wingdings" pitchFamily="2" charset="2"/>
              <a:buChar char="Ø"/>
            </a:pPr>
            <a:r>
              <a:rPr lang="de-DE" sz="2000" dirty="0"/>
              <a:t>Stärkt die Betroffenenrechte, regelt die Informationspflicht der Zahnärzte / Ärzte </a:t>
            </a:r>
          </a:p>
          <a:p>
            <a:pPr>
              <a:buFont typeface="Wingdings" pitchFamily="2" charset="2"/>
              <a:buChar char="Ø"/>
            </a:pPr>
            <a:r>
              <a:rPr lang="de-DE" sz="2000" dirty="0"/>
              <a:t>Wird durch einen Datenschutzbeauftragten kontrolliert</a:t>
            </a:r>
          </a:p>
        </p:txBody>
      </p:sp>
    </p:spTree>
    <p:extLst>
      <p:ext uri="{BB962C8B-B14F-4D97-AF65-F5344CB8AC3E}">
        <p14:creationId xmlns:p14="http://schemas.microsoft.com/office/powerpoint/2010/main" val="3690937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BC2F126-BCAA-4448-BB48-315F2D755BC8}"/>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60C40CC-F3C9-8D42-ADA3-BB94DA571967}"/>
              </a:ext>
            </a:extLst>
          </p:cNvPr>
          <p:cNvSpPr>
            <a:spLocks noGrp="1"/>
          </p:cNvSpPr>
          <p:nvPr>
            <p:ph idx="1"/>
          </p:nvPr>
        </p:nvSpPr>
        <p:spPr/>
        <p:txBody>
          <a:bodyPr/>
          <a:lstStyle/>
          <a:p>
            <a:pPr marL="0" indent="0">
              <a:buNone/>
            </a:pPr>
            <a:r>
              <a:rPr lang="de-DE" dirty="0"/>
              <a:t>                         </a:t>
            </a:r>
          </a:p>
          <a:p>
            <a:pPr marL="0" indent="0">
              <a:buNone/>
            </a:pPr>
            <a:r>
              <a:rPr lang="de-DE" dirty="0"/>
              <a:t>                                 </a:t>
            </a:r>
            <a:r>
              <a:rPr lang="de-DE" sz="2000" u="sng" dirty="0"/>
              <a:t>Datensicherung</a:t>
            </a:r>
          </a:p>
          <a:p>
            <a:pPr marL="0" indent="0">
              <a:buNone/>
            </a:pPr>
            <a:endParaRPr lang="de-DE" sz="2000" u="sng" dirty="0"/>
          </a:p>
          <a:p>
            <a:pPr>
              <a:buFontTx/>
              <a:buChar char="-"/>
            </a:pPr>
            <a:r>
              <a:rPr lang="de-DE" sz="2000" dirty="0"/>
              <a:t>Dient dem Schutz von Daten, Datenträgern und</a:t>
            </a:r>
          </a:p>
          <a:p>
            <a:pPr marL="0" indent="0">
              <a:buNone/>
            </a:pPr>
            <a:r>
              <a:rPr lang="de-DE" sz="2000" dirty="0"/>
              <a:t>     Programmen vor Diebstahl, Verfälschung und </a:t>
            </a:r>
          </a:p>
          <a:p>
            <a:pPr marL="0" indent="0">
              <a:buNone/>
            </a:pPr>
            <a:r>
              <a:rPr lang="de-DE" sz="2000" dirty="0"/>
              <a:t>     Vernichtung</a:t>
            </a:r>
          </a:p>
          <a:p>
            <a:pPr>
              <a:buFontTx/>
              <a:buChar char="-"/>
            </a:pPr>
            <a:r>
              <a:rPr lang="de-DE" sz="2000" dirty="0"/>
              <a:t>Einsatz einer Firewall</a:t>
            </a:r>
          </a:p>
          <a:p>
            <a:pPr>
              <a:buFontTx/>
              <a:buChar char="-"/>
            </a:pPr>
            <a:r>
              <a:rPr lang="de-DE" sz="2000" dirty="0"/>
              <a:t>Verwendung aktueller, hochwertiger Virenschutz-</a:t>
            </a:r>
          </a:p>
          <a:p>
            <a:pPr marL="0" indent="0">
              <a:buNone/>
            </a:pPr>
            <a:r>
              <a:rPr lang="de-DE" sz="2000" dirty="0"/>
              <a:t>     </a:t>
            </a:r>
            <a:r>
              <a:rPr lang="de-DE" sz="2000" dirty="0" err="1"/>
              <a:t>software</a:t>
            </a:r>
            <a:endParaRPr lang="de-DE" sz="2000" dirty="0"/>
          </a:p>
          <a:p>
            <a:pPr>
              <a:buFontTx/>
              <a:buChar char="-"/>
            </a:pPr>
            <a:r>
              <a:rPr lang="de-DE" sz="2000" dirty="0"/>
              <a:t>externe USB-Festplatte</a:t>
            </a:r>
          </a:p>
          <a:p>
            <a:pPr>
              <a:buFontTx/>
              <a:buChar char="-"/>
            </a:pPr>
            <a:r>
              <a:rPr lang="de-DE" sz="2000" dirty="0"/>
              <a:t>Netzwerkspeicher</a:t>
            </a:r>
          </a:p>
        </p:txBody>
      </p:sp>
    </p:spTree>
    <p:extLst>
      <p:ext uri="{BB962C8B-B14F-4D97-AF65-F5344CB8AC3E}">
        <p14:creationId xmlns:p14="http://schemas.microsoft.com/office/powerpoint/2010/main" val="827544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CC1D2F-CC8B-3046-B6EB-90C56BDA7DD4}"/>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F5D419E-4173-5C42-B9C5-3AB220190E56}"/>
              </a:ext>
            </a:extLst>
          </p:cNvPr>
          <p:cNvSpPr>
            <a:spLocks noGrp="1"/>
          </p:cNvSpPr>
          <p:nvPr>
            <p:ph idx="1"/>
          </p:nvPr>
        </p:nvSpPr>
        <p:spPr>
          <a:xfrm>
            <a:off x="654050" y="1988840"/>
            <a:ext cx="7835900" cy="4137323"/>
          </a:xfrm>
        </p:spPr>
        <p:txBody>
          <a:bodyPr>
            <a:normAutofit lnSpcReduction="10000"/>
          </a:bodyPr>
          <a:lstStyle/>
          <a:p>
            <a:pPr marL="0" indent="0" algn="ctr">
              <a:buNone/>
            </a:pPr>
            <a:endParaRPr lang="de-DE" sz="2000" u="sng" dirty="0"/>
          </a:p>
          <a:p>
            <a:pPr marL="0" indent="0" algn="ctr">
              <a:buNone/>
            </a:pPr>
            <a:r>
              <a:rPr lang="de-DE" sz="2000" u="sng" dirty="0"/>
              <a:t>Schweigepflicht  </a:t>
            </a:r>
          </a:p>
          <a:p>
            <a:pPr marL="0" indent="0" algn="ctr">
              <a:buNone/>
            </a:pPr>
            <a:endParaRPr lang="de-DE" sz="2000" u="sng" dirty="0"/>
          </a:p>
          <a:p>
            <a:pPr marL="0" indent="0">
              <a:buNone/>
            </a:pPr>
            <a:r>
              <a:rPr lang="de-DE" sz="2000" dirty="0"/>
              <a:t>-&gt; Schweigen über alles, was in der Ausübung des Berufes</a:t>
            </a:r>
          </a:p>
          <a:p>
            <a:pPr marL="0" indent="0">
              <a:buNone/>
            </a:pPr>
            <a:r>
              <a:rPr lang="de-DE" sz="2000" dirty="0"/>
              <a:t>    (Zahnarzt / ZFA) vom Patienten bekannt wird</a:t>
            </a:r>
          </a:p>
          <a:p>
            <a:pPr marL="0" indent="0">
              <a:buNone/>
            </a:pPr>
            <a:endParaRPr lang="de-DE" sz="2000" dirty="0"/>
          </a:p>
          <a:p>
            <a:pPr marL="0" indent="0">
              <a:buNone/>
            </a:pPr>
            <a:r>
              <a:rPr lang="de-DE" sz="2000" dirty="0"/>
              <a:t>Unter die Schweigepflicht fallen z.B.</a:t>
            </a:r>
          </a:p>
          <a:p>
            <a:pPr>
              <a:buFont typeface="Wingdings" pitchFamily="2" charset="2"/>
              <a:buChar char="Ø"/>
            </a:pPr>
            <a:r>
              <a:rPr lang="de-DE" sz="2000" dirty="0"/>
              <a:t>Name des Patienten</a:t>
            </a:r>
          </a:p>
          <a:p>
            <a:pPr>
              <a:buFont typeface="Wingdings" pitchFamily="2" charset="2"/>
              <a:buChar char="Ø"/>
            </a:pPr>
            <a:r>
              <a:rPr lang="de-DE" sz="2000" dirty="0"/>
              <a:t>Grund seiner Behandlung</a:t>
            </a:r>
          </a:p>
          <a:p>
            <a:pPr>
              <a:buFont typeface="Wingdings" pitchFamily="2" charset="2"/>
              <a:buChar char="Ø"/>
            </a:pPr>
            <a:r>
              <a:rPr lang="de-DE" sz="2000" dirty="0"/>
              <a:t>Dokumentation des Arztes</a:t>
            </a:r>
          </a:p>
          <a:p>
            <a:pPr>
              <a:buFont typeface="Wingdings" pitchFamily="2" charset="2"/>
              <a:buChar char="Ø"/>
            </a:pPr>
            <a:r>
              <a:rPr lang="de-DE" sz="2000" dirty="0"/>
              <a:t>Schriftliche Mitteilungen zw. Arzt + Patient</a:t>
            </a:r>
          </a:p>
          <a:p>
            <a:pPr>
              <a:buFont typeface="Wingdings" pitchFamily="2" charset="2"/>
              <a:buChar char="Ø"/>
            </a:pPr>
            <a:r>
              <a:rPr lang="de-DE" sz="2000" dirty="0"/>
              <a:t>Untersuchungsbefunde, Röntgenaufnahmen</a:t>
            </a:r>
          </a:p>
          <a:p>
            <a:pPr>
              <a:buFont typeface="Wingdings" pitchFamily="2" charset="2"/>
              <a:buChar char="Ø"/>
            </a:pPr>
            <a:r>
              <a:rPr lang="de-DE" sz="2000" dirty="0"/>
              <a:t>Persönliche und wirtschaftliche Verhältnisse des Patienten</a:t>
            </a:r>
          </a:p>
          <a:p>
            <a:pPr marL="0" indent="0">
              <a:buNone/>
            </a:pPr>
            <a:r>
              <a:rPr lang="de-DE" sz="2000" dirty="0"/>
              <a:t>    - besteht auch über den Tod des Patienten hinaus</a:t>
            </a:r>
          </a:p>
        </p:txBody>
      </p:sp>
    </p:spTree>
    <p:extLst>
      <p:ext uri="{BB962C8B-B14F-4D97-AF65-F5344CB8AC3E}">
        <p14:creationId xmlns:p14="http://schemas.microsoft.com/office/powerpoint/2010/main" val="3853435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E50B5-9EE3-E84E-B7A6-463C38600CA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EA2C9B5-3EA4-0142-B952-6023E06512F5}"/>
              </a:ext>
            </a:extLst>
          </p:cNvPr>
          <p:cNvSpPr>
            <a:spLocks noGrp="1"/>
          </p:cNvSpPr>
          <p:nvPr>
            <p:ph idx="1"/>
          </p:nvPr>
        </p:nvSpPr>
        <p:spPr>
          <a:xfrm>
            <a:off x="654050" y="2060848"/>
            <a:ext cx="7835900" cy="4026430"/>
          </a:xfrm>
        </p:spPr>
        <p:txBody>
          <a:bodyPr>
            <a:normAutofit/>
          </a:bodyPr>
          <a:lstStyle/>
          <a:p>
            <a:pPr marL="0" indent="0" algn="ctr">
              <a:buNone/>
            </a:pPr>
            <a:endParaRPr lang="de-DE" sz="2000" u="sng" dirty="0"/>
          </a:p>
          <a:p>
            <a:pPr marL="0" indent="0" algn="ctr">
              <a:buNone/>
            </a:pPr>
            <a:r>
              <a:rPr lang="de-DE" sz="2000" u="sng" dirty="0"/>
              <a:t>Dokumentationspflicht</a:t>
            </a:r>
          </a:p>
          <a:p>
            <a:pPr marL="0" indent="0">
              <a:buNone/>
            </a:pPr>
            <a:endParaRPr lang="de-DE" sz="2000" dirty="0"/>
          </a:p>
          <a:p>
            <a:pPr marL="0" indent="0">
              <a:buNone/>
            </a:pPr>
            <a:r>
              <a:rPr lang="de-DE" sz="2000" dirty="0"/>
              <a:t>-&gt; Der Zahnarzt schuldet die ausführliche, sorgfältige     </a:t>
            </a:r>
          </a:p>
          <a:p>
            <a:pPr marL="0" indent="0">
              <a:buNone/>
            </a:pPr>
            <a:r>
              <a:rPr lang="de-DE" sz="2000" dirty="0"/>
              <a:t>    und vollständige Dokumentation der Behandlung</a:t>
            </a:r>
          </a:p>
          <a:p>
            <a:pPr marL="0" indent="0">
              <a:buNone/>
            </a:pPr>
            <a:endParaRPr lang="de-DE" sz="2000" dirty="0"/>
          </a:p>
          <a:p>
            <a:pPr marL="0" indent="0">
              <a:buNone/>
            </a:pPr>
            <a:r>
              <a:rPr lang="de-DE" sz="2000" dirty="0"/>
              <a:t>        Die Dokumentation muss:</a:t>
            </a:r>
          </a:p>
          <a:p>
            <a:pPr marL="0" indent="0">
              <a:buNone/>
            </a:pPr>
            <a:r>
              <a:rPr lang="de-DE" sz="2000" dirty="0"/>
              <a:t>  </a:t>
            </a:r>
          </a:p>
          <a:p>
            <a:pPr marL="0" indent="0">
              <a:buNone/>
            </a:pPr>
            <a:r>
              <a:rPr lang="de-DE" sz="2000" dirty="0"/>
              <a:t>        </a:t>
            </a:r>
            <a:r>
              <a:rPr lang="de-DE" sz="2000" dirty="0">
                <a:solidFill>
                  <a:srgbClr val="FF0000"/>
                </a:solidFill>
              </a:rPr>
              <a:t>zeitnah</a:t>
            </a:r>
            <a:r>
              <a:rPr lang="de-DE" sz="2000" dirty="0"/>
              <a:t> erfolgen,</a:t>
            </a:r>
          </a:p>
          <a:p>
            <a:pPr marL="0" indent="0">
              <a:buNone/>
            </a:pPr>
            <a:r>
              <a:rPr lang="de-DE" sz="2000" dirty="0"/>
              <a:t>        </a:t>
            </a:r>
            <a:r>
              <a:rPr lang="de-DE" sz="2000" dirty="0">
                <a:solidFill>
                  <a:srgbClr val="FF0000"/>
                </a:solidFill>
              </a:rPr>
              <a:t>vollständig</a:t>
            </a:r>
            <a:r>
              <a:rPr lang="de-DE" sz="2000" dirty="0"/>
              <a:t>,</a:t>
            </a:r>
          </a:p>
          <a:p>
            <a:pPr marL="0" indent="0">
              <a:buNone/>
            </a:pPr>
            <a:r>
              <a:rPr lang="de-DE" sz="2000" dirty="0"/>
              <a:t>        </a:t>
            </a:r>
            <a:r>
              <a:rPr lang="de-DE" sz="2000" dirty="0">
                <a:solidFill>
                  <a:srgbClr val="FF0000"/>
                </a:solidFill>
              </a:rPr>
              <a:t>lückenlos</a:t>
            </a:r>
            <a:r>
              <a:rPr lang="de-DE" sz="2000" dirty="0"/>
              <a:t> und</a:t>
            </a:r>
          </a:p>
          <a:p>
            <a:pPr marL="0" indent="0">
              <a:buNone/>
            </a:pPr>
            <a:r>
              <a:rPr lang="de-DE" sz="2000" dirty="0"/>
              <a:t>        </a:t>
            </a:r>
            <a:r>
              <a:rPr lang="de-DE" sz="2000" dirty="0">
                <a:solidFill>
                  <a:srgbClr val="FF0000"/>
                </a:solidFill>
              </a:rPr>
              <a:t>richtig / wahr </a:t>
            </a:r>
            <a:r>
              <a:rPr lang="de-DE" sz="2000" dirty="0"/>
              <a:t>sein.</a:t>
            </a:r>
          </a:p>
        </p:txBody>
      </p:sp>
    </p:spTree>
    <p:extLst>
      <p:ext uri="{BB962C8B-B14F-4D97-AF65-F5344CB8AC3E}">
        <p14:creationId xmlns:p14="http://schemas.microsoft.com/office/powerpoint/2010/main" val="2644981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826A9D-A050-1641-BF5B-AA37C643AD55}"/>
              </a:ext>
            </a:extLst>
          </p:cNvPr>
          <p:cNvSpPr>
            <a:spLocks noGrp="1"/>
          </p:cNvSpPr>
          <p:nvPr>
            <p:ph type="title"/>
          </p:nvPr>
        </p:nvSpPr>
        <p:spPr/>
        <p:txBody>
          <a:bodyPr/>
          <a:lstStyle/>
          <a:p>
            <a:r>
              <a:rPr lang="de-DE" dirty="0"/>
              <a:t>Patienten empfangen und begleiten</a:t>
            </a:r>
          </a:p>
        </p:txBody>
      </p:sp>
      <p:pic>
        <p:nvPicPr>
          <p:cNvPr id="5" name="Inhaltsplatzhalter 4">
            <a:extLst>
              <a:ext uri="{FF2B5EF4-FFF2-40B4-BE49-F238E27FC236}">
                <a16:creationId xmlns:a16="http://schemas.microsoft.com/office/drawing/2014/main" id="{5128CD8F-B7AC-0640-83DF-FBA53CBD5F5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367463" y="2069976"/>
            <a:ext cx="2787553" cy="4025900"/>
          </a:xfrm>
        </p:spPr>
      </p:pic>
      <p:pic>
        <p:nvPicPr>
          <p:cNvPr id="7" name="Grafik 6">
            <a:extLst>
              <a:ext uri="{FF2B5EF4-FFF2-40B4-BE49-F238E27FC236}">
                <a16:creationId xmlns:a16="http://schemas.microsoft.com/office/drawing/2014/main" id="{DF7FAD26-60CC-8E4F-AEBE-BA9FFED331D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72691" y="2069976"/>
            <a:ext cx="2803846" cy="4025900"/>
          </a:xfrm>
          <a:prstGeom prst="rect">
            <a:avLst/>
          </a:prstGeom>
        </p:spPr>
      </p:pic>
    </p:spTree>
    <p:extLst>
      <p:ext uri="{BB962C8B-B14F-4D97-AF65-F5344CB8AC3E}">
        <p14:creationId xmlns:p14="http://schemas.microsoft.com/office/powerpoint/2010/main" val="3157613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FBE2F-482A-B24C-A659-86DD577C557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FA1C1EC5-EA39-A241-8B1F-24D775785E0D}"/>
              </a:ext>
            </a:extLst>
          </p:cNvPr>
          <p:cNvSpPr>
            <a:spLocks noGrp="1"/>
          </p:cNvSpPr>
          <p:nvPr>
            <p:ph idx="1"/>
          </p:nvPr>
        </p:nvSpPr>
        <p:spPr>
          <a:xfrm>
            <a:off x="654050" y="2060848"/>
            <a:ext cx="7835900" cy="4026430"/>
          </a:xfrm>
        </p:spPr>
        <p:txBody>
          <a:bodyPr>
            <a:normAutofit/>
          </a:bodyPr>
          <a:lstStyle/>
          <a:p>
            <a:pPr marL="0" indent="0" algn="ctr">
              <a:buNone/>
            </a:pPr>
            <a:endParaRPr lang="de-DE" sz="2000" u="sng" dirty="0"/>
          </a:p>
          <a:p>
            <a:pPr marL="0" indent="0" algn="ctr">
              <a:buNone/>
            </a:pPr>
            <a:r>
              <a:rPr lang="de-DE" sz="2000" u="sng" dirty="0"/>
              <a:t>Aufbewahrungspflicht</a:t>
            </a:r>
          </a:p>
          <a:p>
            <a:pPr marL="0" indent="0">
              <a:buNone/>
            </a:pPr>
            <a:endParaRPr lang="de-DE" sz="2000" dirty="0"/>
          </a:p>
          <a:p>
            <a:pPr marL="0" indent="0">
              <a:buNone/>
            </a:pPr>
            <a:r>
              <a:rPr lang="de-DE" sz="2000" dirty="0"/>
              <a:t>-&gt; Je nach Bedeutung müssen Aufzeichnungen </a:t>
            </a:r>
          </a:p>
          <a:p>
            <a:pPr marL="0" indent="0">
              <a:buNone/>
            </a:pPr>
            <a:r>
              <a:rPr lang="de-DE" sz="2000" dirty="0"/>
              <a:t>     aufbewahrt werden (1-30 Jahre)</a:t>
            </a:r>
          </a:p>
        </p:txBody>
      </p:sp>
    </p:spTree>
    <p:extLst>
      <p:ext uri="{BB962C8B-B14F-4D97-AF65-F5344CB8AC3E}">
        <p14:creationId xmlns:p14="http://schemas.microsoft.com/office/powerpoint/2010/main" val="37655233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F6BBD9-9A54-1A45-A355-6F6F5962035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F37B4AB-AF14-A841-B087-A0355E807D88}"/>
              </a:ext>
            </a:extLst>
          </p:cNvPr>
          <p:cNvSpPr>
            <a:spLocks noGrp="1"/>
          </p:cNvSpPr>
          <p:nvPr>
            <p:ph idx="1"/>
          </p:nvPr>
        </p:nvSpPr>
        <p:spPr>
          <a:xfrm>
            <a:off x="654050" y="2132856"/>
            <a:ext cx="7835900" cy="4026430"/>
          </a:xfrm>
        </p:spPr>
        <p:txBody>
          <a:bodyPr>
            <a:normAutofit/>
          </a:bodyPr>
          <a:lstStyle/>
          <a:p>
            <a:pPr marL="0" indent="0" algn="ctr">
              <a:buNone/>
            </a:pPr>
            <a:endParaRPr lang="de-DE" sz="2000" u="sng" dirty="0"/>
          </a:p>
          <a:p>
            <a:pPr marL="0" indent="0" algn="ctr">
              <a:buNone/>
            </a:pPr>
            <a:r>
              <a:rPr lang="de-DE" sz="2000" u="sng" dirty="0"/>
              <a:t>Anzeigepflicht</a:t>
            </a:r>
          </a:p>
          <a:p>
            <a:pPr marL="0" indent="0">
              <a:buNone/>
            </a:pPr>
            <a:endParaRPr lang="de-DE" sz="2000" dirty="0"/>
          </a:p>
          <a:p>
            <a:pPr marL="0" indent="0">
              <a:buNone/>
            </a:pPr>
            <a:endParaRPr lang="de-DE" sz="2000" dirty="0"/>
          </a:p>
          <a:p>
            <a:pPr marL="0" indent="0">
              <a:buNone/>
            </a:pPr>
            <a:r>
              <a:rPr lang="de-DE" sz="2000" dirty="0"/>
              <a:t>-&gt; Die Schweigepflicht ist höher bewertet als die Pflicht </a:t>
            </a:r>
          </a:p>
          <a:p>
            <a:pPr marL="0" indent="0">
              <a:buNone/>
            </a:pPr>
            <a:r>
              <a:rPr lang="de-DE" sz="2000" dirty="0"/>
              <a:t>    des Zahnarztes / Arztes, Straftaten anzuzeigen  </a:t>
            </a:r>
          </a:p>
          <a:p>
            <a:pPr marL="0" indent="0">
              <a:buNone/>
            </a:pPr>
            <a:r>
              <a:rPr lang="de-DE" sz="2000" dirty="0"/>
              <a:t>    (Ausnahme: z.B. Mord)</a:t>
            </a:r>
          </a:p>
        </p:txBody>
      </p:sp>
    </p:spTree>
    <p:extLst>
      <p:ext uri="{BB962C8B-B14F-4D97-AF65-F5344CB8AC3E}">
        <p14:creationId xmlns:p14="http://schemas.microsoft.com/office/powerpoint/2010/main" val="2978219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2A22D-51EE-F349-9FD6-EE4A17C9875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5AABADC1-4CD1-5C45-830C-7D7EF5008992}"/>
              </a:ext>
            </a:extLst>
          </p:cNvPr>
          <p:cNvSpPr>
            <a:spLocks noGrp="1"/>
          </p:cNvSpPr>
          <p:nvPr>
            <p:ph idx="1"/>
          </p:nvPr>
        </p:nvSpPr>
        <p:spPr>
          <a:xfrm>
            <a:off x="654050" y="2132856"/>
            <a:ext cx="7835900" cy="4026430"/>
          </a:xfrm>
        </p:spPr>
        <p:txBody>
          <a:bodyPr>
            <a:normAutofit/>
          </a:bodyPr>
          <a:lstStyle/>
          <a:p>
            <a:pPr marL="0" indent="0" algn="ctr">
              <a:buNone/>
            </a:pPr>
            <a:endParaRPr lang="de-DE" sz="2000" u="sng" dirty="0"/>
          </a:p>
          <a:p>
            <a:pPr marL="0" indent="0" algn="ctr">
              <a:buNone/>
            </a:pPr>
            <a:r>
              <a:rPr lang="de-DE" sz="2000" u="sng" dirty="0"/>
              <a:t>Meldepflicht</a:t>
            </a:r>
          </a:p>
          <a:p>
            <a:pPr marL="0" indent="0">
              <a:buNone/>
            </a:pPr>
            <a:endParaRPr lang="de-DE" sz="2000" dirty="0"/>
          </a:p>
          <a:p>
            <a:pPr marL="0" indent="0">
              <a:buNone/>
            </a:pPr>
            <a:endParaRPr lang="de-DE" sz="2000" dirty="0"/>
          </a:p>
          <a:p>
            <a:pPr marL="0" indent="0">
              <a:buNone/>
            </a:pPr>
            <a:r>
              <a:rPr lang="de-DE" sz="2000" dirty="0"/>
              <a:t>-&gt; Verhinderung des Missbrauchs von </a:t>
            </a:r>
          </a:p>
          <a:p>
            <a:pPr marL="0" indent="0">
              <a:buNone/>
            </a:pPr>
            <a:r>
              <a:rPr lang="de-DE" sz="2000" dirty="0"/>
              <a:t>    Betäubungsmitteln</a:t>
            </a:r>
          </a:p>
          <a:p>
            <a:pPr marL="0" indent="0">
              <a:buNone/>
            </a:pPr>
            <a:endParaRPr lang="de-DE" sz="2000" dirty="0"/>
          </a:p>
          <a:p>
            <a:pPr marL="0" indent="0">
              <a:buNone/>
            </a:pPr>
            <a:r>
              <a:rPr lang="de-DE" sz="2000" dirty="0"/>
              <a:t>-&gt; Verhinderung der Ausbreitung von ansteckenden</a:t>
            </a:r>
          </a:p>
          <a:p>
            <a:pPr marL="0" indent="0">
              <a:buNone/>
            </a:pPr>
            <a:r>
              <a:rPr lang="de-DE" sz="2000" dirty="0"/>
              <a:t>    Krankheiten</a:t>
            </a:r>
          </a:p>
        </p:txBody>
      </p:sp>
    </p:spTree>
    <p:extLst>
      <p:ext uri="{BB962C8B-B14F-4D97-AF65-F5344CB8AC3E}">
        <p14:creationId xmlns:p14="http://schemas.microsoft.com/office/powerpoint/2010/main" val="2770321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2B456A-00F2-694A-B4A5-460BFF4D8B8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1F0F14CD-72A3-ED4C-B7AA-4AA7AE56667B}"/>
              </a:ext>
            </a:extLst>
          </p:cNvPr>
          <p:cNvSpPr>
            <a:spLocks noGrp="1"/>
          </p:cNvSpPr>
          <p:nvPr>
            <p:ph idx="1"/>
          </p:nvPr>
        </p:nvSpPr>
        <p:spPr>
          <a:xfrm>
            <a:off x="654050" y="2132856"/>
            <a:ext cx="7835900" cy="4026430"/>
          </a:xfrm>
        </p:spPr>
        <p:txBody>
          <a:bodyPr/>
          <a:lstStyle/>
          <a:p>
            <a:pPr marL="0" indent="0" algn="ctr">
              <a:buNone/>
            </a:pPr>
            <a:endParaRPr lang="de-DE" sz="2000" u="sng" dirty="0"/>
          </a:p>
          <a:p>
            <a:pPr marL="0" indent="0" algn="ctr">
              <a:buNone/>
            </a:pPr>
            <a:r>
              <a:rPr lang="de-DE" sz="2000" u="sng" dirty="0"/>
              <a:t>Aufklärungspflicht</a:t>
            </a:r>
          </a:p>
          <a:p>
            <a:pPr marL="0" indent="0">
              <a:buNone/>
            </a:pPr>
            <a:endParaRPr lang="de-DE" sz="2000" dirty="0"/>
          </a:p>
          <a:p>
            <a:pPr marL="0" indent="0">
              <a:buNone/>
            </a:pPr>
            <a:endParaRPr lang="de-DE" sz="2000" dirty="0"/>
          </a:p>
          <a:p>
            <a:pPr marL="0" indent="0">
              <a:buNone/>
            </a:pPr>
            <a:r>
              <a:rPr lang="de-DE" sz="2000" dirty="0"/>
              <a:t>Die Aufklärung MUSS vom Zahnarzt selbst durchgeführt werden</a:t>
            </a:r>
          </a:p>
          <a:p>
            <a:pPr marL="0" indent="0">
              <a:buNone/>
            </a:pPr>
            <a:endParaRPr lang="de-DE" dirty="0"/>
          </a:p>
          <a:p>
            <a:pPr marL="0" indent="0">
              <a:buNone/>
            </a:pPr>
            <a:r>
              <a:rPr lang="de-DE" sz="1800" dirty="0">
                <a:solidFill>
                  <a:srgbClr val="FF0000"/>
                </a:solidFill>
              </a:rPr>
              <a:t>Ein ärztlicher Eingriff ist eine Körperverletzung, wenn er ohne Aufklärung und Einwilligung des Patienten erfolgt (BGB § 630 d)</a:t>
            </a:r>
          </a:p>
        </p:txBody>
      </p:sp>
    </p:spTree>
    <p:extLst>
      <p:ext uri="{BB962C8B-B14F-4D97-AF65-F5344CB8AC3E}">
        <p14:creationId xmlns:p14="http://schemas.microsoft.com/office/powerpoint/2010/main" val="3465477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FC8C29-2D58-1744-9940-E5E4197A936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FD406749-077C-5142-8A91-4384F7D45F45}"/>
              </a:ext>
            </a:extLst>
          </p:cNvPr>
          <p:cNvSpPr>
            <a:spLocks noGrp="1"/>
          </p:cNvSpPr>
          <p:nvPr>
            <p:ph idx="1"/>
          </p:nvPr>
        </p:nvSpPr>
        <p:spPr>
          <a:xfrm>
            <a:off x="715377" y="2075924"/>
            <a:ext cx="7835900" cy="4026430"/>
          </a:xfrm>
        </p:spPr>
        <p:txBody>
          <a:bodyPr/>
          <a:lstStyle/>
          <a:p>
            <a:pPr marL="0" indent="0" algn="ctr">
              <a:buNone/>
            </a:pPr>
            <a:endParaRPr lang="de-DE" sz="2000" u="sng" dirty="0"/>
          </a:p>
          <a:p>
            <a:pPr marL="0" indent="0" algn="ctr">
              <a:buNone/>
            </a:pPr>
            <a:r>
              <a:rPr lang="de-DE" sz="2000" u="sng" dirty="0"/>
              <a:t>Pflichten des Patienten</a:t>
            </a:r>
          </a:p>
          <a:p>
            <a:pPr marL="0" indent="0">
              <a:buNone/>
            </a:pPr>
            <a:endParaRPr lang="de-DE" u="sng" dirty="0"/>
          </a:p>
        </p:txBody>
      </p:sp>
      <p:sp>
        <p:nvSpPr>
          <p:cNvPr id="4" name="Pfeil nach unten 3">
            <a:extLst>
              <a:ext uri="{FF2B5EF4-FFF2-40B4-BE49-F238E27FC236}">
                <a16:creationId xmlns:a16="http://schemas.microsoft.com/office/drawing/2014/main" id="{0D2B5334-BEB2-0E47-8B6C-7061B4377511}"/>
              </a:ext>
            </a:extLst>
          </p:cNvPr>
          <p:cNvSpPr/>
          <p:nvPr/>
        </p:nvSpPr>
        <p:spPr bwMode="auto">
          <a:xfrm rot="1857515">
            <a:off x="2595963" y="3180901"/>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Pfeil nach unten 4">
            <a:extLst>
              <a:ext uri="{FF2B5EF4-FFF2-40B4-BE49-F238E27FC236}">
                <a16:creationId xmlns:a16="http://schemas.microsoft.com/office/drawing/2014/main" id="{34F4A64A-2A21-FE47-8699-A88665B77A8B}"/>
              </a:ext>
            </a:extLst>
          </p:cNvPr>
          <p:cNvSpPr/>
          <p:nvPr/>
        </p:nvSpPr>
        <p:spPr bwMode="auto">
          <a:xfrm>
            <a:off x="4633327" y="3216002"/>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Pfeil nach unten 5">
            <a:extLst>
              <a:ext uri="{FF2B5EF4-FFF2-40B4-BE49-F238E27FC236}">
                <a16:creationId xmlns:a16="http://schemas.microsoft.com/office/drawing/2014/main" id="{E3FE332D-A44E-C649-8D88-758EED156BF1}"/>
              </a:ext>
            </a:extLst>
          </p:cNvPr>
          <p:cNvSpPr/>
          <p:nvPr/>
        </p:nvSpPr>
        <p:spPr bwMode="auto">
          <a:xfrm rot="20487659">
            <a:off x="6623352" y="3192805"/>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Textfeld 6">
            <a:extLst>
              <a:ext uri="{FF2B5EF4-FFF2-40B4-BE49-F238E27FC236}">
                <a16:creationId xmlns:a16="http://schemas.microsoft.com/office/drawing/2014/main" id="{A7C29ADA-41F0-3844-A3C5-79E64983791B}"/>
              </a:ext>
            </a:extLst>
          </p:cNvPr>
          <p:cNvSpPr txBox="1"/>
          <p:nvPr/>
        </p:nvSpPr>
        <p:spPr bwMode="auto">
          <a:xfrm>
            <a:off x="1320672" y="4206735"/>
            <a:ext cx="2005677" cy="369332"/>
          </a:xfrm>
          <a:prstGeom prst="rect">
            <a:avLst/>
          </a:prstGeom>
          <a:noFill/>
        </p:spPr>
        <p:txBody>
          <a:bodyPr wrap="none" rtlCol="0">
            <a:spAutoFit/>
          </a:bodyPr>
          <a:lstStyle/>
          <a:p>
            <a:r>
              <a:rPr lang="de-DE" dirty="0">
                <a:latin typeface="+mj-ea"/>
                <a:ea typeface="+mj-ea"/>
              </a:rPr>
              <a:t>Mitwirkungspflicht</a:t>
            </a:r>
          </a:p>
        </p:txBody>
      </p:sp>
      <p:sp>
        <p:nvSpPr>
          <p:cNvPr id="8" name="Textfeld 7">
            <a:extLst>
              <a:ext uri="{FF2B5EF4-FFF2-40B4-BE49-F238E27FC236}">
                <a16:creationId xmlns:a16="http://schemas.microsoft.com/office/drawing/2014/main" id="{B222CCCA-C522-E54F-A138-5B64A431E09E}"/>
              </a:ext>
            </a:extLst>
          </p:cNvPr>
          <p:cNvSpPr txBox="1"/>
          <p:nvPr/>
        </p:nvSpPr>
        <p:spPr bwMode="auto">
          <a:xfrm>
            <a:off x="3765368" y="4201080"/>
            <a:ext cx="2185214" cy="369332"/>
          </a:xfrm>
          <a:prstGeom prst="rect">
            <a:avLst/>
          </a:prstGeom>
          <a:noFill/>
        </p:spPr>
        <p:txBody>
          <a:bodyPr wrap="none" rtlCol="0">
            <a:spAutoFit/>
          </a:bodyPr>
          <a:lstStyle/>
          <a:p>
            <a:r>
              <a:rPr lang="de-DE" dirty="0">
                <a:latin typeface="+mn-ea"/>
              </a:rPr>
              <a:t>Offenbarungspflicht</a:t>
            </a:r>
          </a:p>
        </p:txBody>
      </p:sp>
      <p:sp>
        <p:nvSpPr>
          <p:cNvPr id="10" name="Textfeld 9">
            <a:extLst>
              <a:ext uri="{FF2B5EF4-FFF2-40B4-BE49-F238E27FC236}">
                <a16:creationId xmlns:a16="http://schemas.microsoft.com/office/drawing/2014/main" id="{9D15D5F8-443D-D94D-B8AA-8B3E69A05B6E}"/>
              </a:ext>
            </a:extLst>
          </p:cNvPr>
          <p:cNvSpPr txBox="1"/>
          <p:nvPr/>
        </p:nvSpPr>
        <p:spPr bwMode="auto">
          <a:xfrm>
            <a:off x="6323878" y="4201080"/>
            <a:ext cx="1736373" cy="369332"/>
          </a:xfrm>
          <a:prstGeom prst="rect">
            <a:avLst/>
          </a:prstGeom>
          <a:noFill/>
        </p:spPr>
        <p:txBody>
          <a:bodyPr wrap="none" rtlCol="0">
            <a:spAutoFit/>
          </a:bodyPr>
          <a:lstStyle/>
          <a:p>
            <a:r>
              <a:rPr lang="de-DE" dirty="0">
                <a:latin typeface="+mn-ea"/>
              </a:rPr>
              <a:t>Zahlungspflicht</a:t>
            </a:r>
          </a:p>
        </p:txBody>
      </p:sp>
    </p:spTree>
    <p:extLst>
      <p:ext uri="{BB962C8B-B14F-4D97-AF65-F5344CB8AC3E}">
        <p14:creationId xmlns:p14="http://schemas.microsoft.com/office/powerpoint/2010/main" val="235504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1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E42603-9B17-9544-B919-58DB2287AB9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D25D056B-0C47-1D4B-9969-8A0279D107B2}"/>
              </a:ext>
            </a:extLst>
          </p:cNvPr>
          <p:cNvSpPr>
            <a:spLocks noGrp="1"/>
          </p:cNvSpPr>
          <p:nvPr>
            <p:ph idx="1"/>
          </p:nvPr>
        </p:nvSpPr>
        <p:spPr>
          <a:xfrm>
            <a:off x="654050" y="2060848"/>
            <a:ext cx="7835900" cy="4026430"/>
          </a:xfrm>
        </p:spPr>
        <p:txBody>
          <a:bodyPr>
            <a:normAutofit/>
          </a:bodyPr>
          <a:lstStyle/>
          <a:p>
            <a:pPr marL="0" indent="0">
              <a:buNone/>
            </a:pPr>
            <a:r>
              <a:rPr lang="de-DE" dirty="0"/>
              <a:t>                           </a:t>
            </a:r>
          </a:p>
          <a:p>
            <a:pPr marL="0" indent="0">
              <a:buNone/>
            </a:pPr>
            <a:r>
              <a:rPr lang="de-DE" sz="2000" dirty="0"/>
              <a:t>                                   </a:t>
            </a:r>
            <a:r>
              <a:rPr lang="de-DE" sz="2000" u="sng" dirty="0"/>
              <a:t>Sozialversicherungen</a:t>
            </a:r>
          </a:p>
          <a:p>
            <a:pPr marL="0" indent="0">
              <a:buNone/>
            </a:pPr>
            <a:endParaRPr lang="de-DE" sz="2000" dirty="0"/>
          </a:p>
          <a:p>
            <a:pPr marL="0" indent="0">
              <a:buNone/>
            </a:pPr>
            <a:r>
              <a:rPr lang="de-DE" sz="2000" dirty="0"/>
              <a:t>- Pflegeversicherung</a:t>
            </a:r>
          </a:p>
          <a:p>
            <a:pPr marL="0" indent="0">
              <a:buNone/>
            </a:pPr>
            <a:r>
              <a:rPr lang="de-DE" sz="2000" dirty="0"/>
              <a:t>- Krankenversicherung</a:t>
            </a:r>
          </a:p>
          <a:p>
            <a:pPr marL="0" indent="0">
              <a:buNone/>
            </a:pPr>
            <a:r>
              <a:rPr lang="de-DE" sz="2000" dirty="0"/>
              <a:t>- Rentenversicherung</a:t>
            </a:r>
          </a:p>
          <a:p>
            <a:pPr marL="0" indent="0">
              <a:buNone/>
            </a:pPr>
            <a:r>
              <a:rPr lang="de-DE" sz="2000" dirty="0"/>
              <a:t>- Unfallversicherung</a:t>
            </a:r>
          </a:p>
          <a:p>
            <a:pPr marL="0" indent="0">
              <a:buNone/>
            </a:pPr>
            <a:r>
              <a:rPr lang="de-DE" sz="2000" dirty="0"/>
              <a:t>- Arbeitslosenversicherung</a:t>
            </a:r>
          </a:p>
          <a:p>
            <a:pPr marL="0" indent="0">
              <a:buNone/>
            </a:pPr>
            <a:endParaRPr lang="de-DE" sz="2000" dirty="0"/>
          </a:p>
          <a:p>
            <a:pPr marL="0" indent="0">
              <a:buNone/>
            </a:pPr>
            <a:r>
              <a:rPr lang="de-DE" sz="2000" dirty="0"/>
              <a:t>Das gesamte Sozialrecht ist im Sozialgesetzbuch (SGB)</a:t>
            </a:r>
          </a:p>
          <a:p>
            <a:pPr marL="0" indent="0">
              <a:buNone/>
            </a:pPr>
            <a:r>
              <a:rPr lang="de-DE" sz="2000" dirty="0"/>
              <a:t>zusammengefasst. Der Teil 5 (SGB V) enthält die Bestimmungen der Krankenversicherungen.</a:t>
            </a:r>
          </a:p>
        </p:txBody>
      </p:sp>
    </p:spTree>
    <p:extLst>
      <p:ext uri="{BB962C8B-B14F-4D97-AF65-F5344CB8AC3E}">
        <p14:creationId xmlns:p14="http://schemas.microsoft.com/office/powerpoint/2010/main" val="25358692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070371-6153-FE4A-8E24-6E5E5753F58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B53ED11-0BCE-6449-B8A3-97CDA1B6D1EB}"/>
              </a:ext>
            </a:extLst>
          </p:cNvPr>
          <p:cNvSpPr>
            <a:spLocks noGrp="1"/>
          </p:cNvSpPr>
          <p:nvPr>
            <p:ph idx="1"/>
          </p:nvPr>
        </p:nvSpPr>
        <p:spPr>
          <a:xfrm>
            <a:off x="654050" y="2132856"/>
            <a:ext cx="7835900" cy="4026430"/>
          </a:xfrm>
        </p:spPr>
        <p:txBody>
          <a:bodyPr>
            <a:normAutofit/>
          </a:bodyPr>
          <a:lstStyle/>
          <a:p>
            <a:pPr marL="0" indent="0" algn="ctr">
              <a:buNone/>
            </a:pPr>
            <a:endParaRPr lang="de-DE" sz="2000" u="sng" dirty="0"/>
          </a:p>
          <a:p>
            <a:pPr marL="0" indent="0" algn="ctr">
              <a:buNone/>
            </a:pPr>
            <a:r>
              <a:rPr lang="de-DE" sz="2000" u="sng" dirty="0"/>
              <a:t>„Grundgesetz“ der Abrechnung</a:t>
            </a:r>
          </a:p>
          <a:p>
            <a:pPr marL="0" indent="0">
              <a:buNone/>
            </a:pPr>
            <a:endParaRPr lang="de-DE" sz="2000" dirty="0"/>
          </a:p>
          <a:p>
            <a:pPr marL="0" indent="0">
              <a:buNone/>
            </a:pPr>
            <a:endParaRPr lang="de-DE" sz="2000" dirty="0"/>
          </a:p>
          <a:p>
            <a:r>
              <a:rPr lang="de-DE" sz="2000" dirty="0"/>
              <a:t>Die gültige gesetzliche Grundlage für die Abrechnung von zahnärztlichen Leistungen bei gesetzlich versicherten Patienten bildet das Sozialgesetzbuch Band V </a:t>
            </a:r>
          </a:p>
          <a:p>
            <a:endParaRPr lang="de-DE" sz="2000" dirty="0"/>
          </a:p>
          <a:p>
            <a:pPr marL="0" indent="0">
              <a:buNone/>
            </a:pPr>
            <a:r>
              <a:rPr lang="de-DE" sz="2000" b="1" dirty="0">
                <a:solidFill>
                  <a:srgbClr val="FF0000"/>
                </a:solidFill>
              </a:rPr>
              <a:t>                                              „SGB V“</a:t>
            </a:r>
          </a:p>
        </p:txBody>
      </p:sp>
    </p:spTree>
    <p:extLst>
      <p:ext uri="{BB962C8B-B14F-4D97-AF65-F5344CB8AC3E}">
        <p14:creationId xmlns:p14="http://schemas.microsoft.com/office/powerpoint/2010/main" val="2408198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FF094-C792-D34A-8744-E79F055E586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826C513C-9F18-1146-BA7A-38E540FE6336}"/>
              </a:ext>
            </a:extLst>
          </p:cNvPr>
          <p:cNvSpPr>
            <a:spLocks noGrp="1"/>
          </p:cNvSpPr>
          <p:nvPr>
            <p:ph idx="1"/>
          </p:nvPr>
        </p:nvSpPr>
        <p:spPr>
          <a:xfrm>
            <a:off x="654050" y="2132856"/>
            <a:ext cx="7835900" cy="4026430"/>
          </a:xfrm>
        </p:spPr>
        <p:txBody>
          <a:bodyPr>
            <a:normAutofit/>
          </a:bodyPr>
          <a:lstStyle/>
          <a:p>
            <a:pPr marL="0" indent="0" algn="ctr">
              <a:buNone/>
            </a:pPr>
            <a:endParaRPr lang="de-DE" sz="2000" u="sng" dirty="0"/>
          </a:p>
          <a:p>
            <a:pPr marL="0" indent="0" algn="ctr">
              <a:buNone/>
            </a:pPr>
            <a:r>
              <a:rPr lang="de-DE" sz="2000" u="sng" dirty="0"/>
              <a:t>Wirtschaftlichkeitsgebot</a:t>
            </a:r>
          </a:p>
          <a:p>
            <a:pPr marL="0" indent="0">
              <a:buNone/>
            </a:pPr>
            <a:endParaRPr lang="de-DE" sz="2000" u="sng" dirty="0"/>
          </a:p>
          <a:p>
            <a:pPr marL="0" indent="0">
              <a:buNone/>
            </a:pPr>
            <a:r>
              <a:rPr lang="de-DE" sz="2000" dirty="0"/>
              <a:t>Kassenleistungen müssen…</a:t>
            </a:r>
          </a:p>
          <a:p>
            <a:pPr marL="0" indent="0">
              <a:buNone/>
            </a:pPr>
            <a:endParaRPr lang="de-DE" sz="2000" dirty="0"/>
          </a:p>
          <a:p>
            <a:pPr marL="0" indent="0">
              <a:buNone/>
            </a:pPr>
            <a:endParaRPr lang="de-DE" sz="2000" dirty="0"/>
          </a:p>
          <a:p>
            <a:pPr marL="0" indent="0">
              <a:buNone/>
            </a:pPr>
            <a:endParaRPr lang="de-DE" dirty="0"/>
          </a:p>
          <a:p>
            <a:pPr marL="0" indent="0">
              <a:buNone/>
            </a:pPr>
            <a:endParaRPr lang="de-DE" dirty="0"/>
          </a:p>
          <a:p>
            <a:pPr marL="0" indent="0">
              <a:buNone/>
            </a:pPr>
            <a:endParaRPr lang="de-DE" dirty="0"/>
          </a:p>
          <a:p>
            <a:pPr marL="0" indent="0">
              <a:buNone/>
            </a:pPr>
            <a:endParaRPr lang="de-DE" dirty="0"/>
          </a:p>
          <a:p>
            <a:pPr marL="0" indent="0">
              <a:buNone/>
            </a:pPr>
            <a:r>
              <a:rPr lang="de-DE" dirty="0"/>
              <a:t>	</a:t>
            </a:r>
          </a:p>
          <a:p>
            <a:pPr marL="0" indent="0">
              <a:buNone/>
            </a:pPr>
            <a:endParaRPr lang="de-DE" dirty="0"/>
          </a:p>
        </p:txBody>
      </p:sp>
      <p:sp>
        <p:nvSpPr>
          <p:cNvPr id="4" name="Textfeld 3">
            <a:extLst>
              <a:ext uri="{FF2B5EF4-FFF2-40B4-BE49-F238E27FC236}">
                <a16:creationId xmlns:a16="http://schemas.microsoft.com/office/drawing/2014/main" id="{D9B99D1E-7246-4A4B-BC95-511A167D1B0D}"/>
              </a:ext>
            </a:extLst>
          </p:cNvPr>
          <p:cNvSpPr txBox="1"/>
          <p:nvPr/>
        </p:nvSpPr>
        <p:spPr bwMode="auto">
          <a:xfrm>
            <a:off x="856048" y="3371286"/>
            <a:ext cx="2857004" cy="1077218"/>
          </a:xfrm>
          <a:prstGeom prst="rect">
            <a:avLst/>
          </a:prstGeom>
          <a:noFill/>
        </p:spPr>
        <p:txBody>
          <a:bodyPr wrap="square" rtlCol="0">
            <a:spAutoFit/>
          </a:bodyPr>
          <a:lstStyle/>
          <a:p>
            <a:pPr>
              <a:buFont typeface="Wingdings" pitchFamily="2" charset="2"/>
              <a:buChar char="Ø"/>
            </a:pPr>
            <a:endParaRPr lang="de-DE" sz="2000" dirty="0">
              <a:latin typeface="+mj-ea"/>
              <a:ea typeface="+mj-ea"/>
            </a:endParaRPr>
          </a:p>
          <a:p>
            <a:pPr marL="342900" indent="-342900">
              <a:buFont typeface="Wingdings" pitchFamily="2" charset="2"/>
              <a:buChar char="Ø"/>
            </a:pPr>
            <a:r>
              <a:rPr lang="de-DE" sz="2000" dirty="0">
                <a:latin typeface="+mj-ea"/>
                <a:ea typeface="+mj-ea"/>
              </a:rPr>
              <a:t>… ausreichend</a:t>
            </a:r>
          </a:p>
          <a:p>
            <a:endParaRPr lang="de-DE" sz="2400" dirty="0">
              <a:latin typeface="+mj-ea"/>
              <a:ea typeface="+mj-ea"/>
            </a:endParaRPr>
          </a:p>
        </p:txBody>
      </p:sp>
      <p:sp>
        <p:nvSpPr>
          <p:cNvPr id="5" name="Textfeld 4">
            <a:extLst>
              <a:ext uri="{FF2B5EF4-FFF2-40B4-BE49-F238E27FC236}">
                <a16:creationId xmlns:a16="http://schemas.microsoft.com/office/drawing/2014/main" id="{DD875ECF-0673-EE43-895D-66DC64B90FAD}"/>
              </a:ext>
            </a:extLst>
          </p:cNvPr>
          <p:cNvSpPr txBox="1"/>
          <p:nvPr/>
        </p:nvSpPr>
        <p:spPr bwMode="auto">
          <a:xfrm>
            <a:off x="861196" y="4043480"/>
            <a:ext cx="2857004" cy="769441"/>
          </a:xfrm>
          <a:prstGeom prst="rect">
            <a:avLst/>
          </a:prstGeom>
          <a:noFill/>
        </p:spPr>
        <p:txBody>
          <a:bodyPr wrap="square" rtlCol="0">
            <a:spAutoFit/>
          </a:bodyPr>
          <a:lstStyle/>
          <a:p>
            <a:pPr>
              <a:buFont typeface="Wingdings" pitchFamily="2" charset="2"/>
              <a:buChar char="Ø"/>
            </a:pPr>
            <a:r>
              <a:rPr lang="de-DE" sz="2000" dirty="0">
                <a:latin typeface="+mj-ea"/>
                <a:ea typeface="+mj-ea"/>
              </a:rPr>
              <a:t>  … zweckmäßig</a:t>
            </a:r>
          </a:p>
          <a:p>
            <a:pPr marL="285750" indent="-285750">
              <a:buFont typeface="Wingdings" pitchFamily="2" charset="2"/>
              <a:buChar char="Ø"/>
            </a:pPr>
            <a:endParaRPr lang="de-DE" sz="2400" dirty="0">
              <a:latin typeface="+mj-ea"/>
              <a:ea typeface="+mj-ea"/>
            </a:endParaRPr>
          </a:p>
        </p:txBody>
      </p:sp>
      <p:sp>
        <p:nvSpPr>
          <p:cNvPr id="6" name="Textfeld 5">
            <a:extLst>
              <a:ext uri="{FF2B5EF4-FFF2-40B4-BE49-F238E27FC236}">
                <a16:creationId xmlns:a16="http://schemas.microsoft.com/office/drawing/2014/main" id="{7D560BCF-5947-2943-8ABA-A4078FD7CDA3}"/>
              </a:ext>
            </a:extLst>
          </p:cNvPr>
          <p:cNvSpPr txBox="1"/>
          <p:nvPr/>
        </p:nvSpPr>
        <p:spPr bwMode="auto">
          <a:xfrm>
            <a:off x="850900" y="4377970"/>
            <a:ext cx="2857004" cy="769441"/>
          </a:xfrm>
          <a:prstGeom prst="rect">
            <a:avLst/>
          </a:prstGeom>
          <a:noFill/>
        </p:spPr>
        <p:txBody>
          <a:bodyPr wrap="square" rtlCol="0">
            <a:spAutoFit/>
          </a:bodyPr>
          <a:lstStyle/>
          <a:p>
            <a:pPr>
              <a:buFont typeface="Wingdings" pitchFamily="2" charset="2"/>
              <a:buChar char="Ø"/>
            </a:pPr>
            <a:r>
              <a:rPr lang="de-DE" sz="2000" dirty="0">
                <a:latin typeface="+mj-ea"/>
                <a:ea typeface="+mj-ea"/>
              </a:rPr>
              <a:t>  … wirtschaftlich</a:t>
            </a:r>
          </a:p>
          <a:p>
            <a:pPr marL="285750" indent="-285750">
              <a:buFont typeface="Wingdings" pitchFamily="2" charset="2"/>
              <a:buChar char="Ø"/>
            </a:pPr>
            <a:endParaRPr lang="de-DE" sz="2400" dirty="0">
              <a:latin typeface="+mj-ea"/>
              <a:ea typeface="+mj-ea"/>
            </a:endParaRPr>
          </a:p>
        </p:txBody>
      </p:sp>
      <p:sp>
        <p:nvSpPr>
          <p:cNvPr id="7" name="Textfeld 6">
            <a:extLst>
              <a:ext uri="{FF2B5EF4-FFF2-40B4-BE49-F238E27FC236}">
                <a16:creationId xmlns:a16="http://schemas.microsoft.com/office/drawing/2014/main" id="{66A9E72D-34A1-BC4F-B20F-3F8D1424276C}"/>
              </a:ext>
            </a:extLst>
          </p:cNvPr>
          <p:cNvSpPr txBox="1"/>
          <p:nvPr/>
        </p:nvSpPr>
        <p:spPr bwMode="auto">
          <a:xfrm>
            <a:off x="861196" y="4769599"/>
            <a:ext cx="4801220" cy="769441"/>
          </a:xfrm>
          <a:prstGeom prst="rect">
            <a:avLst/>
          </a:prstGeom>
          <a:noFill/>
        </p:spPr>
        <p:txBody>
          <a:bodyPr wrap="square" rtlCol="0">
            <a:spAutoFit/>
          </a:bodyPr>
          <a:lstStyle/>
          <a:p>
            <a:pPr>
              <a:buFont typeface="Wingdings" pitchFamily="2" charset="2"/>
              <a:buChar char="Ø"/>
            </a:pPr>
            <a:r>
              <a:rPr lang="de-DE" sz="2000" dirty="0">
                <a:latin typeface="+mj-ea"/>
                <a:ea typeface="+mj-ea"/>
              </a:rPr>
              <a:t>  … medizinisch notwendig</a:t>
            </a:r>
            <a:r>
              <a:rPr lang="de-DE" sz="2000" dirty="0"/>
              <a:t> </a:t>
            </a:r>
            <a:r>
              <a:rPr lang="de-DE" sz="2000" dirty="0">
                <a:latin typeface="+mj-ea"/>
                <a:ea typeface="+mj-ea"/>
              </a:rPr>
              <a:t>sein.</a:t>
            </a:r>
          </a:p>
          <a:p>
            <a:pPr>
              <a:buFont typeface="Wingdings" pitchFamily="2" charset="2"/>
              <a:buChar char="Ø"/>
            </a:pPr>
            <a:endParaRPr lang="de-DE" sz="2400" dirty="0">
              <a:latin typeface="+mj-ea"/>
              <a:ea typeface="+mj-ea"/>
            </a:endParaRPr>
          </a:p>
        </p:txBody>
      </p:sp>
    </p:spTree>
    <p:extLst>
      <p:ext uri="{BB962C8B-B14F-4D97-AF65-F5344CB8AC3E}">
        <p14:creationId xmlns:p14="http://schemas.microsoft.com/office/powerpoint/2010/main" val="245143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empfangen und begleiten</a:t>
            </a:r>
          </a:p>
        </p:txBody>
      </p:sp>
      <p:sp>
        <p:nvSpPr>
          <p:cNvPr id="5" name="Inhaltsplatzhalter 2"/>
          <p:cNvSpPr>
            <a:spLocks noGrp="1"/>
          </p:cNvSpPr>
          <p:nvPr>
            <p:ph idx="1"/>
          </p:nvPr>
        </p:nvSpPr>
        <p:spPr bwMode="auto">
          <a:xfrm>
            <a:off x="697926" y="2037327"/>
            <a:ext cx="7835900" cy="4026430"/>
          </a:xfrm>
        </p:spPr>
        <p:txBody>
          <a:bodyPr>
            <a:normAutofit/>
          </a:bodyPr>
          <a:lstStyle/>
          <a:p>
            <a:pPr marL="0" indent="0" algn="ctr">
              <a:buNone/>
              <a:defRPr/>
            </a:pPr>
            <a:endParaRPr lang="de-DE" sz="2000" u="sng" dirty="0"/>
          </a:p>
          <a:p>
            <a:pPr marL="0" indent="0" algn="ctr">
              <a:buNone/>
              <a:defRPr/>
            </a:pPr>
            <a:r>
              <a:rPr lang="de-DE" sz="2000" u="sng" dirty="0"/>
              <a:t>Patienten-/ und Versichertengruppen</a:t>
            </a:r>
          </a:p>
        </p:txBody>
      </p:sp>
      <p:sp>
        <p:nvSpPr>
          <p:cNvPr id="9" name="Pfeil nach unten 8">
            <a:extLst>
              <a:ext uri="{FF2B5EF4-FFF2-40B4-BE49-F238E27FC236}">
                <a16:creationId xmlns:a16="http://schemas.microsoft.com/office/drawing/2014/main" id="{BA05BBB4-1CC1-A647-BA99-7D04B96336CB}"/>
              </a:ext>
            </a:extLst>
          </p:cNvPr>
          <p:cNvSpPr/>
          <p:nvPr/>
        </p:nvSpPr>
        <p:spPr bwMode="auto">
          <a:xfrm rot="2005285">
            <a:off x="1393869" y="4052884"/>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B23F3BC6-2E53-7E49-BC4E-5A4E66DEE789}"/>
              </a:ext>
            </a:extLst>
          </p:cNvPr>
          <p:cNvSpPr txBox="1"/>
          <p:nvPr/>
        </p:nvSpPr>
        <p:spPr bwMode="auto">
          <a:xfrm>
            <a:off x="1374129" y="3532357"/>
            <a:ext cx="2734044" cy="369332"/>
          </a:xfrm>
          <a:prstGeom prst="rect">
            <a:avLst/>
          </a:prstGeom>
          <a:noFill/>
        </p:spPr>
        <p:txBody>
          <a:bodyPr wrap="square" rtlCol="0">
            <a:spAutoFit/>
          </a:bodyPr>
          <a:lstStyle/>
          <a:p>
            <a:r>
              <a:rPr lang="de-DE" dirty="0">
                <a:latin typeface="+mj-ea"/>
                <a:ea typeface="+mj-ea"/>
              </a:rPr>
              <a:t>Kassenpatienten</a:t>
            </a:r>
            <a:endParaRPr lang="de-DE" sz="2400" dirty="0">
              <a:latin typeface="+mj-ea"/>
              <a:ea typeface="+mj-ea"/>
            </a:endParaRPr>
          </a:p>
        </p:txBody>
      </p:sp>
      <p:sp>
        <p:nvSpPr>
          <p:cNvPr id="11" name="Textfeld 10">
            <a:extLst>
              <a:ext uri="{FF2B5EF4-FFF2-40B4-BE49-F238E27FC236}">
                <a16:creationId xmlns:a16="http://schemas.microsoft.com/office/drawing/2014/main" id="{5FA1DC51-69B1-BD4C-B7C9-1D7B408903CD}"/>
              </a:ext>
            </a:extLst>
          </p:cNvPr>
          <p:cNvSpPr txBox="1"/>
          <p:nvPr/>
        </p:nvSpPr>
        <p:spPr bwMode="auto">
          <a:xfrm>
            <a:off x="168397" y="4722102"/>
            <a:ext cx="2734044" cy="369332"/>
          </a:xfrm>
          <a:prstGeom prst="rect">
            <a:avLst/>
          </a:prstGeom>
          <a:noFill/>
        </p:spPr>
        <p:txBody>
          <a:bodyPr wrap="square" rtlCol="0">
            <a:spAutoFit/>
          </a:bodyPr>
          <a:lstStyle/>
          <a:p>
            <a:r>
              <a:rPr lang="de-DE" dirty="0">
                <a:latin typeface="+mj-ea"/>
                <a:ea typeface="+mj-ea"/>
              </a:rPr>
              <a:t>Pflichtversicherte</a:t>
            </a:r>
            <a:endParaRPr lang="de-DE" sz="2400" dirty="0">
              <a:latin typeface="+mj-ea"/>
              <a:ea typeface="+mj-ea"/>
            </a:endParaRPr>
          </a:p>
        </p:txBody>
      </p:sp>
      <p:sp>
        <p:nvSpPr>
          <p:cNvPr id="12" name="Pfeil nach unten 11">
            <a:extLst>
              <a:ext uri="{FF2B5EF4-FFF2-40B4-BE49-F238E27FC236}">
                <a16:creationId xmlns:a16="http://schemas.microsoft.com/office/drawing/2014/main" id="{D5933979-A9AE-514D-BF8F-47DBEA249096}"/>
              </a:ext>
            </a:extLst>
          </p:cNvPr>
          <p:cNvSpPr/>
          <p:nvPr/>
        </p:nvSpPr>
        <p:spPr bwMode="auto">
          <a:xfrm rot="19540649">
            <a:off x="3190764" y="4076391"/>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3" name="Textfeld 12">
            <a:extLst>
              <a:ext uri="{FF2B5EF4-FFF2-40B4-BE49-F238E27FC236}">
                <a16:creationId xmlns:a16="http://schemas.microsoft.com/office/drawing/2014/main" id="{D3C8C601-C754-9448-B01C-7AEF66DCE4A2}"/>
              </a:ext>
            </a:extLst>
          </p:cNvPr>
          <p:cNvSpPr txBox="1"/>
          <p:nvPr/>
        </p:nvSpPr>
        <p:spPr bwMode="auto">
          <a:xfrm>
            <a:off x="2843808" y="4722102"/>
            <a:ext cx="3456384" cy="369332"/>
          </a:xfrm>
          <a:prstGeom prst="rect">
            <a:avLst/>
          </a:prstGeom>
          <a:noFill/>
        </p:spPr>
        <p:txBody>
          <a:bodyPr wrap="square" rtlCol="0">
            <a:spAutoFit/>
          </a:bodyPr>
          <a:lstStyle/>
          <a:p>
            <a:r>
              <a:rPr lang="de-DE" dirty="0">
                <a:latin typeface="+mj-ea"/>
                <a:ea typeface="+mj-ea"/>
              </a:rPr>
              <a:t>Freiwillig Versicherte</a:t>
            </a:r>
          </a:p>
        </p:txBody>
      </p:sp>
      <p:sp>
        <p:nvSpPr>
          <p:cNvPr id="14" name="Pfeil nach unten 13">
            <a:extLst>
              <a:ext uri="{FF2B5EF4-FFF2-40B4-BE49-F238E27FC236}">
                <a16:creationId xmlns:a16="http://schemas.microsoft.com/office/drawing/2014/main" id="{10AB25F7-6C95-0942-8399-AD9D378590CA}"/>
              </a:ext>
            </a:extLst>
          </p:cNvPr>
          <p:cNvSpPr/>
          <p:nvPr/>
        </p:nvSpPr>
        <p:spPr bwMode="auto">
          <a:xfrm rot="2218665">
            <a:off x="2899107" y="2765207"/>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5" name="Pfeil nach unten 14">
            <a:extLst>
              <a:ext uri="{FF2B5EF4-FFF2-40B4-BE49-F238E27FC236}">
                <a16:creationId xmlns:a16="http://schemas.microsoft.com/office/drawing/2014/main" id="{95C8F0EE-0A9E-5B49-A6E4-884C7354C1D3}"/>
              </a:ext>
            </a:extLst>
          </p:cNvPr>
          <p:cNvSpPr/>
          <p:nvPr/>
        </p:nvSpPr>
        <p:spPr bwMode="auto">
          <a:xfrm rot="19583122">
            <a:off x="5951747" y="2787830"/>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7" name="Textfeld 16">
            <a:extLst>
              <a:ext uri="{FF2B5EF4-FFF2-40B4-BE49-F238E27FC236}">
                <a16:creationId xmlns:a16="http://schemas.microsoft.com/office/drawing/2014/main" id="{1B967310-880F-A440-A5EE-197760E19A18}"/>
              </a:ext>
            </a:extLst>
          </p:cNvPr>
          <p:cNvSpPr txBox="1"/>
          <p:nvPr/>
        </p:nvSpPr>
        <p:spPr bwMode="auto">
          <a:xfrm>
            <a:off x="5035827" y="3532357"/>
            <a:ext cx="2734044" cy="369332"/>
          </a:xfrm>
          <a:prstGeom prst="rect">
            <a:avLst/>
          </a:prstGeom>
          <a:noFill/>
        </p:spPr>
        <p:txBody>
          <a:bodyPr wrap="square" rtlCol="0">
            <a:spAutoFit/>
          </a:bodyPr>
          <a:lstStyle/>
          <a:p>
            <a:r>
              <a:rPr lang="de-DE" dirty="0">
                <a:latin typeface="+mj-ea"/>
                <a:ea typeface="+mj-ea"/>
              </a:rPr>
              <a:t>         Privatpatienten</a:t>
            </a:r>
            <a:endParaRPr lang="de-DE" sz="2400" dirty="0">
              <a:latin typeface="+mj-ea"/>
              <a:ea typeface="+mj-ea"/>
            </a:endParaRPr>
          </a:p>
        </p:txBody>
      </p:sp>
      <p:sp>
        <p:nvSpPr>
          <p:cNvPr id="16" name="Pfeil nach unten 15">
            <a:extLst>
              <a:ext uri="{FF2B5EF4-FFF2-40B4-BE49-F238E27FC236}">
                <a16:creationId xmlns:a16="http://schemas.microsoft.com/office/drawing/2014/main" id="{3E64C142-814D-AF43-91C6-74A0C034D9EE}"/>
              </a:ext>
            </a:extLst>
          </p:cNvPr>
          <p:cNvSpPr/>
          <p:nvPr/>
        </p:nvSpPr>
        <p:spPr bwMode="auto">
          <a:xfrm rot="19540649">
            <a:off x="3176510" y="4076390"/>
            <a:ext cx="283101" cy="619863"/>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randombar(horizont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500"/>
                                        <p:tgtEl>
                                          <p:spTgt spid="13"/>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randombar(horizontal)">
                                      <p:cBhvr>
                                        <p:cTn id="34" dur="500"/>
                                        <p:tgtEl>
                                          <p:spTgt spid="15"/>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randombar(horizontal)">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p:bldP spid="12" grpId="0" animBg="1"/>
      <p:bldP spid="13" grpId="0"/>
      <p:bldP spid="14" grpId="0" animBg="1"/>
      <p:bldP spid="15" grpId="0" animBg="1"/>
      <p:bldP spid="17" grpId="0"/>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F47850-4177-E345-9E97-D91EF219FAA3}"/>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C57C746-6DB8-B04B-8454-EF4C237228C0}"/>
              </a:ext>
            </a:extLst>
          </p:cNvPr>
          <p:cNvSpPr>
            <a:spLocks noGrp="1"/>
          </p:cNvSpPr>
          <p:nvPr>
            <p:ph idx="1"/>
          </p:nvPr>
        </p:nvSpPr>
        <p:spPr/>
        <p:txBody>
          <a:bodyPr>
            <a:normAutofit/>
          </a:bodyPr>
          <a:lstStyle/>
          <a:p>
            <a:pPr marL="0" indent="0">
              <a:buNone/>
            </a:pPr>
            <a:r>
              <a:rPr lang="de-DE" dirty="0"/>
              <a:t>                   </a:t>
            </a:r>
            <a:r>
              <a:rPr lang="de-DE" sz="2000" u="sng" dirty="0"/>
              <a:t>Übersicht über die Kassenarten</a:t>
            </a:r>
          </a:p>
          <a:p>
            <a:pPr marL="0" indent="0">
              <a:buNone/>
            </a:pPr>
            <a:endParaRPr lang="de-DE" sz="2000" b="1" dirty="0"/>
          </a:p>
          <a:p>
            <a:pPr marL="0" indent="0">
              <a:buNone/>
            </a:pPr>
            <a:r>
              <a:rPr lang="de-DE" sz="2000" b="1" dirty="0"/>
              <a:t>Privatkassen (private Versicherungen)</a:t>
            </a:r>
          </a:p>
          <a:p>
            <a:r>
              <a:rPr lang="de-DE" sz="2000" dirty="0"/>
              <a:t>Erstatten ihren Versicherten die Kosten der zahnärztlichen Behandlung entsprechend dem gewählten Tarif </a:t>
            </a:r>
          </a:p>
          <a:p>
            <a:endParaRPr lang="de-DE" sz="2000" dirty="0"/>
          </a:p>
          <a:p>
            <a:pPr marL="0" indent="0">
              <a:buNone/>
            </a:pPr>
            <a:r>
              <a:rPr lang="de-DE" sz="2000" i="1" dirty="0"/>
              <a:t>Beispiele:</a:t>
            </a:r>
          </a:p>
          <a:p>
            <a:pPr>
              <a:buFont typeface="Arial" panose="020B0604020202020204" pitchFamily="34" charset="0"/>
              <a:buChar char="•"/>
            </a:pPr>
            <a:r>
              <a:rPr lang="de-DE" sz="2000" dirty="0"/>
              <a:t>Debeka</a:t>
            </a:r>
          </a:p>
          <a:p>
            <a:pPr>
              <a:buFont typeface="Arial" panose="020B0604020202020204" pitchFamily="34" charset="0"/>
              <a:buChar char="•"/>
            </a:pPr>
            <a:r>
              <a:rPr lang="de-DE" sz="2000" dirty="0"/>
              <a:t>ERGO</a:t>
            </a:r>
          </a:p>
          <a:p>
            <a:pPr>
              <a:buFont typeface="Arial" panose="020B0604020202020204" pitchFamily="34" charset="0"/>
              <a:buChar char="•"/>
            </a:pPr>
            <a:r>
              <a:rPr lang="de-DE" sz="2000" dirty="0"/>
              <a:t>Signal Iduna </a:t>
            </a:r>
          </a:p>
          <a:p>
            <a:pPr>
              <a:buFont typeface="Arial" panose="020B0604020202020204" pitchFamily="34" charset="0"/>
              <a:buChar char="•"/>
            </a:pPr>
            <a:r>
              <a:rPr lang="de-DE" sz="2000" dirty="0"/>
              <a:t>ARAG</a:t>
            </a:r>
          </a:p>
          <a:p>
            <a:pPr>
              <a:buFont typeface="Arial" panose="020B0604020202020204" pitchFamily="34" charset="0"/>
              <a:buChar char="•"/>
            </a:pPr>
            <a:r>
              <a:rPr lang="de-DE" sz="2000" dirty="0"/>
              <a:t>…</a:t>
            </a:r>
          </a:p>
          <a:p>
            <a:pPr marL="0" indent="0">
              <a:buNone/>
            </a:pPr>
            <a:endParaRPr lang="de-DE" i="1" dirty="0"/>
          </a:p>
          <a:p>
            <a:pPr marL="0" indent="0">
              <a:buNone/>
            </a:pPr>
            <a:endParaRPr lang="de-DE" b="1" dirty="0"/>
          </a:p>
        </p:txBody>
      </p:sp>
    </p:spTree>
    <p:extLst>
      <p:ext uri="{BB962C8B-B14F-4D97-AF65-F5344CB8AC3E}">
        <p14:creationId xmlns:p14="http://schemas.microsoft.com/office/powerpoint/2010/main" val="13146089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5C4422-7C54-4C49-B87C-1BA78159460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76CDA42D-7EDA-764C-A45D-B8D28B3AE0A2}"/>
              </a:ext>
            </a:extLst>
          </p:cNvPr>
          <p:cNvSpPr>
            <a:spLocks noGrp="1"/>
          </p:cNvSpPr>
          <p:nvPr>
            <p:ph idx="1"/>
          </p:nvPr>
        </p:nvSpPr>
        <p:spPr>
          <a:xfrm>
            <a:off x="237066" y="2013891"/>
            <a:ext cx="7835900" cy="4026430"/>
          </a:xfrm>
        </p:spPr>
        <p:txBody>
          <a:bodyPr/>
          <a:lstStyle/>
          <a:p>
            <a:pPr marL="0" indent="0" algn="ctr">
              <a:buNone/>
            </a:pPr>
            <a:r>
              <a:rPr lang="de-DE" sz="2000" b="1" dirty="0"/>
              <a:t>Gesetzliche Kassen </a:t>
            </a:r>
          </a:p>
          <a:p>
            <a:pPr marL="0" indent="0">
              <a:buNone/>
            </a:pPr>
            <a:endParaRPr lang="de-DE" dirty="0"/>
          </a:p>
        </p:txBody>
      </p:sp>
      <p:sp>
        <p:nvSpPr>
          <p:cNvPr id="4" name="Pfeil nach unten 3">
            <a:extLst>
              <a:ext uri="{FF2B5EF4-FFF2-40B4-BE49-F238E27FC236}">
                <a16:creationId xmlns:a16="http://schemas.microsoft.com/office/drawing/2014/main" id="{58FA55B9-8589-CF43-921D-4C8D6D093B0D}"/>
              </a:ext>
            </a:extLst>
          </p:cNvPr>
          <p:cNvSpPr/>
          <p:nvPr/>
        </p:nvSpPr>
        <p:spPr bwMode="auto">
          <a:xfrm rot="2484931">
            <a:off x="2326545" y="2547524"/>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Textfeld 4">
            <a:extLst>
              <a:ext uri="{FF2B5EF4-FFF2-40B4-BE49-F238E27FC236}">
                <a16:creationId xmlns:a16="http://schemas.microsoft.com/office/drawing/2014/main" id="{4F4B56E9-F69A-8443-BAD7-29396F24D98E}"/>
              </a:ext>
            </a:extLst>
          </p:cNvPr>
          <p:cNvSpPr txBox="1"/>
          <p:nvPr/>
        </p:nvSpPr>
        <p:spPr bwMode="auto">
          <a:xfrm>
            <a:off x="880895" y="3565441"/>
            <a:ext cx="1595309" cy="369332"/>
          </a:xfrm>
          <a:prstGeom prst="rect">
            <a:avLst/>
          </a:prstGeom>
          <a:noFill/>
        </p:spPr>
        <p:txBody>
          <a:bodyPr wrap="none" rtlCol="0">
            <a:spAutoFit/>
          </a:bodyPr>
          <a:lstStyle/>
          <a:p>
            <a:r>
              <a:rPr lang="de-DE" dirty="0">
                <a:latin typeface="+mj-ea"/>
                <a:ea typeface="+mj-ea"/>
              </a:rPr>
              <a:t>Primärkassen</a:t>
            </a:r>
            <a:endParaRPr lang="de-DE" sz="2400" dirty="0">
              <a:latin typeface="+mj-ea"/>
              <a:ea typeface="+mj-ea"/>
            </a:endParaRPr>
          </a:p>
        </p:txBody>
      </p:sp>
      <p:sp>
        <p:nvSpPr>
          <p:cNvPr id="6" name="Pfeil nach unten 5">
            <a:extLst>
              <a:ext uri="{FF2B5EF4-FFF2-40B4-BE49-F238E27FC236}">
                <a16:creationId xmlns:a16="http://schemas.microsoft.com/office/drawing/2014/main" id="{FE78A480-B073-0949-AC9E-698D9DB525B5}"/>
              </a:ext>
            </a:extLst>
          </p:cNvPr>
          <p:cNvSpPr/>
          <p:nvPr/>
        </p:nvSpPr>
        <p:spPr bwMode="auto">
          <a:xfrm rot="19658571">
            <a:off x="5621559" y="2571576"/>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Pfeil nach unten 6">
            <a:extLst>
              <a:ext uri="{FF2B5EF4-FFF2-40B4-BE49-F238E27FC236}">
                <a16:creationId xmlns:a16="http://schemas.microsoft.com/office/drawing/2014/main" id="{67B19169-6D59-234C-9338-5BB9D7B8F8DE}"/>
              </a:ext>
            </a:extLst>
          </p:cNvPr>
          <p:cNvSpPr/>
          <p:nvPr/>
        </p:nvSpPr>
        <p:spPr bwMode="auto">
          <a:xfrm>
            <a:off x="4008866" y="2628906"/>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0" name="Textfeld 9">
            <a:extLst>
              <a:ext uri="{FF2B5EF4-FFF2-40B4-BE49-F238E27FC236}">
                <a16:creationId xmlns:a16="http://schemas.microsoft.com/office/drawing/2014/main" id="{EF74653F-1CAC-DD45-B33B-F123A199D6FE}"/>
              </a:ext>
            </a:extLst>
          </p:cNvPr>
          <p:cNvSpPr txBox="1"/>
          <p:nvPr/>
        </p:nvSpPr>
        <p:spPr bwMode="auto">
          <a:xfrm>
            <a:off x="3370185" y="3565441"/>
            <a:ext cx="1569660" cy="369332"/>
          </a:xfrm>
          <a:prstGeom prst="rect">
            <a:avLst/>
          </a:prstGeom>
          <a:noFill/>
        </p:spPr>
        <p:txBody>
          <a:bodyPr wrap="none" rtlCol="0">
            <a:spAutoFit/>
          </a:bodyPr>
          <a:lstStyle/>
          <a:p>
            <a:r>
              <a:rPr lang="de-DE" dirty="0">
                <a:latin typeface="+mj-ea"/>
                <a:ea typeface="+mj-ea"/>
              </a:rPr>
              <a:t>Ersatzkassen</a:t>
            </a:r>
            <a:endParaRPr lang="de-DE" sz="2400" dirty="0">
              <a:latin typeface="+mj-ea"/>
              <a:ea typeface="+mj-ea"/>
            </a:endParaRPr>
          </a:p>
        </p:txBody>
      </p:sp>
      <p:sp>
        <p:nvSpPr>
          <p:cNvPr id="11" name="Textfeld 10">
            <a:extLst>
              <a:ext uri="{FF2B5EF4-FFF2-40B4-BE49-F238E27FC236}">
                <a16:creationId xmlns:a16="http://schemas.microsoft.com/office/drawing/2014/main" id="{DEF20639-3778-FF41-A9BE-077F0FF8EAC0}"/>
              </a:ext>
            </a:extLst>
          </p:cNvPr>
          <p:cNvSpPr txBox="1"/>
          <p:nvPr/>
        </p:nvSpPr>
        <p:spPr bwMode="auto">
          <a:xfrm>
            <a:off x="5404231" y="3565441"/>
            <a:ext cx="2467342" cy="369332"/>
          </a:xfrm>
          <a:prstGeom prst="rect">
            <a:avLst/>
          </a:prstGeom>
          <a:noFill/>
        </p:spPr>
        <p:txBody>
          <a:bodyPr wrap="none" rtlCol="0">
            <a:spAutoFit/>
          </a:bodyPr>
          <a:lstStyle/>
          <a:p>
            <a:r>
              <a:rPr lang="de-DE" dirty="0">
                <a:latin typeface="+mj-ea"/>
                <a:ea typeface="+mj-ea"/>
              </a:rPr>
              <a:t>Sonstige Kostenträger</a:t>
            </a:r>
          </a:p>
        </p:txBody>
      </p:sp>
    </p:spTree>
    <p:extLst>
      <p:ext uri="{BB962C8B-B14F-4D97-AF65-F5344CB8AC3E}">
        <p14:creationId xmlns:p14="http://schemas.microsoft.com/office/powerpoint/2010/main" val="19163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randombar(horizont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randombar(horizontal)">
                                      <p:cBhvr>
                                        <p:cTn id="15" dur="500"/>
                                        <p:tgtEl>
                                          <p:spTgt spid="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randombar(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animBg="1"/>
      <p:bldP spid="10" grpId="0"/>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DE441-2105-5545-A515-D7C3BE8C9BBB}"/>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15D1199B-FE00-AD48-85EA-66D8F2A3D505}"/>
              </a:ext>
            </a:extLst>
          </p:cNvPr>
          <p:cNvSpPr>
            <a:spLocks noGrp="1"/>
          </p:cNvSpPr>
          <p:nvPr>
            <p:ph idx="1"/>
          </p:nvPr>
        </p:nvSpPr>
        <p:spPr>
          <a:xfrm>
            <a:off x="654050" y="1988840"/>
            <a:ext cx="7835900" cy="4137323"/>
          </a:xfrm>
        </p:spPr>
        <p:txBody>
          <a:bodyPr>
            <a:normAutofit/>
          </a:bodyPr>
          <a:lstStyle/>
          <a:p>
            <a:pPr marL="0" indent="0" algn="ctr">
              <a:buNone/>
            </a:pPr>
            <a:endParaRPr lang="de-DE" sz="2000" b="1" dirty="0"/>
          </a:p>
          <a:p>
            <a:pPr marL="0" indent="0" algn="ctr">
              <a:buNone/>
            </a:pPr>
            <a:r>
              <a:rPr lang="de-DE" sz="2000" b="1" dirty="0"/>
              <a:t>Primärkassen </a:t>
            </a:r>
          </a:p>
          <a:p>
            <a:pPr marL="0" indent="0">
              <a:buNone/>
            </a:pPr>
            <a:endParaRPr lang="de-DE" sz="2000" i="1" dirty="0"/>
          </a:p>
          <a:p>
            <a:pPr marL="0" indent="0">
              <a:buNone/>
            </a:pPr>
            <a:r>
              <a:rPr lang="de-DE" sz="2000" i="1" dirty="0"/>
              <a:t>Beispiele:</a:t>
            </a:r>
          </a:p>
          <a:p>
            <a:pPr marL="0" indent="0">
              <a:buNone/>
            </a:pPr>
            <a:endParaRPr lang="de-DE" sz="2000" i="1" dirty="0"/>
          </a:p>
          <a:p>
            <a:r>
              <a:rPr lang="de-DE" sz="2000" dirty="0"/>
              <a:t>AOK</a:t>
            </a:r>
          </a:p>
          <a:p>
            <a:r>
              <a:rPr lang="de-DE" sz="2000" dirty="0"/>
              <a:t>IKK</a:t>
            </a:r>
          </a:p>
          <a:p>
            <a:r>
              <a:rPr lang="de-DE" sz="2000" dirty="0"/>
              <a:t>Deutsche Rentenversicherung Knappschaft Bahn-See</a:t>
            </a:r>
          </a:p>
          <a:p>
            <a:r>
              <a:rPr lang="de-DE" sz="2000" dirty="0"/>
              <a:t>BKK</a:t>
            </a:r>
          </a:p>
          <a:p>
            <a:r>
              <a:rPr lang="de-DE" sz="2000" dirty="0"/>
              <a:t>SVLFG</a:t>
            </a:r>
          </a:p>
        </p:txBody>
      </p:sp>
    </p:spTree>
    <p:extLst>
      <p:ext uri="{BB962C8B-B14F-4D97-AF65-F5344CB8AC3E}">
        <p14:creationId xmlns:p14="http://schemas.microsoft.com/office/powerpoint/2010/main" val="21316485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95C194-9A37-804F-85D3-1E134DE4B92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2986D647-E8E9-634C-8553-656B0EFD9569}"/>
              </a:ext>
            </a:extLst>
          </p:cNvPr>
          <p:cNvSpPr>
            <a:spLocks noGrp="1"/>
          </p:cNvSpPr>
          <p:nvPr>
            <p:ph idx="1"/>
          </p:nvPr>
        </p:nvSpPr>
        <p:spPr>
          <a:xfrm>
            <a:off x="654050" y="2060848"/>
            <a:ext cx="7835900" cy="4026430"/>
          </a:xfrm>
        </p:spPr>
        <p:txBody>
          <a:bodyPr>
            <a:normAutofit/>
          </a:bodyPr>
          <a:lstStyle/>
          <a:p>
            <a:pPr marL="0" indent="0" algn="ctr">
              <a:buNone/>
            </a:pPr>
            <a:endParaRPr lang="de-DE" sz="2000" b="1" dirty="0"/>
          </a:p>
          <a:p>
            <a:pPr marL="0" indent="0" algn="ctr">
              <a:buNone/>
            </a:pPr>
            <a:r>
              <a:rPr lang="de-DE" sz="2000" b="1" dirty="0"/>
              <a:t>Ersatzkassen</a:t>
            </a:r>
          </a:p>
          <a:p>
            <a:pPr marL="0" indent="0">
              <a:buNone/>
            </a:pPr>
            <a:endParaRPr lang="de-DE" sz="2000" i="1" dirty="0"/>
          </a:p>
          <a:p>
            <a:pPr marL="0" indent="0">
              <a:buNone/>
            </a:pPr>
            <a:r>
              <a:rPr lang="de-DE" sz="2000" i="1" dirty="0"/>
              <a:t>Beispiele:</a:t>
            </a:r>
          </a:p>
          <a:p>
            <a:pPr marL="0" indent="0">
              <a:buNone/>
            </a:pPr>
            <a:endParaRPr lang="de-DE" sz="2000" i="1" dirty="0"/>
          </a:p>
          <a:p>
            <a:r>
              <a:rPr lang="de-DE" sz="2000" dirty="0"/>
              <a:t>Barmer GEK</a:t>
            </a:r>
          </a:p>
          <a:p>
            <a:r>
              <a:rPr lang="de-DE" sz="2000" dirty="0"/>
              <a:t>DAK Gesundheit</a:t>
            </a:r>
          </a:p>
          <a:p>
            <a:r>
              <a:rPr lang="de-DE" sz="2000" dirty="0"/>
              <a:t>Techniker</a:t>
            </a:r>
          </a:p>
          <a:p>
            <a:r>
              <a:rPr lang="de-DE" sz="2000" dirty="0"/>
              <a:t>KKH</a:t>
            </a:r>
          </a:p>
          <a:p>
            <a:r>
              <a:rPr lang="de-DE" sz="2000" dirty="0"/>
              <a:t>HKK</a:t>
            </a:r>
          </a:p>
        </p:txBody>
      </p:sp>
    </p:spTree>
    <p:extLst>
      <p:ext uri="{BB962C8B-B14F-4D97-AF65-F5344CB8AC3E}">
        <p14:creationId xmlns:p14="http://schemas.microsoft.com/office/powerpoint/2010/main" val="32310507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D452CB-A927-4647-8899-88E431E08B0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588D6DB9-762C-E246-96FB-77C5119F0588}"/>
              </a:ext>
            </a:extLst>
          </p:cNvPr>
          <p:cNvSpPr>
            <a:spLocks noGrp="1"/>
          </p:cNvSpPr>
          <p:nvPr>
            <p:ph idx="1"/>
          </p:nvPr>
        </p:nvSpPr>
        <p:spPr/>
        <p:txBody>
          <a:bodyPr>
            <a:normAutofit/>
          </a:bodyPr>
          <a:lstStyle/>
          <a:p>
            <a:pPr marL="0" indent="0" algn="ctr">
              <a:buNone/>
            </a:pPr>
            <a:endParaRPr lang="de-DE" sz="2000" b="1" dirty="0"/>
          </a:p>
          <a:p>
            <a:pPr marL="0" indent="0" algn="ctr">
              <a:buNone/>
            </a:pPr>
            <a:r>
              <a:rPr lang="de-DE" sz="2000" b="1" dirty="0"/>
              <a:t>Sonstige Kostenträger</a:t>
            </a:r>
          </a:p>
          <a:p>
            <a:pPr marL="0" indent="0">
              <a:buNone/>
            </a:pPr>
            <a:endParaRPr lang="de-DE" sz="2000" i="1" dirty="0"/>
          </a:p>
          <a:p>
            <a:pPr marL="0" indent="0">
              <a:buNone/>
            </a:pPr>
            <a:r>
              <a:rPr lang="de-DE" sz="2000" i="1" dirty="0"/>
              <a:t>Beispiele:</a:t>
            </a:r>
          </a:p>
          <a:p>
            <a:pPr marL="0" indent="0">
              <a:buNone/>
            </a:pPr>
            <a:endParaRPr lang="de-DE" sz="2000" i="1" dirty="0"/>
          </a:p>
          <a:p>
            <a:r>
              <a:rPr lang="de-DE" sz="2000" dirty="0"/>
              <a:t>Berufsgenossenschaften</a:t>
            </a:r>
          </a:p>
          <a:p>
            <a:r>
              <a:rPr lang="de-DE" sz="2000" dirty="0"/>
              <a:t>Bundeswehr</a:t>
            </a:r>
          </a:p>
          <a:p>
            <a:r>
              <a:rPr lang="de-DE" sz="2000" dirty="0"/>
              <a:t>Bundespolizei</a:t>
            </a:r>
          </a:p>
          <a:p>
            <a:r>
              <a:rPr lang="de-DE" sz="2000" dirty="0"/>
              <a:t>Fürsorge-, Sozial-, und Jugendämter</a:t>
            </a:r>
          </a:p>
          <a:p>
            <a:r>
              <a:rPr lang="de-DE" sz="2000" dirty="0"/>
              <a:t>Post-, Beamten-, Krankenkasse</a:t>
            </a:r>
          </a:p>
          <a:p>
            <a:r>
              <a:rPr lang="de-DE" sz="2000" dirty="0"/>
              <a:t>Krankenversorgung der Bundesbahnbeamten (KVB)</a:t>
            </a:r>
          </a:p>
        </p:txBody>
      </p:sp>
    </p:spTree>
    <p:extLst>
      <p:ext uri="{BB962C8B-B14F-4D97-AF65-F5344CB8AC3E}">
        <p14:creationId xmlns:p14="http://schemas.microsoft.com/office/powerpoint/2010/main" val="7797593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573F58C-7812-1A49-9404-716AF8B2519A}"/>
              </a:ext>
            </a:extLst>
          </p:cNvPr>
          <p:cNvSpPr>
            <a:spLocks noGrp="1"/>
          </p:cNvSpPr>
          <p:nvPr>
            <p:ph idx="1"/>
          </p:nvPr>
        </p:nvSpPr>
        <p:spPr/>
        <p:txBody>
          <a:bodyPr/>
          <a:lstStyle/>
          <a:p>
            <a:pPr marL="0" indent="0" algn="ctr">
              <a:buNone/>
            </a:pPr>
            <a:endParaRPr lang="de-DE" sz="2000" u="sng" dirty="0"/>
          </a:p>
          <a:p>
            <a:pPr marL="0" indent="0" algn="ctr">
              <a:buNone/>
            </a:pPr>
            <a:r>
              <a:rPr lang="de-DE" sz="2000" u="sng" dirty="0"/>
              <a:t>Elektronische Gesundheitskarte (</a:t>
            </a:r>
            <a:r>
              <a:rPr lang="de-DE" sz="2000" u="sng" dirty="0">
                <a:solidFill>
                  <a:srgbClr val="FF0000"/>
                </a:solidFill>
              </a:rPr>
              <a:t>eGK</a:t>
            </a:r>
            <a:r>
              <a:rPr lang="de-DE" sz="2000" u="sng" dirty="0"/>
              <a:t>)</a:t>
            </a:r>
          </a:p>
          <a:p>
            <a:pPr marL="0" indent="0">
              <a:buNone/>
            </a:pPr>
            <a:endParaRPr lang="de-DE" sz="2000" dirty="0"/>
          </a:p>
          <a:p>
            <a:pPr>
              <a:buFont typeface="Wingdings" pitchFamily="2" charset="2"/>
              <a:buChar char="Ø"/>
            </a:pPr>
            <a:r>
              <a:rPr lang="de-DE" sz="2000" dirty="0"/>
              <a:t>Muss vom Versicherten auf Verlangen vorgelegt werden </a:t>
            </a:r>
          </a:p>
          <a:p>
            <a:pPr>
              <a:buFont typeface="Wingdings" pitchFamily="2" charset="2"/>
              <a:buChar char="Ø"/>
            </a:pPr>
            <a:endParaRPr lang="de-DE" sz="2000" dirty="0"/>
          </a:p>
          <a:p>
            <a:pPr>
              <a:buFont typeface="Wingdings" pitchFamily="2" charset="2"/>
              <a:buChar char="Ø"/>
            </a:pPr>
            <a:r>
              <a:rPr lang="de-DE" sz="2000" dirty="0"/>
              <a:t>Einmal im Quartal in Praxis-Software einlesen </a:t>
            </a:r>
          </a:p>
          <a:p>
            <a:pPr>
              <a:buFont typeface="Wingdings" pitchFamily="2" charset="2"/>
              <a:buChar char="Ø"/>
            </a:pPr>
            <a:endParaRPr lang="de-DE" dirty="0"/>
          </a:p>
          <a:p>
            <a:pPr marL="0" indent="0">
              <a:buNone/>
            </a:pPr>
            <a:endParaRPr lang="de-DE" dirty="0"/>
          </a:p>
        </p:txBody>
      </p:sp>
      <p:sp>
        <p:nvSpPr>
          <p:cNvPr id="2" name="Titel 1">
            <a:extLst>
              <a:ext uri="{FF2B5EF4-FFF2-40B4-BE49-F238E27FC236}">
                <a16:creationId xmlns:a16="http://schemas.microsoft.com/office/drawing/2014/main" id="{D47162A5-C82A-5E4A-9595-B2526C0CDC56}"/>
              </a:ext>
            </a:extLst>
          </p:cNvPr>
          <p:cNvSpPr>
            <a:spLocks noGrp="1"/>
          </p:cNvSpPr>
          <p:nvPr>
            <p:ph type="title"/>
          </p:nvPr>
        </p:nvSpPr>
        <p:spPr/>
        <p:txBody>
          <a:bodyPr/>
          <a:lstStyle/>
          <a:p>
            <a:r>
              <a:rPr lang="de-DE" dirty="0"/>
              <a:t>Patienten empfangen und begleiten</a:t>
            </a:r>
          </a:p>
        </p:txBody>
      </p:sp>
    </p:spTree>
    <p:extLst>
      <p:ext uri="{BB962C8B-B14F-4D97-AF65-F5344CB8AC3E}">
        <p14:creationId xmlns:p14="http://schemas.microsoft.com/office/powerpoint/2010/main" val="7942688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E9B8F51-84C2-6A4D-AEDB-DCDDE0BCEFED}"/>
              </a:ext>
            </a:extLst>
          </p:cNvPr>
          <p:cNvSpPr>
            <a:spLocks noGrp="1"/>
          </p:cNvSpPr>
          <p:nvPr>
            <p:ph idx="1"/>
          </p:nvPr>
        </p:nvSpPr>
        <p:spPr>
          <a:xfrm>
            <a:off x="802659" y="2099733"/>
            <a:ext cx="7835900" cy="4026430"/>
          </a:xfrm>
        </p:spPr>
        <p:txBody>
          <a:bodyPr>
            <a:normAutofit fontScale="92500" lnSpcReduction="10000"/>
          </a:bodyPr>
          <a:lstStyle/>
          <a:p>
            <a:pPr marL="0" indent="0" algn="ctr">
              <a:buNone/>
            </a:pPr>
            <a:endParaRPr lang="de-DE" sz="2000" u="sng" dirty="0"/>
          </a:p>
          <a:p>
            <a:pPr marL="0" indent="0" algn="ctr">
              <a:buNone/>
            </a:pPr>
            <a:r>
              <a:rPr lang="de-DE" sz="2200" u="sng" dirty="0"/>
              <a:t>Quartalsabrechnung</a:t>
            </a:r>
          </a:p>
          <a:p>
            <a:pPr marL="0" indent="0">
              <a:buNone/>
            </a:pPr>
            <a:endParaRPr lang="de-DE" sz="2000" u="sng" dirty="0"/>
          </a:p>
          <a:p>
            <a:pPr marL="0" indent="0">
              <a:buNone/>
            </a:pPr>
            <a:endParaRPr lang="de-DE" sz="2000" u="sng" dirty="0"/>
          </a:p>
          <a:p>
            <a:pPr>
              <a:buFont typeface="Wingdings" pitchFamily="2" charset="2"/>
              <a:buChar char="Ø"/>
            </a:pPr>
            <a:r>
              <a:rPr lang="de-DE" sz="2200" dirty="0"/>
              <a:t>Zahnärzte müssen über einen „elektronischen Heilberufe-Ausweis“ (</a:t>
            </a:r>
            <a:r>
              <a:rPr lang="de-DE" sz="2200" dirty="0" err="1">
                <a:solidFill>
                  <a:srgbClr val="FF0000"/>
                </a:solidFill>
              </a:rPr>
              <a:t>eHBA</a:t>
            </a:r>
            <a:r>
              <a:rPr lang="de-DE" sz="2200" dirty="0"/>
              <a:t>) verfügen</a:t>
            </a:r>
          </a:p>
          <a:p>
            <a:pPr marL="0" indent="0">
              <a:buNone/>
            </a:pPr>
            <a:r>
              <a:rPr lang="de-DE" sz="2200" dirty="0"/>
              <a:t>	</a:t>
            </a:r>
          </a:p>
          <a:p>
            <a:pPr marL="0" indent="0">
              <a:buNone/>
            </a:pPr>
            <a:endParaRPr lang="de-DE" sz="2200" dirty="0"/>
          </a:p>
          <a:p>
            <a:pPr marL="0" indent="0">
              <a:buNone/>
            </a:pPr>
            <a:r>
              <a:rPr lang="de-DE" sz="2200" dirty="0"/>
              <a:t>Eingabe der Pin =&gt; Onlineabgleich der                                  Versichertendaten, Ausstellung von Rezepten, Arbeitsunfähigkeitsbescheinigungen, Behandlungspläne für PAR, KB, ZE</a:t>
            </a:r>
          </a:p>
          <a:p>
            <a:pPr marL="0" indent="0">
              <a:buNone/>
            </a:pPr>
            <a:endParaRPr lang="de-DE" dirty="0"/>
          </a:p>
          <a:p>
            <a:pPr marL="0" indent="0">
              <a:buNone/>
            </a:pPr>
            <a:r>
              <a:rPr lang="de-DE" dirty="0"/>
              <a:t>      </a:t>
            </a:r>
          </a:p>
          <a:p>
            <a:pPr marL="0" indent="0">
              <a:buNone/>
            </a:pPr>
            <a:endParaRPr lang="de-DE" dirty="0"/>
          </a:p>
          <a:p>
            <a:pPr marL="0" indent="0">
              <a:buNone/>
            </a:pPr>
            <a:endParaRPr lang="de-DE" dirty="0"/>
          </a:p>
        </p:txBody>
      </p:sp>
      <p:sp>
        <p:nvSpPr>
          <p:cNvPr id="4" name="Nach oben gebogener Pfeil 3">
            <a:extLst>
              <a:ext uri="{FF2B5EF4-FFF2-40B4-BE49-F238E27FC236}">
                <a16:creationId xmlns:a16="http://schemas.microsoft.com/office/drawing/2014/main" id="{52ED3F38-8F14-494F-B47B-11B1A2F0A067}"/>
              </a:ext>
            </a:extLst>
          </p:cNvPr>
          <p:cNvSpPr/>
          <p:nvPr/>
        </p:nvSpPr>
        <p:spPr bwMode="auto">
          <a:xfrm rot="5400000">
            <a:off x="429568" y="4112948"/>
            <a:ext cx="360040" cy="36004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96DE114D-33E0-6145-A48E-65137F7FBF8C}"/>
              </a:ext>
            </a:extLst>
          </p:cNvPr>
          <p:cNvSpPr>
            <a:spLocks noGrp="1"/>
          </p:cNvSpPr>
          <p:nvPr>
            <p:ph type="title"/>
          </p:nvPr>
        </p:nvSpPr>
        <p:spPr/>
        <p:txBody>
          <a:bodyPr/>
          <a:lstStyle/>
          <a:p>
            <a:r>
              <a:rPr lang="de-DE" dirty="0"/>
              <a:t>Patienten empfangen und begleiten</a:t>
            </a:r>
          </a:p>
        </p:txBody>
      </p:sp>
    </p:spTree>
    <p:extLst>
      <p:ext uri="{BB962C8B-B14F-4D97-AF65-F5344CB8AC3E}">
        <p14:creationId xmlns:p14="http://schemas.microsoft.com/office/powerpoint/2010/main" val="42259037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8220BB-15EA-9D45-A6C1-1777337F8CD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E9CC6223-E3A3-0041-AE8D-5A7C14886FF1}"/>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Vorbereitung Upload</a:t>
            </a:r>
          </a:p>
          <a:p>
            <a:pPr marL="0" indent="0" algn="ctr">
              <a:buNone/>
            </a:pPr>
            <a:endParaRPr lang="de-DE" sz="2000" u="sng" dirty="0"/>
          </a:p>
          <a:p>
            <a:pPr marL="0" indent="0" algn="ctr">
              <a:buNone/>
            </a:pPr>
            <a:endParaRPr lang="de-DE" sz="2000" u="sng" dirty="0"/>
          </a:p>
          <a:p>
            <a:pPr>
              <a:buFont typeface="Wingdings" pitchFamily="2" charset="2"/>
              <a:buChar char="Ø"/>
            </a:pPr>
            <a:r>
              <a:rPr lang="de-DE" sz="2000" dirty="0"/>
              <a:t>Bundeseinheitliches Kassenverzeichnis (</a:t>
            </a:r>
            <a:r>
              <a:rPr lang="de-DE" sz="2000" dirty="0">
                <a:solidFill>
                  <a:srgbClr val="FF0000"/>
                </a:solidFill>
              </a:rPr>
              <a:t>BKV</a:t>
            </a:r>
            <a:r>
              <a:rPr lang="de-DE" sz="2000" dirty="0"/>
              <a:t>) im Programm jedes Quartal neu einlesen</a:t>
            </a:r>
          </a:p>
          <a:p>
            <a:pPr>
              <a:buFont typeface="Wingdings" pitchFamily="2" charset="2"/>
              <a:buChar char="Ø"/>
            </a:pPr>
            <a:r>
              <a:rPr lang="de-DE" sz="2000" dirty="0"/>
              <a:t>Abrechnungsdaten werden vom </a:t>
            </a:r>
            <a:r>
              <a:rPr lang="de-DE" sz="2000" dirty="0">
                <a:latin typeface="+mn-ea"/>
              </a:rPr>
              <a:t>BEMA-Prüfmodul</a:t>
            </a:r>
            <a:r>
              <a:rPr lang="de-DE" sz="2000" dirty="0"/>
              <a:t> auf Richtigkeit geprüft</a:t>
            </a:r>
          </a:p>
          <a:p>
            <a:pPr>
              <a:buFont typeface="Wingdings" pitchFamily="2" charset="2"/>
              <a:buChar char="Ø"/>
            </a:pPr>
            <a:r>
              <a:rPr lang="de-DE" sz="2000" dirty="0"/>
              <a:t>Abrechnungsdaten vom Programm werden in einer Datei verschlüsselt aufbereitet und an die KZV übermittelt</a:t>
            </a:r>
          </a:p>
        </p:txBody>
      </p:sp>
    </p:spTree>
    <p:extLst>
      <p:ext uri="{BB962C8B-B14F-4D97-AF65-F5344CB8AC3E}">
        <p14:creationId xmlns:p14="http://schemas.microsoft.com/office/powerpoint/2010/main" val="1424563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3493482E-1932-9A45-9353-C7E7966F0F1A}"/>
              </a:ext>
            </a:extLst>
          </p:cNvPr>
          <p:cNvSpPr>
            <a:spLocks noGrp="1"/>
          </p:cNvSpPr>
          <p:nvPr>
            <p:ph idx="1"/>
          </p:nvPr>
        </p:nvSpPr>
        <p:spPr/>
        <p:txBody>
          <a:bodyPr/>
          <a:lstStyle/>
          <a:p>
            <a:pPr marL="0" indent="0" algn="ctr">
              <a:buNone/>
            </a:pPr>
            <a:r>
              <a:rPr lang="de-DE" sz="2000" u="sng" dirty="0"/>
              <a:t>Vertragliche Beziehungen zwischen Zahnarzt - gesetzl. versichertem Patienten – Krankenkasse - KZV</a:t>
            </a:r>
          </a:p>
          <a:p>
            <a:pPr marL="0" indent="0">
              <a:buNone/>
            </a:pPr>
            <a:endParaRPr lang="de-DE" b="1" u="sng" dirty="0"/>
          </a:p>
        </p:txBody>
      </p:sp>
      <p:sp>
        <p:nvSpPr>
          <p:cNvPr id="36" name="Oval 35">
            <a:extLst>
              <a:ext uri="{FF2B5EF4-FFF2-40B4-BE49-F238E27FC236}">
                <a16:creationId xmlns:a16="http://schemas.microsoft.com/office/drawing/2014/main" id="{4FC7C0DD-19A3-E240-A49E-3BB8DFA67618}"/>
              </a:ext>
            </a:extLst>
          </p:cNvPr>
          <p:cNvSpPr/>
          <p:nvPr/>
        </p:nvSpPr>
        <p:spPr bwMode="auto">
          <a:xfrm>
            <a:off x="465713" y="5262487"/>
            <a:ext cx="1760878" cy="1045574"/>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5" name="Oval 34">
            <a:extLst>
              <a:ext uri="{FF2B5EF4-FFF2-40B4-BE49-F238E27FC236}">
                <a16:creationId xmlns:a16="http://schemas.microsoft.com/office/drawing/2014/main" id="{55E813EC-EB66-B546-93B5-BD17565C6861}"/>
              </a:ext>
            </a:extLst>
          </p:cNvPr>
          <p:cNvSpPr/>
          <p:nvPr/>
        </p:nvSpPr>
        <p:spPr bwMode="auto">
          <a:xfrm>
            <a:off x="457200" y="2942262"/>
            <a:ext cx="1760878" cy="1045574"/>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4" name="Oval 33">
            <a:extLst>
              <a:ext uri="{FF2B5EF4-FFF2-40B4-BE49-F238E27FC236}">
                <a16:creationId xmlns:a16="http://schemas.microsoft.com/office/drawing/2014/main" id="{32071211-0CB5-B74F-88C4-2C38D2399FF2}"/>
              </a:ext>
            </a:extLst>
          </p:cNvPr>
          <p:cNvSpPr/>
          <p:nvPr/>
        </p:nvSpPr>
        <p:spPr bwMode="auto">
          <a:xfrm>
            <a:off x="6468590" y="2938264"/>
            <a:ext cx="1760878" cy="1045574"/>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32" name="Oval 31">
            <a:extLst>
              <a:ext uri="{FF2B5EF4-FFF2-40B4-BE49-F238E27FC236}">
                <a16:creationId xmlns:a16="http://schemas.microsoft.com/office/drawing/2014/main" id="{F310ABA7-0FD7-7D43-A782-4DC55C600252}"/>
              </a:ext>
            </a:extLst>
          </p:cNvPr>
          <p:cNvSpPr/>
          <p:nvPr/>
        </p:nvSpPr>
        <p:spPr bwMode="auto">
          <a:xfrm>
            <a:off x="6493597" y="5302289"/>
            <a:ext cx="1760878" cy="1045574"/>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2" name="Textfeld 21">
            <a:extLst>
              <a:ext uri="{FF2B5EF4-FFF2-40B4-BE49-F238E27FC236}">
                <a16:creationId xmlns:a16="http://schemas.microsoft.com/office/drawing/2014/main" id="{2A78800D-9AAF-D74D-B7CC-7230574CD53F}"/>
              </a:ext>
            </a:extLst>
          </p:cNvPr>
          <p:cNvSpPr txBox="1"/>
          <p:nvPr/>
        </p:nvSpPr>
        <p:spPr bwMode="auto">
          <a:xfrm>
            <a:off x="5981792" y="4404398"/>
            <a:ext cx="1096195" cy="830997"/>
          </a:xfrm>
          <a:prstGeom prst="rect">
            <a:avLst/>
          </a:prstGeom>
          <a:noFill/>
        </p:spPr>
        <p:txBody>
          <a:bodyPr wrap="square" rtlCol="0">
            <a:spAutoFit/>
          </a:bodyPr>
          <a:lstStyle/>
          <a:p>
            <a:r>
              <a:rPr lang="de-DE" sz="1600" dirty="0">
                <a:latin typeface="+mn-ea"/>
              </a:rPr>
              <a:t>Zahlung von Beiträgen</a:t>
            </a:r>
          </a:p>
        </p:txBody>
      </p:sp>
      <p:sp>
        <p:nvSpPr>
          <p:cNvPr id="2" name="Titel 1">
            <a:extLst>
              <a:ext uri="{FF2B5EF4-FFF2-40B4-BE49-F238E27FC236}">
                <a16:creationId xmlns:a16="http://schemas.microsoft.com/office/drawing/2014/main" id="{9B37E358-A325-3646-AE85-B173AF42F198}"/>
              </a:ext>
            </a:extLst>
          </p:cNvPr>
          <p:cNvSpPr>
            <a:spLocks noGrp="1"/>
          </p:cNvSpPr>
          <p:nvPr>
            <p:ph type="title"/>
          </p:nvPr>
        </p:nvSpPr>
        <p:spPr/>
        <p:txBody>
          <a:bodyPr/>
          <a:lstStyle/>
          <a:p>
            <a:r>
              <a:rPr lang="de-DE" dirty="0"/>
              <a:t>Patienten empfangen und begleiten</a:t>
            </a:r>
          </a:p>
        </p:txBody>
      </p:sp>
      <p:sp>
        <p:nvSpPr>
          <p:cNvPr id="4" name="Textfeld 3">
            <a:extLst>
              <a:ext uri="{FF2B5EF4-FFF2-40B4-BE49-F238E27FC236}">
                <a16:creationId xmlns:a16="http://schemas.microsoft.com/office/drawing/2014/main" id="{0C4504D2-1729-CE47-9D38-3DF11D605E99}"/>
              </a:ext>
            </a:extLst>
          </p:cNvPr>
          <p:cNvSpPr txBox="1"/>
          <p:nvPr/>
        </p:nvSpPr>
        <p:spPr bwMode="auto">
          <a:xfrm>
            <a:off x="854504" y="3296181"/>
            <a:ext cx="1213113" cy="369332"/>
          </a:xfrm>
          <a:prstGeom prst="rect">
            <a:avLst/>
          </a:prstGeom>
          <a:noFill/>
        </p:spPr>
        <p:txBody>
          <a:bodyPr wrap="square" rtlCol="0">
            <a:spAutoFit/>
          </a:bodyPr>
          <a:lstStyle/>
          <a:p>
            <a:r>
              <a:rPr lang="de-DE" b="1" dirty="0">
                <a:solidFill>
                  <a:srgbClr val="FF0000"/>
                </a:solidFill>
                <a:latin typeface="+mj-ea"/>
                <a:ea typeface="+mj-ea"/>
              </a:rPr>
              <a:t>Zahnarzt</a:t>
            </a:r>
          </a:p>
        </p:txBody>
      </p:sp>
      <p:sp>
        <p:nvSpPr>
          <p:cNvPr id="5" name="Textfeld 4">
            <a:extLst>
              <a:ext uri="{FF2B5EF4-FFF2-40B4-BE49-F238E27FC236}">
                <a16:creationId xmlns:a16="http://schemas.microsoft.com/office/drawing/2014/main" id="{C92D8277-51FC-DD4A-A835-227B3FD7A699}"/>
              </a:ext>
            </a:extLst>
          </p:cNvPr>
          <p:cNvSpPr txBox="1"/>
          <p:nvPr/>
        </p:nvSpPr>
        <p:spPr bwMode="auto">
          <a:xfrm>
            <a:off x="6927532" y="3298232"/>
            <a:ext cx="1063202" cy="369332"/>
          </a:xfrm>
          <a:prstGeom prst="rect">
            <a:avLst/>
          </a:prstGeom>
          <a:noFill/>
        </p:spPr>
        <p:txBody>
          <a:bodyPr wrap="square" rtlCol="0">
            <a:spAutoFit/>
          </a:bodyPr>
          <a:lstStyle/>
          <a:p>
            <a:r>
              <a:rPr lang="de-DE" b="1" dirty="0">
                <a:solidFill>
                  <a:srgbClr val="FF0000"/>
                </a:solidFill>
                <a:latin typeface="+mj-ea"/>
                <a:ea typeface="+mj-ea"/>
              </a:rPr>
              <a:t>Patient</a:t>
            </a:r>
          </a:p>
        </p:txBody>
      </p:sp>
      <p:sp>
        <p:nvSpPr>
          <p:cNvPr id="6" name="Textfeld 5">
            <a:extLst>
              <a:ext uri="{FF2B5EF4-FFF2-40B4-BE49-F238E27FC236}">
                <a16:creationId xmlns:a16="http://schemas.microsoft.com/office/drawing/2014/main" id="{AEDF67D0-7D4F-454C-BC8B-A78E8482367D}"/>
              </a:ext>
            </a:extLst>
          </p:cNvPr>
          <p:cNvSpPr txBox="1"/>
          <p:nvPr/>
        </p:nvSpPr>
        <p:spPr bwMode="auto">
          <a:xfrm>
            <a:off x="1086321" y="5598099"/>
            <a:ext cx="1063202" cy="369332"/>
          </a:xfrm>
          <a:prstGeom prst="rect">
            <a:avLst/>
          </a:prstGeom>
          <a:noFill/>
        </p:spPr>
        <p:txBody>
          <a:bodyPr wrap="square" rtlCol="0">
            <a:spAutoFit/>
          </a:bodyPr>
          <a:lstStyle/>
          <a:p>
            <a:r>
              <a:rPr lang="de-DE" b="1" dirty="0">
                <a:solidFill>
                  <a:srgbClr val="FF0000"/>
                </a:solidFill>
                <a:latin typeface="+mj-ea"/>
                <a:ea typeface="+mj-ea"/>
              </a:rPr>
              <a:t>KZV</a:t>
            </a:r>
          </a:p>
        </p:txBody>
      </p:sp>
      <p:sp>
        <p:nvSpPr>
          <p:cNvPr id="7" name="Textfeld 6">
            <a:extLst>
              <a:ext uri="{FF2B5EF4-FFF2-40B4-BE49-F238E27FC236}">
                <a16:creationId xmlns:a16="http://schemas.microsoft.com/office/drawing/2014/main" id="{6FA50783-E317-D941-B96E-B2098362EE5E}"/>
              </a:ext>
            </a:extLst>
          </p:cNvPr>
          <p:cNvSpPr txBox="1"/>
          <p:nvPr/>
        </p:nvSpPr>
        <p:spPr bwMode="auto">
          <a:xfrm>
            <a:off x="6558048" y="5611148"/>
            <a:ext cx="1891540" cy="369332"/>
          </a:xfrm>
          <a:prstGeom prst="rect">
            <a:avLst/>
          </a:prstGeom>
          <a:noFill/>
        </p:spPr>
        <p:txBody>
          <a:bodyPr wrap="square" rtlCol="0">
            <a:spAutoFit/>
          </a:bodyPr>
          <a:lstStyle/>
          <a:p>
            <a:r>
              <a:rPr lang="de-DE" b="1" dirty="0">
                <a:solidFill>
                  <a:srgbClr val="FF0000"/>
                </a:solidFill>
                <a:latin typeface="+mj-ea"/>
                <a:ea typeface="+mj-ea"/>
              </a:rPr>
              <a:t>Krankenkasse</a:t>
            </a:r>
          </a:p>
        </p:txBody>
      </p:sp>
      <p:sp>
        <p:nvSpPr>
          <p:cNvPr id="10" name="Pfeil nach unten 9">
            <a:extLst>
              <a:ext uri="{FF2B5EF4-FFF2-40B4-BE49-F238E27FC236}">
                <a16:creationId xmlns:a16="http://schemas.microsoft.com/office/drawing/2014/main" id="{F23E6AFD-3EDE-304D-807A-6198D7DFF4E5}"/>
              </a:ext>
            </a:extLst>
          </p:cNvPr>
          <p:cNvSpPr/>
          <p:nvPr/>
        </p:nvSpPr>
        <p:spPr bwMode="auto">
          <a:xfrm rot="16200000">
            <a:off x="4225112" y="1328432"/>
            <a:ext cx="123898" cy="3880291"/>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2" name="Pfeil nach unten 11">
            <a:extLst>
              <a:ext uri="{FF2B5EF4-FFF2-40B4-BE49-F238E27FC236}">
                <a16:creationId xmlns:a16="http://schemas.microsoft.com/office/drawing/2014/main" id="{9D9A8608-73E7-9E48-9E84-9C7E35802F04}"/>
              </a:ext>
            </a:extLst>
          </p:cNvPr>
          <p:cNvSpPr/>
          <p:nvPr/>
        </p:nvSpPr>
        <p:spPr bwMode="auto">
          <a:xfrm rot="5400000">
            <a:off x="4232471" y="2076073"/>
            <a:ext cx="90268" cy="386138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3" name="Pfeil nach unten 12">
            <a:extLst>
              <a:ext uri="{FF2B5EF4-FFF2-40B4-BE49-F238E27FC236}">
                <a16:creationId xmlns:a16="http://schemas.microsoft.com/office/drawing/2014/main" id="{52B9C47C-53BB-A240-857A-7D248BD5267A}"/>
              </a:ext>
            </a:extLst>
          </p:cNvPr>
          <p:cNvSpPr/>
          <p:nvPr/>
        </p:nvSpPr>
        <p:spPr bwMode="auto">
          <a:xfrm rot="16200000">
            <a:off x="4251420" y="3735872"/>
            <a:ext cx="151898" cy="37307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4" name="Pfeil nach unten 13">
            <a:extLst>
              <a:ext uri="{FF2B5EF4-FFF2-40B4-BE49-F238E27FC236}">
                <a16:creationId xmlns:a16="http://schemas.microsoft.com/office/drawing/2014/main" id="{B0F24A5B-C776-A943-B861-EE43FEA42A7A}"/>
              </a:ext>
            </a:extLst>
          </p:cNvPr>
          <p:cNvSpPr/>
          <p:nvPr/>
        </p:nvSpPr>
        <p:spPr bwMode="auto">
          <a:xfrm rot="5400000">
            <a:off x="4258775" y="4146057"/>
            <a:ext cx="134517" cy="3730708"/>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6" name="Pfeil nach unten 15">
            <a:extLst>
              <a:ext uri="{FF2B5EF4-FFF2-40B4-BE49-F238E27FC236}">
                <a16:creationId xmlns:a16="http://schemas.microsoft.com/office/drawing/2014/main" id="{5AAE2200-5CBE-DE4C-8B4E-A634D32AC480}"/>
              </a:ext>
            </a:extLst>
          </p:cNvPr>
          <p:cNvSpPr/>
          <p:nvPr/>
        </p:nvSpPr>
        <p:spPr bwMode="auto">
          <a:xfrm>
            <a:off x="7140115" y="4101978"/>
            <a:ext cx="145185" cy="1176584"/>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7" name="Textfeld 16">
            <a:extLst>
              <a:ext uri="{FF2B5EF4-FFF2-40B4-BE49-F238E27FC236}">
                <a16:creationId xmlns:a16="http://schemas.microsoft.com/office/drawing/2014/main" id="{24447260-BA1A-F047-B738-BDD0ABAF18FE}"/>
              </a:ext>
            </a:extLst>
          </p:cNvPr>
          <p:cNvSpPr txBox="1"/>
          <p:nvPr/>
        </p:nvSpPr>
        <p:spPr bwMode="auto">
          <a:xfrm>
            <a:off x="3261999" y="2906538"/>
            <a:ext cx="2563522" cy="338554"/>
          </a:xfrm>
          <a:prstGeom prst="rect">
            <a:avLst/>
          </a:prstGeom>
          <a:noFill/>
        </p:spPr>
        <p:txBody>
          <a:bodyPr wrap="none" rtlCol="0">
            <a:spAutoFit/>
          </a:bodyPr>
          <a:lstStyle/>
          <a:p>
            <a:r>
              <a:rPr lang="de-DE" sz="1600" dirty="0">
                <a:latin typeface="+mn-ea"/>
              </a:rPr>
              <a:t>Zahnärztliche Behandlung</a:t>
            </a:r>
          </a:p>
        </p:txBody>
      </p:sp>
      <p:sp>
        <p:nvSpPr>
          <p:cNvPr id="18" name="Textfeld 17">
            <a:extLst>
              <a:ext uri="{FF2B5EF4-FFF2-40B4-BE49-F238E27FC236}">
                <a16:creationId xmlns:a16="http://schemas.microsoft.com/office/drawing/2014/main" id="{9B8D0A9F-A46F-9940-B7EB-42B4FA77626B}"/>
              </a:ext>
            </a:extLst>
          </p:cNvPr>
          <p:cNvSpPr txBox="1"/>
          <p:nvPr/>
        </p:nvSpPr>
        <p:spPr bwMode="auto">
          <a:xfrm>
            <a:off x="3261999" y="3263159"/>
            <a:ext cx="2018501" cy="338554"/>
          </a:xfrm>
          <a:prstGeom prst="rect">
            <a:avLst/>
          </a:prstGeom>
          <a:noFill/>
        </p:spPr>
        <p:txBody>
          <a:bodyPr wrap="none" rtlCol="0">
            <a:spAutoFit/>
          </a:bodyPr>
          <a:lstStyle/>
          <a:p>
            <a:r>
              <a:rPr lang="de-DE" sz="1600" dirty="0">
                <a:latin typeface="+mn-ea"/>
              </a:rPr>
              <a:t>Behandlungsvertrag</a:t>
            </a:r>
            <a:endParaRPr lang="de-DE" dirty="0">
              <a:latin typeface="+mn-ea"/>
            </a:endParaRPr>
          </a:p>
        </p:txBody>
      </p:sp>
      <p:sp>
        <p:nvSpPr>
          <p:cNvPr id="20" name="Textfeld 19">
            <a:extLst>
              <a:ext uri="{FF2B5EF4-FFF2-40B4-BE49-F238E27FC236}">
                <a16:creationId xmlns:a16="http://schemas.microsoft.com/office/drawing/2014/main" id="{4DD95872-5B6F-CB44-AC60-D1BF38C107E1}"/>
              </a:ext>
            </a:extLst>
          </p:cNvPr>
          <p:cNvSpPr txBox="1"/>
          <p:nvPr/>
        </p:nvSpPr>
        <p:spPr bwMode="auto">
          <a:xfrm>
            <a:off x="3257969" y="3693774"/>
            <a:ext cx="2723823" cy="338554"/>
          </a:xfrm>
          <a:prstGeom prst="rect">
            <a:avLst/>
          </a:prstGeom>
          <a:noFill/>
        </p:spPr>
        <p:txBody>
          <a:bodyPr wrap="none" rtlCol="0">
            <a:spAutoFit/>
          </a:bodyPr>
          <a:lstStyle/>
          <a:p>
            <a:r>
              <a:rPr lang="de-DE" sz="1600" dirty="0">
                <a:latin typeface="+mn-ea"/>
              </a:rPr>
              <a:t>Behandlungsausweis (</a:t>
            </a:r>
            <a:r>
              <a:rPr lang="de-DE" sz="1600" dirty="0" err="1">
                <a:latin typeface="+mn-ea"/>
              </a:rPr>
              <a:t>eGK</a:t>
            </a:r>
            <a:r>
              <a:rPr lang="de-DE" sz="1600" dirty="0">
                <a:latin typeface="+mn-ea"/>
              </a:rPr>
              <a:t>)</a:t>
            </a:r>
          </a:p>
        </p:txBody>
      </p:sp>
      <p:sp>
        <p:nvSpPr>
          <p:cNvPr id="21" name="Textfeld 20">
            <a:extLst>
              <a:ext uri="{FF2B5EF4-FFF2-40B4-BE49-F238E27FC236}">
                <a16:creationId xmlns:a16="http://schemas.microsoft.com/office/drawing/2014/main" id="{3B9AF6DB-7967-2C4C-BBDD-087764D1450E}"/>
              </a:ext>
            </a:extLst>
          </p:cNvPr>
          <p:cNvSpPr txBox="1"/>
          <p:nvPr/>
        </p:nvSpPr>
        <p:spPr bwMode="auto">
          <a:xfrm>
            <a:off x="7459133" y="3943568"/>
            <a:ext cx="1891539" cy="1323439"/>
          </a:xfrm>
          <a:prstGeom prst="rect">
            <a:avLst/>
          </a:prstGeom>
          <a:noFill/>
          <a:effectLst/>
        </p:spPr>
        <p:txBody>
          <a:bodyPr wrap="square" rtlCol="0">
            <a:spAutoFit/>
          </a:bodyPr>
          <a:lstStyle/>
          <a:p>
            <a:r>
              <a:rPr lang="de-DE" sz="1600" dirty="0">
                <a:latin typeface="+mn-ea"/>
              </a:rPr>
              <a:t>Bereitstellung</a:t>
            </a:r>
          </a:p>
          <a:p>
            <a:r>
              <a:rPr lang="de-DE" sz="1600" dirty="0">
                <a:latin typeface="+mn-ea"/>
              </a:rPr>
              <a:t>von </a:t>
            </a:r>
          </a:p>
          <a:p>
            <a:r>
              <a:rPr lang="de-DE" sz="1600" dirty="0">
                <a:latin typeface="+mn-ea"/>
              </a:rPr>
              <a:t>Sachleistungen, Zuschüsse zu Leistungen</a:t>
            </a:r>
          </a:p>
        </p:txBody>
      </p:sp>
      <p:sp>
        <p:nvSpPr>
          <p:cNvPr id="23" name="Textfeld 22">
            <a:extLst>
              <a:ext uri="{FF2B5EF4-FFF2-40B4-BE49-F238E27FC236}">
                <a16:creationId xmlns:a16="http://schemas.microsoft.com/office/drawing/2014/main" id="{DAD38C10-5C87-9E42-995D-9EB68AA4D700}"/>
              </a:ext>
            </a:extLst>
          </p:cNvPr>
          <p:cNvSpPr txBox="1"/>
          <p:nvPr/>
        </p:nvSpPr>
        <p:spPr bwMode="auto">
          <a:xfrm>
            <a:off x="3452916" y="5656443"/>
            <a:ext cx="2408032" cy="338554"/>
          </a:xfrm>
          <a:prstGeom prst="rect">
            <a:avLst/>
          </a:prstGeom>
          <a:noFill/>
        </p:spPr>
        <p:txBody>
          <a:bodyPr wrap="none" rtlCol="0">
            <a:spAutoFit/>
          </a:bodyPr>
          <a:lstStyle/>
          <a:p>
            <a:r>
              <a:rPr lang="de-DE" sz="1600" dirty="0">
                <a:latin typeface="+mn-ea"/>
              </a:rPr>
              <a:t>Zahlung Gesamthonorar</a:t>
            </a:r>
          </a:p>
        </p:txBody>
      </p:sp>
      <p:sp>
        <p:nvSpPr>
          <p:cNvPr id="24" name="Textfeld 23">
            <a:extLst>
              <a:ext uri="{FF2B5EF4-FFF2-40B4-BE49-F238E27FC236}">
                <a16:creationId xmlns:a16="http://schemas.microsoft.com/office/drawing/2014/main" id="{25BEA6AA-1666-2946-A1BC-9A122CD163E3}"/>
              </a:ext>
            </a:extLst>
          </p:cNvPr>
          <p:cNvSpPr txBox="1"/>
          <p:nvPr/>
        </p:nvSpPr>
        <p:spPr bwMode="auto">
          <a:xfrm>
            <a:off x="3378462" y="5247673"/>
            <a:ext cx="2359941" cy="338554"/>
          </a:xfrm>
          <a:prstGeom prst="rect">
            <a:avLst/>
          </a:prstGeom>
          <a:noFill/>
        </p:spPr>
        <p:txBody>
          <a:bodyPr wrap="none" rtlCol="0">
            <a:spAutoFit/>
          </a:bodyPr>
          <a:lstStyle/>
          <a:p>
            <a:r>
              <a:rPr lang="de-DE" sz="1600" dirty="0">
                <a:latin typeface="+mn-ea"/>
              </a:rPr>
              <a:t>Abrechnungsunterlagen</a:t>
            </a:r>
            <a:endParaRPr lang="de-DE" dirty="0">
              <a:latin typeface="+mn-ea"/>
            </a:endParaRPr>
          </a:p>
        </p:txBody>
      </p:sp>
      <p:sp>
        <p:nvSpPr>
          <p:cNvPr id="25" name="Textfeld 24">
            <a:extLst>
              <a:ext uri="{FF2B5EF4-FFF2-40B4-BE49-F238E27FC236}">
                <a16:creationId xmlns:a16="http://schemas.microsoft.com/office/drawing/2014/main" id="{8C18303E-0F66-CF4E-BA7E-DAE1A65AF3DE}"/>
              </a:ext>
            </a:extLst>
          </p:cNvPr>
          <p:cNvSpPr txBox="1"/>
          <p:nvPr/>
        </p:nvSpPr>
        <p:spPr bwMode="auto">
          <a:xfrm>
            <a:off x="1791763" y="4510822"/>
            <a:ext cx="1746518" cy="830997"/>
          </a:xfrm>
          <a:prstGeom prst="rect">
            <a:avLst/>
          </a:prstGeom>
          <a:noFill/>
        </p:spPr>
        <p:txBody>
          <a:bodyPr wrap="square" rtlCol="0">
            <a:spAutoFit/>
          </a:bodyPr>
          <a:lstStyle/>
          <a:p>
            <a:r>
              <a:rPr lang="de-DE" sz="1600" dirty="0">
                <a:latin typeface="+mn-ea"/>
              </a:rPr>
              <a:t>Zahlung </a:t>
            </a:r>
          </a:p>
          <a:p>
            <a:r>
              <a:rPr lang="de-DE" sz="1600" dirty="0">
                <a:latin typeface="+mn-ea"/>
              </a:rPr>
              <a:t>von Einzel-honoraren</a:t>
            </a:r>
          </a:p>
        </p:txBody>
      </p:sp>
      <p:sp>
        <p:nvSpPr>
          <p:cNvPr id="26" name="Textfeld 25">
            <a:extLst>
              <a:ext uri="{FF2B5EF4-FFF2-40B4-BE49-F238E27FC236}">
                <a16:creationId xmlns:a16="http://schemas.microsoft.com/office/drawing/2014/main" id="{322A6FFE-11EA-2F4C-B59A-1AA8FED3F2EB}"/>
              </a:ext>
            </a:extLst>
          </p:cNvPr>
          <p:cNvSpPr txBox="1"/>
          <p:nvPr/>
        </p:nvSpPr>
        <p:spPr bwMode="auto">
          <a:xfrm>
            <a:off x="-42830" y="4582224"/>
            <a:ext cx="1515378" cy="584775"/>
          </a:xfrm>
          <a:prstGeom prst="rect">
            <a:avLst/>
          </a:prstGeom>
          <a:noFill/>
        </p:spPr>
        <p:txBody>
          <a:bodyPr wrap="square" rtlCol="0">
            <a:spAutoFit/>
          </a:bodyPr>
          <a:lstStyle/>
          <a:p>
            <a:r>
              <a:rPr lang="de-DE" sz="1600" dirty="0">
                <a:latin typeface="+mn-ea"/>
              </a:rPr>
              <a:t>Abrechnungs-unterlagen</a:t>
            </a:r>
          </a:p>
        </p:txBody>
      </p:sp>
      <p:sp>
        <p:nvSpPr>
          <p:cNvPr id="27" name="Pfeil nach unten 26">
            <a:extLst>
              <a:ext uri="{FF2B5EF4-FFF2-40B4-BE49-F238E27FC236}">
                <a16:creationId xmlns:a16="http://schemas.microsoft.com/office/drawing/2014/main" id="{AD09218C-FA66-544F-AF2B-49738762D77C}"/>
              </a:ext>
            </a:extLst>
          </p:cNvPr>
          <p:cNvSpPr/>
          <p:nvPr/>
        </p:nvSpPr>
        <p:spPr bwMode="auto">
          <a:xfrm rot="10800000">
            <a:off x="7387643" y="4101977"/>
            <a:ext cx="154291" cy="1160509"/>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8" name="Pfeil nach unten 27">
            <a:extLst>
              <a:ext uri="{FF2B5EF4-FFF2-40B4-BE49-F238E27FC236}">
                <a16:creationId xmlns:a16="http://schemas.microsoft.com/office/drawing/2014/main" id="{D322B066-15A9-0B41-B9B4-4FE2862CB501}"/>
              </a:ext>
            </a:extLst>
          </p:cNvPr>
          <p:cNvSpPr/>
          <p:nvPr/>
        </p:nvSpPr>
        <p:spPr bwMode="auto">
          <a:xfrm>
            <a:off x="1345039" y="4163203"/>
            <a:ext cx="154683" cy="100359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9" name="Pfeil nach unten 28">
            <a:extLst>
              <a:ext uri="{FF2B5EF4-FFF2-40B4-BE49-F238E27FC236}">
                <a16:creationId xmlns:a16="http://schemas.microsoft.com/office/drawing/2014/main" id="{805A7B0A-DC75-3C4A-A305-1B2147E9C41E}"/>
              </a:ext>
            </a:extLst>
          </p:cNvPr>
          <p:cNvSpPr/>
          <p:nvPr/>
        </p:nvSpPr>
        <p:spPr bwMode="auto">
          <a:xfrm rot="10800000">
            <a:off x="1602065" y="4101976"/>
            <a:ext cx="156719" cy="1064822"/>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5" name="Pfeil nach links 14">
            <a:extLst>
              <a:ext uri="{FF2B5EF4-FFF2-40B4-BE49-F238E27FC236}">
                <a16:creationId xmlns:a16="http://schemas.microsoft.com/office/drawing/2014/main" id="{F76051ED-EA37-50BE-CC74-47DD63F74B77}"/>
              </a:ext>
            </a:extLst>
          </p:cNvPr>
          <p:cNvSpPr/>
          <p:nvPr/>
        </p:nvSpPr>
        <p:spPr bwMode="auto">
          <a:xfrm>
            <a:off x="2353605" y="3577405"/>
            <a:ext cx="318846" cy="106424"/>
          </a:xfrm>
          <a:prstGeom prst="leftArrow">
            <a:avLst/>
          </a:prstGeom>
          <a:gradFill>
            <a:gsLst>
              <a:gs pos="50000">
                <a:schemeClr val="accent1">
                  <a:tint val="100000"/>
                  <a:shade val="100000"/>
                  <a:satMod val="130000"/>
                </a:schemeClr>
              </a:gs>
              <a:gs pos="79000">
                <a:schemeClr val="accent1">
                  <a:tint val="50000"/>
                  <a:shade val="100000"/>
                  <a:satMod val="350000"/>
                </a:schemeClr>
              </a:gs>
            </a:gsLst>
          </a:gra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1" name="Pfeil nach unten 10">
            <a:extLst>
              <a:ext uri="{FF2B5EF4-FFF2-40B4-BE49-F238E27FC236}">
                <a16:creationId xmlns:a16="http://schemas.microsoft.com/office/drawing/2014/main" id="{5E148142-790D-5E4E-B66C-88608CE48926}"/>
              </a:ext>
            </a:extLst>
          </p:cNvPr>
          <p:cNvSpPr/>
          <p:nvPr/>
        </p:nvSpPr>
        <p:spPr bwMode="auto">
          <a:xfrm rot="16200000">
            <a:off x="4278318" y="1744363"/>
            <a:ext cx="123900" cy="3774921"/>
          </a:xfrm>
          <a:prstGeom prst="downArrow">
            <a:avLst/>
          </a:prstGeom>
          <a:gradFill>
            <a:gsLst>
              <a:gs pos="100000">
                <a:schemeClr val="accent1">
                  <a:tint val="100000"/>
                  <a:shade val="100000"/>
                  <a:satMod val="130000"/>
                </a:schemeClr>
              </a:gs>
              <a:gs pos="0">
                <a:schemeClr val="accent1">
                  <a:tint val="50000"/>
                  <a:shade val="100000"/>
                  <a:satMod val="350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85721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randombar(horizontal)">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par>
                                <p:cTn id="16" presetID="14" presetClass="entr" presetSubtype="10" fill="hold" grpId="2"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500"/>
                                        <p:tgtEl>
                                          <p:spTgt spid="15"/>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randombar(horizontal)">
                                      <p:cBhvr>
                                        <p:cTn id="26" dur="500"/>
                                        <p:tgtEl>
                                          <p:spTgt spid="12"/>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randombar(horizontal)">
                                      <p:cBhvr>
                                        <p:cTn id="34" dur="500"/>
                                        <p:tgtEl>
                                          <p:spTgt spid="2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randombar(horizontal)">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500"/>
                                        <p:tgtEl>
                                          <p:spTgt spid="14"/>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randombar(horizontal)">
                                      <p:cBhvr>
                                        <p:cTn id="58" dur="500"/>
                                        <p:tgtEl>
                                          <p:spTgt spid="29"/>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randombar(horizontal)">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14" presetClass="entr" presetSubtype="10" fill="hold" grpId="0" nodeType="click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randombar(horizontal)">
                                      <p:cBhvr>
                                        <p:cTn id="66" dur="500"/>
                                        <p:tgtEl>
                                          <p:spTgt spid="16"/>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randombar(horizont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randombar(horizontal)">
                                      <p:cBhvr>
                                        <p:cTn id="74" dur="500"/>
                                        <p:tgtEl>
                                          <p:spTgt spid="27"/>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randombar(horizontal)">
                                      <p:cBhvr>
                                        <p:cTn id="7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8" restart="whenNotActive" fill="hold" evtFilter="cancelBubble" nodeType="interactiveSeq">
                <p:stCondLst>
                  <p:cond evt="onClick" delay="0">
                    <p:tgtEl>
                      <p:spTgt spid="20"/>
                    </p:tgtEl>
                  </p:cond>
                </p:stCondLst>
                <p:endSync evt="end" delay="0">
                  <p:rtn val="all"/>
                </p:endSync>
                <p:childTnLst>
                  <p:par>
                    <p:cTn id="79" fill="hold">
                      <p:stCondLst>
                        <p:cond delay="0"/>
                      </p:stCondLst>
                      <p:childTnLst>
                        <p:par>
                          <p:cTn id="80" fill="hold">
                            <p:stCondLst>
                              <p:cond delay="0"/>
                            </p:stCondLst>
                            <p:childTnLst>
                              <p:par>
                                <p:cTn id="81" presetID="14" presetClass="entr" presetSubtype="10" fill="hold" grpId="1" nodeType="click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randombar(horizontal)">
                                      <p:cBhvr>
                                        <p:cTn id="83" dur="500"/>
                                        <p:tgtEl>
                                          <p:spTgt spid="15"/>
                                        </p:tgtEl>
                                      </p:cBhvr>
                                    </p:animEffect>
                                  </p:childTnLst>
                                </p:cTn>
                              </p:par>
                            </p:childTnLst>
                          </p:cTn>
                        </p:par>
                      </p:childTnLst>
                    </p:cTn>
                  </p:par>
                </p:childTnLst>
              </p:cTn>
              <p:nextCondLst>
                <p:cond evt="onClick" delay="0">
                  <p:tgtEl>
                    <p:spTgt spid="20"/>
                  </p:tgtEl>
                </p:cond>
              </p:nextCondLst>
            </p:seq>
          </p:childTnLst>
        </p:cTn>
      </p:par>
    </p:tnLst>
    <p:bldLst>
      <p:bldP spid="22" grpId="0"/>
      <p:bldP spid="10" grpId="0" animBg="1"/>
      <p:bldP spid="12" grpId="0" animBg="1"/>
      <p:bldP spid="13" grpId="0" animBg="1"/>
      <p:bldP spid="14" grpId="0" animBg="1"/>
      <p:bldP spid="16" grpId="0" animBg="1"/>
      <p:bldP spid="17" grpId="0"/>
      <p:bldP spid="18" grpId="0"/>
      <p:bldP spid="20" grpId="0"/>
      <p:bldP spid="21" grpId="0"/>
      <p:bldP spid="23" grpId="0"/>
      <p:bldP spid="24" grpId="0"/>
      <p:bldP spid="25" grpId="0"/>
      <p:bldP spid="26" grpId="0"/>
      <p:bldP spid="27" grpId="0" animBg="1"/>
      <p:bldP spid="28" grpId="0" animBg="1"/>
      <p:bldP spid="29" grpId="0" animBg="1"/>
      <p:bldP spid="15" grpId="1" animBg="1"/>
      <p:bldP spid="15" grpId="2" animBg="1"/>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Oval 66">
            <a:extLst>
              <a:ext uri="{FF2B5EF4-FFF2-40B4-BE49-F238E27FC236}">
                <a16:creationId xmlns:a16="http://schemas.microsoft.com/office/drawing/2014/main" id="{7D192B57-8E6E-0244-8E90-DBA78FE71C5A}"/>
              </a:ext>
            </a:extLst>
          </p:cNvPr>
          <p:cNvSpPr/>
          <p:nvPr/>
        </p:nvSpPr>
        <p:spPr bwMode="auto">
          <a:xfrm>
            <a:off x="5220080" y="5773939"/>
            <a:ext cx="3744403" cy="641363"/>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41" name="Oval 40">
            <a:extLst>
              <a:ext uri="{FF2B5EF4-FFF2-40B4-BE49-F238E27FC236}">
                <a16:creationId xmlns:a16="http://schemas.microsoft.com/office/drawing/2014/main" id="{BA666312-68D6-0143-B264-E1CD48C10D91}"/>
              </a:ext>
            </a:extLst>
          </p:cNvPr>
          <p:cNvSpPr/>
          <p:nvPr/>
        </p:nvSpPr>
        <p:spPr bwMode="auto">
          <a:xfrm>
            <a:off x="6227787" y="3548610"/>
            <a:ext cx="2073000" cy="744109"/>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38" name="Oval 37">
            <a:extLst>
              <a:ext uri="{FF2B5EF4-FFF2-40B4-BE49-F238E27FC236}">
                <a16:creationId xmlns:a16="http://schemas.microsoft.com/office/drawing/2014/main" id="{2689E483-B8EF-F147-8FDB-0F68A84981F8}"/>
              </a:ext>
            </a:extLst>
          </p:cNvPr>
          <p:cNvSpPr/>
          <p:nvPr/>
        </p:nvSpPr>
        <p:spPr bwMode="auto">
          <a:xfrm>
            <a:off x="241049" y="3544174"/>
            <a:ext cx="1550875" cy="744109"/>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8C7D4287-455D-FC4F-8B17-8A8EE0790BD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E712EA75-0210-E14D-9C6F-3E07335CFADE}"/>
              </a:ext>
            </a:extLst>
          </p:cNvPr>
          <p:cNvSpPr>
            <a:spLocks noGrp="1"/>
          </p:cNvSpPr>
          <p:nvPr>
            <p:ph idx="1"/>
          </p:nvPr>
        </p:nvSpPr>
        <p:spPr/>
        <p:txBody>
          <a:bodyPr/>
          <a:lstStyle/>
          <a:p>
            <a:pPr marL="0" indent="0" algn="ctr">
              <a:buNone/>
            </a:pPr>
            <a:r>
              <a:rPr lang="de-DE" sz="2000" u="sng" dirty="0"/>
              <a:t>Vertragliche Beziehungen zwischen Zahnarzt- Privatpatienten- privater Krankenversicherung</a:t>
            </a:r>
          </a:p>
          <a:p>
            <a:pPr marL="0" indent="0">
              <a:buNone/>
            </a:pPr>
            <a:endParaRPr lang="de-DE" dirty="0"/>
          </a:p>
        </p:txBody>
      </p:sp>
      <p:sp>
        <p:nvSpPr>
          <p:cNvPr id="4" name="Textfeld 3">
            <a:extLst>
              <a:ext uri="{FF2B5EF4-FFF2-40B4-BE49-F238E27FC236}">
                <a16:creationId xmlns:a16="http://schemas.microsoft.com/office/drawing/2014/main" id="{3251DB45-914B-D24C-9CD0-43C02FFA3A71}"/>
              </a:ext>
            </a:extLst>
          </p:cNvPr>
          <p:cNvSpPr txBox="1"/>
          <p:nvPr/>
        </p:nvSpPr>
        <p:spPr bwMode="auto">
          <a:xfrm>
            <a:off x="478638" y="3731563"/>
            <a:ext cx="1199367" cy="369332"/>
          </a:xfrm>
          <a:prstGeom prst="rect">
            <a:avLst/>
          </a:prstGeom>
          <a:noFill/>
        </p:spPr>
        <p:txBody>
          <a:bodyPr wrap="none" rtlCol="0">
            <a:spAutoFit/>
          </a:bodyPr>
          <a:lstStyle/>
          <a:p>
            <a:r>
              <a:rPr lang="de-DE" b="1" dirty="0">
                <a:solidFill>
                  <a:srgbClr val="FF0000"/>
                </a:solidFill>
                <a:latin typeface="+mj-ea"/>
                <a:ea typeface="+mj-ea"/>
              </a:rPr>
              <a:t>Zahnarzt</a:t>
            </a:r>
            <a:r>
              <a:rPr lang="de-DE" dirty="0"/>
              <a:t> </a:t>
            </a:r>
          </a:p>
        </p:txBody>
      </p:sp>
      <p:sp>
        <p:nvSpPr>
          <p:cNvPr id="5" name="Textfeld 4">
            <a:extLst>
              <a:ext uri="{FF2B5EF4-FFF2-40B4-BE49-F238E27FC236}">
                <a16:creationId xmlns:a16="http://schemas.microsoft.com/office/drawing/2014/main" id="{8AE65E85-E33D-784A-897A-4EB648F1C295}"/>
              </a:ext>
            </a:extLst>
          </p:cNvPr>
          <p:cNvSpPr txBox="1"/>
          <p:nvPr/>
        </p:nvSpPr>
        <p:spPr bwMode="auto">
          <a:xfrm>
            <a:off x="2205328" y="3368537"/>
            <a:ext cx="2563522" cy="338554"/>
          </a:xfrm>
          <a:prstGeom prst="rect">
            <a:avLst/>
          </a:prstGeom>
          <a:noFill/>
        </p:spPr>
        <p:txBody>
          <a:bodyPr wrap="none" rtlCol="0">
            <a:spAutoFit/>
          </a:bodyPr>
          <a:lstStyle/>
          <a:p>
            <a:r>
              <a:rPr lang="de-DE" sz="1600" dirty="0">
                <a:latin typeface="+mn-ea"/>
              </a:rPr>
              <a:t>Zahnärztliche Behandlung</a:t>
            </a:r>
          </a:p>
        </p:txBody>
      </p:sp>
      <p:sp>
        <p:nvSpPr>
          <p:cNvPr id="6" name="Textfeld 5">
            <a:extLst>
              <a:ext uri="{FF2B5EF4-FFF2-40B4-BE49-F238E27FC236}">
                <a16:creationId xmlns:a16="http://schemas.microsoft.com/office/drawing/2014/main" id="{84000390-EBDD-8449-B145-6014A99A42E7}"/>
              </a:ext>
            </a:extLst>
          </p:cNvPr>
          <p:cNvSpPr txBox="1"/>
          <p:nvPr/>
        </p:nvSpPr>
        <p:spPr bwMode="auto">
          <a:xfrm>
            <a:off x="2220038" y="3749463"/>
            <a:ext cx="2018501" cy="338554"/>
          </a:xfrm>
          <a:prstGeom prst="rect">
            <a:avLst/>
          </a:prstGeom>
          <a:noFill/>
        </p:spPr>
        <p:txBody>
          <a:bodyPr wrap="none" rtlCol="0">
            <a:spAutoFit/>
          </a:bodyPr>
          <a:lstStyle/>
          <a:p>
            <a:r>
              <a:rPr lang="de-DE" sz="1600" dirty="0">
                <a:latin typeface="+mn-ea"/>
              </a:rPr>
              <a:t>Behandlungsvertrag</a:t>
            </a:r>
            <a:endParaRPr lang="de-DE" dirty="0">
              <a:latin typeface="+mn-ea"/>
            </a:endParaRPr>
          </a:p>
        </p:txBody>
      </p:sp>
      <p:sp>
        <p:nvSpPr>
          <p:cNvPr id="7" name="Textfeld 6">
            <a:extLst>
              <a:ext uri="{FF2B5EF4-FFF2-40B4-BE49-F238E27FC236}">
                <a16:creationId xmlns:a16="http://schemas.microsoft.com/office/drawing/2014/main" id="{FE835DE8-C701-E24F-99B6-875101834643}"/>
              </a:ext>
            </a:extLst>
          </p:cNvPr>
          <p:cNvSpPr txBox="1"/>
          <p:nvPr/>
        </p:nvSpPr>
        <p:spPr bwMode="auto">
          <a:xfrm>
            <a:off x="2205328" y="4122444"/>
            <a:ext cx="3320140" cy="584775"/>
          </a:xfrm>
          <a:prstGeom prst="rect">
            <a:avLst/>
          </a:prstGeom>
          <a:noFill/>
        </p:spPr>
        <p:txBody>
          <a:bodyPr wrap="none" rtlCol="0">
            <a:spAutoFit/>
          </a:bodyPr>
          <a:lstStyle/>
          <a:p>
            <a:r>
              <a:rPr lang="de-DE" sz="1600" dirty="0">
                <a:latin typeface="+mn-ea"/>
                <a:cs typeface="+mj-cs"/>
              </a:rPr>
              <a:t>Zahlt für zahnärztliche Leistungen </a:t>
            </a:r>
          </a:p>
          <a:p>
            <a:r>
              <a:rPr lang="de-DE" sz="1600" dirty="0">
                <a:latin typeface="+mn-ea"/>
                <a:cs typeface="+mj-cs"/>
              </a:rPr>
              <a:t>(Privatliquidation)</a:t>
            </a:r>
          </a:p>
        </p:txBody>
      </p:sp>
      <p:sp>
        <p:nvSpPr>
          <p:cNvPr id="8" name="Textfeld 7">
            <a:extLst>
              <a:ext uri="{FF2B5EF4-FFF2-40B4-BE49-F238E27FC236}">
                <a16:creationId xmlns:a16="http://schemas.microsoft.com/office/drawing/2014/main" id="{B0D03E51-2CF8-A644-B9B0-F8101A9B6DC9}"/>
              </a:ext>
            </a:extLst>
          </p:cNvPr>
          <p:cNvSpPr txBox="1"/>
          <p:nvPr/>
        </p:nvSpPr>
        <p:spPr bwMode="auto">
          <a:xfrm>
            <a:off x="5288839" y="4755658"/>
            <a:ext cx="1003031" cy="584775"/>
          </a:xfrm>
          <a:prstGeom prst="rect">
            <a:avLst/>
          </a:prstGeom>
          <a:noFill/>
        </p:spPr>
        <p:txBody>
          <a:bodyPr wrap="none" rtlCol="0">
            <a:spAutoFit/>
          </a:bodyPr>
          <a:lstStyle/>
          <a:p>
            <a:pPr algn="r"/>
            <a:r>
              <a:rPr lang="de-DE" sz="1600" dirty="0">
                <a:latin typeface="+mn-ea"/>
              </a:rPr>
              <a:t>zahlt </a:t>
            </a:r>
          </a:p>
          <a:p>
            <a:pPr algn="ctr"/>
            <a:r>
              <a:rPr lang="de-DE" sz="1600" dirty="0">
                <a:latin typeface="+mn-ea"/>
              </a:rPr>
              <a:t>Beiträge</a:t>
            </a:r>
          </a:p>
        </p:txBody>
      </p:sp>
      <p:sp>
        <p:nvSpPr>
          <p:cNvPr id="9" name="Textfeld 8">
            <a:extLst>
              <a:ext uri="{FF2B5EF4-FFF2-40B4-BE49-F238E27FC236}">
                <a16:creationId xmlns:a16="http://schemas.microsoft.com/office/drawing/2014/main" id="{C811D772-8A2F-F34C-9D8B-8019B4F8C3E3}"/>
              </a:ext>
            </a:extLst>
          </p:cNvPr>
          <p:cNvSpPr txBox="1"/>
          <p:nvPr/>
        </p:nvSpPr>
        <p:spPr bwMode="auto">
          <a:xfrm>
            <a:off x="6401373" y="4722378"/>
            <a:ext cx="1563248" cy="584775"/>
          </a:xfrm>
          <a:prstGeom prst="rect">
            <a:avLst/>
          </a:prstGeom>
          <a:noFill/>
        </p:spPr>
        <p:txBody>
          <a:bodyPr wrap="none" rtlCol="0">
            <a:spAutoFit/>
          </a:bodyPr>
          <a:lstStyle/>
          <a:p>
            <a:r>
              <a:rPr lang="de-DE" sz="1600" dirty="0">
                <a:latin typeface="+mn-ea"/>
              </a:rPr>
              <a:t>Versicherungs-</a:t>
            </a:r>
          </a:p>
          <a:p>
            <a:pPr algn="ctr"/>
            <a:r>
              <a:rPr lang="de-DE" sz="1600" dirty="0">
                <a:latin typeface="+mn-ea"/>
              </a:rPr>
              <a:t>vertrag</a:t>
            </a:r>
            <a:endParaRPr lang="de-DE" dirty="0">
              <a:latin typeface="+mn-ea"/>
            </a:endParaRPr>
          </a:p>
        </p:txBody>
      </p:sp>
      <p:sp>
        <p:nvSpPr>
          <p:cNvPr id="11" name="Textfeld 10">
            <a:extLst>
              <a:ext uri="{FF2B5EF4-FFF2-40B4-BE49-F238E27FC236}">
                <a16:creationId xmlns:a16="http://schemas.microsoft.com/office/drawing/2014/main" id="{7A01A608-7354-414E-BAA1-BA502999F4BA}"/>
              </a:ext>
            </a:extLst>
          </p:cNvPr>
          <p:cNvSpPr txBox="1"/>
          <p:nvPr/>
        </p:nvSpPr>
        <p:spPr bwMode="auto">
          <a:xfrm>
            <a:off x="6692122" y="3730443"/>
            <a:ext cx="3501222" cy="369332"/>
          </a:xfrm>
          <a:prstGeom prst="rect">
            <a:avLst/>
          </a:prstGeom>
          <a:noFill/>
        </p:spPr>
        <p:txBody>
          <a:bodyPr wrap="square" rtlCol="0">
            <a:spAutoFit/>
          </a:bodyPr>
          <a:lstStyle/>
          <a:p>
            <a:r>
              <a:rPr lang="de-DE" b="1" dirty="0">
                <a:solidFill>
                  <a:srgbClr val="FF0000"/>
                </a:solidFill>
                <a:latin typeface="+mj-ea"/>
                <a:ea typeface="+mj-ea"/>
              </a:rPr>
              <a:t>Patient</a:t>
            </a:r>
          </a:p>
        </p:txBody>
      </p:sp>
      <p:sp>
        <p:nvSpPr>
          <p:cNvPr id="12" name="Textfeld 11">
            <a:extLst>
              <a:ext uri="{FF2B5EF4-FFF2-40B4-BE49-F238E27FC236}">
                <a16:creationId xmlns:a16="http://schemas.microsoft.com/office/drawing/2014/main" id="{16E3EE51-F7C1-184B-A160-E6EEAE7CA738}"/>
              </a:ext>
            </a:extLst>
          </p:cNvPr>
          <p:cNvSpPr txBox="1"/>
          <p:nvPr/>
        </p:nvSpPr>
        <p:spPr bwMode="auto">
          <a:xfrm>
            <a:off x="5398989" y="5919513"/>
            <a:ext cx="3406701" cy="369332"/>
          </a:xfrm>
          <a:prstGeom prst="rect">
            <a:avLst/>
          </a:prstGeom>
          <a:noFill/>
        </p:spPr>
        <p:txBody>
          <a:bodyPr wrap="square" rtlCol="0">
            <a:spAutoFit/>
          </a:bodyPr>
          <a:lstStyle/>
          <a:p>
            <a:r>
              <a:rPr lang="de-DE" b="1" dirty="0">
                <a:solidFill>
                  <a:srgbClr val="FF0000"/>
                </a:solidFill>
                <a:latin typeface="+mj-ea"/>
                <a:ea typeface="+mj-ea"/>
              </a:rPr>
              <a:t>Private Krankenversicherung</a:t>
            </a:r>
          </a:p>
        </p:txBody>
      </p:sp>
      <p:cxnSp>
        <p:nvCxnSpPr>
          <p:cNvPr id="20" name="Gerade Verbindung mit Pfeil 19">
            <a:extLst>
              <a:ext uri="{FF2B5EF4-FFF2-40B4-BE49-F238E27FC236}">
                <a16:creationId xmlns:a16="http://schemas.microsoft.com/office/drawing/2014/main" id="{F891A630-C7AE-3147-B519-4EEC8112A55A}"/>
              </a:ext>
            </a:extLst>
          </p:cNvPr>
          <p:cNvCxnSpPr>
            <a:cxnSpLocks/>
          </p:cNvCxnSpPr>
          <p:nvPr/>
        </p:nvCxnSpPr>
        <p:spPr bwMode="auto">
          <a:xfrm>
            <a:off x="1910814" y="3684229"/>
            <a:ext cx="420747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Gerade Verbindung mit Pfeil 20">
            <a:extLst>
              <a:ext uri="{FF2B5EF4-FFF2-40B4-BE49-F238E27FC236}">
                <a16:creationId xmlns:a16="http://schemas.microsoft.com/office/drawing/2014/main" id="{AA684C97-219B-0644-BBA4-3113ABDEB8FE}"/>
              </a:ext>
            </a:extLst>
          </p:cNvPr>
          <p:cNvCxnSpPr>
            <a:cxnSpLocks/>
          </p:cNvCxnSpPr>
          <p:nvPr/>
        </p:nvCxnSpPr>
        <p:spPr bwMode="auto">
          <a:xfrm>
            <a:off x="1910814" y="4060961"/>
            <a:ext cx="420747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7" name="Gerade Verbindung mit Pfeil 26">
            <a:extLst>
              <a:ext uri="{FF2B5EF4-FFF2-40B4-BE49-F238E27FC236}">
                <a16:creationId xmlns:a16="http://schemas.microsoft.com/office/drawing/2014/main" id="{D2D8D4E6-4A20-734A-8EB4-D8819EFA3126}"/>
              </a:ext>
            </a:extLst>
          </p:cNvPr>
          <p:cNvCxnSpPr>
            <a:cxnSpLocks/>
          </p:cNvCxnSpPr>
          <p:nvPr/>
        </p:nvCxnSpPr>
        <p:spPr bwMode="auto">
          <a:xfrm flipH="1">
            <a:off x="1887769" y="4404749"/>
            <a:ext cx="4207473" cy="366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3" name="Gerade Verbindung mit Pfeil 42">
            <a:extLst>
              <a:ext uri="{FF2B5EF4-FFF2-40B4-BE49-F238E27FC236}">
                <a16:creationId xmlns:a16="http://schemas.microsoft.com/office/drawing/2014/main" id="{E789C341-B881-8444-A9B6-1325D132E9F7}"/>
              </a:ext>
            </a:extLst>
          </p:cNvPr>
          <p:cNvCxnSpPr>
            <a:cxnSpLocks/>
            <a:stCxn id="9" idx="0"/>
          </p:cNvCxnSpPr>
          <p:nvPr/>
        </p:nvCxnSpPr>
        <p:spPr bwMode="auto">
          <a:xfrm flipV="1">
            <a:off x="7182997" y="4404749"/>
            <a:ext cx="0" cy="3176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2" name="Gerade Verbindung mit Pfeil 51">
            <a:extLst>
              <a:ext uri="{FF2B5EF4-FFF2-40B4-BE49-F238E27FC236}">
                <a16:creationId xmlns:a16="http://schemas.microsoft.com/office/drawing/2014/main" id="{354C49FB-CE0E-AF4F-8524-DC4F405958F9}"/>
              </a:ext>
            </a:extLst>
          </p:cNvPr>
          <p:cNvCxnSpPr>
            <a:cxnSpLocks/>
            <a:stCxn id="9" idx="2"/>
          </p:cNvCxnSpPr>
          <p:nvPr/>
        </p:nvCxnSpPr>
        <p:spPr bwMode="auto">
          <a:xfrm>
            <a:off x="7182997" y="5307153"/>
            <a:ext cx="0" cy="3593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7" name="Gerade Verbindung mit Pfeil 76">
            <a:extLst>
              <a:ext uri="{FF2B5EF4-FFF2-40B4-BE49-F238E27FC236}">
                <a16:creationId xmlns:a16="http://schemas.microsoft.com/office/drawing/2014/main" id="{59E5CF7B-61D8-7140-A91C-CE344305B1E2}"/>
              </a:ext>
            </a:extLst>
          </p:cNvPr>
          <p:cNvCxnSpPr>
            <a:cxnSpLocks/>
          </p:cNvCxnSpPr>
          <p:nvPr/>
        </p:nvCxnSpPr>
        <p:spPr bwMode="auto">
          <a:xfrm flipV="1">
            <a:off x="7884368" y="4404749"/>
            <a:ext cx="0" cy="13097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9" name="Gerade Verbindung mit Pfeil 78">
            <a:extLst>
              <a:ext uri="{FF2B5EF4-FFF2-40B4-BE49-F238E27FC236}">
                <a16:creationId xmlns:a16="http://schemas.microsoft.com/office/drawing/2014/main" id="{2D4E5ED2-7B8D-B74E-86D3-36EB09AF9E98}"/>
              </a:ext>
            </a:extLst>
          </p:cNvPr>
          <p:cNvCxnSpPr>
            <a:cxnSpLocks/>
          </p:cNvCxnSpPr>
          <p:nvPr/>
        </p:nvCxnSpPr>
        <p:spPr bwMode="auto">
          <a:xfrm>
            <a:off x="6291870" y="4374495"/>
            <a:ext cx="0" cy="13399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5991F3AC-A5F6-D140-B526-A0304B85E01E}"/>
              </a:ext>
            </a:extLst>
          </p:cNvPr>
          <p:cNvSpPr txBox="1"/>
          <p:nvPr/>
        </p:nvSpPr>
        <p:spPr bwMode="auto">
          <a:xfrm>
            <a:off x="7857574" y="4713290"/>
            <a:ext cx="1471117" cy="861774"/>
          </a:xfrm>
          <a:prstGeom prst="rect">
            <a:avLst/>
          </a:prstGeom>
          <a:noFill/>
        </p:spPr>
        <p:txBody>
          <a:bodyPr wrap="square" rtlCol="0">
            <a:spAutoFit/>
          </a:bodyPr>
          <a:lstStyle/>
          <a:p>
            <a:r>
              <a:rPr lang="de-DE" sz="1600" dirty="0">
                <a:latin typeface="+mn-ea"/>
              </a:rPr>
              <a:t>erstattet</a:t>
            </a:r>
          </a:p>
          <a:p>
            <a:r>
              <a:rPr lang="de-DE" sz="1600" dirty="0">
                <a:latin typeface="+mn-ea"/>
              </a:rPr>
              <a:t>Rechnungs-</a:t>
            </a:r>
          </a:p>
          <a:p>
            <a:r>
              <a:rPr lang="de-DE" sz="1600" dirty="0" err="1">
                <a:latin typeface="+mn-ea"/>
              </a:rPr>
              <a:t>beträge</a:t>
            </a:r>
            <a:r>
              <a:rPr lang="de-DE" sz="1600" dirty="0">
                <a:latin typeface="+mn-ea"/>
              </a:rPr>
              <a:t> </a:t>
            </a:r>
          </a:p>
        </p:txBody>
      </p:sp>
      <p:cxnSp>
        <p:nvCxnSpPr>
          <p:cNvPr id="24" name="Gerade Verbindung mit Pfeil 23">
            <a:extLst>
              <a:ext uri="{FF2B5EF4-FFF2-40B4-BE49-F238E27FC236}">
                <a16:creationId xmlns:a16="http://schemas.microsoft.com/office/drawing/2014/main" id="{BB892242-6BCE-B860-7A04-A172D5D53D9A}"/>
              </a:ext>
            </a:extLst>
          </p:cNvPr>
          <p:cNvCxnSpPr/>
          <p:nvPr/>
        </p:nvCxnSpPr>
        <p:spPr bwMode="auto">
          <a:xfrm flipH="1">
            <a:off x="1887769" y="4060961"/>
            <a:ext cx="42074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2264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randombar(horizontal)">
                                      <p:cBhvr>
                                        <p:cTn id="10" dur="500"/>
                                        <p:tgtEl>
                                          <p:spTgt spid="21"/>
                                        </p:tgtEl>
                                      </p:cBhvr>
                                    </p:animEffect>
                                  </p:childTnLst>
                                </p:cTn>
                              </p:par>
                              <p:par>
                                <p:cTn id="11" presetID="14" presetClass="entr" presetSubtype="1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randombar(horizontal)">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randombar(horizontal)">
                                      <p:cBhvr>
                                        <p:cTn id="18" dur="500"/>
                                        <p:tgtEl>
                                          <p:spTgt spid="20"/>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randombar(horizontal)">
                                      <p:cBhvr>
                                        <p:cTn id="26" dur="500"/>
                                        <p:tgtEl>
                                          <p:spTgt spid="7"/>
                                        </p:tgtEl>
                                      </p:cBhvr>
                                    </p:animEffect>
                                  </p:childTnLst>
                                </p:cTn>
                              </p:par>
                              <p:par>
                                <p:cTn id="27" presetID="14" presetClass="entr" presetSubtype="1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randombar(horizontal)">
                                      <p:cBhvr>
                                        <p:cTn id="29" dur="500"/>
                                        <p:tgtEl>
                                          <p:spTgt spid="27"/>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79"/>
                                        </p:tgtEl>
                                        <p:attrNameLst>
                                          <p:attrName>style.visibility</p:attrName>
                                        </p:attrNameLst>
                                      </p:cBhvr>
                                      <p:to>
                                        <p:strVal val="visible"/>
                                      </p:to>
                                    </p:set>
                                    <p:animEffect transition="in" filter="randombar(horizontal)">
                                      <p:cBhvr>
                                        <p:cTn id="34" dur="500"/>
                                        <p:tgtEl>
                                          <p:spTgt spid="79"/>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randombar(horizontal)">
                                      <p:cBhvr>
                                        <p:cTn id="42" dur="500"/>
                                        <p:tgtEl>
                                          <p:spTgt spid="9"/>
                                        </p:tgtEl>
                                      </p:cBhvr>
                                    </p:animEffect>
                                  </p:childTnLst>
                                </p:cTn>
                              </p:par>
                              <p:par>
                                <p:cTn id="43" presetID="14" presetClass="entr" presetSubtype="10" fill="hold" nodeType="with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randombar(horizontal)">
                                      <p:cBhvr>
                                        <p:cTn id="45" dur="500"/>
                                        <p:tgtEl>
                                          <p:spTgt spid="43"/>
                                        </p:tgtEl>
                                      </p:cBhvr>
                                    </p:animEffect>
                                  </p:childTnLst>
                                </p:cTn>
                              </p:par>
                              <p:par>
                                <p:cTn id="46" presetID="14" presetClass="entr" presetSubtype="10" fill="hold" nodeType="withEffect">
                                  <p:stCondLst>
                                    <p:cond delay="0"/>
                                  </p:stCondLst>
                                  <p:childTnLst>
                                    <p:set>
                                      <p:cBhvr>
                                        <p:cTn id="47" dur="1" fill="hold">
                                          <p:stCondLst>
                                            <p:cond delay="0"/>
                                          </p:stCondLst>
                                        </p:cTn>
                                        <p:tgtEl>
                                          <p:spTgt spid="52"/>
                                        </p:tgtEl>
                                        <p:attrNameLst>
                                          <p:attrName>style.visibility</p:attrName>
                                        </p:attrNameLst>
                                      </p:cBhvr>
                                      <p:to>
                                        <p:strVal val="visible"/>
                                      </p:to>
                                    </p:set>
                                    <p:animEffect transition="in" filter="randombar(horizontal)">
                                      <p:cBhvr>
                                        <p:cTn id="48" dur="500"/>
                                        <p:tgtEl>
                                          <p:spTgt spid="52"/>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randombar(horizontal)">
                                      <p:cBhvr>
                                        <p:cTn id="53" dur="500"/>
                                        <p:tgtEl>
                                          <p:spTgt spid="13"/>
                                        </p:tgtEl>
                                      </p:cBhvr>
                                    </p:animEffect>
                                  </p:childTnLst>
                                </p:cTn>
                              </p:par>
                              <p:par>
                                <p:cTn id="54" presetID="14" presetClass="entr" presetSubtype="10" fill="hold" nodeType="withEffect">
                                  <p:stCondLst>
                                    <p:cond delay="0"/>
                                  </p:stCondLst>
                                  <p:childTnLst>
                                    <p:set>
                                      <p:cBhvr>
                                        <p:cTn id="55" dur="1" fill="hold">
                                          <p:stCondLst>
                                            <p:cond delay="0"/>
                                          </p:stCondLst>
                                        </p:cTn>
                                        <p:tgtEl>
                                          <p:spTgt spid="77"/>
                                        </p:tgtEl>
                                        <p:attrNameLst>
                                          <p:attrName>style.visibility</p:attrName>
                                        </p:attrNameLst>
                                      </p:cBhvr>
                                      <p:to>
                                        <p:strVal val="visible"/>
                                      </p:to>
                                    </p:set>
                                    <p:animEffect transition="in" filter="randombar(horizontal)">
                                      <p:cBhvr>
                                        <p:cTn id="5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4F77E0-BDFF-474B-A843-E02737B07C72}"/>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52C8D91-B632-7E4E-8EA5-7EA000A11BFA}"/>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Honorarberechnung</a:t>
            </a:r>
          </a:p>
          <a:p>
            <a:pPr marL="0" indent="0">
              <a:buNone/>
            </a:pPr>
            <a:endParaRPr lang="de-DE" sz="2000" u="sng" dirty="0"/>
          </a:p>
          <a:p>
            <a:pPr>
              <a:buFont typeface="Wingdings" pitchFamily="2" charset="2"/>
              <a:buChar char="Ø"/>
            </a:pPr>
            <a:r>
              <a:rPr lang="de-DE" sz="2000" dirty="0"/>
              <a:t>Abrechnung nach BEMA: </a:t>
            </a:r>
          </a:p>
          <a:p>
            <a:pPr marL="0" indent="0">
              <a:buNone/>
            </a:pPr>
            <a:endParaRPr lang="de-DE" sz="2000" dirty="0"/>
          </a:p>
          <a:p>
            <a:pPr marL="0" indent="0">
              <a:buNone/>
            </a:pPr>
            <a:r>
              <a:rPr lang="de-DE" sz="2000" dirty="0"/>
              <a:t>	Bewertungszahl		x	Punktwert		=	BEMA 															Honorar</a:t>
            </a:r>
          </a:p>
          <a:p>
            <a:pPr marL="0" indent="0">
              <a:buNone/>
            </a:pPr>
            <a:endParaRPr lang="de-DE" sz="2000" dirty="0"/>
          </a:p>
          <a:p>
            <a:pPr>
              <a:buFont typeface="Wingdings" pitchFamily="2" charset="2"/>
              <a:buChar char="Ø"/>
            </a:pPr>
            <a:r>
              <a:rPr lang="de-DE" sz="2000" dirty="0"/>
              <a:t>Abrechnung nach GOZ / GOÄ:</a:t>
            </a:r>
          </a:p>
          <a:p>
            <a:pPr marL="0" indent="0">
              <a:buNone/>
            </a:pPr>
            <a:endParaRPr lang="de-DE" sz="2000" dirty="0"/>
          </a:p>
          <a:p>
            <a:pPr marL="0" indent="0">
              <a:buNone/>
            </a:pPr>
            <a:r>
              <a:rPr lang="de-DE" sz="2000" dirty="0"/>
              <a:t>	Einfachsatz		x	 Steigerungssatz	=	GOZ / GOÄ 													Honorar</a:t>
            </a:r>
          </a:p>
        </p:txBody>
      </p:sp>
    </p:spTree>
    <p:extLst>
      <p:ext uri="{BB962C8B-B14F-4D97-AF65-F5344CB8AC3E}">
        <p14:creationId xmlns:p14="http://schemas.microsoft.com/office/powerpoint/2010/main" val="27123989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4A9DC2F-403E-F741-B689-3E6DE2B77A10}"/>
              </a:ext>
            </a:extLst>
          </p:cNvPr>
          <p:cNvSpPr>
            <a:spLocks noGrp="1"/>
          </p:cNvSpPr>
          <p:nvPr>
            <p:ph idx="1"/>
          </p:nvPr>
        </p:nvSpPr>
        <p:spPr/>
        <p:txBody>
          <a:bodyPr>
            <a:normAutofit/>
          </a:bodyPr>
          <a:lstStyle/>
          <a:p>
            <a:pPr marL="0" indent="0" algn="ctr">
              <a:buNone/>
            </a:pPr>
            <a:endParaRPr lang="de-DE" sz="2000" u="sng" dirty="0"/>
          </a:p>
          <a:p>
            <a:pPr marL="0" indent="0" algn="ctr">
              <a:buNone/>
            </a:pPr>
            <a:r>
              <a:rPr lang="de-DE" sz="2000" u="sng" dirty="0"/>
              <a:t>Bemessung der Steigerungsfaktoren</a:t>
            </a:r>
          </a:p>
          <a:p>
            <a:pPr marL="0" indent="0" algn="ctr">
              <a:buNone/>
            </a:pPr>
            <a:endParaRPr lang="de-DE" sz="2000" dirty="0"/>
          </a:p>
          <a:p>
            <a:pPr marL="0" indent="0">
              <a:buNone/>
            </a:pPr>
            <a:r>
              <a:rPr lang="de-DE" sz="2000" dirty="0"/>
              <a:t>	Erfolgt nach Schwierigkeit und Zeitaufwand bei der Erbringung </a:t>
            </a:r>
          </a:p>
          <a:p>
            <a:pPr marL="0" indent="0">
              <a:buNone/>
            </a:pPr>
            <a:r>
              <a:rPr lang="de-DE" sz="2000" dirty="0"/>
              <a:t>      der Leistung durch Zahnärzte </a:t>
            </a:r>
          </a:p>
          <a:p>
            <a:pPr>
              <a:buFont typeface="Wingdings" pitchFamily="2" charset="2"/>
              <a:buChar char="Ø"/>
            </a:pPr>
            <a:endParaRPr lang="de-DE" sz="2000" dirty="0"/>
          </a:p>
          <a:p>
            <a:pPr>
              <a:buFont typeface="Wingdings" pitchFamily="2" charset="2"/>
              <a:buChar char="Ø"/>
            </a:pPr>
            <a:r>
              <a:rPr lang="de-DE" sz="2000" dirty="0"/>
              <a:t>Schwellenwert für zahnärztliche Leistungen </a:t>
            </a:r>
            <a:r>
              <a:rPr lang="de-DE" sz="2000" dirty="0">
                <a:solidFill>
                  <a:srgbClr val="0070C0"/>
                </a:solidFill>
              </a:rPr>
              <a:t>2,3 </a:t>
            </a:r>
            <a:r>
              <a:rPr lang="de-DE" sz="2000" dirty="0" err="1">
                <a:solidFill>
                  <a:srgbClr val="0070C0"/>
                </a:solidFill>
              </a:rPr>
              <a:t>fach</a:t>
            </a:r>
            <a:endParaRPr lang="de-DE" sz="2000" dirty="0">
              <a:solidFill>
                <a:srgbClr val="0070C0"/>
              </a:solidFill>
            </a:endParaRPr>
          </a:p>
          <a:p>
            <a:pPr>
              <a:buFont typeface="Wingdings" pitchFamily="2" charset="2"/>
              <a:buChar char="Ø"/>
            </a:pPr>
            <a:r>
              <a:rPr lang="de-DE" sz="2000" dirty="0"/>
              <a:t>Schwellenwert für technische Leistungen </a:t>
            </a:r>
            <a:r>
              <a:rPr lang="de-DE" sz="2000" dirty="0">
                <a:solidFill>
                  <a:srgbClr val="0070C0"/>
                </a:solidFill>
              </a:rPr>
              <a:t>1,8 </a:t>
            </a:r>
            <a:r>
              <a:rPr lang="de-DE" sz="2000" dirty="0" err="1">
                <a:solidFill>
                  <a:srgbClr val="0070C0"/>
                </a:solidFill>
              </a:rPr>
              <a:t>fach</a:t>
            </a:r>
            <a:endParaRPr lang="de-DE" sz="2000" dirty="0">
              <a:solidFill>
                <a:srgbClr val="0070C0"/>
              </a:solidFill>
            </a:endParaRPr>
          </a:p>
          <a:p>
            <a:pPr>
              <a:buFont typeface="Wingdings" pitchFamily="2" charset="2"/>
              <a:buChar char="Ø"/>
            </a:pPr>
            <a:r>
              <a:rPr lang="de-DE" sz="2000" dirty="0"/>
              <a:t>Zuschläge werden mit dem </a:t>
            </a:r>
            <a:r>
              <a:rPr lang="de-DE" sz="2000" dirty="0">
                <a:solidFill>
                  <a:srgbClr val="0070C0"/>
                </a:solidFill>
              </a:rPr>
              <a:t>1,0 fachen </a:t>
            </a:r>
            <a:r>
              <a:rPr lang="de-DE" sz="2000" dirty="0"/>
              <a:t>Steigerungssatz berechnet</a:t>
            </a:r>
          </a:p>
          <a:p>
            <a:pPr>
              <a:buFont typeface="Symbol" pitchFamily="2" charset="2"/>
              <a:buChar char="Þ"/>
            </a:pPr>
            <a:r>
              <a:rPr lang="de-DE" sz="2000" dirty="0"/>
              <a:t>Leistungen, die höher als der Schwellenwert berechnet werden, </a:t>
            </a:r>
          </a:p>
          <a:p>
            <a:pPr marL="0" indent="0">
              <a:buNone/>
            </a:pPr>
            <a:r>
              <a:rPr lang="de-DE" sz="2000" dirty="0"/>
              <a:t>     sind zu begründen</a:t>
            </a:r>
          </a:p>
          <a:p>
            <a:pPr marL="0" indent="0">
              <a:buNone/>
            </a:pPr>
            <a:endParaRPr lang="de-DE" dirty="0"/>
          </a:p>
        </p:txBody>
      </p:sp>
      <p:sp>
        <p:nvSpPr>
          <p:cNvPr id="4" name="Nach oben gebogener Pfeil 3">
            <a:extLst>
              <a:ext uri="{FF2B5EF4-FFF2-40B4-BE49-F238E27FC236}">
                <a16:creationId xmlns:a16="http://schemas.microsoft.com/office/drawing/2014/main" id="{E30866E9-8852-9A42-914F-AE4AB9258C0A}"/>
              </a:ext>
            </a:extLst>
          </p:cNvPr>
          <p:cNvSpPr/>
          <p:nvPr/>
        </p:nvSpPr>
        <p:spPr bwMode="auto">
          <a:xfrm rot="5400000">
            <a:off x="899592" y="3068960"/>
            <a:ext cx="360040" cy="360040"/>
          </a:xfrm>
          <a:prstGeom prst="ben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E6ACA0DB-B595-E24A-A1F5-97A9FFEF6221}"/>
              </a:ext>
            </a:extLst>
          </p:cNvPr>
          <p:cNvSpPr>
            <a:spLocks noGrp="1"/>
          </p:cNvSpPr>
          <p:nvPr>
            <p:ph type="title"/>
          </p:nvPr>
        </p:nvSpPr>
        <p:spPr/>
        <p:txBody>
          <a:bodyPr/>
          <a:lstStyle/>
          <a:p>
            <a:r>
              <a:rPr lang="de-DE" dirty="0"/>
              <a:t>Patienten empfangen und begleiten</a:t>
            </a:r>
          </a:p>
        </p:txBody>
      </p:sp>
    </p:spTree>
    <p:extLst>
      <p:ext uri="{BB962C8B-B14F-4D97-AF65-F5344CB8AC3E}">
        <p14:creationId xmlns:p14="http://schemas.microsoft.com/office/powerpoint/2010/main" val="4771248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49C6BC-5CBD-0947-BFF5-2E5EE061203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F38E5A86-F699-8049-BC3F-231A12B4E3C8}"/>
              </a:ext>
            </a:extLst>
          </p:cNvPr>
          <p:cNvSpPr>
            <a:spLocks noGrp="1"/>
          </p:cNvSpPr>
          <p:nvPr>
            <p:ph idx="1"/>
          </p:nvPr>
        </p:nvSpPr>
        <p:spPr>
          <a:xfrm>
            <a:off x="654050" y="1916832"/>
            <a:ext cx="7835900" cy="4209331"/>
          </a:xfrm>
        </p:spPr>
        <p:txBody>
          <a:bodyPr>
            <a:normAutofit fontScale="85000" lnSpcReduction="20000"/>
          </a:bodyPr>
          <a:lstStyle/>
          <a:p>
            <a:pPr marL="0" indent="0" algn="ctr">
              <a:buNone/>
            </a:pPr>
            <a:r>
              <a:rPr lang="de-DE" u="sng" dirty="0"/>
              <a:t>Rechnungsstellung</a:t>
            </a:r>
          </a:p>
          <a:p>
            <a:pPr marL="0" indent="0">
              <a:buNone/>
            </a:pPr>
            <a:endParaRPr lang="de-DE" dirty="0"/>
          </a:p>
          <a:p>
            <a:pPr marL="0" indent="0">
              <a:buNone/>
            </a:pPr>
            <a:r>
              <a:rPr lang="de-DE" dirty="0"/>
              <a:t>-&gt; zahnärztliche Rechnung = Liquidation </a:t>
            </a:r>
          </a:p>
          <a:p>
            <a:pPr marL="0" indent="0">
              <a:buNone/>
            </a:pPr>
            <a:endParaRPr lang="de-DE" dirty="0"/>
          </a:p>
          <a:p>
            <a:pPr marL="0" indent="0">
              <a:buNone/>
            </a:pPr>
            <a:r>
              <a:rPr lang="de-DE" dirty="0"/>
              <a:t>Inhalte einer zahnärztlichen Rechnung: </a:t>
            </a:r>
          </a:p>
          <a:p>
            <a:pPr marL="0" indent="0">
              <a:buNone/>
            </a:pPr>
            <a:endParaRPr lang="de-DE" dirty="0"/>
          </a:p>
          <a:p>
            <a:r>
              <a:rPr lang="de-DE" dirty="0"/>
              <a:t>Daten der Behandlungen</a:t>
            </a:r>
          </a:p>
          <a:p>
            <a:r>
              <a:rPr lang="de-DE" dirty="0"/>
              <a:t>Gebührennummern mit der Bezeichnung des behandelten Zahnes</a:t>
            </a:r>
          </a:p>
          <a:p>
            <a:r>
              <a:rPr lang="de-DE" dirty="0"/>
              <a:t>Betrag und Steigerungsfaktor sowie Anzahl der Leistungen</a:t>
            </a:r>
          </a:p>
          <a:p>
            <a:r>
              <a:rPr lang="de-DE" dirty="0"/>
              <a:t>Bei Ersatz von Auslagen nach §9 den Betrag und die Art der Auslage sowie Bezeichnung und Tagespreis verwendeter Legierungen</a:t>
            </a:r>
          </a:p>
          <a:p>
            <a:r>
              <a:rPr lang="de-DE" dirty="0"/>
              <a:t>Bei Wegegeld nach §8 den Betrag der Berechnung</a:t>
            </a:r>
          </a:p>
          <a:p>
            <a:r>
              <a:rPr lang="de-DE" dirty="0"/>
              <a:t>Bei gesondert berechnungsfähigen Kosten: Art, Menge und Preis verwendeter Materialien</a:t>
            </a:r>
          </a:p>
        </p:txBody>
      </p:sp>
    </p:spTree>
    <p:extLst>
      <p:ext uri="{BB962C8B-B14F-4D97-AF65-F5344CB8AC3E}">
        <p14:creationId xmlns:p14="http://schemas.microsoft.com/office/powerpoint/2010/main" val="34523792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B33EC0-2798-8344-AA4E-397D117DCD9B}"/>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B15C698-C9B4-3544-848A-6625ECA820F0}"/>
              </a:ext>
            </a:extLst>
          </p:cNvPr>
          <p:cNvSpPr>
            <a:spLocks noGrp="1"/>
          </p:cNvSpPr>
          <p:nvPr>
            <p:ph idx="1"/>
          </p:nvPr>
        </p:nvSpPr>
        <p:spPr/>
        <p:txBody>
          <a:bodyPr>
            <a:normAutofit/>
          </a:bodyPr>
          <a:lstStyle/>
          <a:p>
            <a:endParaRPr lang="de-DE" sz="2000" dirty="0"/>
          </a:p>
          <a:p>
            <a:r>
              <a:rPr lang="de-DE" sz="2000" dirty="0"/>
              <a:t>Zusätzlich bei Auslagen, z.B. Laborrechnungen einfügen</a:t>
            </a:r>
          </a:p>
          <a:p>
            <a:r>
              <a:rPr lang="de-DE" sz="2000" dirty="0"/>
              <a:t>Leistungen auf Verlangen mit „V“ und Analogleistungen mit „a“ kennzeichnen</a:t>
            </a:r>
          </a:p>
          <a:p>
            <a:r>
              <a:rPr lang="de-DE" sz="2000" dirty="0"/>
              <a:t>Formvorschriften beachten</a:t>
            </a:r>
          </a:p>
          <a:p>
            <a:r>
              <a:rPr lang="de-DE" sz="2000" dirty="0"/>
              <a:t>Bei Abrechnung über, z.B. Rechenzentren, ist es notwendig, die Zustimmung des Patienten einzuholen</a:t>
            </a:r>
          </a:p>
        </p:txBody>
      </p:sp>
    </p:spTree>
    <p:extLst>
      <p:ext uri="{BB962C8B-B14F-4D97-AF65-F5344CB8AC3E}">
        <p14:creationId xmlns:p14="http://schemas.microsoft.com/office/powerpoint/2010/main" val="19148543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3BD97E-7F5D-6444-A800-FD993B0AA5CB}"/>
              </a:ext>
            </a:extLst>
          </p:cNvPr>
          <p:cNvSpPr>
            <a:spLocks noGrp="1"/>
          </p:cNvSpPr>
          <p:nvPr>
            <p:ph type="title"/>
          </p:nvPr>
        </p:nvSpPr>
        <p:spPr/>
        <p:txBody>
          <a:bodyPr/>
          <a:lstStyle/>
          <a:p>
            <a:r>
              <a:rPr lang="de-DE" dirty="0"/>
              <a:t>Patienten empfangen und begleiten </a:t>
            </a:r>
          </a:p>
        </p:txBody>
      </p:sp>
      <p:pic>
        <p:nvPicPr>
          <p:cNvPr id="15" name="Inhaltsplatzhalter 14">
            <a:extLst>
              <a:ext uri="{FF2B5EF4-FFF2-40B4-BE49-F238E27FC236}">
                <a16:creationId xmlns:a16="http://schemas.microsoft.com/office/drawing/2014/main" id="{4D641AEB-06D5-1F40-9EB6-19D0B3F0A1F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934021" y="1772816"/>
            <a:ext cx="3275958" cy="4411130"/>
          </a:xfrm>
        </p:spPr>
      </p:pic>
    </p:spTree>
    <p:extLst>
      <p:ext uri="{BB962C8B-B14F-4D97-AF65-F5344CB8AC3E}">
        <p14:creationId xmlns:p14="http://schemas.microsoft.com/office/powerpoint/2010/main" val="76719013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383279-5891-FE4A-A60F-E275406BEAB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232311AF-D918-8C48-B86C-71B79192CED3}"/>
              </a:ext>
            </a:extLst>
          </p:cNvPr>
          <p:cNvSpPr>
            <a:spLocks noGrp="1"/>
          </p:cNvSpPr>
          <p:nvPr>
            <p:ph idx="1"/>
          </p:nvPr>
        </p:nvSpPr>
        <p:spPr/>
        <p:txBody>
          <a:bodyPr/>
          <a:lstStyle/>
          <a:p>
            <a:pPr marL="0" indent="0" algn="ctr">
              <a:buNone/>
            </a:pPr>
            <a:endParaRPr lang="de-DE" sz="2000" u="sng" dirty="0"/>
          </a:p>
          <a:p>
            <a:pPr marL="0" indent="0" algn="ctr">
              <a:buNone/>
            </a:pPr>
            <a:r>
              <a:rPr lang="de-DE" sz="2000" u="sng" dirty="0"/>
              <a:t>Abrechnung außervertraglicher Leistungen beim GKV-Patienten</a:t>
            </a:r>
          </a:p>
          <a:p>
            <a:endParaRPr lang="de-DE" dirty="0"/>
          </a:p>
          <a:p>
            <a:r>
              <a:rPr lang="de-DE" sz="2000" dirty="0"/>
              <a:t>Aufklärung und Dokumentation in der Karteikarte</a:t>
            </a:r>
          </a:p>
          <a:p>
            <a:endParaRPr lang="de-DE" dirty="0"/>
          </a:p>
          <a:p>
            <a:pPr marL="0" indent="0">
              <a:buNone/>
            </a:pPr>
            <a:endParaRPr lang="de-DE" dirty="0"/>
          </a:p>
        </p:txBody>
      </p:sp>
      <p:graphicFrame>
        <p:nvGraphicFramePr>
          <p:cNvPr id="4" name="Tabelle 4">
            <a:extLst>
              <a:ext uri="{FF2B5EF4-FFF2-40B4-BE49-F238E27FC236}">
                <a16:creationId xmlns:a16="http://schemas.microsoft.com/office/drawing/2014/main" id="{BA7BC188-066A-3242-BEE6-F503F6329944}"/>
              </a:ext>
            </a:extLst>
          </p:cNvPr>
          <p:cNvGraphicFramePr>
            <a:graphicFrameLocks noGrp="1"/>
          </p:cNvGraphicFramePr>
          <p:nvPr>
            <p:extLst>
              <p:ext uri="{D42A27DB-BD31-4B8C-83A1-F6EECF244321}">
                <p14:modId xmlns:p14="http://schemas.microsoft.com/office/powerpoint/2010/main" val="3206832271"/>
              </p:ext>
            </p:extLst>
          </p:nvPr>
        </p:nvGraphicFramePr>
        <p:xfrm>
          <a:off x="971600" y="3789040"/>
          <a:ext cx="6984776" cy="2252216"/>
        </p:xfrm>
        <a:graphic>
          <a:graphicData uri="http://schemas.openxmlformats.org/drawingml/2006/table">
            <a:tbl>
              <a:tblPr firstRow="1" bandRow="1">
                <a:tableStyleId>{5C22544A-7EE6-4342-B048-85BDC9FD1C3A}</a:tableStyleId>
              </a:tblPr>
              <a:tblGrid>
                <a:gridCol w="3492388">
                  <a:extLst>
                    <a:ext uri="{9D8B030D-6E8A-4147-A177-3AD203B41FA5}">
                      <a16:colId xmlns:a16="http://schemas.microsoft.com/office/drawing/2014/main" val="3540381270"/>
                    </a:ext>
                  </a:extLst>
                </a:gridCol>
                <a:gridCol w="3492388">
                  <a:extLst>
                    <a:ext uri="{9D8B030D-6E8A-4147-A177-3AD203B41FA5}">
                      <a16:colId xmlns:a16="http://schemas.microsoft.com/office/drawing/2014/main" val="2143387958"/>
                    </a:ext>
                  </a:extLst>
                </a:gridCol>
              </a:tblGrid>
              <a:tr h="396172">
                <a:tc>
                  <a:txBody>
                    <a:bodyPr/>
                    <a:lstStyle/>
                    <a:p>
                      <a:r>
                        <a:rPr lang="de-DE" dirty="0">
                          <a:latin typeface="+mn-ea"/>
                          <a:ea typeface="+mn-ea"/>
                        </a:rPr>
                        <a:t>a)</a:t>
                      </a:r>
                    </a:p>
                  </a:txBody>
                  <a:tcPr/>
                </a:tc>
                <a:tc>
                  <a:txBody>
                    <a:bodyPr/>
                    <a:lstStyle/>
                    <a:p>
                      <a:r>
                        <a:rPr lang="de-DE" dirty="0">
                          <a:latin typeface="+mn-ea"/>
                          <a:ea typeface="+mn-ea"/>
                        </a:rPr>
                        <a:t>b)</a:t>
                      </a:r>
                    </a:p>
                  </a:txBody>
                  <a:tcPr/>
                </a:tc>
                <a:extLst>
                  <a:ext uri="{0D108BD9-81ED-4DB2-BD59-A6C34878D82A}">
                    <a16:rowId xmlns:a16="http://schemas.microsoft.com/office/drawing/2014/main" val="2301234471"/>
                  </a:ext>
                </a:extLst>
              </a:tr>
              <a:tr h="1856044">
                <a:tc>
                  <a:txBody>
                    <a:bodyPr/>
                    <a:lstStyle/>
                    <a:p>
                      <a:r>
                        <a:rPr lang="de-DE" dirty="0">
                          <a:latin typeface="+mn-ea"/>
                          <a:ea typeface="+mn-ea"/>
                        </a:rPr>
                        <a:t>Patient wünscht sich eine aufwendigere Behandlung als nötig, z.B. </a:t>
                      </a:r>
                      <a:r>
                        <a:rPr lang="de-DE" dirty="0" err="1">
                          <a:latin typeface="+mn-ea"/>
                          <a:ea typeface="+mn-ea"/>
                        </a:rPr>
                        <a:t>Kompositfüllungen</a:t>
                      </a:r>
                      <a:r>
                        <a:rPr lang="de-DE" dirty="0">
                          <a:latin typeface="+mn-ea"/>
                          <a:ea typeface="+mn-ea"/>
                        </a:rPr>
                        <a:t> / Inlays </a:t>
                      </a:r>
                    </a:p>
                    <a:p>
                      <a:r>
                        <a:rPr lang="de-DE" dirty="0">
                          <a:latin typeface="+mn-ea"/>
                          <a:ea typeface="+mn-ea"/>
                        </a:rPr>
                        <a:t>-&gt; Mehrkostenvereinbarung</a:t>
                      </a:r>
                    </a:p>
                  </a:txBody>
                  <a:tcPr/>
                </a:tc>
                <a:tc>
                  <a:txBody>
                    <a:bodyPr/>
                    <a:lstStyle/>
                    <a:p>
                      <a:r>
                        <a:rPr lang="de-DE" dirty="0">
                          <a:latin typeface="+mn-ea"/>
                          <a:ea typeface="+mn-ea"/>
                        </a:rPr>
                        <a:t>Patient wünscht eine Behandlung, die im Rahmen der GKV nicht vorgesehen ist, z.B. professionelle Zahnreinigung</a:t>
                      </a:r>
                    </a:p>
                    <a:p>
                      <a:r>
                        <a:rPr lang="de-DE" dirty="0">
                          <a:latin typeface="+mn-ea"/>
                          <a:ea typeface="+mn-ea"/>
                        </a:rPr>
                        <a:t>-&gt; Privatvereinbarung</a:t>
                      </a:r>
                    </a:p>
                  </a:txBody>
                  <a:tcPr/>
                </a:tc>
                <a:extLst>
                  <a:ext uri="{0D108BD9-81ED-4DB2-BD59-A6C34878D82A}">
                    <a16:rowId xmlns:a16="http://schemas.microsoft.com/office/drawing/2014/main" val="3067603606"/>
                  </a:ext>
                </a:extLst>
              </a:tr>
            </a:tbl>
          </a:graphicData>
        </a:graphic>
      </p:graphicFrame>
    </p:spTree>
    <p:extLst>
      <p:ext uri="{BB962C8B-B14F-4D97-AF65-F5344CB8AC3E}">
        <p14:creationId xmlns:p14="http://schemas.microsoft.com/office/powerpoint/2010/main" val="26744000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5A3FCA3-D3C2-B543-8557-A1737DF6A53C}"/>
              </a:ext>
            </a:extLst>
          </p:cNvPr>
          <p:cNvSpPr>
            <a:spLocks noGrp="1"/>
          </p:cNvSpPr>
          <p:nvPr>
            <p:ph type="title"/>
          </p:nvPr>
        </p:nvSpPr>
        <p:spPr/>
        <p:txBody>
          <a:bodyPr/>
          <a:lstStyle/>
          <a:p>
            <a:r>
              <a:rPr lang="de-DE" dirty="0"/>
              <a:t>Patienten empfangen und begleiten</a:t>
            </a:r>
          </a:p>
        </p:txBody>
      </p:sp>
      <p:pic>
        <p:nvPicPr>
          <p:cNvPr id="5" name="Inhaltsplatzhalter 4" descr="Ein Bild, das Tisch enthält.&#10;&#10;Automatisch generierte Beschreibung">
            <a:extLst>
              <a:ext uri="{FF2B5EF4-FFF2-40B4-BE49-F238E27FC236}">
                <a16:creationId xmlns:a16="http://schemas.microsoft.com/office/drawing/2014/main" id="{80050AD3-8E94-254F-9C20-A7B0A34AB56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475656" y="1953687"/>
            <a:ext cx="2953426" cy="4025900"/>
          </a:xfrm>
        </p:spPr>
      </p:pic>
      <p:pic>
        <p:nvPicPr>
          <p:cNvPr id="7" name="Grafik 6" descr="Ein Bild, das Tisch enthält.&#10;&#10;Automatisch generierte Beschreibung">
            <a:extLst>
              <a:ext uri="{FF2B5EF4-FFF2-40B4-BE49-F238E27FC236}">
                <a16:creationId xmlns:a16="http://schemas.microsoft.com/office/drawing/2014/main" id="{C9E6AB3B-E43B-564C-B5AA-F1D67041F8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932040" y="1953687"/>
            <a:ext cx="2864527" cy="4051336"/>
          </a:xfrm>
          <a:prstGeom prst="rect">
            <a:avLst/>
          </a:prstGeom>
        </p:spPr>
      </p:pic>
    </p:spTree>
    <p:extLst>
      <p:ext uri="{BB962C8B-B14F-4D97-AF65-F5344CB8AC3E}">
        <p14:creationId xmlns:p14="http://schemas.microsoft.com/office/powerpoint/2010/main" val="213423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BD7066-ECEE-F749-BD81-95E67B7748A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693FE61-2D94-0540-B6D4-DD0B860CA80A}"/>
              </a:ext>
            </a:extLst>
          </p:cNvPr>
          <p:cNvSpPr>
            <a:spLocks noGrp="1"/>
          </p:cNvSpPr>
          <p:nvPr>
            <p:ph idx="1"/>
          </p:nvPr>
        </p:nvSpPr>
        <p:spPr/>
        <p:txBody>
          <a:bodyPr/>
          <a:lstStyle/>
          <a:p>
            <a:pPr marL="0" indent="0">
              <a:buNone/>
            </a:pPr>
            <a:r>
              <a:rPr lang="de-DE" sz="2000" dirty="0"/>
              <a:t>BEMA-Nr. Ä1 (</a:t>
            </a:r>
            <a:r>
              <a:rPr lang="de-DE" sz="2000" dirty="0" err="1"/>
              <a:t>Ber</a:t>
            </a:r>
            <a:r>
              <a:rPr lang="de-DE" sz="2000" dirty="0"/>
              <a:t>): Beratung eines Kranken, auch          </a:t>
            </a:r>
          </a:p>
          <a:p>
            <a:pPr marL="0" indent="0">
              <a:buNone/>
            </a:pPr>
            <a:r>
              <a:rPr lang="de-DE" sz="2000" dirty="0"/>
              <a:t>                                 fernmündlich</a:t>
            </a:r>
          </a:p>
          <a:p>
            <a:pPr marL="0" indent="0">
              <a:buNone/>
            </a:pPr>
            <a:endParaRPr lang="de-DE" dirty="0"/>
          </a:p>
          <a:p>
            <a:endParaRPr lang="de-DE" dirty="0"/>
          </a:p>
        </p:txBody>
      </p:sp>
      <p:sp>
        <p:nvSpPr>
          <p:cNvPr id="4" name="Textfeld 3">
            <a:extLst>
              <a:ext uri="{FF2B5EF4-FFF2-40B4-BE49-F238E27FC236}">
                <a16:creationId xmlns:a16="http://schemas.microsoft.com/office/drawing/2014/main" id="{25B33A34-BF8B-D74B-AE50-407A35DC3459}"/>
              </a:ext>
            </a:extLst>
          </p:cNvPr>
          <p:cNvSpPr txBox="1"/>
          <p:nvPr/>
        </p:nvSpPr>
        <p:spPr bwMode="auto">
          <a:xfrm>
            <a:off x="850900" y="2952275"/>
            <a:ext cx="6241380"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latin typeface="+mn-ea"/>
              </a:rPr>
              <a:t>Berechnungsfähig als alleinige Leistung</a:t>
            </a:r>
          </a:p>
        </p:txBody>
      </p:sp>
      <p:sp>
        <p:nvSpPr>
          <p:cNvPr id="5" name="Textfeld 4">
            <a:extLst>
              <a:ext uri="{FF2B5EF4-FFF2-40B4-BE49-F238E27FC236}">
                <a16:creationId xmlns:a16="http://schemas.microsoft.com/office/drawing/2014/main" id="{4F6B71BC-F9A0-7A44-98F3-F10AAE2A76EE}"/>
              </a:ext>
            </a:extLst>
          </p:cNvPr>
          <p:cNvSpPr txBox="1"/>
          <p:nvPr/>
        </p:nvSpPr>
        <p:spPr bwMode="auto">
          <a:xfrm>
            <a:off x="850900" y="3318275"/>
            <a:ext cx="7428568"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latin typeface="+mj-ea"/>
                <a:ea typeface="+mj-ea"/>
              </a:rPr>
              <a:t>Berechnungsfähig neben der ersten zahnärztlichen Leistung</a:t>
            </a:r>
          </a:p>
        </p:txBody>
      </p:sp>
      <p:sp>
        <p:nvSpPr>
          <p:cNvPr id="6" name="Textfeld 5">
            <a:extLst>
              <a:ext uri="{FF2B5EF4-FFF2-40B4-BE49-F238E27FC236}">
                <a16:creationId xmlns:a16="http://schemas.microsoft.com/office/drawing/2014/main" id="{50D07E7C-AD67-414A-A333-A2A472C99DF4}"/>
              </a:ext>
            </a:extLst>
          </p:cNvPr>
          <p:cNvSpPr txBox="1"/>
          <p:nvPr/>
        </p:nvSpPr>
        <p:spPr bwMode="auto">
          <a:xfrm>
            <a:off x="859988" y="3632737"/>
            <a:ext cx="8288556" cy="646331"/>
          </a:xfrm>
          <a:prstGeom prst="rect">
            <a:avLst/>
          </a:prstGeom>
          <a:noFill/>
        </p:spPr>
        <p:txBody>
          <a:bodyPr wrap="square" rtlCol="0">
            <a:spAutoFit/>
          </a:bodyPr>
          <a:lstStyle/>
          <a:p>
            <a:pPr marL="285750" indent="-285750">
              <a:buFont typeface="Courier New" panose="02070309020205020404" pitchFamily="49" charset="0"/>
              <a:buChar char="o"/>
            </a:pPr>
            <a:r>
              <a:rPr lang="de-DE" dirty="0">
                <a:latin typeface="+mj-ea"/>
                <a:ea typeface="+mj-ea"/>
              </a:rPr>
              <a:t>Berechnungsfähig über einen längeren Abrechnungszeitraum der Behandlung, mit Abstand von 18 Tagen zur letzten 01/Ä1 im Vorquartal </a:t>
            </a:r>
          </a:p>
        </p:txBody>
      </p:sp>
      <p:sp>
        <p:nvSpPr>
          <p:cNvPr id="7" name="Textfeld 6">
            <a:extLst>
              <a:ext uri="{FF2B5EF4-FFF2-40B4-BE49-F238E27FC236}">
                <a16:creationId xmlns:a16="http://schemas.microsoft.com/office/drawing/2014/main" id="{9CBC9B1C-90F9-D546-85D5-7D68B33AC1FD}"/>
              </a:ext>
            </a:extLst>
          </p:cNvPr>
          <p:cNvSpPr txBox="1"/>
          <p:nvPr/>
        </p:nvSpPr>
        <p:spPr bwMode="auto">
          <a:xfrm>
            <a:off x="850900" y="4177349"/>
            <a:ext cx="7433112"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solidFill>
                  <a:srgbClr val="FF0000"/>
                </a:solidFill>
                <a:latin typeface="+mn-ea"/>
              </a:rPr>
              <a:t>Nicht</a:t>
            </a:r>
            <a:r>
              <a:rPr lang="de-DE" dirty="0">
                <a:latin typeface="+mn-ea"/>
              </a:rPr>
              <a:t> berechnungsfähig neben 01, FU 1a-c, FU 2 und 02</a:t>
            </a:r>
          </a:p>
        </p:txBody>
      </p:sp>
      <p:sp>
        <p:nvSpPr>
          <p:cNvPr id="8" name="Textfeld 7">
            <a:extLst>
              <a:ext uri="{FF2B5EF4-FFF2-40B4-BE49-F238E27FC236}">
                <a16:creationId xmlns:a16="http://schemas.microsoft.com/office/drawing/2014/main" id="{8CC38E35-4CB5-444D-9411-7309D2590288}"/>
              </a:ext>
            </a:extLst>
          </p:cNvPr>
          <p:cNvSpPr txBox="1"/>
          <p:nvPr/>
        </p:nvSpPr>
        <p:spPr bwMode="auto">
          <a:xfrm>
            <a:off x="846356" y="4546681"/>
            <a:ext cx="7433112"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solidFill>
                  <a:srgbClr val="FF0000"/>
                </a:solidFill>
                <a:latin typeface="+mn-ea"/>
              </a:rPr>
              <a:t>Nicht</a:t>
            </a:r>
            <a:r>
              <a:rPr lang="de-DE" dirty="0">
                <a:latin typeface="+mn-ea"/>
              </a:rPr>
              <a:t> berechnungsfähig neben UP1, IP1-IP5, ATG, MHU, BEV</a:t>
            </a:r>
          </a:p>
        </p:txBody>
      </p:sp>
      <p:sp>
        <p:nvSpPr>
          <p:cNvPr id="9" name="Textfeld 8">
            <a:extLst>
              <a:ext uri="{FF2B5EF4-FFF2-40B4-BE49-F238E27FC236}">
                <a16:creationId xmlns:a16="http://schemas.microsoft.com/office/drawing/2014/main" id="{AD09F73E-8C90-284B-96AC-5F30FC6C9E63}"/>
              </a:ext>
            </a:extLst>
          </p:cNvPr>
          <p:cNvSpPr txBox="1"/>
          <p:nvPr/>
        </p:nvSpPr>
        <p:spPr bwMode="auto">
          <a:xfrm>
            <a:off x="846356" y="4912681"/>
            <a:ext cx="7433112"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solidFill>
                  <a:srgbClr val="FF0000"/>
                </a:solidFill>
                <a:latin typeface="+mn-ea"/>
              </a:rPr>
              <a:t>Nicht</a:t>
            </a:r>
            <a:r>
              <a:rPr lang="de-DE" dirty="0">
                <a:latin typeface="+mn-ea"/>
              </a:rPr>
              <a:t> berechnungsfähig als Abschlussberatung</a:t>
            </a:r>
          </a:p>
        </p:txBody>
      </p:sp>
      <p:sp>
        <p:nvSpPr>
          <p:cNvPr id="10" name="Textfeld 9">
            <a:extLst>
              <a:ext uri="{FF2B5EF4-FFF2-40B4-BE49-F238E27FC236}">
                <a16:creationId xmlns:a16="http://schemas.microsoft.com/office/drawing/2014/main" id="{F8389EFF-251C-864A-A05B-E176A5CCD797}"/>
              </a:ext>
            </a:extLst>
          </p:cNvPr>
          <p:cNvSpPr txBox="1"/>
          <p:nvPr/>
        </p:nvSpPr>
        <p:spPr bwMode="auto">
          <a:xfrm>
            <a:off x="846356" y="5334756"/>
            <a:ext cx="7433112"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solidFill>
                  <a:srgbClr val="FF0000"/>
                </a:solidFill>
                <a:latin typeface="+mn-ea"/>
              </a:rPr>
              <a:t>Nicht</a:t>
            </a:r>
            <a:r>
              <a:rPr lang="de-DE" dirty="0">
                <a:latin typeface="+mn-ea"/>
              </a:rPr>
              <a:t> berechnungsfähig neben Besuchen </a:t>
            </a:r>
          </a:p>
        </p:txBody>
      </p:sp>
      <p:sp>
        <p:nvSpPr>
          <p:cNvPr id="11" name="Textfeld 10">
            <a:extLst>
              <a:ext uri="{FF2B5EF4-FFF2-40B4-BE49-F238E27FC236}">
                <a16:creationId xmlns:a16="http://schemas.microsoft.com/office/drawing/2014/main" id="{B1AA83F4-4026-9A44-986F-9EA320B1BBA0}"/>
              </a:ext>
            </a:extLst>
          </p:cNvPr>
          <p:cNvSpPr txBox="1"/>
          <p:nvPr/>
        </p:nvSpPr>
        <p:spPr bwMode="auto">
          <a:xfrm>
            <a:off x="859988" y="5687316"/>
            <a:ext cx="7433112" cy="369332"/>
          </a:xfrm>
          <a:prstGeom prst="rect">
            <a:avLst/>
          </a:prstGeom>
          <a:noFill/>
        </p:spPr>
        <p:txBody>
          <a:bodyPr wrap="square" rtlCol="0">
            <a:spAutoFit/>
          </a:bodyPr>
          <a:lstStyle/>
          <a:p>
            <a:pPr marL="285750" indent="-285750">
              <a:buFont typeface="Courier New" panose="02070309020205020404" pitchFamily="49" charset="0"/>
              <a:buChar char="o"/>
            </a:pPr>
            <a:r>
              <a:rPr lang="de-DE" dirty="0">
                <a:solidFill>
                  <a:srgbClr val="FF0000"/>
                </a:solidFill>
                <a:latin typeface="+mn-ea"/>
              </a:rPr>
              <a:t>Nicht</a:t>
            </a:r>
            <a:r>
              <a:rPr lang="de-DE" dirty="0">
                <a:latin typeface="+mn-ea"/>
              </a:rPr>
              <a:t> als „Ausgleichsposition“ für andere Leistungen abrechenbar</a:t>
            </a:r>
          </a:p>
        </p:txBody>
      </p:sp>
    </p:spTree>
    <p:extLst>
      <p:ext uri="{BB962C8B-B14F-4D97-AF65-F5344CB8AC3E}">
        <p14:creationId xmlns:p14="http://schemas.microsoft.com/office/powerpoint/2010/main" val="154885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randombar(horizontal)">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ECD166-A3B5-1748-933E-9B87EF12B334}"/>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8BF6478B-43A0-B744-9836-2B39AF2E3890}"/>
              </a:ext>
            </a:extLst>
          </p:cNvPr>
          <p:cNvSpPr>
            <a:spLocks noGrp="1"/>
          </p:cNvSpPr>
          <p:nvPr>
            <p:ph idx="1"/>
          </p:nvPr>
        </p:nvSpPr>
        <p:spPr>
          <a:xfrm>
            <a:off x="850900" y="1926209"/>
            <a:ext cx="7835900" cy="4026430"/>
          </a:xfrm>
        </p:spPr>
        <p:txBody>
          <a:bodyPr/>
          <a:lstStyle/>
          <a:p>
            <a:pPr>
              <a:buFont typeface="Courier New" panose="02070309020205020404" pitchFamily="49" charset="0"/>
              <a:buChar char="o"/>
            </a:pPr>
            <a:r>
              <a:rPr lang="de-DE" sz="2000" dirty="0"/>
              <a:t>GOÄ 1: Beratung-auch mittels Fernsprecher</a:t>
            </a:r>
          </a:p>
          <a:p>
            <a:pPr marL="0" indent="0">
              <a:buNone/>
            </a:pPr>
            <a:endParaRPr lang="de-DE" sz="2000" dirty="0"/>
          </a:p>
          <a:p>
            <a:pPr marL="0" indent="0">
              <a:buNone/>
            </a:pPr>
            <a:endParaRPr lang="de-DE" dirty="0"/>
          </a:p>
        </p:txBody>
      </p:sp>
      <p:sp>
        <p:nvSpPr>
          <p:cNvPr id="4" name="Textfeld 3">
            <a:extLst>
              <a:ext uri="{FF2B5EF4-FFF2-40B4-BE49-F238E27FC236}">
                <a16:creationId xmlns:a16="http://schemas.microsoft.com/office/drawing/2014/main" id="{ECCB211D-069F-E643-B8DC-F6429306101F}"/>
              </a:ext>
            </a:extLst>
          </p:cNvPr>
          <p:cNvSpPr txBox="1"/>
          <p:nvPr/>
        </p:nvSpPr>
        <p:spPr bwMode="auto">
          <a:xfrm>
            <a:off x="829690" y="2343835"/>
            <a:ext cx="6192688" cy="400110"/>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latin typeface="+mj-ea"/>
                <a:ea typeface="+mj-ea"/>
              </a:rPr>
              <a:t>Berechnungsfähig als alleinige Leistung</a:t>
            </a:r>
          </a:p>
        </p:txBody>
      </p:sp>
      <p:sp>
        <p:nvSpPr>
          <p:cNvPr id="5" name="Textfeld 4">
            <a:extLst>
              <a:ext uri="{FF2B5EF4-FFF2-40B4-BE49-F238E27FC236}">
                <a16:creationId xmlns:a16="http://schemas.microsoft.com/office/drawing/2014/main" id="{64F60951-14E3-3F45-918B-D433B01CC471}"/>
              </a:ext>
            </a:extLst>
          </p:cNvPr>
          <p:cNvSpPr txBox="1"/>
          <p:nvPr/>
        </p:nvSpPr>
        <p:spPr bwMode="auto">
          <a:xfrm>
            <a:off x="829690" y="2733118"/>
            <a:ext cx="7442200" cy="707886"/>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latin typeface="+mj-ea"/>
                <a:ea typeface="+mj-ea"/>
              </a:rPr>
              <a:t>Berechnungsfähig für eine zahnärztliche Beratung einmal im Behandlungsfall</a:t>
            </a:r>
          </a:p>
        </p:txBody>
      </p:sp>
      <p:sp>
        <p:nvSpPr>
          <p:cNvPr id="6" name="Textfeld 5">
            <a:extLst>
              <a:ext uri="{FF2B5EF4-FFF2-40B4-BE49-F238E27FC236}">
                <a16:creationId xmlns:a16="http://schemas.microsoft.com/office/drawing/2014/main" id="{09967691-3BBB-B548-9625-07FFEE815904}"/>
              </a:ext>
            </a:extLst>
          </p:cNvPr>
          <p:cNvSpPr txBox="1"/>
          <p:nvPr/>
        </p:nvSpPr>
        <p:spPr bwMode="auto">
          <a:xfrm>
            <a:off x="837457" y="3429000"/>
            <a:ext cx="7442200" cy="707886"/>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latin typeface="+mj-ea"/>
                <a:ea typeface="+mj-ea"/>
              </a:rPr>
              <a:t>Berechnungsfähig neben GOZ-Nrn. 1000ff. nur, wenn die Beratung einem anderen Zweck dient </a:t>
            </a:r>
          </a:p>
        </p:txBody>
      </p:sp>
      <p:sp>
        <p:nvSpPr>
          <p:cNvPr id="7" name="Textfeld 6">
            <a:extLst>
              <a:ext uri="{FF2B5EF4-FFF2-40B4-BE49-F238E27FC236}">
                <a16:creationId xmlns:a16="http://schemas.microsoft.com/office/drawing/2014/main" id="{353F09A5-2E03-C845-8624-518F5E217661}"/>
              </a:ext>
            </a:extLst>
          </p:cNvPr>
          <p:cNvSpPr txBox="1"/>
          <p:nvPr/>
        </p:nvSpPr>
        <p:spPr bwMode="auto">
          <a:xfrm>
            <a:off x="850900" y="4535709"/>
            <a:ext cx="7442200" cy="400110"/>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solidFill>
                  <a:srgbClr val="FF0000"/>
                </a:solidFill>
                <a:latin typeface="+mj-ea"/>
                <a:ea typeface="+mj-ea"/>
              </a:rPr>
              <a:t>Nicht</a:t>
            </a:r>
            <a:r>
              <a:rPr lang="de-DE" sz="2000" dirty="0">
                <a:latin typeface="+mj-ea"/>
                <a:ea typeface="+mj-ea"/>
              </a:rPr>
              <a:t> berechnungsfähig neben Visiten oder Besuchen   </a:t>
            </a:r>
          </a:p>
        </p:txBody>
      </p:sp>
      <p:sp>
        <p:nvSpPr>
          <p:cNvPr id="8" name="Textfeld 7">
            <a:extLst>
              <a:ext uri="{FF2B5EF4-FFF2-40B4-BE49-F238E27FC236}">
                <a16:creationId xmlns:a16="http://schemas.microsoft.com/office/drawing/2014/main" id="{684BD2A9-AAA4-7249-BF4C-05C70DD58922}"/>
              </a:ext>
            </a:extLst>
          </p:cNvPr>
          <p:cNvSpPr txBox="1"/>
          <p:nvPr/>
        </p:nvSpPr>
        <p:spPr bwMode="auto">
          <a:xfrm>
            <a:off x="837457" y="4138941"/>
            <a:ext cx="7442200" cy="400110"/>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latin typeface="+mj-ea"/>
                <a:ea typeface="+mj-ea"/>
              </a:rPr>
              <a:t>Berechnungsfähig neben GOZ-Nr. 0010</a:t>
            </a:r>
          </a:p>
        </p:txBody>
      </p:sp>
      <p:sp>
        <p:nvSpPr>
          <p:cNvPr id="9" name="Textfeld 8">
            <a:extLst>
              <a:ext uri="{FF2B5EF4-FFF2-40B4-BE49-F238E27FC236}">
                <a16:creationId xmlns:a16="http://schemas.microsoft.com/office/drawing/2014/main" id="{F4B8038B-AAE5-0A48-93B7-C6E49C49FCDE}"/>
              </a:ext>
            </a:extLst>
          </p:cNvPr>
          <p:cNvSpPr txBox="1"/>
          <p:nvPr/>
        </p:nvSpPr>
        <p:spPr bwMode="auto">
          <a:xfrm>
            <a:off x="850900" y="4931791"/>
            <a:ext cx="7442200" cy="707886"/>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solidFill>
                  <a:srgbClr val="FF0000"/>
                </a:solidFill>
                <a:latin typeface="+mj-ea"/>
                <a:ea typeface="+mj-ea"/>
              </a:rPr>
              <a:t>Nicht</a:t>
            </a:r>
            <a:r>
              <a:rPr lang="de-DE" sz="2000" dirty="0">
                <a:latin typeface="+mj-ea"/>
                <a:ea typeface="+mj-ea"/>
              </a:rPr>
              <a:t> berechnungsfähig für eine eingehende Beratung als alleinige Leistung (Dauer ab 10 min. = Ä3)</a:t>
            </a:r>
          </a:p>
        </p:txBody>
      </p:sp>
      <p:sp>
        <p:nvSpPr>
          <p:cNvPr id="10" name="Textfeld 9">
            <a:extLst>
              <a:ext uri="{FF2B5EF4-FFF2-40B4-BE49-F238E27FC236}">
                <a16:creationId xmlns:a16="http://schemas.microsoft.com/office/drawing/2014/main" id="{9B21A007-2489-5B41-8457-40E91DBF4ED9}"/>
              </a:ext>
            </a:extLst>
          </p:cNvPr>
          <p:cNvSpPr txBox="1"/>
          <p:nvPr/>
        </p:nvSpPr>
        <p:spPr bwMode="auto">
          <a:xfrm>
            <a:off x="837457" y="5548844"/>
            <a:ext cx="7442200" cy="707886"/>
          </a:xfrm>
          <a:prstGeom prst="rect">
            <a:avLst/>
          </a:prstGeom>
          <a:noFill/>
        </p:spPr>
        <p:txBody>
          <a:bodyPr wrap="square" rtlCol="0">
            <a:spAutoFit/>
          </a:bodyPr>
          <a:lstStyle/>
          <a:p>
            <a:pPr marL="285750" indent="-285750">
              <a:buFont typeface="Courier New" panose="02070309020205020404" pitchFamily="49" charset="0"/>
              <a:buChar char="o"/>
            </a:pPr>
            <a:r>
              <a:rPr lang="de-DE" sz="2000" dirty="0">
                <a:solidFill>
                  <a:srgbClr val="FF0000"/>
                </a:solidFill>
                <a:latin typeface="+mj-ea"/>
                <a:ea typeface="+mj-ea"/>
              </a:rPr>
              <a:t>Nicht </a:t>
            </a:r>
            <a:r>
              <a:rPr lang="de-DE" sz="2000" dirty="0">
                <a:latin typeface="+mj-ea"/>
                <a:ea typeface="+mj-ea"/>
              </a:rPr>
              <a:t>für Rezeptausstellungen ohne zahnärztliche Beratung berechenbar (Wiederholungsrezept = Ä2)</a:t>
            </a:r>
          </a:p>
        </p:txBody>
      </p:sp>
    </p:spTree>
    <p:extLst>
      <p:ext uri="{BB962C8B-B14F-4D97-AF65-F5344CB8AC3E}">
        <p14:creationId xmlns:p14="http://schemas.microsoft.com/office/powerpoint/2010/main" val="232598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C602FD-5906-F546-BA61-8FA9AEF9C55B}"/>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D12A9B6-F434-E640-9B05-BE7B977209FC}"/>
              </a:ext>
            </a:extLst>
          </p:cNvPr>
          <p:cNvSpPr>
            <a:spLocks noGrp="1"/>
          </p:cNvSpPr>
          <p:nvPr>
            <p:ph idx="1"/>
          </p:nvPr>
        </p:nvSpPr>
        <p:spPr/>
        <p:txBody>
          <a:bodyPr>
            <a:normAutofit fontScale="92500" lnSpcReduction="10000"/>
          </a:bodyPr>
          <a:lstStyle/>
          <a:p>
            <a:pPr marL="0" indent="0">
              <a:buNone/>
            </a:pPr>
            <a:endParaRPr lang="de-DE" dirty="0"/>
          </a:p>
          <a:p>
            <a:pPr marL="0" indent="0">
              <a:buNone/>
            </a:pPr>
            <a:r>
              <a:rPr lang="de-DE" sz="2200" dirty="0"/>
              <a:t>GOÄ 3: Eingehende, das gewöhnliche Maß über-</a:t>
            </a:r>
          </a:p>
          <a:p>
            <a:pPr marL="0" indent="0">
              <a:buNone/>
            </a:pPr>
            <a:r>
              <a:rPr lang="de-DE" sz="2200" dirty="0"/>
              <a:t>             steigende Beratung – auch mittels Fernsprecher</a:t>
            </a:r>
          </a:p>
          <a:p>
            <a:pPr marL="0" indent="0">
              <a:buNone/>
            </a:pPr>
            <a:endParaRPr lang="de-DE" sz="2200" dirty="0"/>
          </a:p>
          <a:p>
            <a:pPr marL="0" indent="0">
              <a:buNone/>
            </a:pPr>
            <a:r>
              <a:rPr lang="de-DE" sz="2200" dirty="0"/>
              <a:t>             (Dauer mindestens 10 Minuten)</a:t>
            </a:r>
          </a:p>
          <a:p>
            <a:pPr marL="0" indent="0">
              <a:buNone/>
            </a:pPr>
            <a:endParaRPr lang="de-DE" sz="2200" dirty="0"/>
          </a:p>
          <a:p>
            <a:pPr marL="0" indent="0">
              <a:buNone/>
            </a:pPr>
            <a:r>
              <a:rPr lang="de-DE" sz="2200" dirty="0"/>
              <a:t>             - Nur als einzige Leistung oder im Zusammen-</a:t>
            </a:r>
          </a:p>
          <a:p>
            <a:pPr marL="0" indent="0">
              <a:buNone/>
            </a:pPr>
            <a:r>
              <a:rPr lang="de-DE" sz="2200" dirty="0"/>
              <a:t>               hang mit einer Untersuchung nach den</a:t>
            </a:r>
          </a:p>
          <a:p>
            <a:pPr marL="0" indent="0">
              <a:buNone/>
            </a:pPr>
            <a:r>
              <a:rPr lang="de-DE" sz="2200" dirty="0"/>
              <a:t>               Nummern Ä5, Ä6, Ä7, Ä8, GOZ 8000 oder</a:t>
            </a:r>
          </a:p>
          <a:p>
            <a:pPr marL="0" indent="0">
              <a:buNone/>
            </a:pPr>
            <a:r>
              <a:rPr lang="de-DE" sz="2200" dirty="0"/>
              <a:t>               8010, 0010 abrechenbar</a:t>
            </a:r>
          </a:p>
          <a:p>
            <a:pPr marL="0" indent="0">
              <a:buNone/>
            </a:pPr>
            <a:r>
              <a:rPr lang="de-DE" sz="2200" dirty="0"/>
              <a:t>             - Eine mehr als einmalige Berechnung im </a:t>
            </a:r>
          </a:p>
          <a:p>
            <a:pPr marL="0" indent="0">
              <a:buNone/>
            </a:pPr>
            <a:r>
              <a:rPr lang="de-DE" sz="2200" dirty="0"/>
              <a:t>               Behandlungsfall bedarf einer besonderen </a:t>
            </a:r>
          </a:p>
          <a:p>
            <a:pPr marL="0" indent="0">
              <a:buNone/>
            </a:pPr>
            <a:r>
              <a:rPr lang="de-DE" sz="2200" dirty="0"/>
              <a:t>               Begründung</a:t>
            </a:r>
          </a:p>
        </p:txBody>
      </p:sp>
    </p:spTree>
    <p:extLst>
      <p:ext uri="{BB962C8B-B14F-4D97-AF65-F5344CB8AC3E}">
        <p14:creationId xmlns:p14="http://schemas.microsoft.com/office/powerpoint/2010/main" val="16112251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DFE880-5B1A-AA4E-BF22-BE45610A8EFA}"/>
              </a:ext>
            </a:extLst>
          </p:cNvPr>
          <p:cNvSpPr>
            <a:spLocks noGrp="1"/>
          </p:cNvSpPr>
          <p:nvPr>
            <p:ph type="title"/>
          </p:nvPr>
        </p:nvSpPr>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2DA91B7C-5839-984F-B48B-DB069E81D33D}"/>
              </a:ext>
            </a:extLst>
          </p:cNvPr>
          <p:cNvSpPr>
            <a:spLocks noGrp="1"/>
          </p:cNvSpPr>
          <p:nvPr>
            <p:ph idx="1"/>
          </p:nvPr>
        </p:nvSpPr>
        <p:spPr/>
        <p:txBody>
          <a:bodyPr>
            <a:normAutofit fontScale="85000" lnSpcReduction="20000"/>
          </a:bodyPr>
          <a:lstStyle/>
          <a:p>
            <a:pPr marL="0" indent="0">
              <a:buNone/>
            </a:pPr>
            <a:endParaRPr lang="de-DE" dirty="0"/>
          </a:p>
          <a:p>
            <a:pPr marL="0" indent="0">
              <a:buNone/>
            </a:pPr>
            <a:r>
              <a:rPr lang="de-DE" dirty="0"/>
              <a:t>GOÄ 4:   Erhebung der Fremdanamnese über einen </a:t>
            </a:r>
          </a:p>
          <a:p>
            <a:pPr marL="0" indent="0">
              <a:buNone/>
            </a:pPr>
            <a:r>
              <a:rPr lang="de-DE" dirty="0"/>
              <a:t>               Kranken und/oder Unterweisung und Führung</a:t>
            </a:r>
          </a:p>
          <a:p>
            <a:pPr marL="0" indent="0">
              <a:buNone/>
            </a:pPr>
            <a:r>
              <a:rPr lang="de-DE" dirty="0"/>
              <a:t>               der Bezugsperson(en)- im Zusammenhang mit </a:t>
            </a:r>
          </a:p>
          <a:p>
            <a:pPr marL="0" indent="0">
              <a:buNone/>
            </a:pPr>
            <a:r>
              <a:rPr lang="de-DE" dirty="0"/>
              <a:t>               der Behandlung eines Kranken</a:t>
            </a:r>
          </a:p>
          <a:p>
            <a:pPr marL="0" indent="0">
              <a:buNone/>
            </a:pPr>
            <a:endParaRPr lang="de-DE" dirty="0"/>
          </a:p>
          <a:p>
            <a:pPr marL="0" indent="0">
              <a:buNone/>
            </a:pPr>
            <a:r>
              <a:rPr lang="de-DE" dirty="0"/>
              <a:t>GOÄ 34: Erörterung (Dauer mind. 20 Minuten) der Aus-</a:t>
            </a:r>
          </a:p>
          <a:p>
            <a:pPr marL="0" indent="0">
              <a:buNone/>
            </a:pPr>
            <a:r>
              <a:rPr lang="de-DE" dirty="0"/>
              <a:t>               </a:t>
            </a:r>
            <a:r>
              <a:rPr lang="de-DE" dirty="0" err="1"/>
              <a:t>wirkung</a:t>
            </a:r>
            <a:r>
              <a:rPr lang="de-DE" dirty="0"/>
              <a:t> einer Krankheit auf die Lebens-</a:t>
            </a:r>
          </a:p>
          <a:p>
            <a:pPr marL="0" indent="0">
              <a:buNone/>
            </a:pPr>
            <a:r>
              <a:rPr lang="de-DE" dirty="0"/>
              <a:t>               </a:t>
            </a:r>
            <a:r>
              <a:rPr lang="de-DE" dirty="0" err="1"/>
              <a:t>gestaltung</a:t>
            </a:r>
            <a:r>
              <a:rPr lang="de-DE" dirty="0"/>
              <a:t> in unmittelbarem Zusammenhang</a:t>
            </a:r>
          </a:p>
          <a:p>
            <a:pPr marL="0" indent="0">
              <a:buNone/>
            </a:pPr>
            <a:r>
              <a:rPr lang="de-DE" dirty="0"/>
              <a:t>               mit der Feststellung oder erheblichen </a:t>
            </a:r>
            <a:r>
              <a:rPr lang="de-DE" dirty="0" err="1"/>
              <a:t>Ver</a:t>
            </a:r>
            <a:r>
              <a:rPr lang="de-DE" dirty="0"/>
              <a:t>-</a:t>
            </a:r>
          </a:p>
          <a:p>
            <a:pPr marL="0" indent="0">
              <a:buNone/>
            </a:pPr>
            <a:r>
              <a:rPr lang="de-DE" dirty="0"/>
              <a:t>               </a:t>
            </a:r>
            <a:r>
              <a:rPr lang="de-DE" dirty="0" err="1"/>
              <a:t>schlimmerung</a:t>
            </a:r>
            <a:r>
              <a:rPr lang="de-DE" dirty="0"/>
              <a:t> einer nachhaltig lebensverändernden</a:t>
            </a:r>
          </a:p>
          <a:p>
            <a:pPr marL="0" indent="0">
              <a:buNone/>
            </a:pPr>
            <a:r>
              <a:rPr lang="de-DE" dirty="0"/>
              <a:t>               oder lebensbedrohenden Erkrankung-ggf. ein-</a:t>
            </a:r>
          </a:p>
          <a:p>
            <a:pPr marL="0" indent="0">
              <a:buNone/>
            </a:pPr>
            <a:r>
              <a:rPr lang="de-DE" dirty="0"/>
              <a:t>               schließlich Planung eines operativen Eingriffs und</a:t>
            </a:r>
          </a:p>
          <a:p>
            <a:pPr marL="0" indent="0">
              <a:buNone/>
            </a:pPr>
            <a:r>
              <a:rPr lang="de-DE" dirty="0"/>
              <a:t>               Abwägung seiner Konsequenzen und Risiken, ein-</a:t>
            </a:r>
          </a:p>
          <a:p>
            <a:pPr marL="0" indent="0">
              <a:buNone/>
            </a:pPr>
            <a:r>
              <a:rPr lang="de-DE" dirty="0"/>
              <a:t>               schließlich Beratung – ggf. unter Einbeziehung von</a:t>
            </a:r>
          </a:p>
          <a:p>
            <a:pPr marL="0" indent="0">
              <a:buNone/>
            </a:pPr>
            <a:r>
              <a:rPr lang="de-DE" dirty="0"/>
              <a:t>               Bezugspersonen</a:t>
            </a:r>
          </a:p>
        </p:txBody>
      </p:sp>
    </p:spTree>
    <p:extLst>
      <p:ext uri="{BB962C8B-B14F-4D97-AF65-F5344CB8AC3E}">
        <p14:creationId xmlns:p14="http://schemas.microsoft.com/office/powerpoint/2010/main" val="3284416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2403-19CF-6C48-BDCD-E5028983E446}"/>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283C4F6F-3616-5842-9707-3F7D4F180385}"/>
              </a:ext>
            </a:extLst>
          </p:cNvPr>
          <p:cNvSpPr>
            <a:spLocks noGrp="1"/>
          </p:cNvSpPr>
          <p:nvPr>
            <p:ph idx="1"/>
          </p:nvPr>
        </p:nvSpPr>
        <p:spPr/>
        <p:txBody>
          <a:bodyPr>
            <a:normAutofit fontScale="92500" lnSpcReduction="10000"/>
          </a:bodyPr>
          <a:lstStyle/>
          <a:p>
            <a:pPr marL="0" indent="0" algn="ctr">
              <a:buNone/>
            </a:pPr>
            <a:endParaRPr lang="de-DE" sz="2200" u="sng" dirty="0"/>
          </a:p>
          <a:p>
            <a:pPr marL="0" indent="0" algn="ctr">
              <a:buNone/>
            </a:pPr>
            <a:r>
              <a:rPr lang="de-DE" sz="2200" u="sng" dirty="0"/>
              <a:t>Vorbereitung der Behandlung (Behandlungsablauf)</a:t>
            </a:r>
          </a:p>
          <a:p>
            <a:pPr marL="0" indent="0">
              <a:buNone/>
            </a:pPr>
            <a:endParaRPr lang="de-DE" sz="2200" u="sng" dirty="0"/>
          </a:p>
          <a:p>
            <a:r>
              <a:rPr lang="de-DE" sz="2200" dirty="0"/>
              <a:t>Anamnese:</a:t>
            </a:r>
          </a:p>
          <a:p>
            <a:pPr marL="0" indent="0">
              <a:buNone/>
            </a:pPr>
            <a:r>
              <a:rPr lang="de-DE" sz="2200" dirty="0"/>
              <a:t>-&gt; Krankenvorgeschichte</a:t>
            </a:r>
          </a:p>
          <a:p>
            <a:pPr marL="0" indent="0">
              <a:buNone/>
            </a:pPr>
            <a:endParaRPr lang="de-DE" sz="2200" dirty="0"/>
          </a:p>
          <a:p>
            <a:r>
              <a:rPr lang="de-DE" sz="2200" dirty="0"/>
              <a:t>Befunderhebung:</a:t>
            </a:r>
          </a:p>
          <a:p>
            <a:pPr marL="0" indent="0">
              <a:buNone/>
            </a:pPr>
            <a:r>
              <a:rPr lang="de-DE" sz="2200" dirty="0"/>
              <a:t>-&gt; Untersuchung des Patienten</a:t>
            </a:r>
          </a:p>
          <a:p>
            <a:pPr marL="0" indent="0">
              <a:buNone/>
            </a:pPr>
            <a:endParaRPr lang="de-DE" sz="2200" dirty="0"/>
          </a:p>
          <a:p>
            <a:r>
              <a:rPr lang="de-DE" sz="2200" dirty="0"/>
              <a:t>Diagnose:</a:t>
            </a:r>
          </a:p>
          <a:p>
            <a:pPr marL="0" indent="0">
              <a:buNone/>
            </a:pPr>
            <a:r>
              <a:rPr lang="de-DE" sz="2200" dirty="0"/>
              <a:t>-&gt; Erkennung und Benennung einer Krankheit</a:t>
            </a:r>
          </a:p>
          <a:p>
            <a:pPr marL="0" indent="0">
              <a:buNone/>
            </a:pPr>
            <a:endParaRPr lang="de-DE" sz="2200" dirty="0"/>
          </a:p>
          <a:p>
            <a:r>
              <a:rPr lang="de-DE" sz="2200" dirty="0"/>
              <a:t>Therapie:</a:t>
            </a:r>
          </a:p>
          <a:p>
            <a:pPr marL="0" indent="0">
              <a:buNone/>
            </a:pPr>
            <a:r>
              <a:rPr lang="de-DE" sz="2200" dirty="0"/>
              <a:t>-&gt; Behandlung der Krankheit</a:t>
            </a:r>
          </a:p>
          <a:p>
            <a:endParaRPr lang="de-DE" u="sng" dirty="0"/>
          </a:p>
        </p:txBody>
      </p:sp>
    </p:spTree>
    <p:extLst>
      <p:ext uri="{BB962C8B-B14F-4D97-AF65-F5344CB8AC3E}">
        <p14:creationId xmlns:p14="http://schemas.microsoft.com/office/powerpoint/2010/main" val="3672029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63D87-CB75-F340-9622-0AB9F50B594B}"/>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916365EE-DCFA-AB4F-8016-51DA942EC039}"/>
              </a:ext>
            </a:extLst>
          </p:cNvPr>
          <p:cNvSpPr>
            <a:spLocks noGrp="1"/>
          </p:cNvSpPr>
          <p:nvPr>
            <p:ph idx="1"/>
          </p:nvPr>
        </p:nvSpPr>
        <p:spPr>
          <a:xfrm>
            <a:off x="708911" y="2099733"/>
            <a:ext cx="7835900" cy="4026430"/>
          </a:xfrm>
        </p:spPr>
        <p:txBody>
          <a:bodyPr>
            <a:normAutofit/>
          </a:bodyPr>
          <a:lstStyle/>
          <a:p>
            <a:pPr marL="0" indent="0" algn="ctr">
              <a:buNone/>
            </a:pPr>
            <a:endParaRPr lang="de-DE" sz="2000" u="sng" dirty="0"/>
          </a:p>
          <a:p>
            <a:pPr marL="0" indent="0" algn="ctr">
              <a:buNone/>
            </a:pPr>
            <a:r>
              <a:rPr lang="de-DE" sz="2000" u="sng" dirty="0"/>
              <a:t>Anamnese</a:t>
            </a:r>
          </a:p>
        </p:txBody>
      </p:sp>
      <p:sp>
        <p:nvSpPr>
          <p:cNvPr id="4" name="Pfeil nach unten 3">
            <a:extLst>
              <a:ext uri="{FF2B5EF4-FFF2-40B4-BE49-F238E27FC236}">
                <a16:creationId xmlns:a16="http://schemas.microsoft.com/office/drawing/2014/main" id="{597AEBEE-EA0E-FB4F-B0D6-402560F9E414}"/>
              </a:ext>
            </a:extLst>
          </p:cNvPr>
          <p:cNvSpPr/>
          <p:nvPr/>
        </p:nvSpPr>
        <p:spPr bwMode="auto">
          <a:xfrm rot="2484931">
            <a:off x="2921384" y="2892083"/>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Pfeil nach unten 4">
            <a:extLst>
              <a:ext uri="{FF2B5EF4-FFF2-40B4-BE49-F238E27FC236}">
                <a16:creationId xmlns:a16="http://schemas.microsoft.com/office/drawing/2014/main" id="{AEFF5E93-F72D-B842-99C8-8A59AFBC0E8C}"/>
              </a:ext>
            </a:extLst>
          </p:cNvPr>
          <p:cNvSpPr/>
          <p:nvPr/>
        </p:nvSpPr>
        <p:spPr bwMode="auto">
          <a:xfrm>
            <a:off x="4480713" y="2980527"/>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Pfeil nach unten 5">
            <a:extLst>
              <a:ext uri="{FF2B5EF4-FFF2-40B4-BE49-F238E27FC236}">
                <a16:creationId xmlns:a16="http://schemas.microsoft.com/office/drawing/2014/main" id="{FAC3D357-76B1-554B-A9C8-E07ABBBB68BF}"/>
              </a:ext>
            </a:extLst>
          </p:cNvPr>
          <p:cNvSpPr/>
          <p:nvPr/>
        </p:nvSpPr>
        <p:spPr bwMode="auto">
          <a:xfrm rot="19368258">
            <a:off x="6095712" y="2875240"/>
            <a:ext cx="292299" cy="89694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Textfeld 6">
            <a:extLst>
              <a:ext uri="{FF2B5EF4-FFF2-40B4-BE49-F238E27FC236}">
                <a16:creationId xmlns:a16="http://schemas.microsoft.com/office/drawing/2014/main" id="{18166C1B-546B-B548-8AC0-404BFA236F9E}"/>
              </a:ext>
            </a:extLst>
          </p:cNvPr>
          <p:cNvSpPr txBox="1"/>
          <p:nvPr/>
        </p:nvSpPr>
        <p:spPr bwMode="auto">
          <a:xfrm>
            <a:off x="785136" y="3867844"/>
            <a:ext cx="2492990" cy="369332"/>
          </a:xfrm>
          <a:prstGeom prst="rect">
            <a:avLst/>
          </a:prstGeom>
          <a:noFill/>
        </p:spPr>
        <p:txBody>
          <a:bodyPr wrap="none" rtlCol="0">
            <a:spAutoFit/>
          </a:bodyPr>
          <a:lstStyle/>
          <a:p>
            <a:r>
              <a:rPr lang="de-DE" dirty="0">
                <a:latin typeface="+mn-ea"/>
              </a:rPr>
              <a:t>Allgemeine Anamnese</a:t>
            </a:r>
          </a:p>
        </p:txBody>
      </p:sp>
      <p:sp>
        <p:nvSpPr>
          <p:cNvPr id="8" name="Textfeld 7">
            <a:extLst>
              <a:ext uri="{FF2B5EF4-FFF2-40B4-BE49-F238E27FC236}">
                <a16:creationId xmlns:a16="http://schemas.microsoft.com/office/drawing/2014/main" id="{0C5676EF-EE03-014F-B249-DFBBFB7B00DD}"/>
              </a:ext>
            </a:extLst>
          </p:cNvPr>
          <p:cNvSpPr txBox="1"/>
          <p:nvPr/>
        </p:nvSpPr>
        <p:spPr bwMode="auto">
          <a:xfrm>
            <a:off x="3482958" y="3928282"/>
            <a:ext cx="2287806" cy="369332"/>
          </a:xfrm>
          <a:prstGeom prst="rect">
            <a:avLst/>
          </a:prstGeom>
          <a:noFill/>
        </p:spPr>
        <p:txBody>
          <a:bodyPr wrap="none" rtlCol="0">
            <a:spAutoFit/>
          </a:bodyPr>
          <a:lstStyle/>
          <a:p>
            <a:r>
              <a:rPr lang="de-DE" dirty="0">
                <a:latin typeface="+mn-ea"/>
              </a:rPr>
              <a:t>Spezielle Anamnese</a:t>
            </a:r>
          </a:p>
        </p:txBody>
      </p:sp>
      <p:sp>
        <p:nvSpPr>
          <p:cNvPr id="9" name="Textfeld 8">
            <a:extLst>
              <a:ext uri="{FF2B5EF4-FFF2-40B4-BE49-F238E27FC236}">
                <a16:creationId xmlns:a16="http://schemas.microsoft.com/office/drawing/2014/main" id="{C93BDBFC-5A3A-2249-81D3-EF3CB66EE398}"/>
              </a:ext>
            </a:extLst>
          </p:cNvPr>
          <p:cNvSpPr txBox="1"/>
          <p:nvPr/>
        </p:nvSpPr>
        <p:spPr bwMode="auto">
          <a:xfrm>
            <a:off x="6244993" y="3867844"/>
            <a:ext cx="2133918" cy="369332"/>
          </a:xfrm>
          <a:prstGeom prst="rect">
            <a:avLst/>
          </a:prstGeom>
          <a:noFill/>
        </p:spPr>
        <p:txBody>
          <a:bodyPr wrap="none" rtlCol="0">
            <a:spAutoFit/>
          </a:bodyPr>
          <a:lstStyle/>
          <a:p>
            <a:r>
              <a:rPr lang="de-DE" dirty="0">
                <a:latin typeface="+mj-ea"/>
                <a:ea typeface="+mj-ea"/>
              </a:rPr>
              <a:t>Familienanamnese</a:t>
            </a:r>
          </a:p>
        </p:txBody>
      </p:sp>
    </p:spTree>
    <p:extLst>
      <p:ext uri="{BB962C8B-B14F-4D97-AF65-F5344CB8AC3E}">
        <p14:creationId xmlns:p14="http://schemas.microsoft.com/office/powerpoint/2010/main" val="4096896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randombar(horizontal)">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randombar(horizontal)">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63D87-CB75-F340-9622-0AB9F50B594B}"/>
              </a:ext>
            </a:extLst>
          </p:cNvPr>
          <p:cNvSpPr>
            <a:spLocks noGrp="1"/>
          </p:cNvSpPr>
          <p:nvPr>
            <p:ph type="title"/>
          </p:nvPr>
        </p:nvSpPr>
        <p:spPr/>
        <p:txBody>
          <a:bodyPr/>
          <a:lstStyle/>
          <a:p>
            <a:r>
              <a:rPr lang="de-DE" dirty="0"/>
              <a:t>Patienten empfangen und begleiten</a:t>
            </a:r>
          </a:p>
        </p:txBody>
      </p:sp>
      <p:pic>
        <p:nvPicPr>
          <p:cNvPr id="11" name="Inhaltsplatzhalter 10">
            <a:extLst>
              <a:ext uri="{FF2B5EF4-FFF2-40B4-BE49-F238E27FC236}">
                <a16:creationId xmlns:a16="http://schemas.microsoft.com/office/drawing/2014/main" id="{308D2074-C17D-024C-A984-E3FBFDB110C4}"/>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rot="5400000">
            <a:off x="542583" y="2398766"/>
            <a:ext cx="4480878" cy="3046780"/>
          </a:xfrm>
        </p:spPr>
      </p:pic>
      <p:pic>
        <p:nvPicPr>
          <p:cNvPr id="13" name="Grafik 12" descr="Ein Bild, das Text enthält.&#10;&#10;Automatisch generierte Beschreibung">
            <a:extLst>
              <a:ext uri="{FF2B5EF4-FFF2-40B4-BE49-F238E27FC236}">
                <a16:creationId xmlns:a16="http://schemas.microsoft.com/office/drawing/2014/main" id="{4120F5EC-3816-8942-9F94-8C61B54C980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4256045" y="2429719"/>
            <a:ext cx="4468999" cy="2972993"/>
          </a:xfrm>
          <a:prstGeom prst="rect">
            <a:avLst/>
          </a:prstGeom>
        </p:spPr>
      </p:pic>
    </p:spTree>
    <p:extLst>
      <p:ext uri="{BB962C8B-B14F-4D97-AF65-F5344CB8AC3E}">
        <p14:creationId xmlns:p14="http://schemas.microsoft.com/office/powerpoint/2010/main" val="25479724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7A4404-10F3-6A49-9AA2-6D6653E3821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32C4134-026D-C643-8657-294DE56D7060}"/>
              </a:ext>
            </a:extLst>
          </p:cNvPr>
          <p:cNvSpPr>
            <a:spLocks noGrp="1"/>
          </p:cNvSpPr>
          <p:nvPr>
            <p:ph idx="1"/>
          </p:nvPr>
        </p:nvSpPr>
        <p:spPr/>
        <p:txBody>
          <a:bodyPr>
            <a:normAutofit fontScale="92500" lnSpcReduction="10000"/>
          </a:bodyPr>
          <a:lstStyle/>
          <a:p>
            <a:pPr marL="0" indent="0" algn="ctr">
              <a:buNone/>
            </a:pPr>
            <a:endParaRPr lang="de-DE" sz="2200" u="sng" dirty="0"/>
          </a:p>
          <a:p>
            <a:pPr marL="0" indent="0" algn="ctr">
              <a:buNone/>
            </a:pPr>
            <a:r>
              <a:rPr lang="de-DE" sz="2200" u="sng" dirty="0"/>
              <a:t>Befunderhebung</a:t>
            </a:r>
          </a:p>
          <a:p>
            <a:pPr marL="0" indent="0">
              <a:buNone/>
            </a:pPr>
            <a:endParaRPr lang="de-DE" sz="2200" u="sng" dirty="0"/>
          </a:p>
          <a:p>
            <a:pPr marL="0" indent="0">
              <a:buNone/>
            </a:pPr>
            <a:r>
              <a:rPr lang="de-DE" sz="2200" b="1" dirty="0"/>
              <a:t>Aufbau des Gebisses</a:t>
            </a:r>
          </a:p>
          <a:p>
            <a:endParaRPr lang="de-DE" sz="2200" b="1" dirty="0"/>
          </a:p>
          <a:p>
            <a:r>
              <a:rPr lang="de-DE" sz="2200" b="1" dirty="0"/>
              <a:t>Milchgebiss</a:t>
            </a:r>
          </a:p>
          <a:p>
            <a:r>
              <a:rPr lang="de-DE" sz="2200" b="1" dirty="0"/>
              <a:t>Wechselgebiss</a:t>
            </a:r>
          </a:p>
          <a:p>
            <a:r>
              <a:rPr lang="de-DE" sz="2200" b="1" dirty="0"/>
              <a:t>Bleibendes Gebiss</a:t>
            </a:r>
          </a:p>
          <a:p>
            <a:r>
              <a:rPr lang="de-DE" sz="2200" dirty="0"/>
              <a:t>Schneidezahn		       =  </a:t>
            </a:r>
            <a:r>
              <a:rPr lang="de-DE" sz="2200" dirty="0" err="1"/>
              <a:t>Incisivus</a:t>
            </a:r>
            <a:endParaRPr lang="de-DE" sz="2200" dirty="0"/>
          </a:p>
          <a:p>
            <a:r>
              <a:rPr lang="de-DE" sz="2200" dirty="0"/>
              <a:t>Eckzahn				       =  Caninus</a:t>
            </a:r>
          </a:p>
          <a:p>
            <a:r>
              <a:rPr lang="de-DE" sz="2200" dirty="0"/>
              <a:t>Vormahlzahn		       =  Prämolar</a:t>
            </a:r>
          </a:p>
          <a:p>
            <a:r>
              <a:rPr lang="de-DE" sz="2200" dirty="0"/>
              <a:t>Mahlzahn			       =  Molar</a:t>
            </a:r>
          </a:p>
          <a:p>
            <a:pPr marL="0" indent="0">
              <a:buNone/>
            </a:pPr>
            <a:r>
              <a:rPr lang="de-DE" sz="2600" dirty="0"/>
              <a:t> </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177095552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456E55-40C3-B84D-968D-FBD56A690462}"/>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1CC47077-E9B5-6F4B-91F0-E4499359CC18}"/>
              </a:ext>
            </a:extLst>
          </p:cNvPr>
          <p:cNvSpPr>
            <a:spLocks noGrp="1"/>
          </p:cNvSpPr>
          <p:nvPr>
            <p:ph idx="1"/>
          </p:nvPr>
        </p:nvSpPr>
        <p:spPr>
          <a:xfrm>
            <a:off x="683568" y="2099733"/>
            <a:ext cx="8003232" cy="4026430"/>
          </a:xfrm>
        </p:spPr>
        <p:txBody>
          <a:bodyPr/>
          <a:lstStyle/>
          <a:p>
            <a:pPr marL="0" indent="0">
              <a:buNone/>
            </a:pPr>
            <a:endParaRPr lang="de-DE"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r>
              <a:rPr lang="de-DE" sz="1000" dirty="0"/>
              <a:t>	</a:t>
            </a:r>
          </a:p>
        </p:txBody>
      </p:sp>
      <p:pic>
        <p:nvPicPr>
          <p:cNvPr id="7" name="Grafik 6" descr="Ein Bild, das Zahn, Röntgenfilm enthält.&#10;&#10;Automatisch generierte Beschreibung">
            <a:extLst>
              <a:ext uri="{FF2B5EF4-FFF2-40B4-BE49-F238E27FC236}">
                <a16:creationId xmlns:a16="http://schemas.microsoft.com/office/drawing/2014/main" id="{90E01511-6C9A-736F-A3BE-A589CB78CD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91680" y="1778834"/>
            <a:ext cx="6036270" cy="4026430"/>
          </a:xfrm>
          <a:prstGeom prst="rect">
            <a:avLst/>
          </a:prstGeom>
        </p:spPr>
      </p:pic>
    </p:spTree>
    <p:extLst>
      <p:ext uri="{BB962C8B-B14F-4D97-AF65-F5344CB8AC3E}">
        <p14:creationId xmlns:p14="http://schemas.microsoft.com/office/powerpoint/2010/main" val="3207828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E7C8C4-208B-1C49-B77C-7EFACB134895}"/>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C30D189-BB96-CE48-BCE1-AED6B1260114}"/>
              </a:ext>
            </a:extLst>
          </p:cNvPr>
          <p:cNvSpPr>
            <a:spLocks noGrp="1"/>
          </p:cNvSpPr>
          <p:nvPr>
            <p:ph idx="1"/>
          </p:nvPr>
        </p:nvSpPr>
        <p:spPr/>
        <p:txBody>
          <a:bodyPr/>
          <a:lstStyle/>
          <a:p>
            <a:endParaRPr lang="de-DE" sz="2000" b="1" dirty="0"/>
          </a:p>
          <a:p>
            <a:r>
              <a:rPr lang="de-DE" sz="2000" b="1" dirty="0"/>
              <a:t>Zahnschema:</a:t>
            </a:r>
          </a:p>
          <a:p>
            <a:endParaRPr lang="de-DE" sz="2000" b="1" dirty="0"/>
          </a:p>
          <a:p>
            <a:pPr>
              <a:buFont typeface="Wingdings" pitchFamily="2" charset="2"/>
              <a:buChar char="Ø"/>
            </a:pPr>
            <a:r>
              <a:rPr lang="de-DE" sz="2000" dirty="0"/>
              <a:t>Das</a:t>
            </a:r>
            <a:r>
              <a:rPr lang="de-DE" sz="2000" b="1" dirty="0"/>
              <a:t> </a:t>
            </a:r>
            <a:r>
              <a:rPr lang="de-DE" sz="2000" dirty="0"/>
              <a:t>Gebiss wird in vier Quadranten unterteilt, die jeweils einer Kieferhälfte entsprechen -&gt; Zähne können hiermit kurz und exakt bezeichnet werden</a:t>
            </a:r>
          </a:p>
          <a:p>
            <a:pPr>
              <a:buFont typeface="Wingdings" pitchFamily="2" charset="2"/>
              <a:buChar char="Ø"/>
            </a:pPr>
            <a:endParaRPr lang="de-DE" sz="2000" dirty="0"/>
          </a:p>
          <a:p>
            <a:pPr marL="0" indent="0">
              <a:buNone/>
            </a:pPr>
            <a:r>
              <a:rPr lang="de-DE" sz="2000" dirty="0"/>
              <a:t> </a:t>
            </a:r>
          </a:p>
          <a:p>
            <a:pPr>
              <a:buFont typeface="Wingdings" pitchFamily="2" charset="2"/>
              <a:buChar char="Ø"/>
            </a:pPr>
            <a:r>
              <a:rPr lang="de-DE" sz="2000" dirty="0">
                <a:solidFill>
                  <a:srgbClr val="C00000"/>
                </a:solidFill>
              </a:rPr>
              <a:t>FDI- Zahnschema</a:t>
            </a:r>
          </a:p>
          <a:p>
            <a:pPr>
              <a:buFont typeface="Wingdings" pitchFamily="2" charset="2"/>
              <a:buChar char="Ø"/>
            </a:pPr>
            <a:r>
              <a:rPr lang="de-DE" sz="2000" dirty="0">
                <a:solidFill>
                  <a:srgbClr val="C00000"/>
                </a:solidFill>
              </a:rPr>
              <a:t>Winkelhaken-Zahnschema *</a:t>
            </a:r>
          </a:p>
          <a:p>
            <a:pPr>
              <a:buFont typeface="Wingdings" pitchFamily="2" charset="2"/>
              <a:buChar char="Ø"/>
            </a:pPr>
            <a:r>
              <a:rPr lang="de-DE" sz="2000" dirty="0">
                <a:solidFill>
                  <a:srgbClr val="C00000"/>
                </a:solidFill>
              </a:rPr>
              <a:t>Zahnschema nach </a:t>
            </a:r>
            <a:r>
              <a:rPr lang="de-DE" sz="2000" dirty="0" err="1">
                <a:solidFill>
                  <a:srgbClr val="C00000"/>
                </a:solidFill>
              </a:rPr>
              <a:t>Haderup</a:t>
            </a:r>
            <a:r>
              <a:rPr lang="de-DE" sz="2000" dirty="0">
                <a:solidFill>
                  <a:srgbClr val="C00000"/>
                </a:solidFill>
              </a:rPr>
              <a:t> *</a:t>
            </a:r>
          </a:p>
          <a:p>
            <a:pPr marL="0" indent="0">
              <a:buNone/>
            </a:pPr>
            <a:endParaRPr lang="de-DE" dirty="0">
              <a:solidFill>
                <a:srgbClr val="C00000"/>
              </a:solidFill>
            </a:endParaRPr>
          </a:p>
          <a:p>
            <a:pPr marL="0" indent="0">
              <a:buNone/>
            </a:pPr>
            <a:endParaRPr lang="de-DE" dirty="0">
              <a:solidFill>
                <a:srgbClr val="C00000"/>
              </a:solidFill>
            </a:endParaRPr>
          </a:p>
        </p:txBody>
      </p:sp>
    </p:spTree>
    <p:extLst>
      <p:ext uri="{BB962C8B-B14F-4D97-AF65-F5344CB8AC3E}">
        <p14:creationId xmlns:p14="http://schemas.microsoft.com/office/powerpoint/2010/main" val="5446380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192C80-F14B-604E-8292-6814396943F2}"/>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CDADC97-042C-7C42-9BB6-3282C77D9599}"/>
              </a:ext>
            </a:extLst>
          </p:cNvPr>
          <p:cNvSpPr>
            <a:spLocks noGrp="1"/>
          </p:cNvSpPr>
          <p:nvPr>
            <p:ph idx="1"/>
          </p:nvPr>
        </p:nvSpPr>
        <p:spPr/>
        <p:txBody>
          <a:bodyPr/>
          <a:lstStyle/>
          <a:p>
            <a:pPr marL="0" indent="0">
              <a:buNone/>
            </a:pPr>
            <a:r>
              <a:rPr lang="de-DE" dirty="0"/>
              <a:t>                </a:t>
            </a:r>
          </a:p>
          <a:p>
            <a:pPr marL="0" indent="0">
              <a:buNone/>
            </a:pPr>
            <a:r>
              <a:rPr lang="de-DE" dirty="0"/>
              <a:t>                     </a:t>
            </a:r>
            <a:r>
              <a:rPr lang="de-DE" sz="2000" u="sng" dirty="0"/>
              <a:t>Abrechnung von Untersuchungen</a:t>
            </a:r>
          </a:p>
          <a:p>
            <a:pPr marL="0" indent="0">
              <a:buNone/>
            </a:pPr>
            <a:endParaRPr lang="de-DE" sz="2000" dirty="0"/>
          </a:p>
          <a:p>
            <a:pPr marL="0" indent="0">
              <a:buNone/>
            </a:pPr>
            <a:r>
              <a:rPr lang="de-DE" sz="2000" dirty="0"/>
              <a:t>BEMA-Nr. 01	Eingehende Untersuchung zur</a:t>
            </a:r>
          </a:p>
          <a:p>
            <a:pPr marL="0" indent="0">
              <a:buNone/>
            </a:pPr>
            <a:r>
              <a:rPr lang="de-DE" sz="2000" dirty="0"/>
              <a:t>				Feststellung von Zahn-, Mund- und</a:t>
            </a:r>
          </a:p>
          <a:p>
            <a:pPr marL="0" indent="0">
              <a:buNone/>
            </a:pPr>
            <a:r>
              <a:rPr lang="de-DE" sz="2000" dirty="0"/>
              <a:t>				Kieferkrankheiten, einschließlich</a:t>
            </a:r>
          </a:p>
          <a:p>
            <a:pPr marL="0" indent="0">
              <a:buNone/>
            </a:pPr>
            <a:r>
              <a:rPr lang="de-DE" sz="2000" dirty="0"/>
              <a:t>				Beratung</a:t>
            </a:r>
          </a:p>
          <a:p>
            <a:pPr marL="0" indent="0">
              <a:buNone/>
            </a:pPr>
            <a:endParaRPr lang="de-DE" sz="2000" dirty="0"/>
          </a:p>
          <a:p>
            <a:pPr marL="0" indent="0">
              <a:buNone/>
            </a:pPr>
            <a:endParaRPr lang="de-DE" dirty="0"/>
          </a:p>
          <a:p>
            <a:pPr marL="0" indent="0">
              <a:buNone/>
            </a:pPr>
            <a:endParaRPr lang="de-DE" dirty="0"/>
          </a:p>
        </p:txBody>
      </p:sp>
      <p:sp>
        <p:nvSpPr>
          <p:cNvPr id="4" name="Textfeld 3">
            <a:extLst>
              <a:ext uri="{FF2B5EF4-FFF2-40B4-BE49-F238E27FC236}">
                <a16:creationId xmlns:a16="http://schemas.microsoft.com/office/drawing/2014/main" id="{CC9B21C9-9879-914D-8510-2490B519728A}"/>
              </a:ext>
            </a:extLst>
          </p:cNvPr>
          <p:cNvSpPr txBox="1"/>
          <p:nvPr/>
        </p:nvSpPr>
        <p:spPr bwMode="auto">
          <a:xfrm>
            <a:off x="850900" y="4653136"/>
            <a:ext cx="7969572" cy="1292662"/>
          </a:xfrm>
          <a:prstGeom prst="rect">
            <a:avLst/>
          </a:prstGeom>
          <a:noFill/>
        </p:spPr>
        <p:txBody>
          <a:bodyPr wrap="square" rtlCol="0">
            <a:spAutoFit/>
          </a:bodyPr>
          <a:lstStyle/>
          <a:p>
            <a:pPr marL="342900" indent="-342900">
              <a:buFont typeface="Wingdings" pitchFamily="2" charset="2"/>
              <a:buChar char="Ø"/>
            </a:pPr>
            <a:r>
              <a:rPr lang="de-DE" sz="2000" dirty="0">
                <a:latin typeface="+mj-ea"/>
                <a:ea typeface="+mj-ea"/>
              </a:rPr>
              <a:t>Je Kalenderhalbjahr einmal abrechenbar (zur letzten </a:t>
            </a:r>
          </a:p>
          <a:p>
            <a:r>
              <a:rPr lang="de-DE" sz="2000" dirty="0">
                <a:latin typeface="+mj-ea"/>
                <a:ea typeface="+mj-ea"/>
              </a:rPr>
              <a:t>     01, FU 1a-c und FU 2 müssen vier Monate vergangen</a:t>
            </a:r>
          </a:p>
          <a:p>
            <a:r>
              <a:rPr lang="de-DE" sz="2000" dirty="0">
                <a:latin typeface="+mj-ea"/>
                <a:ea typeface="+mj-ea"/>
              </a:rPr>
              <a:t>     sein</a:t>
            </a:r>
          </a:p>
          <a:p>
            <a:endParaRPr lang="de-DE" dirty="0"/>
          </a:p>
        </p:txBody>
      </p:sp>
    </p:spTree>
    <p:extLst>
      <p:ext uri="{BB962C8B-B14F-4D97-AF65-F5344CB8AC3E}">
        <p14:creationId xmlns:p14="http://schemas.microsoft.com/office/powerpoint/2010/main" val="2587236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3" dur="500"/>
                                        <p:tgtEl>
                                          <p:spTgt spid="4">
                                            <p:txEl>
                                              <p:pRg st="0" end="0"/>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6" dur="500"/>
                                        <p:tgtEl>
                                          <p:spTgt spid="4">
                                            <p:txEl>
                                              <p:pRg st="1" end="1"/>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9"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88253D-B5D4-B042-8086-F650063CF76C}"/>
              </a:ext>
            </a:extLst>
          </p:cNvPr>
          <p:cNvSpPr>
            <a:spLocks noGrp="1"/>
          </p:cNvSpPr>
          <p:nvPr>
            <p:ph type="title"/>
          </p:nvPr>
        </p:nvSpPr>
        <p:spPr>
          <a:xfrm>
            <a:off x="850900" y="160337"/>
            <a:ext cx="6608233" cy="1143000"/>
          </a:xfrm>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7304C11-C67F-5D4A-B46D-47ADE2E9F8FC}"/>
              </a:ext>
            </a:extLst>
          </p:cNvPr>
          <p:cNvSpPr>
            <a:spLocks noGrp="1"/>
          </p:cNvSpPr>
          <p:nvPr>
            <p:ph idx="1"/>
          </p:nvPr>
        </p:nvSpPr>
        <p:spPr/>
        <p:txBody>
          <a:bodyPr>
            <a:normAutofit/>
          </a:bodyPr>
          <a:lstStyle/>
          <a:p>
            <a:pPr marL="0" indent="0">
              <a:buNone/>
            </a:pPr>
            <a:r>
              <a:rPr lang="de-DE" dirty="0"/>
              <a:t> </a:t>
            </a:r>
          </a:p>
          <a:p>
            <a:endParaRPr lang="de-DE" dirty="0"/>
          </a:p>
          <a:p>
            <a:pPr>
              <a:buFontTx/>
              <a:buChar char="-"/>
            </a:pPr>
            <a:endParaRPr lang="de-DE" dirty="0"/>
          </a:p>
          <a:p>
            <a:pPr>
              <a:buFontTx/>
              <a:buChar char="-"/>
            </a:pPr>
            <a:endParaRPr lang="de-DE" dirty="0"/>
          </a:p>
          <a:p>
            <a:pPr>
              <a:buFontTx/>
              <a:buChar char="-"/>
            </a:pPr>
            <a:endParaRPr lang="de-DE" dirty="0"/>
          </a:p>
          <a:p>
            <a:pPr>
              <a:buFontTx/>
              <a:buChar char="-"/>
            </a:pPr>
            <a:endParaRPr lang="de-DE" dirty="0"/>
          </a:p>
          <a:p>
            <a:pPr>
              <a:buFontTx/>
              <a:buChar char="-"/>
            </a:pPr>
            <a:endParaRPr lang="de-DE" dirty="0"/>
          </a:p>
        </p:txBody>
      </p:sp>
      <p:sp>
        <p:nvSpPr>
          <p:cNvPr id="4" name="Textfeld 3">
            <a:extLst>
              <a:ext uri="{FF2B5EF4-FFF2-40B4-BE49-F238E27FC236}">
                <a16:creationId xmlns:a16="http://schemas.microsoft.com/office/drawing/2014/main" id="{900BD5F1-A269-DE46-AD3D-5142D3A22C0B}"/>
              </a:ext>
            </a:extLst>
          </p:cNvPr>
          <p:cNvSpPr txBox="1"/>
          <p:nvPr/>
        </p:nvSpPr>
        <p:spPr bwMode="auto">
          <a:xfrm>
            <a:off x="3607496" y="2392471"/>
            <a:ext cx="184731" cy="646331"/>
          </a:xfrm>
          <a:prstGeom prst="rect">
            <a:avLst/>
          </a:prstGeom>
          <a:noFill/>
        </p:spPr>
        <p:txBody>
          <a:bodyPr wrap="none" rtlCol="0">
            <a:spAutoFit/>
          </a:bodyPr>
          <a:lstStyle/>
          <a:p>
            <a:endParaRPr lang="de-DE" dirty="0"/>
          </a:p>
          <a:p>
            <a:endParaRPr lang="de-DE" dirty="0"/>
          </a:p>
        </p:txBody>
      </p:sp>
      <p:sp>
        <p:nvSpPr>
          <p:cNvPr id="5" name="Textfeld 4">
            <a:extLst>
              <a:ext uri="{FF2B5EF4-FFF2-40B4-BE49-F238E27FC236}">
                <a16:creationId xmlns:a16="http://schemas.microsoft.com/office/drawing/2014/main" id="{7CB64E8E-77B2-1D46-B6FB-A36EA47A40EE}"/>
              </a:ext>
            </a:extLst>
          </p:cNvPr>
          <p:cNvSpPr txBox="1"/>
          <p:nvPr/>
        </p:nvSpPr>
        <p:spPr bwMode="auto">
          <a:xfrm>
            <a:off x="850900" y="2625221"/>
            <a:ext cx="8473628" cy="1292662"/>
          </a:xfrm>
          <a:prstGeom prst="rect">
            <a:avLst/>
          </a:prstGeom>
          <a:noFill/>
        </p:spPr>
        <p:txBody>
          <a:bodyPr wrap="square" rtlCol="0">
            <a:spAutoFit/>
          </a:bodyPr>
          <a:lstStyle/>
          <a:p>
            <a:pPr marL="285750" indent="-285750">
              <a:buFont typeface="Wingdings" pitchFamily="2" charset="2"/>
              <a:buChar char="Ø"/>
            </a:pPr>
            <a:r>
              <a:rPr lang="de-DE" sz="2000" dirty="0">
                <a:latin typeface="+mn-ea"/>
              </a:rPr>
              <a:t>Die Leistung stellt in der Regel die erste Maßnahme in einem Behandlungsfall dar</a:t>
            </a:r>
          </a:p>
          <a:p>
            <a:pPr marL="285750" indent="-285750">
              <a:buFont typeface="Wingdings" pitchFamily="2" charset="2"/>
              <a:buChar char="Ø"/>
            </a:pPr>
            <a:r>
              <a:rPr lang="de-DE" sz="2000" dirty="0">
                <a:latin typeface="+mn-ea"/>
              </a:rPr>
              <a:t>Ausnahme: Schmerzbehandlung</a:t>
            </a:r>
          </a:p>
          <a:p>
            <a:endParaRPr lang="de-DE" dirty="0"/>
          </a:p>
        </p:txBody>
      </p:sp>
      <p:sp>
        <p:nvSpPr>
          <p:cNvPr id="6" name="Textfeld 5">
            <a:extLst>
              <a:ext uri="{FF2B5EF4-FFF2-40B4-BE49-F238E27FC236}">
                <a16:creationId xmlns:a16="http://schemas.microsoft.com/office/drawing/2014/main" id="{4289BC2C-24C2-504C-90F7-02169ED9F404}"/>
              </a:ext>
            </a:extLst>
          </p:cNvPr>
          <p:cNvSpPr txBox="1"/>
          <p:nvPr/>
        </p:nvSpPr>
        <p:spPr bwMode="auto">
          <a:xfrm>
            <a:off x="850900" y="3973995"/>
            <a:ext cx="9337724" cy="769441"/>
          </a:xfrm>
          <a:prstGeom prst="rect">
            <a:avLst/>
          </a:prstGeom>
          <a:noFill/>
        </p:spPr>
        <p:txBody>
          <a:bodyPr wrap="square" rtlCol="0">
            <a:spAutoFit/>
          </a:bodyPr>
          <a:lstStyle/>
          <a:p>
            <a:pPr marL="342900" indent="-342900">
              <a:buFont typeface="Wingdings" pitchFamily="2" charset="2"/>
              <a:buChar char="Ø"/>
            </a:pPr>
            <a:r>
              <a:rPr lang="de-DE" sz="2000" dirty="0">
                <a:latin typeface="+mn-ea"/>
              </a:rPr>
              <a:t>Befunddokumentation:</a:t>
            </a:r>
          </a:p>
          <a:p>
            <a:endParaRPr lang="de-DE" sz="2400" dirty="0">
              <a:latin typeface="+mn-ea"/>
            </a:endParaRPr>
          </a:p>
        </p:txBody>
      </p:sp>
      <p:sp>
        <p:nvSpPr>
          <p:cNvPr id="7" name="Textfeld 6">
            <a:extLst>
              <a:ext uri="{FF2B5EF4-FFF2-40B4-BE49-F238E27FC236}">
                <a16:creationId xmlns:a16="http://schemas.microsoft.com/office/drawing/2014/main" id="{D0F03B53-4423-7940-B045-86CEE1A385E6}"/>
              </a:ext>
            </a:extLst>
          </p:cNvPr>
          <p:cNvSpPr txBox="1"/>
          <p:nvPr/>
        </p:nvSpPr>
        <p:spPr bwMode="auto">
          <a:xfrm>
            <a:off x="4390945" y="4529613"/>
            <a:ext cx="3528392" cy="738664"/>
          </a:xfrm>
          <a:prstGeom prst="rect">
            <a:avLst/>
          </a:prstGeom>
          <a:noFill/>
        </p:spPr>
        <p:txBody>
          <a:bodyPr wrap="square" rtlCol="0">
            <a:spAutoFit/>
          </a:bodyPr>
          <a:lstStyle/>
          <a:p>
            <a:r>
              <a:rPr lang="de-DE" sz="2400" dirty="0">
                <a:latin typeface="+mn-ea"/>
              </a:rPr>
              <a:t>-&gt;  </a:t>
            </a:r>
            <a:r>
              <a:rPr lang="de-DE" sz="2000" dirty="0">
                <a:latin typeface="+mn-ea"/>
              </a:rPr>
              <a:t>kariöse Defekte = c</a:t>
            </a:r>
          </a:p>
          <a:p>
            <a:endParaRPr lang="de-DE" dirty="0"/>
          </a:p>
        </p:txBody>
      </p:sp>
      <p:sp>
        <p:nvSpPr>
          <p:cNvPr id="8" name="Textfeld 7">
            <a:extLst>
              <a:ext uri="{FF2B5EF4-FFF2-40B4-BE49-F238E27FC236}">
                <a16:creationId xmlns:a16="http://schemas.microsoft.com/office/drawing/2014/main" id="{31A5D8D5-5AE5-7F46-847F-C148200FD35C}"/>
              </a:ext>
            </a:extLst>
          </p:cNvPr>
          <p:cNvSpPr txBox="1"/>
          <p:nvPr/>
        </p:nvSpPr>
        <p:spPr bwMode="auto">
          <a:xfrm>
            <a:off x="4390945" y="4085249"/>
            <a:ext cx="4305416" cy="461665"/>
          </a:xfrm>
          <a:prstGeom prst="rect">
            <a:avLst/>
          </a:prstGeom>
          <a:noFill/>
        </p:spPr>
        <p:txBody>
          <a:bodyPr wrap="square" rtlCol="0">
            <a:spAutoFit/>
          </a:bodyPr>
          <a:lstStyle/>
          <a:p>
            <a:r>
              <a:rPr lang="de-DE" sz="2400" dirty="0">
                <a:latin typeface="+mj-ea"/>
                <a:ea typeface="+mj-ea"/>
              </a:rPr>
              <a:t>-&gt;  </a:t>
            </a:r>
            <a:r>
              <a:rPr lang="de-DE" sz="2000" dirty="0">
                <a:latin typeface="+mj-ea"/>
                <a:ea typeface="+mj-ea"/>
              </a:rPr>
              <a:t>fehlende Zähne = f</a:t>
            </a:r>
          </a:p>
        </p:txBody>
      </p:sp>
      <p:sp>
        <p:nvSpPr>
          <p:cNvPr id="9" name="Textfeld 8">
            <a:extLst>
              <a:ext uri="{FF2B5EF4-FFF2-40B4-BE49-F238E27FC236}">
                <a16:creationId xmlns:a16="http://schemas.microsoft.com/office/drawing/2014/main" id="{5C33D1CF-8540-6847-83AE-79D83F49E270}"/>
              </a:ext>
            </a:extLst>
          </p:cNvPr>
          <p:cNvSpPr txBox="1"/>
          <p:nvPr/>
        </p:nvSpPr>
        <p:spPr bwMode="auto">
          <a:xfrm>
            <a:off x="4390945" y="4972063"/>
            <a:ext cx="4377424" cy="461665"/>
          </a:xfrm>
          <a:prstGeom prst="rect">
            <a:avLst/>
          </a:prstGeom>
          <a:noFill/>
        </p:spPr>
        <p:txBody>
          <a:bodyPr wrap="square" rtlCol="0">
            <a:spAutoFit/>
          </a:bodyPr>
          <a:lstStyle/>
          <a:p>
            <a:r>
              <a:rPr lang="de-DE" sz="2400" dirty="0">
                <a:latin typeface="+mn-ea"/>
              </a:rPr>
              <a:t>-&gt;  </a:t>
            </a:r>
            <a:r>
              <a:rPr lang="de-DE" sz="2000" dirty="0">
                <a:latin typeface="+mn-ea"/>
              </a:rPr>
              <a:t>zerstörte Zähne = </a:t>
            </a:r>
            <a:r>
              <a:rPr lang="de-DE" sz="2000" dirty="0" err="1">
                <a:latin typeface="+mn-ea"/>
              </a:rPr>
              <a:t>z</a:t>
            </a:r>
            <a:endParaRPr lang="de-DE" sz="2000" dirty="0">
              <a:latin typeface="+mn-ea"/>
            </a:endParaRPr>
          </a:p>
        </p:txBody>
      </p:sp>
      <p:sp>
        <p:nvSpPr>
          <p:cNvPr id="10" name="Textfeld 9">
            <a:extLst>
              <a:ext uri="{FF2B5EF4-FFF2-40B4-BE49-F238E27FC236}">
                <a16:creationId xmlns:a16="http://schemas.microsoft.com/office/drawing/2014/main" id="{E9A3431C-2E09-364B-B11D-58D036A83B45}"/>
              </a:ext>
            </a:extLst>
          </p:cNvPr>
          <p:cNvSpPr txBox="1"/>
          <p:nvPr/>
        </p:nvSpPr>
        <p:spPr bwMode="auto">
          <a:xfrm>
            <a:off x="4390945" y="5414637"/>
            <a:ext cx="6912768" cy="769441"/>
          </a:xfrm>
          <a:prstGeom prst="rect">
            <a:avLst/>
          </a:prstGeom>
          <a:noFill/>
        </p:spPr>
        <p:txBody>
          <a:bodyPr wrap="square" rtlCol="0">
            <a:spAutoFit/>
          </a:bodyPr>
          <a:lstStyle/>
          <a:p>
            <a:r>
              <a:rPr lang="de-DE" sz="2400" dirty="0">
                <a:latin typeface="+mn-ea"/>
              </a:rPr>
              <a:t>-&gt;  </a:t>
            </a:r>
            <a:r>
              <a:rPr lang="de-DE" sz="2000" dirty="0">
                <a:latin typeface="+mn-ea"/>
              </a:rPr>
              <a:t>Zahnstein, Mundkrankheit </a:t>
            </a:r>
          </a:p>
          <a:p>
            <a:r>
              <a:rPr lang="de-DE" sz="2000" dirty="0">
                <a:latin typeface="+mn-ea"/>
              </a:rPr>
              <a:t>      sonstiger Befund (z. B. Fistel)</a:t>
            </a:r>
          </a:p>
        </p:txBody>
      </p:sp>
    </p:spTree>
    <p:extLst>
      <p:ext uri="{BB962C8B-B14F-4D97-AF65-F5344CB8AC3E}">
        <p14:creationId xmlns:p14="http://schemas.microsoft.com/office/powerpoint/2010/main" val="3063248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146A95-B309-2F47-9715-76807F664F35}"/>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7C48893A-B885-CD4E-842E-C2A02974BC6E}"/>
              </a:ext>
            </a:extLst>
          </p:cNvPr>
          <p:cNvSpPr>
            <a:spLocks noGrp="1"/>
          </p:cNvSpPr>
          <p:nvPr>
            <p:ph idx="1"/>
          </p:nvPr>
        </p:nvSpPr>
        <p:spPr/>
        <p:txBody>
          <a:bodyPr>
            <a:normAutofit/>
          </a:bodyPr>
          <a:lstStyle/>
          <a:p>
            <a:endParaRPr lang="de-DE" sz="2000" dirty="0"/>
          </a:p>
          <a:p>
            <a:r>
              <a:rPr lang="de-DE" sz="2000" dirty="0"/>
              <a:t>BEMA-Nr. 01 (U)</a:t>
            </a:r>
          </a:p>
          <a:p>
            <a:pPr marL="0" indent="0">
              <a:buNone/>
            </a:pPr>
            <a:endParaRPr lang="de-DE" sz="2000" dirty="0"/>
          </a:p>
          <a:p>
            <a:pPr>
              <a:buFontTx/>
              <a:buChar char="-"/>
            </a:pPr>
            <a:r>
              <a:rPr lang="de-DE" sz="2000" dirty="0">
                <a:solidFill>
                  <a:srgbClr val="FF0000"/>
                </a:solidFill>
              </a:rPr>
              <a:t>Nicht</a:t>
            </a:r>
            <a:r>
              <a:rPr lang="de-DE" sz="2000" dirty="0"/>
              <a:t> in der gleichen Sitzung wie die Ä1 abrechenbar</a:t>
            </a:r>
          </a:p>
          <a:p>
            <a:pPr>
              <a:buFontTx/>
              <a:buChar char="-"/>
            </a:pPr>
            <a:r>
              <a:rPr lang="de-DE" sz="2000" dirty="0">
                <a:solidFill>
                  <a:srgbClr val="FF0000"/>
                </a:solidFill>
              </a:rPr>
              <a:t>Nicht</a:t>
            </a:r>
            <a:r>
              <a:rPr lang="de-DE" sz="2000" dirty="0"/>
              <a:t> vor Ablauf von vier Monaten und nicht im gleichen Kalenderhalbjahr erneut abrechenbar</a:t>
            </a:r>
          </a:p>
          <a:p>
            <a:pPr>
              <a:buFontTx/>
              <a:buChar char="-"/>
            </a:pPr>
            <a:r>
              <a:rPr lang="de-DE" sz="2000" dirty="0">
                <a:solidFill>
                  <a:srgbClr val="FF0000"/>
                </a:solidFill>
              </a:rPr>
              <a:t>Nicht</a:t>
            </a:r>
            <a:r>
              <a:rPr lang="de-DE" sz="2000" dirty="0"/>
              <a:t> neben FU 1a-c, FU 2, 01k, Besuchen 151-155 abrechnungsfähig</a:t>
            </a:r>
          </a:p>
          <a:p>
            <a:pPr>
              <a:buFontTx/>
              <a:buChar char="-"/>
            </a:pPr>
            <a:r>
              <a:rPr lang="de-DE" sz="2000" dirty="0"/>
              <a:t>Dokumentation im Bonusheft</a:t>
            </a:r>
          </a:p>
        </p:txBody>
      </p:sp>
    </p:spTree>
    <p:extLst>
      <p:ext uri="{BB962C8B-B14F-4D97-AF65-F5344CB8AC3E}">
        <p14:creationId xmlns:p14="http://schemas.microsoft.com/office/powerpoint/2010/main" val="44465337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D7818-6117-AD4D-B899-9B450A2260B3}"/>
              </a:ext>
            </a:extLst>
          </p:cNvPr>
          <p:cNvSpPr>
            <a:spLocks noGrp="1"/>
          </p:cNvSpPr>
          <p:nvPr>
            <p:ph type="title"/>
          </p:nvPr>
        </p:nvSpPr>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1A1C3A3B-EA74-8345-8B39-00C95DA7C703}"/>
              </a:ext>
            </a:extLst>
          </p:cNvPr>
          <p:cNvSpPr>
            <a:spLocks noGrp="1"/>
          </p:cNvSpPr>
          <p:nvPr>
            <p:ph idx="1"/>
          </p:nvPr>
        </p:nvSpPr>
        <p:spPr/>
        <p:txBody>
          <a:bodyPr>
            <a:noAutofit/>
          </a:bodyPr>
          <a:lstStyle/>
          <a:p>
            <a:pPr marL="0" indent="0">
              <a:buNone/>
            </a:pPr>
            <a:r>
              <a:rPr lang="de-DE" sz="2000" dirty="0"/>
              <a:t>BEMA 01k   Eingehende Untersuchung zur Klärung</a:t>
            </a:r>
          </a:p>
          <a:p>
            <a:pPr marL="0" indent="0">
              <a:buNone/>
            </a:pPr>
            <a:r>
              <a:rPr lang="de-DE" sz="2000" dirty="0"/>
              <a:t>                    von Indikation und Zeitpunkt kieferortho-</a:t>
            </a:r>
          </a:p>
          <a:p>
            <a:pPr marL="0" indent="0">
              <a:buNone/>
            </a:pPr>
            <a:r>
              <a:rPr lang="de-DE" sz="2000" dirty="0"/>
              <a:t>                    </a:t>
            </a:r>
            <a:r>
              <a:rPr lang="de-DE" sz="2000" dirty="0" err="1"/>
              <a:t>pädisch</a:t>
            </a:r>
            <a:r>
              <a:rPr lang="de-DE" sz="2000" dirty="0"/>
              <a:t>-therapeutischer Maßnahmen</a:t>
            </a:r>
          </a:p>
          <a:p>
            <a:pPr marL="0" indent="0">
              <a:buNone/>
            </a:pPr>
            <a:endParaRPr lang="de-DE" sz="2000" dirty="0"/>
          </a:p>
          <a:p>
            <a:pPr marL="0" indent="0">
              <a:buNone/>
            </a:pPr>
            <a:r>
              <a:rPr lang="de-DE" sz="2000" dirty="0"/>
              <a:t>-  Je Kalenderhalbjahr einmal abrechenbar mit einem </a:t>
            </a:r>
          </a:p>
          <a:p>
            <a:pPr marL="0" indent="0">
              <a:buNone/>
            </a:pPr>
            <a:r>
              <a:rPr lang="de-DE" sz="2000" dirty="0"/>
              <a:t>    Abstand von 6 Monaten zur letzten 01k</a:t>
            </a:r>
          </a:p>
          <a:p>
            <a:pPr marL="0" indent="0">
              <a:buNone/>
            </a:pPr>
            <a:r>
              <a:rPr lang="de-DE" sz="2000" dirty="0"/>
              <a:t>-   Darf nur von dem Zahnarzt abgerechnet werden, der </a:t>
            </a:r>
          </a:p>
          <a:p>
            <a:pPr marL="0" indent="0">
              <a:buNone/>
            </a:pPr>
            <a:r>
              <a:rPr lang="de-DE" sz="2000" dirty="0"/>
              <a:t>    auch die KFO-Therapie durchführt.</a:t>
            </a:r>
          </a:p>
          <a:p>
            <a:pPr marL="0" indent="0">
              <a:buNone/>
            </a:pPr>
            <a:r>
              <a:rPr lang="de-DE" sz="2000" dirty="0"/>
              <a:t>-   Neben einer KFO-Therapie oder erneute Abrechnung</a:t>
            </a:r>
          </a:p>
          <a:p>
            <a:pPr marL="0" indent="0">
              <a:buNone/>
            </a:pPr>
            <a:r>
              <a:rPr lang="de-DE" sz="2000" dirty="0"/>
              <a:t>    bei: - Behandlungsbeginn</a:t>
            </a:r>
          </a:p>
          <a:p>
            <a:pPr marL="0" indent="0">
              <a:buNone/>
            </a:pPr>
            <a:r>
              <a:rPr lang="de-DE" sz="2000" dirty="0"/>
              <a:t>           - Therapieänderung</a:t>
            </a:r>
          </a:p>
          <a:p>
            <a:pPr marL="0" indent="0">
              <a:buNone/>
            </a:pPr>
            <a:r>
              <a:rPr lang="de-DE" sz="2000" dirty="0"/>
              <a:t>           - Verlängerungsbehandlung</a:t>
            </a:r>
          </a:p>
          <a:p>
            <a:pPr marL="0" indent="0">
              <a:buNone/>
            </a:pPr>
            <a:r>
              <a:rPr lang="de-DE" sz="2000" dirty="0"/>
              <a:t>           - </a:t>
            </a:r>
            <a:r>
              <a:rPr lang="de-DE" sz="2000" dirty="0" err="1"/>
              <a:t>Behandlerwechsel</a:t>
            </a:r>
            <a:endParaRPr lang="de-DE" sz="2000" dirty="0"/>
          </a:p>
        </p:txBody>
      </p:sp>
    </p:spTree>
    <p:extLst>
      <p:ext uri="{BB962C8B-B14F-4D97-AF65-F5344CB8AC3E}">
        <p14:creationId xmlns:p14="http://schemas.microsoft.com/office/powerpoint/2010/main" val="27678761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C6EAC-39AB-2C4A-B243-20468F18EB91}"/>
              </a:ext>
            </a:extLst>
          </p:cNvPr>
          <p:cNvSpPr>
            <a:spLocks noGrp="1"/>
          </p:cNvSpPr>
          <p:nvPr>
            <p:ph type="title"/>
          </p:nvPr>
        </p:nvSpPr>
        <p:spPr/>
        <p:txBody>
          <a:bodyPr/>
          <a:lstStyle/>
          <a:p>
            <a:r>
              <a:rPr lang="de-DE" dirty="0"/>
              <a:t>Patienten empfangen und begleiten *</a:t>
            </a:r>
          </a:p>
        </p:txBody>
      </p:sp>
      <p:sp>
        <p:nvSpPr>
          <p:cNvPr id="3" name="Inhaltsplatzhalter 2">
            <a:extLst>
              <a:ext uri="{FF2B5EF4-FFF2-40B4-BE49-F238E27FC236}">
                <a16:creationId xmlns:a16="http://schemas.microsoft.com/office/drawing/2014/main" id="{A32B4CA1-BF03-3E44-B9DD-48FE372C5936}"/>
              </a:ext>
            </a:extLst>
          </p:cNvPr>
          <p:cNvSpPr>
            <a:spLocks noGrp="1"/>
          </p:cNvSpPr>
          <p:nvPr>
            <p:ph idx="1"/>
          </p:nvPr>
        </p:nvSpPr>
        <p:spPr/>
        <p:txBody>
          <a:bodyPr/>
          <a:lstStyle/>
          <a:p>
            <a:endParaRPr lang="de-DE" sz="2000" dirty="0"/>
          </a:p>
          <a:p>
            <a:r>
              <a:rPr lang="de-DE" sz="2000" dirty="0"/>
              <a:t>BEMA-Nr. 01k</a:t>
            </a:r>
          </a:p>
          <a:p>
            <a:endParaRPr lang="de-DE" sz="2000" dirty="0"/>
          </a:p>
          <a:p>
            <a:pPr>
              <a:buFontTx/>
              <a:buChar char="-"/>
            </a:pPr>
            <a:r>
              <a:rPr lang="de-DE" sz="2000" dirty="0">
                <a:solidFill>
                  <a:srgbClr val="FF0000"/>
                </a:solidFill>
              </a:rPr>
              <a:t>Nicht</a:t>
            </a:r>
            <a:r>
              <a:rPr lang="de-DE" sz="2000" dirty="0"/>
              <a:t> in der gleichen Sitzung wie die Ä1 abrechenbar</a:t>
            </a:r>
          </a:p>
          <a:p>
            <a:pPr>
              <a:buFontTx/>
              <a:buChar char="-"/>
            </a:pPr>
            <a:r>
              <a:rPr lang="de-DE" sz="2000" dirty="0">
                <a:solidFill>
                  <a:srgbClr val="FF0000"/>
                </a:solidFill>
              </a:rPr>
              <a:t>Nicht</a:t>
            </a:r>
            <a:r>
              <a:rPr lang="de-DE" sz="2000" dirty="0"/>
              <a:t> neben FU 1a-c, FU 2, 01 abrechenbar</a:t>
            </a:r>
          </a:p>
          <a:p>
            <a:pPr>
              <a:buFontTx/>
              <a:buChar char="-"/>
            </a:pPr>
            <a:r>
              <a:rPr lang="de-DE" sz="2000" dirty="0">
                <a:solidFill>
                  <a:srgbClr val="FF0000"/>
                </a:solidFill>
              </a:rPr>
              <a:t>Nicht</a:t>
            </a:r>
            <a:r>
              <a:rPr lang="de-DE" sz="2000" dirty="0"/>
              <a:t> vor Ablauf der 6-Monats-Frist abrechenbar</a:t>
            </a:r>
          </a:p>
          <a:p>
            <a:pPr>
              <a:buFontTx/>
              <a:buChar char="-"/>
            </a:pPr>
            <a:r>
              <a:rPr lang="de-DE" sz="2000" dirty="0">
                <a:solidFill>
                  <a:srgbClr val="FF0000"/>
                </a:solidFill>
              </a:rPr>
              <a:t>Nicht</a:t>
            </a:r>
            <a:r>
              <a:rPr lang="de-DE" sz="2000" dirty="0"/>
              <a:t> abrechenbar, wenn der Zahnarzt die KFO-Therapie an einen Kollegen überweist</a:t>
            </a:r>
          </a:p>
          <a:p>
            <a:pPr>
              <a:buFontTx/>
              <a:buChar char="-"/>
            </a:pPr>
            <a:endParaRPr lang="de-DE" dirty="0"/>
          </a:p>
        </p:txBody>
      </p:sp>
    </p:spTree>
    <p:extLst>
      <p:ext uri="{BB962C8B-B14F-4D97-AF65-F5344CB8AC3E}">
        <p14:creationId xmlns:p14="http://schemas.microsoft.com/office/powerpoint/2010/main" val="12336308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72B9A8-61E4-9B48-A801-F8E02C9DDEC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9F95316-9C38-644C-A38F-0FE1C5D80A2B}"/>
              </a:ext>
            </a:extLst>
          </p:cNvPr>
          <p:cNvSpPr>
            <a:spLocks noGrp="1"/>
          </p:cNvSpPr>
          <p:nvPr>
            <p:ph idx="1"/>
          </p:nvPr>
        </p:nvSpPr>
        <p:spPr/>
        <p:txBody>
          <a:bodyPr>
            <a:noAutofit/>
          </a:bodyPr>
          <a:lstStyle/>
          <a:p>
            <a:pPr marL="0" indent="0">
              <a:buNone/>
            </a:pPr>
            <a:r>
              <a:rPr lang="de-DE" sz="2000" dirty="0"/>
              <a:t>GOZ-Nr. 0010</a:t>
            </a:r>
          </a:p>
          <a:p>
            <a:pPr marL="0" indent="0">
              <a:buNone/>
            </a:pPr>
            <a:endParaRPr lang="de-DE" sz="2000" dirty="0"/>
          </a:p>
          <a:p>
            <a:pPr marL="0" indent="0">
              <a:buNone/>
            </a:pPr>
            <a:r>
              <a:rPr lang="de-DE" sz="2000" dirty="0"/>
              <a:t>Eingehende Untersuchung zur Feststellung von Zahn-, Mund- und Kiefererkrankungen, einschließlich Erhebung des </a:t>
            </a:r>
            <a:r>
              <a:rPr lang="de-DE" sz="2000" dirty="0" err="1"/>
              <a:t>Parodontalbefundes</a:t>
            </a:r>
            <a:r>
              <a:rPr lang="de-DE" sz="2000" dirty="0"/>
              <a:t> sowie Aufzeichnung des Befundes</a:t>
            </a:r>
          </a:p>
          <a:p>
            <a:pPr marL="0" indent="0">
              <a:buNone/>
            </a:pPr>
            <a:r>
              <a:rPr lang="de-DE" sz="2000" dirty="0"/>
              <a:t>-	Keine zeitliche Einschränkung für die erneute  </a:t>
            </a:r>
          </a:p>
          <a:p>
            <a:pPr marL="0" indent="0">
              <a:buNone/>
            </a:pPr>
            <a:r>
              <a:rPr lang="de-DE" sz="2000" dirty="0"/>
              <a:t>	Wiederberechnung</a:t>
            </a:r>
          </a:p>
          <a:p>
            <a:pPr marL="0" indent="0">
              <a:buNone/>
            </a:pPr>
            <a:r>
              <a:rPr lang="de-DE" sz="2000" dirty="0"/>
              <a:t>-	In Verbindung mit Ä1, Ä3, Ä4, Ä34 abrechenbar</a:t>
            </a:r>
          </a:p>
          <a:p>
            <a:pPr marL="0" indent="0">
              <a:buNone/>
            </a:pPr>
            <a:r>
              <a:rPr lang="de-DE" sz="2000" dirty="0">
                <a:solidFill>
                  <a:srgbClr val="FF0000"/>
                </a:solidFill>
              </a:rPr>
              <a:t>-	Nicht</a:t>
            </a:r>
            <a:r>
              <a:rPr lang="de-DE" sz="2000" dirty="0"/>
              <a:t> neben Ä5, Ä6 oder GOZ-Nr. 6190 berechnungs-</a:t>
            </a:r>
          </a:p>
          <a:p>
            <a:pPr marL="457200" lvl="1" indent="0">
              <a:buNone/>
            </a:pPr>
            <a:r>
              <a:rPr lang="de-DE" sz="2000" dirty="0"/>
              <a:t>fähig</a:t>
            </a:r>
          </a:p>
          <a:p>
            <a:pPr marL="0" indent="0">
              <a:buNone/>
            </a:pPr>
            <a:r>
              <a:rPr lang="de-DE" sz="2000" dirty="0">
                <a:solidFill>
                  <a:srgbClr val="FF0000"/>
                </a:solidFill>
              </a:rPr>
              <a:t>-	Nicht</a:t>
            </a:r>
            <a:r>
              <a:rPr lang="de-DE" sz="2000" dirty="0"/>
              <a:t> in der gleichen Sitzung neben GOZ-Nr. 1000-1020</a:t>
            </a:r>
          </a:p>
          <a:p>
            <a:pPr marL="0" indent="0">
              <a:buNone/>
            </a:pPr>
            <a:r>
              <a:rPr lang="de-DE" sz="2000" dirty="0"/>
              <a:t>	abrechenbar, sofern GOZ-Nr. 0010 nicht zu einem </a:t>
            </a:r>
          </a:p>
          <a:p>
            <a:pPr marL="0" indent="0">
              <a:buNone/>
            </a:pPr>
            <a:r>
              <a:rPr lang="de-DE" sz="2000" dirty="0"/>
              <a:t>	anderen Zweck erbracht wurde</a:t>
            </a:r>
          </a:p>
        </p:txBody>
      </p:sp>
    </p:spTree>
    <p:extLst>
      <p:ext uri="{BB962C8B-B14F-4D97-AF65-F5344CB8AC3E}">
        <p14:creationId xmlns:p14="http://schemas.microsoft.com/office/powerpoint/2010/main" val="268646988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17631F-21BC-904A-BE1F-088051EA479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E377D08-B9D5-E24F-AA95-33AEB2027B13}"/>
              </a:ext>
            </a:extLst>
          </p:cNvPr>
          <p:cNvSpPr>
            <a:spLocks noGrp="1"/>
          </p:cNvSpPr>
          <p:nvPr>
            <p:ph idx="1"/>
          </p:nvPr>
        </p:nvSpPr>
        <p:spPr/>
        <p:txBody>
          <a:bodyPr>
            <a:normAutofit/>
          </a:bodyPr>
          <a:lstStyle/>
          <a:p>
            <a:pPr marL="0" indent="0">
              <a:buNone/>
            </a:pPr>
            <a:endParaRPr lang="de-DE" dirty="0"/>
          </a:p>
          <a:p>
            <a:pPr marL="0" indent="0">
              <a:buNone/>
            </a:pPr>
            <a:r>
              <a:rPr lang="de-DE" sz="2000" dirty="0"/>
              <a:t>GOÄ 5</a:t>
            </a:r>
          </a:p>
          <a:p>
            <a:pPr marL="0" indent="0">
              <a:buNone/>
            </a:pPr>
            <a:endParaRPr lang="de-DE" sz="2000" dirty="0"/>
          </a:p>
          <a:p>
            <a:pPr marL="0" indent="0">
              <a:buNone/>
            </a:pPr>
            <a:r>
              <a:rPr lang="de-DE" sz="2000" dirty="0"/>
              <a:t>Symptombezogene Untersuchung</a:t>
            </a:r>
          </a:p>
          <a:p>
            <a:pPr marL="0" indent="0">
              <a:buNone/>
            </a:pPr>
            <a:r>
              <a:rPr lang="de-DE" sz="2000" dirty="0"/>
              <a:t>(lokal begrenztes Untersuchungsgebiet)</a:t>
            </a:r>
          </a:p>
          <a:p>
            <a:pPr marL="0" indent="0">
              <a:buNone/>
            </a:pPr>
            <a:endParaRPr lang="de-DE" sz="2000" dirty="0"/>
          </a:p>
          <a:p>
            <a:pPr>
              <a:buFontTx/>
              <a:buChar char="-"/>
            </a:pPr>
            <a:r>
              <a:rPr lang="de-DE" sz="2000" dirty="0"/>
              <a:t>Abrechnungsfähig einmal im Behandlungsfall</a:t>
            </a:r>
          </a:p>
          <a:p>
            <a:pPr>
              <a:buFontTx/>
              <a:buChar char="-"/>
            </a:pPr>
            <a:r>
              <a:rPr lang="de-DE" sz="2000" dirty="0"/>
              <a:t>Bei einer neuen Erkrankung vor Ablauf eines Monats</a:t>
            </a:r>
          </a:p>
          <a:p>
            <a:pPr marL="0" indent="0">
              <a:buNone/>
            </a:pPr>
            <a:r>
              <a:rPr lang="de-DE" sz="2000" dirty="0"/>
              <a:t>     berechnungsfähig</a:t>
            </a:r>
          </a:p>
          <a:p>
            <a:pPr>
              <a:buFontTx/>
              <a:buChar char="-"/>
            </a:pPr>
            <a:r>
              <a:rPr lang="de-DE" sz="2000" dirty="0"/>
              <a:t>Neben GOZ-Nr. 6190 berechnungsfähig</a:t>
            </a:r>
          </a:p>
          <a:p>
            <a:pPr>
              <a:buFontTx/>
              <a:buChar char="-"/>
            </a:pPr>
            <a:r>
              <a:rPr lang="de-DE" sz="2000" dirty="0"/>
              <a:t>Neben Besuchen Ä48, Ä50 und Ä51 berechnungsfähig</a:t>
            </a:r>
          </a:p>
        </p:txBody>
      </p:sp>
    </p:spTree>
    <p:extLst>
      <p:ext uri="{BB962C8B-B14F-4D97-AF65-F5344CB8AC3E}">
        <p14:creationId xmlns:p14="http://schemas.microsoft.com/office/powerpoint/2010/main" val="35208296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77C0E4-8370-7049-8ED5-9914D6FC5C84}"/>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7ACDC66D-FC65-7F4E-B9E8-0B4B1B80800B}"/>
              </a:ext>
            </a:extLst>
          </p:cNvPr>
          <p:cNvSpPr>
            <a:spLocks noGrp="1"/>
          </p:cNvSpPr>
          <p:nvPr>
            <p:ph idx="1"/>
          </p:nvPr>
        </p:nvSpPr>
        <p:spPr/>
        <p:txBody>
          <a:bodyPr>
            <a:normAutofit/>
          </a:bodyPr>
          <a:lstStyle/>
          <a:p>
            <a:pPr marL="0" indent="0">
              <a:buNone/>
            </a:pPr>
            <a:endParaRPr lang="de-DE" dirty="0"/>
          </a:p>
          <a:p>
            <a:pPr marL="0" indent="0">
              <a:buNone/>
            </a:pPr>
            <a:r>
              <a:rPr lang="de-DE" sz="2000" dirty="0"/>
              <a:t>GOÄ 6</a:t>
            </a:r>
          </a:p>
          <a:p>
            <a:pPr marL="0" indent="0">
              <a:buNone/>
            </a:pPr>
            <a:endParaRPr lang="de-DE" sz="2000" dirty="0"/>
          </a:p>
          <a:p>
            <a:pPr marL="0" indent="0">
              <a:buNone/>
            </a:pPr>
            <a:r>
              <a:rPr lang="de-DE" sz="2000" dirty="0"/>
              <a:t>Vollständige körperliche Untersuchung mindestens eines der folgenden Organsysteme: alle Augenabschnitte, der gesamte HNO-Bereich, das </a:t>
            </a:r>
            <a:r>
              <a:rPr lang="de-DE" sz="2000" dirty="0" err="1"/>
              <a:t>stomatognathe</a:t>
            </a:r>
            <a:r>
              <a:rPr lang="de-DE" sz="2000" dirty="0"/>
              <a:t> System, die Nieren und ableitenden Harnwege (bei Männern auch ggf. einschließlich der männlichen Geschlechtsorgane) oder Untersuchung und Erhebung eines vollständigen Gefäßstatus– ggf. einschließlich Dokumentation</a:t>
            </a:r>
          </a:p>
        </p:txBody>
      </p:sp>
    </p:spTree>
    <p:extLst>
      <p:ext uri="{BB962C8B-B14F-4D97-AF65-F5344CB8AC3E}">
        <p14:creationId xmlns:p14="http://schemas.microsoft.com/office/powerpoint/2010/main" val="3839182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0E0E4-9CE9-7D4E-A04A-416571A1CF1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3BE1213-BD3E-0B48-9ED8-34B360C1598A}"/>
              </a:ext>
            </a:extLst>
          </p:cNvPr>
          <p:cNvSpPr>
            <a:spLocks noGrp="1"/>
          </p:cNvSpPr>
          <p:nvPr>
            <p:ph idx="1"/>
          </p:nvPr>
        </p:nvSpPr>
        <p:spPr/>
        <p:txBody>
          <a:bodyPr>
            <a:normAutofit lnSpcReduction="10000"/>
          </a:bodyPr>
          <a:lstStyle/>
          <a:p>
            <a:pPr marL="0" indent="0">
              <a:buNone/>
            </a:pPr>
            <a:r>
              <a:rPr lang="de-DE" dirty="0"/>
              <a:t>                         </a:t>
            </a:r>
          </a:p>
          <a:p>
            <a:pPr marL="0" indent="0">
              <a:buNone/>
            </a:pPr>
            <a:r>
              <a:rPr lang="de-DE" dirty="0"/>
              <a:t>                           </a:t>
            </a:r>
            <a:r>
              <a:rPr lang="de-DE" sz="2000" u="sng" dirty="0">
                <a:solidFill>
                  <a:srgbClr val="FF0000"/>
                </a:solidFill>
              </a:rPr>
              <a:t>Aufbau eines Zahnes</a:t>
            </a:r>
          </a:p>
          <a:p>
            <a:pPr marL="0" indent="0">
              <a:buNone/>
            </a:pPr>
            <a:endParaRPr lang="de-DE" sz="2000" dirty="0">
              <a:solidFill>
                <a:srgbClr val="FF0000"/>
              </a:solidFill>
            </a:endParaRPr>
          </a:p>
          <a:p>
            <a:pPr marL="0" indent="0">
              <a:buNone/>
            </a:pPr>
            <a:endParaRPr lang="de-DE" sz="2000" dirty="0">
              <a:solidFill>
                <a:srgbClr val="FF0000"/>
              </a:solidFill>
            </a:endParaRPr>
          </a:p>
          <a:p>
            <a:pPr marL="0" indent="0">
              <a:buNone/>
            </a:pPr>
            <a:r>
              <a:rPr lang="de-DE" sz="2000" dirty="0"/>
              <a:t>-</a:t>
            </a:r>
            <a:r>
              <a:rPr lang="de-DE" sz="2000" dirty="0">
                <a:solidFill>
                  <a:srgbClr val="FF0000"/>
                </a:solidFill>
              </a:rPr>
              <a:t>	</a:t>
            </a:r>
            <a:r>
              <a:rPr lang="de-DE" sz="2000" dirty="0"/>
              <a:t>Unterscheidung zwischen makroskopischen und</a:t>
            </a:r>
          </a:p>
          <a:p>
            <a:pPr marL="0" indent="0">
              <a:buNone/>
            </a:pPr>
            <a:r>
              <a:rPr lang="de-DE" sz="2000" dirty="0"/>
              <a:t>	mikroskopischem Aufbau des Zahnes</a:t>
            </a:r>
          </a:p>
          <a:p>
            <a:pPr marL="0" indent="0">
              <a:buNone/>
            </a:pPr>
            <a:r>
              <a:rPr lang="de-DE" sz="2000" dirty="0"/>
              <a:t>-	Grobe Einteilung in Zahnkrone und Zahnwurzel</a:t>
            </a:r>
          </a:p>
          <a:p>
            <a:pPr>
              <a:buFontTx/>
              <a:buChar char="-"/>
            </a:pPr>
            <a:endParaRPr lang="de-DE" sz="2000" dirty="0"/>
          </a:p>
          <a:p>
            <a:pPr marL="0" indent="0">
              <a:buNone/>
            </a:pPr>
            <a:r>
              <a:rPr lang="de-DE" sz="2000" dirty="0"/>
              <a:t>-	Zahnsubstanzen: 	- Zahnschmelz</a:t>
            </a:r>
          </a:p>
          <a:p>
            <a:pPr marL="0" indent="0">
              <a:buNone/>
            </a:pPr>
            <a:r>
              <a:rPr lang="de-DE" sz="2000" dirty="0"/>
              <a:t>                                  	- Zahnbein</a:t>
            </a:r>
          </a:p>
          <a:p>
            <a:pPr marL="0" indent="0">
              <a:buNone/>
            </a:pPr>
            <a:r>
              <a:rPr lang="de-DE" sz="2000" dirty="0"/>
              <a:t>                                  	- Wurzelzement</a:t>
            </a:r>
          </a:p>
          <a:p>
            <a:pPr marL="0" indent="0">
              <a:buNone/>
            </a:pPr>
            <a:r>
              <a:rPr lang="de-DE" sz="2000" dirty="0"/>
              <a:t>                                  	- Pulpa</a:t>
            </a:r>
          </a:p>
          <a:p>
            <a:pPr marL="0" indent="0">
              <a:buNone/>
            </a:pPr>
            <a:r>
              <a:rPr lang="de-DE" dirty="0">
                <a:solidFill>
                  <a:srgbClr val="FF0000"/>
                </a:solidFill>
              </a:rPr>
              <a:t>                    </a:t>
            </a:r>
            <a:endParaRPr lang="de-DE" dirty="0"/>
          </a:p>
        </p:txBody>
      </p:sp>
    </p:spTree>
    <p:extLst>
      <p:ext uri="{BB962C8B-B14F-4D97-AF65-F5344CB8AC3E}">
        <p14:creationId xmlns:p14="http://schemas.microsoft.com/office/powerpoint/2010/main" val="966362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28FDE-C1BC-4E42-AB60-0C10C1C6941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18E014C-B995-4B4D-8744-5A9CF23517A5}"/>
              </a:ext>
            </a:extLst>
          </p:cNvPr>
          <p:cNvSpPr>
            <a:spLocks noGrp="1"/>
          </p:cNvSpPr>
          <p:nvPr>
            <p:ph idx="1"/>
          </p:nvPr>
        </p:nvSpPr>
        <p:spPr/>
        <p:txBody>
          <a:bodyPr>
            <a:normAutofit/>
          </a:bodyPr>
          <a:lstStyle/>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r>
              <a:rPr lang="de-DE" sz="1000" dirty="0"/>
              <a:t>		</a:t>
            </a:r>
          </a:p>
        </p:txBody>
      </p:sp>
      <p:pic>
        <p:nvPicPr>
          <p:cNvPr id="6" name="Grafik 5" descr="Ein Bild, das Schuhwerk, Karminrot, Sneaker enthält.&#10;&#10;Automatisch generierte Beschreibung">
            <a:extLst>
              <a:ext uri="{FF2B5EF4-FFF2-40B4-BE49-F238E27FC236}">
                <a16:creationId xmlns:a16="http://schemas.microsoft.com/office/drawing/2014/main" id="{EDAA74AD-9BFC-C188-F27D-D8D5F5B1EB6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3528" y="1628800"/>
            <a:ext cx="8363272" cy="4497362"/>
          </a:xfrm>
          <a:prstGeom prst="rect">
            <a:avLst/>
          </a:prstGeom>
        </p:spPr>
      </p:pic>
    </p:spTree>
    <p:extLst>
      <p:ext uri="{BB962C8B-B14F-4D97-AF65-F5344CB8AC3E}">
        <p14:creationId xmlns:p14="http://schemas.microsoft.com/office/powerpoint/2010/main" val="3394075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D48F02-8DD5-9646-8E96-6137691C1FD9}"/>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96DBF47F-568D-544B-BD5B-193D8D5DD128}"/>
              </a:ext>
            </a:extLst>
          </p:cNvPr>
          <p:cNvSpPr>
            <a:spLocks noGrp="1"/>
          </p:cNvSpPr>
          <p:nvPr>
            <p:ph idx="1"/>
          </p:nvPr>
        </p:nvSpPr>
        <p:spPr/>
        <p:txBody>
          <a:bodyPr>
            <a:normAutofit/>
          </a:bodyPr>
          <a:lstStyle/>
          <a:p>
            <a:r>
              <a:rPr lang="de-DE" sz="2000" b="1" dirty="0"/>
              <a:t>Lage-, Flächen- und Richtungsbezeichnungen in der Mundhöhle:</a:t>
            </a:r>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endParaRPr lang="de-DE" sz="1000" b="1" dirty="0"/>
          </a:p>
          <a:p>
            <a:pPr marL="0" indent="0">
              <a:buNone/>
            </a:pPr>
            <a:r>
              <a:rPr lang="de-DE" sz="1000" b="1" dirty="0"/>
              <a:t> </a:t>
            </a:r>
          </a:p>
        </p:txBody>
      </p:sp>
      <p:pic>
        <p:nvPicPr>
          <p:cNvPr id="6" name="Grafik 5" descr="Ein Bild, das Screenshot, Grafiken, Grafikdesign, Text enthält.&#10;&#10;Automatisch generierte Beschreibung">
            <a:extLst>
              <a:ext uri="{FF2B5EF4-FFF2-40B4-BE49-F238E27FC236}">
                <a16:creationId xmlns:a16="http://schemas.microsoft.com/office/drawing/2014/main" id="{596E1CF7-24D8-27E6-F7D3-1E8D71A664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23528" y="2708920"/>
            <a:ext cx="8363272" cy="3528392"/>
          </a:xfrm>
          <a:prstGeom prst="rect">
            <a:avLst/>
          </a:prstGeom>
        </p:spPr>
      </p:pic>
    </p:spTree>
    <p:extLst>
      <p:ext uri="{BB962C8B-B14F-4D97-AF65-F5344CB8AC3E}">
        <p14:creationId xmlns:p14="http://schemas.microsoft.com/office/powerpoint/2010/main" val="33009810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134F0-FF91-2F92-D8B2-F1A8B4D9FEAD}"/>
              </a:ext>
            </a:extLst>
          </p:cNvPr>
          <p:cNvSpPr>
            <a:spLocks noGrp="1"/>
          </p:cNvSpPr>
          <p:nvPr>
            <p:ph type="title"/>
          </p:nvPr>
        </p:nvSpPr>
        <p:spPr/>
        <p:txBody>
          <a:bodyPr>
            <a:normAutofit fontScale="90000"/>
          </a:bodyPr>
          <a:lstStyle/>
          <a:p>
            <a:br>
              <a:rPr lang="de-DE" dirty="0"/>
            </a:br>
            <a:r>
              <a:rPr lang="de-DE" dirty="0"/>
              <a:t>Patienten empfangen und begleiten</a:t>
            </a:r>
            <a:br>
              <a:rPr lang="de-DE" dirty="0"/>
            </a:br>
            <a:endParaRPr lang="de-DE" dirty="0"/>
          </a:p>
        </p:txBody>
      </p:sp>
      <p:pic>
        <p:nvPicPr>
          <p:cNvPr id="5" name="Inhaltsplatzhalter 4" descr="Ein Bild, das Text, Grafikdesign, Grafiken, Logo enthält.&#10;&#10;Automatisch generierte Beschreibung">
            <a:extLst>
              <a:ext uri="{FF2B5EF4-FFF2-40B4-BE49-F238E27FC236}">
                <a16:creationId xmlns:a16="http://schemas.microsoft.com/office/drawing/2014/main" id="{F5CF0943-2731-FAEC-C6E1-CE366D862CF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123728" y="1772816"/>
            <a:ext cx="5335405" cy="4464496"/>
          </a:xfrm>
        </p:spPr>
      </p:pic>
    </p:spTree>
    <p:extLst>
      <p:ext uri="{BB962C8B-B14F-4D97-AF65-F5344CB8AC3E}">
        <p14:creationId xmlns:p14="http://schemas.microsoft.com/office/powerpoint/2010/main" val="24088117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3451B6-3586-921C-5CA5-65A0351B2134}"/>
              </a:ext>
            </a:extLst>
          </p:cNvPr>
          <p:cNvSpPr>
            <a:spLocks noGrp="1"/>
          </p:cNvSpPr>
          <p:nvPr>
            <p:ph type="title"/>
          </p:nvPr>
        </p:nvSpPr>
        <p:spPr/>
        <p:txBody>
          <a:bodyPr/>
          <a:lstStyle/>
          <a:p>
            <a:r>
              <a:rPr lang="de-DE" dirty="0"/>
              <a:t>Patienten empfangen und begleiten</a:t>
            </a:r>
          </a:p>
        </p:txBody>
      </p:sp>
      <p:pic>
        <p:nvPicPr>
          <p:cNvPr id="5" name="Inhaltsplatzhalter 4" descr="Ein Bild, das Screenshot, Zahn, Kreis enthält.&#10;&#10;Automatisch generierte Beschreibung">
            <a:extLst>
              <a:ext uri="{FF2B5EF4-FFF2-40B4-BE49-F238E27FC236}">
                <a16:creationId xmlns:a16="http://schemas.microsoft.com/office/drawing/2014/main" id="{1E60F87C-D342-2A72-2B5E-6D4C23E4C2EB}"/>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1835696" y="1772816"/>
            <a:ext cx="6264696" cy="4353347"/>
          </a:xfrm>
        </p:spPr>
      </p:pic>
    </p:spTree>
    <p:extLst>
      <p:ext uri="{BB962C8B-B14F-4D97-AF65-F5344CB8AC3E}">
        <p14:creationId xmlns:p14="http://schemas.microsoft.com/office/powerpoint/2010/main" val="359146888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6E4C223-57C4-DF4C-B59F-DE5A9DB8C0D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0A702FA-D6ED-904F-932E-1EC8D37B33B4}"/>
              </a:ext>
            </a:extLst>
          </p:cNvPr>
          <p:cNvSpPr>
            <a:spLocks noGrp="1"/>
          </p:cNvSpPr>
          <p:nvPr>
            <p:ph idx="1"/>
          </p:nvPr>
        </p:nvSpPr>
        <p:spPr/>
        <p:txBody>
          <a:bodyPr/>
          <a:lstStyle/>
          <a:p>
            <a:pPr marL="0" indent="0">
              <a:buNone/>
            </a:pPr>
            <a:r>
              <a:rPr lang="de-DE" dirty="0"/>
              <a:t> </a:t>
            </a:r>
          </a:p>
          <a:p>
            <a:pPr marL="0" indent="0">
              <a:buNone/>
            </a:pPr>
            <a:r>
              <a:rPr lang="de-DE" sz="2000" dirty="0"/>
              <a:t> mesial			= zur Mitte des Zahnbogens hin</a:t>
            </a:r>
          </a:p>
          <a:p>
            <a:pPr marL="0" indent="0">
              <a:buNone/>
            </a:pPr>
            <a:r>
              <a:rPr lang="de-DE" sz="2000" dirty="0"/>
              <a:t> distal			= von der Mitte des Zahnbogens weg</a:t>
            </a:r>
          </a:p>
          <a:p>
            <a:pPr marL="0" indent="0">
              <a:buNone/>
            </a:pPr>
            <a:r>
              <a:rPr lang="de-DE" sz="2000" dirty="0"/>
              <a:t> okklusal		= auf der Kaufläche</a:t>
            </a:r>
          </a:p>
          <a:p>
            <a:pPr marL="0" indent="0">
              <a:buNone/>
            </a:pPr>
            <a:r>
              <a:rPr lang="de-DE" sz="2000" dirty="0"/>
              <a:t> </a:t>
            </a:r>
            <a:r>
              <a:rPr lang="de-DE" sz="2000" dirty="0" err="1"/>
              <a:t>inzisal</a:t>
            </a:r>
            <a:r>
              <a:rPr lang="de-DE" sz="2000" dirty="0"/>
              <a:t>			= zur Schneidekante, an der Schneide-</a:t>
            </a:r>
          </a:p>
          <a:p>
            <a:pPr marL="0" indent="0">
              <a:buNone/>
            </a:pPr>
            <a:r>
              <a:rPr lang="de-DE" sz="2000" dirty="0"/>
              <a:t>                             kante</a:t>
            </a:r>
          </a:p>
          <a:p>
            <a:pPr marL="0" indent="0">
              <a:buNone/>
            </a:pPr>
            <a:r>
              <a:rPr lang="de-DE" sz="2000" dirty="0"/>
              <a:t> vestibulär		= zum Mundvorhof hin</a:t>
            </a:r>
          </a:p>
          <a:p>
            <a:pPr marL="0" indent="0">
              <a:buNone/>
            </a:pPr>
            <a:r>
              <a:rPr lang="de-DE" sz="2000" dirty="0"/>
              <a:t> </a:t>
            </a:r>
            <a:r>
              <a:rPr lang="de-DE" sz="2000" dirty="0" err="1"/>
              <a:t>lingual</a:t>
            </a:r>
            <a:r>
              <a:rPr lang="de-DE" sz="2000" dirty="0"/>
              <a:t>			= zur Zunge hin</a:t>
            </a:r>
          </a:p>
          <a:p>
            <a:pPr marL="0" indent="0">
              <a:buNone/>
            </a:pPr>
            <a:r>
              <a:rPr lang="de-DE" sz="2000" dirty="0"/>
              <a:t> palatinal		= zum Gaumen hin</a:t>
            </a:r>
          </a:p>
          <a:p>
            <a:pPr marL="0" indent="0">
              <a:buNone/>
            </a:pPr>
            <a:r>
              <a:rPr lang="de-DE" sz="2000" dirty="0"/>
              <a:t> labial			= zur Lippe hin</a:t>
            </a:r>
          </a:p>
          <a:p>
            <a:pPr marL="0" indent="0">
              <a:buNone/>
            </a:pPr>
            <a:r>
              <a:rPr lang="de-DE" sz="2000" dirty="0"/>
              <a:t> bukkal			= zur Wange hin</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34179585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783673-2074-4247-A417-870B14A1FF0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63ED9E12-62F7-9F4D-A447-E23E09A15EA6}"/>
              </a:ext>
            </a:extLst>
          </p:cNvPr>
          <p:cNvSpPr>
            <a:spLocks noGrp="1"/>
          </p:cNvSpPr>
          <p:nvPr>
            <p:ph idx="1"/>
          </p:nvPr>
        </p:nvSpPr>
        <p:spPr/>
        <p:txBody>
          <a:bodyPr/>
          <a:lstStyle/>
          <a:p>
            <a:pPr marL="0" indent="0">
              <a:buNone/>
            </a:pPr>
            <a:endParaRPr lang="de-DE" dirty="0"/>
          </a:p>
          <a:p>
            <a:pPr marL="0" indent="0">
              <a:buNone/>
            </a:pPr>
            <a:r>
              <a:rPr lang="de-DE" dirty="0"/>
              <a:t> </a:t>
            </a:r>
            <a:r>
              <a:rPr lang="de-DE" sz="2000" dirty="0" err="1"/>
              <a:t>approximal</a:t>
            </a:r>
            <a:r>
              <a:rPr lang="de-DE" sz="2000" dirty="0"/>
              <a:t>				= zum Nachbarzahn hin</a:t>
            </a:r>
          </a:p>
          <a:p>
            <a:pPr marL="0" indent="0">
              <a:buNone/>
            </a:pPr>
            <a:r>
              <a:rPr lang="de-DE" sz="2000" dirty="0"/>
              <a:t> interdental				= zwischen den Zähnen</a:t>
            </a:r>
          </a:p>
          <a:p>
            <a:pPr marL="0" indent="0">
              <a:buNone/>
            </a:pPr>
            <a:r>
              <a:rPr lang="de-DE" sz="2000" dirty="0"/>
              <a:t> intraoral				= innerhalb der Mundhöhle</a:t>
            </a:r>
          </a:p>
          <a:p>
            <a:pPr marL="0" indent="0">
              <a:buNone/>
            </a:pPr>
            <a:r>
              <a:rPr lang="de-DE" sz="2000" dirty="0"/>
              <a:t> extraoral				= außerhalb der Mundhöhle</a:t>
            </a:r>
          </a:p>
          <a:p>
            <a:pPr marL="0" indent="0">
              <a:buNone/>
            </a:pPr>
            <a:r>
              <a:rPr lang="de-DE" sz="2000" dirty="0"/>
              <a:t> oral					= in der Mundhöhle, zur Mund-</a:t>
            </a:r>
          </a:p>
          <a:p>
            <a:pPr marL="0" indent="0">
              <a:buNone/>
            </a:pPr>
            <a:r>
              <a:rPr lang="de-DE" sz="2000" dirty="0"/>
              <a:t>                                           höhle hin</a:t>
            </a:r>
          </a:p>
          <a:p>
            <a:pPr marL="0" indent="0">
              <a:buNone/>
            </a:pPr>
            <a:r>
              <a:rPr lang="de-DE" sz="2000" dirty="0"/>
              <a:t> koronal					= an der Zahnkrone</a:t>
            </a:r>
          </a:p>
          <a:p>
            <a:pPr marL="0" indent="0">
              <a:buNone/>
            </a:pPr>
            <a:r>
              <a:rPr lang="de-DE" sz="2000" dirty="0"/>
              <a:t> zervikal				= am Zahnhals</a:t>
            </a:r>
          </a:p>
          <a:p>
            <a:pPr marL="0" indent="0">
              <a:buNone/>
            </a:pPr>
            <a:r>
              <a:rPr lang="de-DE" sz="2000" dirty="0"/>
              <a:t> </a:t>
            </a:r>
            <a:r>
              <a:rPr lang="de-DE" sz="2000" dirty="0" err="1"/>
              <a:t>radikulär</a:t>
            </a:r>
            <a:r>
              <a:rPr lang="de-DE" sz="2000" dirty="0"/>
              <a:t>				= an der Wurzel</a:t>
            </a:r>
          </a:p>
          <a:p>
            <a:pPr marL="0" indent="0">
              <a:buNone/>
            </a:pPr>
            <a:r>
              <a:rPr lang="de-DE" sz="2000" dirty="0"/>
              <a:t> interradikulär			= zwischen den Wurzeln</a:t>
            </a:r>
          </a:p>
          <a:p>
            <a:pPr marL="0" indent="0">
              <a:buNone/>
            </a:pPr>
            <a:endParaRPr lang="de-DE" dirty="0"/>
          </a:p>
        </p:txBody>
      </p:sp>
    </p:spTree>
    <p:extLst>
      <p:ext uri="{BB962C8B-B14F-4D97-AF65-F5344CB8AC3E}">
        <p14:creationId xmlns:p14="http://schemas.microsoft.com/office/powerpoint/2010/main" val="12908634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08245D-1154-7D4C-AE52-DA458607F50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79AC64C1-3A11-A84D-8215-57EA31D1B13D}"/>
              </a:ext>
            </a:extLst>
          </p:cNvPr>
          <p:cNvSpPr>
            <a:spLocks noGrp="1"/>
          </p:cNvSpPr>
          <p:nvPr>
            <p:ph idx="1"/>
          </p:nvPr>
        </p:nvSpPr>
        <p:spPr/>
        <p:txBody>
          <a:bodyPr>
            <a:normAutofit/>
          </a:bodyPr>
          <a:lstStyle/>
          <a:p>
            <a:pPr marL="0" indent="0">
              <a:buNone/>
            </a:pPr>
            <a:endParaRPr lang="de-DE" dirty="0"/>
          </a:p>
          <a:p>
            <a:pPr marL="0" indent="0">
              <a:buNone/>
            </a:pPr>
            <a:r>
              <a:rPr lang="de-DE" dirty="0"/>
              <a:t> </a:t>
            </a:r>
            <a:r>
              <a:rPr lang="de-DE" sz="2000" dirty="0"/>
              <a:t>apikal					= an der Wurzelspitze</a:t>
            </a:r>
          </a:p>
          <a:p>
            <a:pPr marL="0" indent="0">
              <a:buNone/>
            </a:pPr>
            <a:r>
              <a:rPr lang="de-DE" sz="2000" dirty="0"/>
              <a:t> </a:t>
            </a:r>
            <a:r>
              <a:rPr lang="de-DE" sz="2000" dirty="0" err="1"/>
              <a:t>gingival</a:t>
            </a:r>
            <a:r>
              <a:rPr lang="de-DE" sz="2000" dirty="0"/>
              <a:t>				= am Zahnfleisch</a:t>
            </a:r>
          </a:p>
          <a:p>
            <a:pPr marL="0" indent="0">
              <a:buNone/>
            </a:pPr>
            <a:r>
              <a:rPr lang="de-DE" sz="2000" dirty="0"/>
              <a:t> subgingival				= unter dem Zahnfleisch</a:t>
            </a:r>
          </a:p>
          <a:p>
            <a:pPr marL="0" indent="0">
              <a:buNone/>
            </a:pPr>
            <a:r>
              <a:rPr lang="de-DE" sz="2000" dirty="0"/>
              <a:t> supragingival			= über dem Zahnfleisch</a:t>
            </a:r>
          </a:p>
          <a:p>
            <a:pPr marL="0" indent="0">
              <a:buNone/>
            </a:pPr>
            <a:r>
              <a:rPr lang="de-DE" sz="2000" dirty="0"/>
              <a:t> sublingual				= unter der Zunge</a:t>
            </a:r>
          </a:p>
          <a:p>
            <a:pPr marL="0" indent="0">
              <a:buNone/>
            </a:pPr>
            <a:r>
              <a:rPr lang="de-DE" sz="2000" dirty="0"/>
              <a:t> transversal				= quer verlaufend</a:t>
            </a:r>
          </a:p>
          <a:p>
            <a:pPr marL="0" indent="0">
              <a:buNone/>
            </a:pPr>
            <a:r>
              <a:rPr lang="de-DE" sz="2000" dirty="0"/>
              <a:t> lateral					= seitlich</a:t>
            </a:r>
          </a:p>
          <a:p>
            <a:pPr marL="0" indent="0">
              <a:buNone/>
            </a:pPr>
            <a:r>
              <a:rPr lang="de-DE" sz="2000" dirty="0"/>
              <a:t> vertikal					= senkrecht</a:t>
            </a:r>
          </a:p>
          <a:p>
            <a:pPr marL="0" indent="0">
              <a:buNone/>
            </a:pPr>
            <a:r>
              <a:rPr lang="de-DE" sz="2000" dirty="0"/>
              <a:t> horizontal				= waagerecht</a:t>
            </a:r>
          </a:p>
          <a:p>
            <a:pPr marL="0" indent="0">
              <a:buNone/>
            </a:pPr>
            <a:r>
              <a:rPr lang="de-DE" sz="2000" dirty="0"/>
              <a:t> sagittal					= von vorn nach hinten</a:t>
            </a:r>
          </a:p>
          <a:p>
            <a:pPr marL="0" indent="0">
              <a:buNone/>
            </a:pPr>
            <a:r>
              <a:rPr lang="de-DE" sz="2000" dirty="0"/>
              <a:t> zentral					= in der Mitte</a:t>
            </a:r>
          </a:p>
        </p:txBody>
      </p:sp>
    </p:spTree>
    <p:extLst>
      <p:ext uri="{BB962C8B-B14F-4D97-AF65-F5344CB8AC3E}">
        <p14:creationId xmlns:p14="http://schemas.microsoft.com/office/powerpoint/2010/main" val="382434408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6CDD01-9328-A64F-8F5D-F71CDAEF058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055C39C-FD8E-1340-828E-68E4E6BC5903}"/>
              </a:ext>
            </a:extLst>
          </p:cNvPr>
          <p:cNvSpPr>
            <a:spLocks noGrp="1"/>
          </p:cNvSpPr>
          <p:nvPr>
            <p:ph idx="1"/>
          </p:nvPr>
        </p:nvSpPr>
        <p:spPr/>
        <p:txBody>
          <a:bodyPr>
            <a:normAutofit fontScale="92500" lnSpcReduction="10000"/>
          </a:bodyPr>
          <a:lstStyle/>
          <a:p>
            <a:pPr marL="0" indent="0">
              <a:buNone/>
            </a:pPr>
            <a:r>
              <a:rPr lang="de-DE" dirty="0"/>
              <a:t>                    </a:t>
            </a:r>
          </a:p>
          <a:p>
            <a:pPr marL="0" indent="0">
              <a:buNone/>
            </a:pPr>
            <a:r>
              <a:rPr lang="de-DE" dirty="0"/>
              <a:t>                            </a:t>
            </a:r>
            <a:r>
              <a:rPr lang="de-DE" sz="2200" u="sng" dirty="0">
                <a:solidFill>
                  <a:srgbClr val="FF0000"/>
                </a:solidFill>
              </a:rPr>
              <a:t>Mundhöhle (Cavum </a:t>
            </a:r>
            <a:r>
              <a:rPr lang="de-DE" sz="2200" u="sng" dirty="0" err="1">
                <a:solidFill>
                  <a:srgbClr val="FF0000"/>
                </a:solidFill>
              </a:rPr>
              <a:t>oris</a:t>
            </a:r>
            <a:r>
              <a:rPr lang="de-DE" sz="2200" u="sng" dirty="0">
                <a:solidFill>
                  <a:srgbClr val="FF0000"/>
                </a:solidFill>
              </a:rPr>
              <a:t>)</a:t>
            </a:r>
          </a:p>
          <a:p>
            <a:pPr marL="0" indent="0">
              <a:buNone/>
            </a:pPr>
            <a:endParaRPr lang="de-DE" sz="2200" u="sng" dirty="0">
              <a:solidFill>
                <a:srgbClr val="FF0000"/>
              </a:solidFill>
            </a:endParaRPr>
          </a:p>
          <a:p>
            <a:pPr marL="0" indent="0">
              <a:buNone/>
            </a:pPr>
            <a:r>
              <a:rPr lang="de-DE" sz="2200" dirty="0"/>
              <a:t>Die Mundhöhle stellt den ersten Abschnitt des </a:t>
            </a:r>
            <a:r>
              <a:rPr lang="de-DE" sz="2200" dirty="0" err="1"/>
              <a:t>Ver</a:t>
            </a:r>
            <a:r>
              <a:rPr lang="de-DE" sz="2200" dirty="0"/>
              <a:t>-</a:t>
            </a:r>
          </a:p>
          <a:p>
            <a:pPr marL="0" indent="0">
              <a:buNone/>
            </a:pPr>
            <a:r>
              <a:rPr lang="de-DE" sz="2200" dirty="0" err="1"/>
              <a:t>dauungssystems</a:t>
            </a:r>
            <a:r>
              <a:rPr lang="de-DE" sz="2200" dirty="0"/>
              <a:t> dar.</a:t>
            </a:r>
          </a:p>
          <a:p>
            <a:pPr marL="0" indent="0">
              <a:buNone/>
            </a:pPr>
            <a:r>
              <a:rPr lang="de-DE" sz="2200" dirty="0"/>
              <a:t>Die Mundhöhle ist von einer Schleimhaut ausgekleidet</a:t>
            </a:r>
          </a:p>
          <a:p>
            <a:pPr marL="0" indent="0">
              <a:buNone/>
            </a:pPr>
            <a:r>
              <a:rPr lang="de-DE" sz="2200" dirty="0"/>
              <a:t>(</a:t>
            </a:r>
            <a:r>
              <a:rPr lang="de-DE" sz="2200" dirty="0" err="1"/>
              <a:t>Mukosa</a:t>
            </a:r>
            <a:r>
              <a:rPr lang="de-DE" sz="2200" dirty="0"/>
              <a:t>). Diese hat folgende Aufgaben:</a:t>
            </a:r>
          </a:p>
          <a:p>
            <a:pPr marL="0" indent="0">
              <a:buNone/>
            </a:pPr>
            <a:r>
              <a:rPr lang="de-DE" sz="2200" dirty="0"/>
              <a:t>  - Schutz vor mechanischen, chemischen und </a:t>
            </a:r>
          </a:p>
          <a:p>
            <a:pPr marL="0" indent="0">
              <a:buNone/>
            </a:pPr>
            <a:r>
              <a:rPr lang="de-DE" sz="2200" dirty="0"/>
              <a:t>     thermischen Einflüssen</a:t>
            </a:r>
          </a:p>
          <a:p>
            <a:pPr marL="0" indent="0">
              <a:buNone/>
            </a:pPr>
            <a:r>
              <a:rPr lang="de-DE" sz="2200" dirty="0"/>
              <a:t>  - Sinnesfunktion mit Geschmacks-, Temperatur- und</a:t>
            </a:r>
          </a:p>
          <a:p>
            <a:pPr marL="0" indent="0">
              <a:buNone/>
            </a:pPr>
            <a:r>
              <a:rPr lang="de-DE" sz="2200" dirty="0"/>
              <a:t>    Tastempfinden</a:t>
            </a:r>
          </a:p>
          <a:p>
            <a:pPr marL="0" indent="0">
              <a:buNone/>
            </a:pPr>
            <a:r>
              <a:rPr lang="de-DE" sz="2200" dirty="0"/>
              <a:t>  - Sekretabsonderung, um die Mundhöhle anzufeuchten,</a:t>
            </a:r>
          </a:p>
          <a:p>
            <a:pPr marL="0" indent="0">
              <a:buNone/>
            </a:pPr>
            <a:r>
              <a:rPr lang="de-DE" sz="2200" dirty="0"/>
              <a:t>     Nahrung gleitfähig zu machen und ihre chemische </a:t>
            </a:r>
          </a:p>
          <a:p>
            <a:pPr marL="0" indent="0">
              <a:buNone/>
            </a:pPr>
            <a:r>
              <a:rPr lang="de-DE" sz="2200" dirty="0"/>
              <a:t>     Aufspaltung einzuleiten</a:t>
            </a:r>
          </a:p>
        </p:txBody>
      </p:sp>
    </p:spTree>
    <p:extLst>
      <p:ext uri="{BB962C8B-B14F-4D97-AF65-F5344CB8AC3E}">
        <p14:creationId xmlns:p14="http://schemas.microsoft.com/office/powerpoint/2010/main" val="133314147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278010D-3E0D-2240-95BB-FAFE515D1545}"/>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A8E1C903-D6D3-174C-A1F1-D2F8E1C19957}"/>
              </a:ext>
            </a:extLst>
          </p:cNvPr>
          <p:cNvSpPr>
            <a:spLocks noGrp="1"/>
          </p:cNvSpPr>
          <p:nvPr>
            <p:ph idx="1"/>
          </p:nvPr>
        </p:nvSpPr>
        <p:spPr/>
        <p:txBody>
          <a:bodyPr>
            <a:normAutofit/>
          </a:bodyPr>
          <a:lstStyle/>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r>
              <a:rPr lang="de-DE" sz="1000" dirty="0"/>
              <a:t> </a:t>
            </a:r>
          </a:p>
        </p:txBody>
      </p:sp>
      <p:pic>
        <p:nvPicPr>
          <p:cNvPr id="10" name="Grafik 9" descr="Ein Bild, das Zahn enthält.&#10;&#10;Automatisch generierte Beschreibung">
            <a:extLst>
              <a:ext uri="{FF2B5EF4-FFF2-40B4-BE49-F238E27FC236}">
                <a16:creationId xmlns:a16="http://schemas.microsoft.com/office/drawing/2014/main" id="{D7785E67-9105-6BDA-DD63-A6547F4848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5576" y="1700808"/>
            <a:ext cx="7632848" cy="4496792"/>
          </a:xfrm>
          <a:prstGeom prst="rect">
            <a:avLst/>
          </a:prstGeom>
        </p:spPr>
      </p:pic>
    </p:spTree>
    <p:extLst>
      <p:ext uri="{BB962C8B-B14F-4D97-AF65-F5344CB8AC3E}">
        <p14:creationId xmlns:p14="http://schemas.microsoft.com/office/powerpoint/2010/main" val="4950023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2FF110-48BB-3744-93F2-AACE8253DE5D}"/>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03AC1396-E612-0147-AC16-771BF407F6B9}"/>
              </a:ext>
            </a:extLst>
          </p:cNvPr>
          <p:cNvSpPr>
            <a:spLocks noGrp="1"/>
          </p:cNvSpPr>
          <p:nvPr>
            <p:ph idx="1"/>
          </p:nvPr>
        </p:nvSpPr>
        <p:spPr/>
        <p:txBody>
          <a:bodyPr/>
          <a:lstStyle/>
          <a:p>
            <a:pPr marL="0" indent="0">
              <a:buNone/>
            </a:pPr>
            <a:r>
              <a:rPr lang="de-DE" dirty="0"/>
              <a:t>                      </a:t>
            </a:r>
          </a:p>
          <a:p>
            <a:pPr marL="0" indent="0">
              <a:buNone/>
            </a:pPr>
            <a:r>
              <a:rPr lang="de-DE" dirty="0">
                <a:solidFill>
                  <a:srgbClr val="FF0000"/>
                </a:solidFill>
              </a:rPr>
              <a:t>                          </a:t>
            </a:r>
            <a:r>
              <a:rPr lang="de-DE" sz="2000" u="sng" dirty="0">
                <a:solidFill>
                  <a:srgbClr val="FF0000"/>
                </a:solidFill>
              </a:rPr>
              <a:t>Die Zunge ( Lingua, Glossa)</a:t>
            </a:r>
          </a:p>
          <a:p>
            <a:pPr marL="0" indent="0">
              <a:buNone/>
            </a:pPr>
            <a:endParaRPr lang="de-DE" sz="2000" u="sng" dirty="0">
              <a:solidFill>
                <a:srgbClr val="FF0000"/>
              </a:solidFill>
            </a:endParaRPr>
          </a:p>
          <a:p>
            <a:pPr marL="0" indent="0">
              <a:buNone/>
            </a:pPr>
            <a:endParaRPr lang="de-DE" sz="2000" u="sng" dirty="0">
              <a:solidFill>
                <a:srgbClr val="FF0000"/>
              </a:solidFill>
            </a:endParaRPr>
          </a:p>
          <a:p>
            <a:pPr marL="0" indent="0">
              <a:buNone/>
            </a:pPr>
            <a:r>
              <a:rPr lang="de-DE" sz="2000" dirty="0"/>
              <a:t>Die Zunge ist ein vielseitiger Muskel und besteht aus vielen ineinander verflochtenen Muskelschichten.</a:t>
            </a:r>
          </a:p>
          <a:p>
            <a:pPr marL="0" indent="0">
              <a:buNone/>
            </a:pPr>
            <a:endParaRPr lang="de-DE" sz="2000" dirty="0"/>
          </a:p>
          <a:p>
            <a:pPr>
              <a:buFontTx/>
              <a:buChar char="-"/>
            </a:pPr>
            <a:r>
              <a:rPr lang="de-DE" sz="2000" dirty="0"/>
              <a:t>Ermöglicht das Sprechen, Schlucken und Kauen</a:t>
            </a:r>
          </a:p>
          <a:p>
            <a:pPr>
              <a:buFontTx/>
              <a:buChar char="-"/>
            </a:pPr>
            <a:r>
              <a:rPr lang="de-DE" sz="2000" dirty="0"/>
              <a:t>Enthält Sinneszellen für Geschmack-, Temperatur-,</a:t>
            </a:r>
          </a:p>
          <a:p>
            <a:pPr marL="0" indent="0">
              <a:buNone/>
            </a:pPr>
            <a:r>
              <a:rPr lang="de-DE" sz="2000" dirty="0"/>
              <a:t>     Schmerz- und Tastempfindung</a:t>
            </a:r>
          </a:p>
        </p:txBody>
      </p:sp>
    </p:spTree>
    <p:extLst>
      <p:ext uri="{BB962C8B-B14F-4D97-AF65-F5344CB8AC3E}">
        <p14:creationId xmlns:p14="http://schemas.microsoft.com/office/powerpoint/2010/main" val="38332279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501595-B2CA-2C44-B57A-14B654A472E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F9D50664-554C-F041-8324-FCFF4B3D2ECC}"/>
              </a:ext>
            </a:extLst>
          </p:cNvPr>
          <p:cNvSpPr>
            <a:spLocks noGrp="1"/>
          </p:cNvSpPr>
          <p:nvPr>
            <p:ph idx="1"/>
          </p:nvPr>
        </p:nvSpPr>
        <p:spPr/>
        <p:txBody>
          <a:bodyPr>
            <a:normAutofit/>
          </a:bodyPr>
          <a:lstStyle/>
          <a:p>
            <a:pPr marL="0" indent="0">
              <a:buNone/>
            </a:pPr>
            <a:r>
              <a:rPr lang="de-DE" sz="2000" dirty="0"/>
              <a:t>                                       </a:t>
            </a:r>
          </a:p>
          <a:p>
            <a:pPr marL="0" indent="0">
              <a:buNone/>
            </a:pPr>
            <a:r>
              <a:rPr lang="de-DE" sz="2000" dirty="0"/>
              <a:t>                                        </a:t>
            </a:r>
            <a:r>
              <a:rPr lang="de-DE" sz="2000" u="sng" dirty="0">
                <a:solidFill>
                  <a:srgbClr val="FF0000"/>
                </a:solidFill>
              </a:rPr>
              <a:t>Lippen (Labia)</a:t>
            </a:r>
          </a:p>
          <a:p>
            <a:pPr marL="0" indent="0">
              <a:buNone/>
            </a:pPr>
            <a:endParaRPr lang="de-DE" sz="2000" u="sng" dirty="0">
              <a:solidFill>
                <a:srgbClr val="FF0000"/>
              </a:solidFill>
            </a:endParaRPr>
          </a:p>
          <a:p>
            <a:pPr marL="0" indent="0">
              <a:buNone/>
            </a:pPr>
            <a:endParaRPr lang="de-DE" sz="2000" u="sng" dirty="0">
              <a:solidFill>
                <a:srgbClr val="FF0000"/>
              </a:solidFill>
            </a:endParaRPr>
          </a:p>
          <a:p>
            <a:pPr marL="0" indent="0">
              <a:buNone/>
            </a:pPr>
            <a:r>
              <a:rPr lang="de-DE" sz="2000" dirty="0"/>
              <a:t>Die Lippen werden von einem ringförmigen Schließmuskel gebildet.</a:t>
            </a:r>
          </a:p>
          <a:p>
            <a:pPr marL="0" indent="0">
              <a:buNone/>
            </a:pPr>
            <a:r>
              <a:rPr lang="de-DE" sz="2000" dirty="0"/>
              <a:t>Zwischen den Lippen befindet sich die Mundspalte.</a:t>
            </a:r>
          </a:p>
          <a:p>
            <a:pPr marL="0" indent="0">
              <a:buNone/>
            </a:pPr>
            <a:r>
              <a:rPr lang="de-DE" sz="2000" dirty="0"/>
              <a:t>Die Lippenschleimhaut geht im Bereich der Umschlagfalte (Fornix) in die Schleimhaut des Kiefers über. Im mittleren Bereich der Ober- und Unterlippe befindet sich ein Lippenbändchen (Frenulum </a:t>
            </a:r>
            <a:r>
              <a:rPr lang="de-DE" sz="2000" dirty="0" err="1"/>
              <a:t>labii</a:t>
            </a:r>
            <a:r>
              <a:rPr lang="de-DE" sz="2000" dirty="0"/>
              <a:t>), welches zum </a:t>
            </a:r>
            <a:r>
              <a:rPr lang="de-DE" sz="2000" dirty="0" err="1"/>
              <a:t>Alveolarfortsatz</a:t>
            </a:r>
            <a:r>
              <a:rPr lang="de-DE" sz="2000" dirty="0"/>
              <a:t> zieht.</a:t>
            </a:r>
          </a:p>
        </p:txBody>
      </p:sp>
    </p:spTree>
    <p:extLst>
      <p:ext uri="{BB962C8B-B14F-4D97-AF65-F5344CB8AC3E}">
        <p14:creationId xmlns:p14="http://schemas.microsoft.com/office/powerpoint/2010/main" val="5226054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12580C-AB81-DB4F-A400-C6490DEBA69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4711D238-E90C-8F49-AF18-B1A8CA814963}"/>
              </a:ext>
            </a:extLst>
          </p:cNvPr>
          <p:cNvSpPr>
            <a:spLocks noGrp="1"/>
          </p:cNvSpPr>
          <p:nvPr>
            <p:ph idx="1"/>
          </p:nvPr>
        </p:nvSpPr>
        <p:spPr/>
        <p:txBody>
          <a:bodyPr/>
          <a:lstStyle/>
          <a:p>
            <a:pPr marL="0" indent="0">
              <a:buNone/>
            </a:pPr>
            <a:r>
              <a:rPr lang="de-DE" dirty="0"/>
              <a:t>                              </a:t>
            </a:r>
          </a:p>
          <a:p>
            <a:pPr marL="0" indent="0">
              <a:buNone/>
            </a:pPr>
            <a:r>
              <a:rPr lang="de-DE" sz="2000" dirty="0">
                <a:solidFill>
                  <a:srgbClr val="FF0000"/>
                </a:solidFill>
              </a:rPr>
              <a:t>                                       </a:t>
            </a:r>
            <a:r>
              <a:rPr lang="de-DE" sz="2000" u="sng" dirty="0">
                <a:solidFill>
                  <a:srgbClr val="FF0000"/>
                </a:solidFill>
              </a:rPr>
              <a:t>Wange (Bucca)</a:t>
            </a:r>
          </a:p>
          <a:p>
            <a:pPr marL="0" indent="0">
              <a:buNone/>
            </a:pPr>
            <a:endParaRPr lang="de-DE" sz="2000" u="sng" dirty="0">
              <a:solidFill>
                <a:srgbClr val="FF0000"/>
              </a:solidFill>
            </a:endParaRPr>
          </a:p>
          <a:p>
            <a:pPr marL="0" indent="0">
              <a:buNone/>
            </a:pPr>
            <a:endParaRPr lang="de-DE" sz="2000" u="sng" dirty="0">
              <a:solidFill>
                <a:srgbClr val="FF0000"/>
              </a:solidFill>
            </a:endParaRPr>
          </a:p>
          <a:p>
            <a:pPr marL="0" indent="0">
              <a:buNone/>
            </a:pPr>
            <a:r>
              <a:rPr lang="de-DE" sz="2000" dirty="0"/>
              <a:t>Die Wange wird von einer mittleren Muskelschicht gebildet, die innen von Schleimhaut und außen von Gesichtshaut bedeckt ist. Zwischen der äußeren Haut und der Muskulatur befindet sich ein Fettpolster.</a:t>
            </a:r>
          </a:p>
          <a:p>
            <a:pPr marL="0" indent="0">
              <a:buNone/>
            </a:pPr>
            <a:r>
              <a:rPr lang="de-DE" sz="2000" dirty="0"/>
              <a:t>Von der Wangenschleimhaut ziehen vereinzelte Wangenbänder      ( Frenulum </a:t>
            </a:r>
            <a:r>
              <a:rPr lang="de-DE" sz="2000" dirty="0" err="1"/>
              <a:t>buccale</a:t>
            </a:r>
            <a:r>
              <a:rPr lang="de-DE" sz="2000" dirty="0"/>
              <a:t>) zum </a:t>
            </a:r>
            <a:r>
              <a:rPr lang="de-DE" sz="2000" dirty="0" err="1"/>
              <a:t>Alveolarfortsatz</a:t>
            </a:r>
            <a:r>
              <a:rPr lang="de-DE" sz="2000" dirty="0"/>
              <a:t>.</a:t>
            </a:r>
          </a:p>
        </p:txBody>
      </p:sp>
    </p:spTree>
    <p:extLst>
      <p:ext uri="{BB962C8B-B14F-4D97-AF65-F5344CB8AC3E}">
        <p14:creationId xmlns:p14="http://schemas.microsoft.com/office/powerpoint/2010/main" val="28712431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DF4B68-943F-374B-BB74-33CB4F55D374}"/>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E148EB15-1327-CA45-90AC-49B344C46A03}"/>
              </a:ext>
            </a:extLst>
          </p:cNvPr>
          <p:cNvSpPr>
            <a:spLocks noGrp="1"/>
          </p:cNvSpPr>
          <p:nvPr>
            <p:ph idx="1"/>
          </p:nvPr>
        </p:nvSpPr>
        <p:spPr/>
        <p:txBody>
          <a:bodyPr/>
          <a:lstStyle/>
          <a:p>
            <a:pPr marL="0" indent="0">
              <a:buNone/>
            </a:pPr>
            <a:r>
              <a:rPr lang="de-DE" dirty="0"/>
              <a:t>                          </a:t>
            </a:r>
          </a:p>
          <a:p>
            <a:pPr marL="0" indent="0">
              <a:buNone/>
            </a:pPr>
            <a:r>
              <a:rPr lang="de-DE" dirty="0"/>
              <a:t>                           </a:t>
            </a:r>
            <a:r>
              <a:rPr lang="de-DE" sz="2000" u="sng" dirty="0">
                <a:solidFill>
                  <a:srgbClr val="FF0000"/>
                </a:solidFill>
              </a:rPr>
              <a:t>Mundvorhof (Vestibulum)</a:t>
            </a:r>
          </a:p>
          <a:p>
            <a:pPr marL="0" indent="0">
              <a:buNone/>
            </a:pPr>
            <a:endParaRPr lang="de-DE" sz="2000" u="sng" dirty="0">
              <a:solidFill>
                <a:srgbClr val="FF0000"/>
              </a:solidFill>
            </a:endParaRPr>
          </a:p>
          <a:p>
            <a:pPr marL="0" indent="0">
              <a:buNone/>
            </a:pPr>
            <a:endParaRPr lang="de-DE" sz="2000" u="sng" dirty="0">
              <a:solidFill>
                <a:srgbClr val="FF0000"/>
              </a:solidFill>
            </a:endParaRPr>
          </a:p>
          <a:p>
            <a:pPr marL="0" indent="0">
              <a:buNone/>
            </a:pPr>
            <a:r>
              <a:rPr lang="de-DE" sz="2000" dirty="0"/>
              <a:t>Der Mundvorhof wird vorne durch die Lippen, seitlich durch die Wangen und innen durch die Zahnreihen mit den </a:t>
            </a:r>
            <a:r>
              <a:rPr lang="de-DE" sz="2000" dirty="0" err="1"/>
              <a:t>Alveolarfortsätzen</a:t>
            </a:r>
            <a:r>
              <a:rPr lang="de-DE" sz="2000" dirty="0"/>
              <a:t> begrenzt. </a:t>
            </a:r>
          </a:p>
          <a:p>
            <a:pPr marL="0" indent="0">
              <a:buNone/>
            </a:pPr>
            <a:endParaRPr lang="de-DE" sz="2000" dirty="0"/>
          </a:p>
          <a:p>
            <a:pPr>
              <a:buFontTx/>
              <a:buChar char="-"/>
            </a:pPr>
            <a:r>
              <a:rPr lang="de-DE" sz="2000" dirty="0" err="1"/>
              <a:t>Gingiva</a:t>
            </a:r>
            <a:r>
              <a:rPr lang="de-DE" sz="2000" dirty="0"/>
              <a:t> propria oder </a:t>
            </a:r>
            <a:r>
              <a:rPr lang="de-DE" sz="2000" dirty="0" err="1"/>
              <a:t>attached</a:t>
            </a:r>
            <a:r>
              <a:rPr lang="de-DE" sz="2000" dirty="0"/>
              <a:t> </a:t>
            </a:r>
            <a:r>
              <a:rPr lang="de-DE" sz="2000" dirty="0" err="1"/>
              <a:t>Gingiva</a:t>
            </a:r>
            <a:endParaRPr lang="de-DE" sz="2000" dirty="0"/>
          </a:p>
          <a:p>
            <a:pPr>
              <a:buFontTx/>
              <a:buChar char="-"/>
            </a:pPr>
            <a:r>
              <a:rPr lang="de-DE" sz="2000" dirty="0"/>
              <a:t>Marginale </a:t>
            </a:r>
            <a:r>
              <a:rPr lang="de-DE" sz="2000" dirty="0" err="1"/>
              <a:t>Gingiva</a:t>
            </a:r>
            <a:endParaRPr lang="de-DE" sz="2000" dirty="0"/>
          </a:p>
        </p:txBody>
      </p:sp>
    </p:spTree>
    <p:extLst>
      <p:ext uri="{BB962C8B-B14F-4D97-AF65-F5344CB8AC3E}">
        <p14:creationId xmlns:p14="http://schemas.microsoft.com/office/powerpoint/2010/main" val="38869919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9302B4-5827-CA45-B684-8B6E83A7BCDF}"/>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F3C6B96D-0531-A548-B134-DC1711AD5DA0}"/>
              </a:ext>
            </a:extLst>
          </p:cNvPr>
          <p:cNvSpPr>
            <a:spLocks noGrp="1"/>
          </p:cNvSpPr>
          <p:nvPr>
            <p:ph idx="1"/>
          </p:nvPr>
        </p:nvSpPr>
        <p:spPr/>
        <p:txBody>
          <a:bodyPr/>
          <a:lstStyle/>
          <a:p>
            <a:pPr marL="0" indent="0">
              <a:buNone/>
            </a:pPr>
            <a:r>
              <a:rPr lang="de-DE" dirty="0"/>
              <a:t>                             </a:t>
            </a:r>
          </a:p>
          <a:p>
            <a:pPr marL="0" indent="0">
              <a:buNone/>
            </a:pPr>
            <a:r>
              <a:rPr lang="de-DE" sz="2000" dirty="0">
                <a:solidFill>
                  <a:srgbClr val="FF0000"/>
                </a:solidFill>
              </a:rPr>
              <a:t>                                     </a:t>
            </a:r>
            <a:r>
              <a:rPr lang="de-DE" sz="2000" u="sng" dirty="0">
                <a:solidFill>
                  <a:srgbClr val="FF0000"/>
                </a:solidFill>
              </a:rPr>
              <a:t>Gaumen (Palatum)</a:t>
            </a:r>
          </a:p>
          <a:p>
            <a:pPr marL="0" indent="0">
              <a:buNone/>
            </a:pPr>
            <a:endParaRPr lang="de-DE" sz="2000" u="sng" dirty="0">
              <a:solidFill>
                <a:srgbClr val="FF0000"/>
              </a:solidFill>
            </a:endParaRPr>
          </a:p>
          <a:p>
            <a:pPr marL="0" indent="0">
              <a:buNone/>
            </a:pPr>
            <a:endParaRPr lang="de-DE" sz="2000" u="sng" dirty="0">
              <a:solidFill>
                <a:srgbClr val="FF0000"/>
              </a:solidFill>
            </a:endParaRPr>
          </a:p>
          <a:p>
            <a:pPr marL="0" indent="0">
              <a:buNone/>
            </a:pPr>
            <a:r>
              <a:rPr lang="de-DE" sz="2000" dirty="0"/>
              <a:t>Der Gaumen bildet das Dach der Mundhöhle und hat im Bereich der Zähne eine knöcherne Basis (harter Gaumen = Palatum </a:t>
            </a:r>
            <a:r>
              <a:rPr lang="de-DE" sz="2000" dirty="0" err="1"/>
              <a:t>durum</a:t>
            </a:r>
            <a:r>
              <a:rPr lang="de-DE" sz="2000" dirty="0"/>
              <a:t>), während er im hinteren Teil von Muskulatur gebildet wird (weicher Gaumen = Palatum </a:t>
            </a:r>
            <a:r>
              <a:rPr lang="de-DE" sz="2000" dirty="0" err="1"/>
              <a:t>molle</a:t>
            </a:r>
            <a:r>
              <a:rPr lang="de-DE" sz="2000" dirty="0"/>
              <a:t>).</a:t>
            </a:r>
          </a:p>
        </p:txBody>
      </p:sp>
    </p:spTree>
    <p:extLst>
      <p:ext uri="{BB962C8B-B14F-4D97-AF65-F5344CB8AC3E}">
        <p14:creationId xmlns:p14="http://schemas.microsoft.com/office/powerpoint/2010/main" val="28065126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950D18-710A-8044-8D54-A8124976956C}"/>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5B982DCA-6CE0-DF48-870A-7ABDBD826953}"/>
              </a:ext>
            </a:extLst>
          </p:cNvPr>
          <p:cNvSpPr>
            <a:spLocks noGrp="1"/>
          </p:cNvSpPr>
          <p:nvPr>
            <p:ph idx="1"/>
          </p:nvPr>
        </p:nvSpPr>
        <p:spPr/>
        <p:txBody>
          <a:bodyPr>
            <a:normAutofit/>
          </a:bodyPr>
          <a:lstStyle/>
          <a:p>
            <a:pPr marL="0" indent="0">
              <a:buNone/>
            </a:pPr>
            <a:r>
              <a:rPr lang="de-DE" dirty="0"/>
              <a:t>                                  </a:t>
            </a:r>
          </a:p>
          <a:p>
            <a:pPr marL="0" indent="0">
              <a:buNone/>
            </a:pPr>
            <a:r>
              <a:rPr lang="de-DE" sz="2000" dirty="0">
                <a:solidFill>
                  <a:srgbClr val="FF0000"/>
                </a:solidFill>
              </a:rPr>
              <a:t>                                        </a:t>
            </a:r>
            <a:r>
              <a:rPr lang="de-DE" sz="2000" u="sng" dirty="0">
                <a:solidFill>
                  <a:srgbClr val="FF0000"/>
                </a:solidFill>
              </a:rPr>
              <a:t>Mundboden</a:t>
            </a:r>
          </a:p>
          <a:p>
            <a:pPr marL="0" indent="0">
              <a:buNone/>
            </a:pPr>
            <a:endParaRPr lang="de-DE" sz="2000" u="sng" dirty="0">
              <a:solidFill>
                <a:srgbClr val="FF0000"/>
              </a:solidFill>
            </a:endParaRPr>
          </a:p>
          <a:p>
            <a:pPr marL="0" indent="0">
              <a:buNone/>
            </a:pPr>
            <a:r>
              <a:rPr lang="de-DE" sz="2000" dirty="0"/>
              <a:t>Der Mundboden ist die untere Begrenzung der Mundhöhle. Zwischen Unterkiefer und Zungenbein befindet sich der </a:t>
            </a:r>
            <a:r>
              <a:rPr lang="de-DE" sz="2000" dirty="0" err="1"/>
              <a:t>Musculus</a:t>
            </a:r>
            <a:r>
              <a:rPr lang="de-DE" sz="2000" dirty="0"/>
              <a:t> </a:t>
            </a:r>
            <a:r>
              <a:rPr lang="de-DE" sz="2000" dirty="0" err="1"/>
              <a:t>mylohyoideus</a:t>
            </a:r>
            <a:r>
              <a:rPr lang="de-DE" sz="2000" dirty="0"/>
              <a:t>. Im vorderen Mundboden zieht das Zungenbändchen (Frenulum </a:t>
            </a:r>
            <a:r>
              <a:rPr lang="de-DE" sz="2000" dirty="0" err="1"/>
              <a:t>linguae</a:t>
            </a:r>
            <a:r>
              <a:rPr lang="de-DE" sz="2000" dirty="0"/>
              <a:t>) vom Unterkiefer zur Zunge. Rechts und links davon befinden sich die Ausführungsgänge der Speicheldrüsen. Hier befindet sich unter der Zunge die </a:t>
            </a:r>
            <a:r>
              <a:rPr lang="de-DE" sz="2000" dirty="0" err="1"/>
              <a:t>Caruncula</a:t>
            </a:r>
            <a:r>
              <a:rPr lang="de-DE" sz="2000" dirty="0"/>
              <a:t> </a:t>
            </a:r>
            <a:r>
              <a:rPr lang="de-DE" sz="2000" dirty="0" err="1"/>
              <a:t>sublingualis</a:t>
            </a:r>
            <a:r>
              <a:rPr lang="de-DE" sz="2000" dirty="0"/>
              <a:t>. Seitlich davon liegt eine Schleimhautfalte im Mundboden (</a:t>
            </a:r>
            <a:r>
              <a:rPr lang="de-DE" sz="2000" dirty="0" err="1"/>
              <a:t>Plica</a:t>
            </a:r>
            <a:r>
              <a:rPr lang="de-DE" sz="2000" dirty="0"/>
              <a:t> </a:t>
            </a:r>
            <a:r>
              <a:rPr lang="de-DE" sz="2000" dirty="0" err="1"/>
              <a:t>sublingualis</a:t>
            </a:r>
            <a:r>
              <a:rPr lang="de-DE" sz="2000" dirty="0"/>
              <a:t>).</a:t>
            </a:r>
          </a:p>
        </p:txBody>
      </p:sp>
    </p:spTree>
    <p:extLst>
      <p:ext uri="{BB962C8B-B14F-4D97-AF65-F5344CB8AC3E}">
        <p14:creationId xmlns:p14="http://schemas.microsoft.com/office/powerpoint/2010/main" val="16354384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77E4E5-41B6-FA40-9131-1AA0EA367FD7}"/>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96A4C390-DD0A-4041-9FD0-5BAF613A743E}"/>
              </a:ext>
            </a:extLst>
          </p:cNvPr>
          <p:cNvSpPr>
            <a:spLocks noGrp="1"/>
          </p:cNvSpPr>
          <p:nvPr>
            <p:ph idx="1"/>
          </p:nvPr>
        </p:nvSpPr>
        <p:spPr/>
        <p:txBody>
          <a:bodyPr/>
          <a:lstStyle/>
          <a:p>
            <a:pPr marL="0" indent="0" algn="ctr">
              <a:buNone/>
            </a:pPr>
            <a:endParaRPr lang="de-DE" sz="2000" u="sng" dirty="0">
              <a:solidFill>
                <a:srgbClr val="FF0000"/>
              </a:solidFill>
            </a:endParaRPr>
          </a:p>
          <a:p>
            <a:pPr marL="0" indent="0" algn="ctr">
              <a:buNone/>
            </a:pPr>
            <a:r>
              <a:rPr lang="de-DE" sz="2000" u="sng" dirty="0">
                <a:solidFill>
                  <a:srgbClr val="FF0000"/>
                </a:solidFill>
              </a:rPr>
              <a:t>Speicheldrüsen</a:t>
            </a:r>
          </a:p>
          <a:p>
            <a:pPr marL="0" indent="0" algn="ctr">
              <a:buNone/>
            </a:pPr>
            <a:endParaRPr lang="de-DE" sz="2000" u="sng" dirty="0"/>
          </a:p>
          <a:p>
            <a:pPr marL="0" indent="0" algn="ctr">
              <a:buNone/>
            </a:pPr>
            <a:endParaRPr lang="de-DE" sz="2000" u="sng" dirty="0"/>
          </a:p>
          <a:p>
            <a:pPr marL="0" indent="0">
              <a:buNone/>
            </a:pPr>
            <a:r>
              <a:rPr lang="de-DE" sz="2000" dirty="0"/>
              <a:t>Drei große, paarig angelegte Speicheldrüsen und zahlreiche kleine Drüsen münden in die Mundhöhle</a:t>
            </a:r>
          </a:p>
          <a:p>
            <a:pPr marL="0" indent="0">
              <a:buNone/>
            </a:pPr>
            <a:endParaRPr lang="de-DE" sz="2000" dirty="0"/>
          </a:p>
          <a:p>
            <a:pPr>
              <a:buFont typeface="Wingdings" pitchFamily="2" charset="2"/>
              <a:buChar char="Ø"/>
            </a:pPr>
            <a:r>
              <a:rPr lang="de-DE" sz="2000" dirty="0"/>
              <a:t>Ohrspeicheldrüse (</a:t>
            </a:r>
            <a:r>
              <a:rPr lang="de-DE" sz="2000" dirty="0" err="1"/>
              <a:t>Glandula</a:t>
            </a:r>
            <a:r>
              <a:rPr lang="de-DE" sz="2000" dirty="0"/>
              <a:t> </a:t>
            </a:r>
            <a:r>
              <a:rPr lang="de-DE" sz="2000" dirty="0" err="1"/>
              <a:t>parotis</a:t>
            </a:r>
            <a:r>
              <a:rPr lang="de-DE" sz="2000" dirty="0"/>
              <a:t>)</a:t>
            </a:r>
          </a:p>
          <a:p>
            <a:pPr>
              <a:buFont typeface="Wingdings" pitchFamily="2" charset="2"/>
              <a:buChar char="Ø"/>
            </a:pPr>
            <a:r>
              <a:rPr lang="de-DE" sz="2000" dirty="0"/>
              <a:t>Unterkieferspeicheldrüse (</a:t>
            </a:r>
            <a:r>
              <a:rPr lang="de-DE" sz="2000" dirty="0" err="1"/>
              <a:t>Glandula</a:t>
            </a:r>
            <a:r>
              <a:rPr lang="de-DE" sz="2000" dirty="0"/>
              <a:t> </a:t>
            </a:r>
            <a:r>
              <a:rPr lang="de-DE" sz="2000" dirty="0" err="1"/>
              <a:t>submandibularis</a:t>
            </a:r>
            <a:r>
              <a:rPr lang="de-DE" sz="2000" dirty="0"/>
              <a:t>)</a:t>
            </a:r>
          </a:p>
          <a:p>
            <a:pPr>
              <a:buFont typeface="Wingdings" pitchFamily="2" charset="2"/>
              <a:buChar char="Ø"/>
            </a:pPr>
            <a:r>
              <a:rPr lang="de-DE" sz="2000" dirty="0"/>
              <a:t>Unterzungenspeicheldrüse (</a:t>
            </a:r>
            <a:r>
              <a:rPr lang="de-DE" sz="2000" dirty="0" err="1"/>
              <a:t>Glandula</a:t>
            </a:r>
            <a:r>
              <a:rPr lang="de-DE" sz="2000" dirty="0"/>
              <a:t> </a:t>
            </a:r>
            <a:r>
              <a:rPr lang="de-DE" sz="2000" dirty="0" err="1"/>
              <a:t>sublingualis</a:t>
            </a:r>
            <a:r>
              <a:rPr lang="de-DE" sz="2000" dirty="0"/>
              <a:t>)</a:t>
            </a:r>
          </a:p>
          <a:p>
            <a:pPr>
              <a:buFont typeface="Wingdings" pitchFamily="2" charset="2"/>
              <a:buChar char="Ø"/>
            </a:pPr>
            <a:endParaRPr lang="de-DE" dirty="0"/>
          </a:p>
        </p:txBody>
      </p:sp>
    </p:spTree>
    <p:extLst>
      <p:ext uri="{BB962C8B-B14F-4D97-AF65-F5344CB8AC3E}">
        <p14:creationId xmlns:p14="http://schemas.microsoft.com/office/powerpoint/2010/main" val="2628687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ED70B9E-1FDE-524C-AA6D-A328D027A3C0}"/>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1072F6C3-E9C5-1246-9D6E-C7524A770566}"/>
              </a:ext>
            </a:extLst>
          </p:cNvPr>
          <p:cNvSpPr>
            <a:spLocks noGrp="1"/>
          </p:cNvSpPr>
          <p:nvPr>
            <p:ph idx="1"/>
          </p:nvPr>
        </p:nvSpPr>
        <p:spPr>
          <a:xfrm>
            <a:off x="850900" y="1700808"/>
            <a:ext cx="8041580" cy="4425355"/>
          </a:xfrm>
        </p:spPr>
        <p:txBody>
          <a:bodyPr>
            <a:normAutofit/>
          </a:bodyPr>
          <a:lstStyle/>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r>
              <a:rPr lang="de-DE" sz="1000" dirty="0"/>
              <a:t> </a:t>
            </a:r>
          </a:p>
        </p:txBody>
      </p:sp>
      <p:pic>
        <p:nvPicPr>
          <p:cNvPr id="6" name="Grafik 5" descr="Ein Bild, das Essen, Design enthält.&#10;&#10;Automatisch generierte Beschreibung">
            <a:extLst>
              <a:ext uri="{FF2B5EF4-FFF2-40B4-BE49-F238E27FC236}">
                <a16:creationId xmlns:a16="http://schemas.microsoft.com/office/drawing/2014/main" id="{7D1D728C-A4CC-A0B2-7B2B-0F3E6D0733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00" y="1700808"/>
            <a:ext cx="8816280" cy="4026430"/>
          </a:xfrm>
          <a:prstGeom prst="rect">
            <a:avLst/>
          </a:prstGeom>
        </p:spPr>
      </p:pic>
    </p:spTree>
    <p:extLst>
      <p:ext uri="{BB962C8B-B14F-4D97-AF65-F5344CB8AC3E}">
        <p14:creationId xmlns:p14="http://schemas.microsoft.com/office/powerpoint/2010/main" val="38535602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D778F0-AB16-1B4D-B973-DCDE1562919A}"/>
              </a:ext>
            </a:extLst>
          </p:cNvPr>
          <p:cNvSpPr>
            <a:spLocks noGrp="1"/>
          </p:cNvSpPr>
          <p:nvPr>
            <p:ph type="title"/>
          </p:nvPr>
        </p:nvSpPr>
        <p:spPr>
          <a:xfrm>
            <a:off x="850900" y="404664"/>
            <a:ext cx="6608233" cy="1143000"/>
          </a:xfrm>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2A4F613-F033-E947-AF06-7BD15820E745}"/>
              </a:ext>
            </a:extLst>
          </p:cNvPr>
          <p:cNvSpPr>
            <a:spLocks noGrp="1"/>
          </p:cNvSpPr>
          <p:nvPr>
            <p:ph idx="1"/>
          </p:nvPr>
        </p:nvSpPr>
        <p:spPr/>
        <p:txBody>
          <a:bodyPr/>
          <a:lstStyle/>
          <a:p>
            <a:pPr marL="0" indent="0" algn="ctr">
              <a:buNone/>
            </a:pPr>
            <a:endParaRPr lang="de-DE" sz="2000" u="sng" dirty="0">
              <a:solidFill>
                <a:srgbClr val="FF0000"/>
              </a:solidFill>
            </a:endParaRPr>
          </a:p>
          <a:p>
            <a:pPr marL="0" indent="0" algn="ctr">
              <a:buNone/>
            </a:pPr>
            <a:r>
              <a:rPr lang="de-DE" sz="2000" u="sng" dirty="0">
                <a:solidFill>
                  <a:srgbClr val="FF0000"/>
                </a:solidFill>
              </a:rPr>
              <a:t>Rachen (Pharynx)</a:t>
            </a:r>
          </a:p>
          <a:p>
            <a:pPr marL="0" indent="0">
              <a:buNone/>
            </a:pPr>
            <a:endParaRPr lang="de-DE" sz="2000" dirty="0"/>
          </a:p>
          <a:p>
            <a:pPr marL="0" indent="0">
              <a:buNone/>
            </a:pPr>
            <a:endParaRPr lang="de-DE" sz="2000" dirty="0"/>
          </a:p>
          <a:p>
            <a:pPr marL="0" indent="0">
              <a:buNone/>
            </a:pPr>
            <a:r>
              <a:rPr lang="de-DE" sz="2000" dirty="0"/>
              <a:t>Der Rachen ist ein mit Schleimhaut ausgekleideter  Muskelschlauch, der in 3 Etagen unterteilt wird:</a:t>
            </a:r>
          </a:p>
          <a:p>
            <a:pPr marL="0" indent="0">
              <a:buNone/>
            </a:pPr>
            <a:endParaRPr lang="de-DE" sz="2000" dirty="0"/>
          </a:p>
          <a:p>
            <a:pPr marL="457200" indent="-457200">
              <a:buFont typeface="+mj-lt"/>
              <a:buAutoNum type="arabicPeriod"/>
            </a:pPr>
            <a:r>
              <a:rPr lang="de-DE" sz="2000" dirty="0"/>
              <a:t>     Nasenrachen </a:t>
            </a:r>
          </a:p>
          <a:p>
            <a:pPr marL="457200" indent="-457200">
              <a:buFont typeface="+mj-lt"/>
              <a:buAutoNum type="arabicPeriod"/>
            </a:pPr>
            <a:r>
              <a:rPr lang="de-DE" sz="2000" dirty="0"/>
              <a:t>     Mundrachen</a:t>
            </a:r>
          </a:p>
          <a:p>
            <a:pPr marL="457200" indent="-457200">
              <a:buFont typeface="+mj-lt"/>
              <a:buAutoNum type="arabicPeriod"/>
            </a:pPr>
            <a:r>
              <a:rPr lang="de-DE" sz="2000" dirty="0"/>
              <a:t>     Unterer Rachenraum   </a:t>
            </a:r>
          </a:p>
          <a:p>
            <a:pPr marL="0" indent="0" algn="ctr">
              <a:buNone/>
            </a:pPr>
            <a:endParaRPr lang="de-DE" u="sng" dirty="0"/>
          </a:p>
          <a:p>
            <a:pPr marL="0" indent="0">
              <a:buNone/>
            </a:pPr>
            <a:endParaRPr lang="de-DE" dirty="0"/>
          </a:p>
        </p:txBody>
      </p:sp>
    </p:spTree>
    <p:extLst>
      <p:ext uri="{BB962C8B-B14F-4D97-AF65-F5344CB8AC3E}">
        <p14:creationId xmlns:p14="http://schemas.microsoft.com/office/powerpoint/2010/main" val="9122378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5A60B1-7E32-834E-AF9F-10AD1AE03D61}"/>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C1617D9E-8D29-2E43-9BD3-92C916D7FE3F}"/>
              </a:ext>
            </a:extLst>
          </p:cNvPr>
          <p:cNvSpPr>
            <a:spLocks noGrp="1"/>
          </p:cNvSpPr>
          <p:nvPr>
            <p:ph idx="1"/>
          </p:nvPr>
        </p:nvSpPr>
        <p:spPr/>
        <p:txBody>
          <a:bodyPr>
            <a:normAutofit/>
          </a:bodyPr>
          <a:lstStyle/>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endParaRPr lang="de-DE" sz="1000" dirty="0"/>
          </a:p>
          <a:p>
            <a:pPr marL="0" indent="0">
              <a:buNone/>
            </a:pPr>
            <a:r>
              <a:rPr lang="de-DE" sz="1000" dirty="0"/>
              <a:t> </a:t>
            </a:r>
          </a:p>
        </p:txBody>
      </p:sp>
      <p:pic>
        <p:nvPicPr>
          <p:cNvPr id="6" name="Grafik 5" descr="Ein Bild, das Zeichnung, Darstellung, Entwurf, Grafikdesign enthält.&#10;&#10;Automatisch generierte Beschreibung">
            <a:extLst>
              <a:ext uri="{FF2B5EF4-FFF2-40B4-BE49-F238E27FC236}">
                <a16:creationId xmlns:a16="http://schemas.microsoft.com/office/drawing/2014/main" id="{71131C61-4E99-7A68-1E3A-7AF60DB943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1560" y="1700808"/>
            <a:ext cx="7920880" cy="4608512"/>
          </a:xfrm>
          <a:prstGeom prst="rect">
            <a:avLst/>
          </a:prstGeom>
        </p:spPr>
      </p:pic>
    </p:spTree>
    <p:extLst>
      <p:ext uri="{BB962C8B-B14F-4D97-AF65-F5344CB8AC3E}">
        <p14:creationId xmlns:p14="http://schemas.microsoft.com/office/powerpoint/2010/main" val="268475345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26C77B-D083-8E45-83F2-7086A8B52E86}"/>
              </a:ext>
            </a:extLst>
          </p:cNvPr>
          <p:cNvSpPr>
            <a:spLocks noGrp="1"/>
          </p:cNvSpPr>
          <p:nvPr>
            <p:ph type="title"/>
          </p:nvPr>
        </p:nvSpPr>
        <p:spPr/>
        <p:txBody>
          <a:bodyPr/>
          <a:lstStyle/>
          <a:p>
            <a:r>
              <a:rPr lang="de-DE" dirty="0"/>
              <a:t>Patienten empfangen und begleiten</a:t>
            </a:r>
          </a:p>
        </p:txBody>
      </p:sp>
      <p:sp>
        <p:nvSpPr>
          <p:cNvPr id="3" name="Inhaltsplatzhalter 2">
            <a:extLst>
              <a:ext uri="{FF2B5EF4-FFF2-40B4-BE49-F238E27FC236}">
                <a16:creationId xmlns:a16="http://schemas.microsoft.com/office/drawing/2014/main" id="{345BE6C2-C6CB-EE4D-82D4-2DD9C49824B3}"/>
              </a:ext>
            </a:extLst>
          </p:cNvPr>
          <p:cNvSpPr>
            <a:spLocks noGrp="1"/>
          </p:cNvSpPr>
          <p:nvPr>
            <p:ph idx="1"/>
          </p:nvPr>
        </p:nvSpPr>
        <p:spPr>
          <a:xfrm>
            <a:off x="654050" y="1988840"/>
            <a:ext cx="7835900" cy="4026430"/>
          </a:xfrm>
        </p:spPr>
        <p:txBody>
          <a:bodyPr>
            <a:normAutofit/>
          </a:bodyPr>
          <a:lstStyle/>
          <a:p>
            <a:pPr marL="0" indent="0">
              <a:buNone/>
            </a:pPr>
            <a:endParaRPr lang="de-DE" sz="2000" b="1" u="sng" dirty="0"/>
          </a:p>
          <a:p>
            <a:pPr marL="0" indent="0">
              <a:buNone/>
            </a:pPr>
            <a:r>
              <a:rPr lang="de-DE" sz="2000" b="1" u="sng" dirty="0"/>
              <a:t>Quellen</a:t>
            </a:r>
          </a:p>
          <a:p>
            <a:endParaRPr lang="de-DE" dirty="0"/>
          </a:p>
          <a:p>
            <a:pPr>
              <a:buFont typeface="Wingdings" pitchFamily="2" charset="2"/>
              <a:buChar char="Ø"/>
            </a:pPr>
            <a:r>
              <a:rPr lang="de-DE" sz="1800" dirty="0" err="1">
                <a:solidFill>
                  <a:schemeClr val="tx1">
                    <a:lumMod val="95000"/>
                    <a:lumOff val="5000"/>
                  </a:schemeClr>
                </a:solidFill>
              </a:rPr>
              <a:t>KZBV.de</a:t>
            </a:r>
            <a:endParaRPr lang="de-DE" sz="1800" dirty="0">
              <a:solidFill>
                <a:schemeClr val="tx1">
                  <a:lumMod val="95000"/>
                  <a:lumOff val="5000"/>
                </a:schemeClr>
              </a:solidFill>
            </a:endParaRPr>
          </a:p>
          <a:p>
            <a:pPr>
              <a:buFont typeface="Wingdings" pitchFamily="2" charset="2"/>
              <a:buChar char="Ø"/>
            </a:pPr>
            <a:r>
              <a:rPr lang="de-DE" sz="1800" dirty="0">
                <a:solidFill>
                  <a:schemeClr val="tx1">
                    <a:lumMod val="95000"/>
                    <a:lumOff val="5000"/>
                  </a:schemeClr>
                </a:solidFill>
              </a:rPr>
              <a:t>Cornelsen Verlag „Leistungsabrechnung in der Zahnarztpraxis“</a:t>
            </a:r>
          </a:p>
          <a:p>
            <a:pPr>
              <a:buFont typeface="Wingdings" pitchFamily="2" charset="2"/>
              <a:buChar char="Ø"/>
            </a:pPr>
            <a:r>
              <a:rPr lang="de-DE" sz="1800" dirty="0">
                <a:solidFill>
                  <a:schemeClr val="tx1">
                    <a:lumMod val="95000"/>
                    <a:lumOff val="5000"/>
                  </a:schemeClr>
                </a:solidFill>
              </a:rPr>
              <a:t>Cornelsen Verlag „Behandlungsassistenz in der Zahnarztpraxis“</a:t>
            </a:r>
          </a:p>
          <a:p>
            <a:pPr>
              <a:buFont typeface="Wingdings" pitchFamily="2" charset="2"/>
              <a:buChar char="Ø"/>
            </a:pPr>
            <a:r>
              <a:rPr lang="de-DE" sz="1800" dirty="0">
                <a:solidFill>
                  <a:schemeClr val="tx1">
                    <a:lumMod val="95000"/>
                    <a:lumOff val="5000"/>
                  </a:schemeClr>
                </a:solidFill>
              </a:rPr>
              <a:t>Fortbildungsakademie Zahnmedizin Hessen GmbH</a:t>
            </a:r>
          </a:p>
          <a:p>
            <a:pPr>
              <a:buFont typeface="Wingdings" pitchFamily="2" charset="2"/>
              <a:buChar char="Ø"/>
            </a:pPr>
            <a:r>
              <a:rPr lang="de-DE" sz="1800" dirty="0">
                <a:solidFill>
                  <a:schemeClr val="tx1">
                    <a:lumMod val="95000"/>
                    <a:lumOff val="5000"/>
                  </a:schemeClr>
                </a:solidFill>
              </a:rPr>
              <a:t>Verlag Handwerk und Technik GmbH Praxisorganisation, Praxisverwaltung und Wirtschaftskunde</a:t>
            </a:r>
          </a:p>
          <a:p>
            <a:pPr>
              <a:buFont typeface="Wingdings" pitchFamily="2" charset="2"/>
              <a:buChar char="Ø"/>
            </a:pPr>
            <a:r>
              <a:rPr lang="de-DE" sz="1800" dirty="0" err="1">
                <a:solidFill>
                  <a:schemeClr val="tx1">
                    <a:lumMod val="95000"/>
                    <a:lumOff val="5000"/>
                  </a:schemeClr>
                </a:solidFill>
              </a:rPr>
              <a:t>Libromed</a:t>
            </a:r>
            <a:r>
              <a:rPr lang="de-DE" sz="1800" dirty="0">
                <a:solidFill>
                  <a:schemeClr val="tx1">
                    <a:lumMod val="95000"/>
                    <a:lumOff val="5000"/>
                  </a:schemeClr>
                </a:solidFill>
              </a:rPr>
              <a:t> 2. Auflage Schubert „Zahnmedizinische Assistenz“</a:t>
            </a:r>
          </a:p>
        </p:txBody>
      </p:sp>
    </p:spTree>
    <p:extLst>
      <p:ext uri="{BB962C8B-B14F-4D97-AF65-F5344CB8AC3E}">
        <p14:creationId xmlns:p14="http://schemas.microsoft.com/office/powerpoint/2010/main" val="4178694226"/>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3521</Words>
  <Application>Microsoft Office PowerPoint</Application>
  <DocSecurity>0</DocSecurity>
  <PresentationFormat>Bildschirmpräsentation (4:3)</PresentationFormat>
  <Paragraphs>970</Paragraphs>
  <Slides>89</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89</vt:i4>
      </vt:variant>
    </vt:vector>
  </HeadingPairs>
  <TitlesOfParts>
    <vt:vector size="95" baseType="lpstr">
      <vt:lpstr>Arial</vt:lpstr>
      <vt:lpstr>Calibri</vt:lpstr>
      <vt:lpstr>Courier New</vt:lpstr>
      <vt:lpstr>Symbol</vt:lpstr>
      <vt:lpstr>Wingdings</vt:lpstr>
      <vt:lpstr>Office-Design</vt:lpstr>
      <vt:lpstr>Patienten empfangen und begleiten</vt:lpstr>
      <vt:lpstr>Urheberrecht</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 *</vt:lpstr>
      <vt:lpstr>Patienten empfangen und begleiten  *</vt:lpstr>
      <vt:lpstr>Patienten empfangen und begleiten       *</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 </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 *</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 *</vt:lpstr>
      <vt:lpstr>Patienten empfangen und begleiten *</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 Patienten empfangen und begleiten </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lpstr>Patienten empfangen und begleiten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Arne</dc:creator>
  <cp:keywords/>
  <dc:description/>
  <cp:lastModifiedBy>Voges, Christopher</cp:lastModifiedBy>
  <cp:revision>95</cp:revision>
  <cp:lastPrinted>2023-11-21T19:46:07Z</cp:lastPrinted>
  <dcterms:created xsi:type="dcterms:W3CDTF">2012-08-28T12:25:04Z</dcterms:created>
  <dcterms:modified xsi:type="dcterms:W3CDTF">2026-09-21T05:42:38Z</dcterms:modified>
  <cp:category/>
  <dc:identifier/>
  <cp:contentStatus/>
  <dc:language/>
  <cp:version/>
</cp:coreProperties>
</file>