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handoutMasterIdLst>
    <p:handoutMasterId r:id="rId78"/>
  </p:handoutMasterIdLst>
  <p:sldIdLst>
    <p:sldId id="260" r:id="rId3"/>
    <p:sldId id="337" r:id="rId4"/>
    <p:sldId id="261" r:id="rId5"/>
    <p:sldId id="264" r:id="rId6"/>
    <p:sldId id="262" r:id="rId7"/>
    <p:sldId id="263" r:id="rId8"/>
    <p:sldId id="272" r:id="rId9"/>
    <p:sldId id="265" r:id="rId10"/>
    <p:sldId id="266" r:id="rId11"/>
    <p:sldId id="267" r:id="rId12"/>
    <p:sldId id="273" r:id="rId13"/>
    <p:sldId id="268" r:id="rId14"/>
    <p:sldId id="271" r:id="rId15"/>
    <p:sldId id="270" r:id="rId16"/>
    <p:sldId id="269" r:id="rId17"/>
    <p:sldId id="274" r:id="rId18"/>
    <p:sldId id="275" r:id="rId19"/>
    <p:sldId id="276" r:id="rId20"/>
    <p:sldId id="277" r:id="rId21"/>
    <p:sldId id="283" r:id="rId22"/>
    <p:sldId id="306" r:id="rId23"/>
    <p:sldId id="288" r:id="rId24"/>
    <p:sldId id="282" r:id="rId25"/>
    <p:sldId id="286" r:id="rId26"/>
    <p:sldId id="287" r:id="rId27"/>
    <p:sldId id="307" r:id="rId28"/>
    <p:sldId id="289" r:id="rId29"/>
    <p:sldId id="293" r:id="rId30"/>
    <p:sldId id="290" r:id="rId31"/>
    <p:sldId id="292" r:id="rId32"/>
    <p:sldId id="284" r:id="rId33"/>
    <p:sldId id="294" r:id="rId34"/>
    <p:sldId id="278" r:id="rId35"/>
    <p:sldId id="297" r:id="rId36"/>
    <p:sldId id="296" r:id="rId37"/>
    <p:sldId id="291" r:id="rId38"/>
    <p:sldId id="285" r:id="rId39"/>
    <p:sldId id="308" r:id="rId40"/>
    <p:sldId id="280" r:id="rId41"/>
    <p:sldId id="330" r:id="rId42"/>
    <p:sldId id="298" r:id="rId43"/>
    <p:sldId id="299" r:id="rId44"/>
    <p:sldId id="300" r:id="rId45"/>
    <p:sldId id="331" r:id="rId46"/>
    <p:sldId id="332" r:id="rId47"/>
    <p:sldId id="333" r:id="rId48"/>
    <p:sldId id="335" r:id="rId49"/>
    <p:sldId id="302" r:id="rId50"/>
    <p:sldId id="303" r:id="rId51"/>
    <p:sldId id="304" r:id="rId52"/>
    <p:sldId id="334" r:id="rId53"/>
    <p:sldId id="279" r:id="rId54"/>
    <p:sldId id="305" r:id="rId55"/>
    <p:sldId id="309" r:id="rId56"/>
    <p:sldId id="281" r:id="rId57"/>
    <p:sldId id="326"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7" r:id="rId75"/>
    <p:sldId id="328" r:id="rId76"/>
    <p:sldId id="329" r:id="rId77"/>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p15:clr>
            <a:srgbClr val="A4A3A4"/>
          </p15:clr>
        </p15:guide>
        <p15:guide id="2" pos="55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D60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57" autoAdjust="0"/>
    <p:restoredTop sz="94648" autoAdjust="0"/>
  </p:normalViewPr>
  <p:slideViewPr>
    <p:cSldViewPr snapToGrid="0" snapToObjects="1">
      <p:cViewPr varScale="1">
        <p:scale>
          <a:sx n="121" d="100"/>
          <a:sy n="121" d="100"/>
        </p:scale>
        <p:origin x="966" y="102"/>
      </p:cViewPr>
      <p:guideLst>
        <p:guide orient="horz" pos="368"/>
        <p:guide pos="555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2976702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945100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324293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517729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880845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2745368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56595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24761260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38011589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7469400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441864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userDrawn="1"/>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userDrawn="1"/>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2491209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lstStyle/>
          <a:p>
            <a:r>
              <a:rPr lang="de-DE" sz="1600" dirty="0"/>
              <a:t>Lernfeld 12: </a:t>
            </a:r>
            <a:r>
              <a:rPr lang="de-DE" sz="1600" dirty="0">
                <a:effectLst/>
                <a:latin typeface="Arial" panose="020B0604020202020204" pitchFamily="34" charset="0"/>
                <a:cs typeface="Arial" panose="020B0604020202020204" pitchFamily="34" charset="0"/>
              </a:rPr>
              <a:t>Bildgebende Verfahren und Strahlenschutzmaßnahmen anwenden </a:t>
            </a:r>
          </a:p>
          <a:p>
            <a:endParaRPr lang="de-DE" sz="1600" dirty="0"/>
          </a:p>
          <a:p>
            <a:endParaRPr lang="de-DE" sz="1600" dirty="0"/>
          </a:p>
          <a:p>
            <a:r>
              <a:rPr lang="de-DE" sz="1400" dirty="0"/>
              <a:t>Michael Scheiblich</a:t>
            </a:r>
          </a:p>
        </p:txBody>
      </p:sp>
      <p:sp>
        <p:nvSpPr>
          <p:cNvPr id="3" name="Titel 2"/>
          <p:cNvSpPr>
            <a:spLocks noGrp="1"/>
          </p:cNvSpPr>
          <p:nvPr>
            <p:ph type="title"/>
          </p:nvPr>
        </p:nvSpPr>
        <p:spPr/>
        <p:txBody>
          <a:bodyPr/>
          <a:lstStyle/>
          <a:p>
            <a:r>
              <a:rPr lang="de-DE" dirty="0"/>
              <a:t>Röntgen</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Eigenschaften von Röntgenstrahlen</a:t>
            </a:r>
          </a:p>
        </p:txBody>
      </p:sp>
      <p:sp>
        <p:nvSpPr>
          <p:cNvPr id="6" name="Textfeld 5">
            <a:extLst>
              <a:ext uri="{FF2B5EF4-FFF2-40B4-BE49-F238E27FC236}">
                <a16:creationId xmlns:a16="http://schemas.microsoft.com/office/drawing/2014/main" id="{8F2E4AB5-5F7D-B2B9-4E04-347B87F38DD8}"/>
              </a:ext>
            </a:extLst>
          </p:cNvPr>
          <p:cNvSpPr txBox="1"/>
          <p:nvPr/>
        </p:nvSpPr>
        <p:spPr>
          <a:xfrm>
            <a:off x="952407" y="2016369"/>
            <a:ext cx="8658204" cy="4134465"/>
          </a:xfrm>
          <a:prstGeom prst="rect">
            <a:avLst/>
          </a:prstGeom>
          <a:noFill/>
        </p:spPr>
        <p:txBody>
          <a:bodyPr wrap="none" rtlCol="0">
            <a:spAutoFit/>
          </a:bodyPr>
          <a:lstStyle/>
          <a:p>
            <a:r>
              <a:rPr lang="de-DE" dirty="0">
                <a:effectLst/>
                <a:latin typeface="Arial" panose="020B0604020202020204" pitchFamily="34" charset="0"/>
                <a:cs typeface="Arial" panose="020B0604020202020204" pitchFamily="34" charset="0"/>
              </a:rPr>
              <a:t>→	sind elektromagnetische Wellen;</a:t>
            </a:r>
          </a:p>
          <a:p>
            <a:r>
              <a:rPr lang="de-DE" dirty="0">
                <a:effectLst/>
                <a:latin typeface="Arial" panose="020B0604020202020204" pitchFamily="34" charset="0"/>
                <a:cs typeface="Arial" panose="020B0604020202020204" pitchFamily="34" charset="0"/>
              </a:rPr>
              <a:t>→	sind </a:t>
            </a:r>
            <a:r>
              <a:rPr lang="de-DE" b="1" dirty="0">
                <a:solidFill>
                  <a:srgbClr val="FF0000"/>
                </a:solidFill>
                <a:effectLst/>
                <a:latin typeface="Arial" panose="020B0604020202020204" pitchFamily="34" charset="0"/>
                <a:cs typeface="Arial" panose="020B0604020202020204" pitchFamily="34" charset="0"/>
              </a:rPr>
              <a:t>unsichtbar</a:t>
            </a:r>
            <a:r>
              <a:rPr lang="de-DE" dirty="0">
                <a:effectLst/>
                <a:latin typeface="Arial" panose="020B0604020202020204" pitchFamily="34" charset="0"/>
                <a:cs typeface="Arial" panose="020B0604020202020204" pitchFamily="34" charset="0"/>
              </a:rPr>
              <a:t>;</a:t>
            </a:r>
          </a:p>
          <a:p>
            <a:r>
              <a:rPr lang="de-DE" dirty="0">
                <a:effectLst/>
                <a:latin typeface="Arial" panose="020B0604020202020204" pitchFamily="34" charset="0"/>
                <a:cs typeface="Arial" panose="020B0604020202020204" pitchFamily="34" charset="0"/>
              </a:rPr>
              <a:t>→	breiten sich gradlinig und auseinanderlaufend (divergent) aus;</a:t>
            </a:r>
          </a:p>
          <a:p>
            <a:r>
              <a:rPr lang="de-DE" dirty="0">
                <a:effectLst/>
                <a:latin typeface="Arial" panose="020B0604020202020204" pitchFamily="34" charset="0"/>
                <a:cs typeface="Arial" panose="020B0604020202020204" pitchFamily="34" charset="0"/>
              </a:rPr>
              <a:t>→	k</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nnen reflektiert, gebeugt und gebrochen werden;</a:t>
            </a:r>
          </a:p>
          <a:p>
            <a:r>
              <a:rPr lang="de-DE" dirty="0">
                <a:effectLst/>
                <a:latin typeface="Arial" panose="020B0604020202020204" pitchFamily="34" charset="0"/>
                <a:cs typeface="Arial" panose="020B0604020202020204" pitchFamily="34" charset="0"/>
              </a:rPr>
              <a:t>→	</a:t>
            </a:r>
            <a:r>
              <a:rPr lang="de-DE" b="1" dirty="0">
                <a:solidFill>
                  <a:srgbClr val="FF0000"/>
                </a:solidFill>
                <a:effectLst/>
                <a:latin typeface="Arial" panose="020B0604020202020204" pitchFamily="34" charset="0"/>
                <a:cs typeface="Arial" panose="020B0604020202020204" pitchFamily="34" charset="0"/>
              </a:rPr>
              <a:t>durchdringen feste Materie</a:t>
            </a:r>
            <a:r>
              <a:rPr lang="de-DE" dirty="0">
                <a:effectLst/>
                <a:latin typeface="Arial" panose="020B0604020202020204" pitchFamily="34" charset="0"/>
                <a:cs typeface="Arial" panose="020B0604020202020204" pitchFamily="34" charset="0"/>
              </a:rPr>
              <a:t> (z. B. Gewebe, Knochen);</a:t>
            </a:r>
          </a:p>
          <a:p>
            <a:r>
              <a:rPr lang="de-DE" dirty="0">
                <a:effectLst/>
                <a:latin typeface="Arial" panose="020B0604020202020204" pitchFamily="34" charset="0"/>
                <a:cs typeface="Arial" panose="020B0604020202020204" pitchFamily="34" charset="0"/>
              </a:rPr>
              <a:t>→	nehmen mit Abstand zum Quadrat ab (Abstandsquadratgesetz);</a:t>
            </a:r>
          </a:p>
          <a:p>
            <a:r>
              <a:rPr lang="de-DE" dirty="0">
                <a:effectLst/>
                <a:latin typeface="Arial" panose="020B0604020202020204" pitchFamily="34" charset="0"/>
                <a:cs typeface="Arial" panose="020B0604020202020204" pitchFamily="34" charset="0"/>
              </a:rPr>
              <a:t>→	haben </a:t>
            </a:r>
            <a:r>
              <a:rPr lang="de-DE" b="1" dirty="0">
                <a:solidFill>
                  <a:srgbClr val="FF0000"/>
                </a:solidFill>
                <a:effectLst/>
                <a:latin typeface="Arial" panose="020B0604020202020204" pitchFamily="34" charset="0"/>
                <a:cs typeface="Arial" panose="020B0604020202020204" pitchFamily="34" charset="0"/>
              </a:rPr>
              <a:t>ionisierende Wirkung</a:t>
            </a:r>
            <a:r>
              <a:rPr lang="de-DE" dirty="0">
                <a:effectLst/>
                <a:latin typeface="Arial" panose="020B0604020202020204" pitchFamily="34" charset="0"/>
                <a:cs typeface="Arial" panose="020B0604020202020204" pitchFamily="34" charset="0"/>
              </a:rPr>
              <a:t>;</a:t>
            </a:r>
          </a:p>
          <a:p>
            <a:r>
              <a:rPr lang="de-DE" dirty="0">
                <a:effectLst/>
                <a:latin typeface="Arial" panose="020B0604020202020204" pitchFamily="34" charset="0"/>
                <a:cs typeface="Arial" panose="020B0604020202020204" pitchFamily="34" charset="0"/>
              </a:rPr>
              <a:t>→	bringen fluoreszierende Stoffe zum Aufleuchten;</a:t>
            </a:r>
          </a:p>
          <a:p>
            <a:r>
              <a:rPr lang="de-DE" dirty="0">
                <a:effectLst/>
                <a:latin typeface="Arial" panose="020B0604020202020204" pitchFamily="34" charset="0"/>
                <a:cs typeface="Arial" panose="020B0604020202020204" pitchFamily="34" charset="0"/>
              </a:rPr>
              <a:t>→	belichten fotografische Filme;</a:t>
            </a:r>
          </a:p>
          <a:p>
            <a:r>
              <a:rPr lang="de-DE" dirty="0">
                <a:effectLst/>
                <a:latin typeface="Arial" panose="020B0604020202020204" pitchFamily="34" charset="0"/>
                <a:cs typeface="Arial" panose="020B0604020202020204" pitchFamily="34" charset="0"/>
              </a:rPr>
              <a:t>→	haben eine </a:t>
            </a:r>
            <a:r>
              <a:rPr lang="de-DE" b="1" dirty="0">
                <a:solidFill>
                  <a:srgbClr val="FF0000"/>
                </a:solidFill>
                <a:effectLst/>
                <a:latin typeface="Arial" panose="020B0604020202020204" pitchFamily="34" charset="0"/>
                <a:cs typeface="Arial" panose="020B0604020202020204" pitchFamily="34" charset="0"/>
              </a:rPr>
              <a:t>biologisch schädigende Wirkung</a:t>
            </a:r>
            <a:r>
              <a:rPr lang="de-DE" dirty="0">
                <a:effectLst/>
                <a:latin typeface="Arial" panose="020B0604020202020204" pitchFamily="34" charset="0"/>
                <a:cs typeface="Arial" panose="020B0604020202020204" pitchFamily="34" charset="0"/>
              </a:rPr>
              <a:t>, indem sie das Zell-</a:t>
            </a:r>
          </a:p>
          <a:p>
            <a:r>
              <a:rPr lang="de-DE" dirty="0">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wachstum</a:t>
            </a:r>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hemmen und Gewebe zerstören;</a:t>
            </a:r>
          </a:p>
          <a:p>
            <a:r>
              <a:rPr lang="de-DE" dirty="0">
                <a:effectLst/>
                <a:latin typeface="Arial" panose="020B0604020202020204" pitchFamily="34" charset="0"/>
                <a:cs typeface="Arial" panose="020B0604020202020204" pitchFamily="34" charset="0"/>
              </a:rPr>
              <a:t>→	haben im Vakuum Lichtgeschwindigkeit;</a:t>
            </a:r>
          </a:p>
          <a:p>
            <a:r>
              <a:rPr lang="de-DE" dirty="0">
                <a:effectLst/>
                <a:latin typeface="Arial" panose="020B0604020202020204" pitchFamily="34" charset="0"/>
                <a:cs typeface="Arial" panose="020B0604020202020204" pitchFamily="34" charset="0"/>
              </a:rPr>
              <a:t>→	k</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nnen </a:t>
            </a:r>
            <a:r>
              <a:rPr lang="de-DE" b="1" dirty="0">
                <a:solidFill>
                  <a:srgbClr val="FF0000"/>
                </a:solidFill>
                <a:effectLst/>
                <a:latin typeface="Arial" panose="020B0604020202020204" pitchFamily="34" charset="0"/>
                <a:cs typeface="Arial" panose="020B0604020202020204" pitchFamily="34" charset="0"/>
              </a:rPr>
              <a:t>abgeschirmt</a:t>
            </a:r>
            <a:r>
              <a:rPr lang="de-DE" dirty="0">
                <a:effectLst/>
                <a:latin typeface="Arial" panose="020B0604020202020204" pitchFamily="34" charset="0"/>
                <a:cs typeface="Arial" panose="020B0604020202020204" pitchFamily="34" charset="0"/>
              </a:rPr>
              <a:t> werden.</a:t>
            </a:r>
          </a:p>
          <a:p>
            <a:r>
              <a:rPr lang="de-DE" dirty="0">
                <a:solidFill>
                  <a:srgbClr val="FFFFFF"/>
                </a:solidFill>
                <a:effectLst/>
                <a:latin typeface="Arial" panose="020B0604020202020204" pitchFamily="34" charset="0"/>
                <a:cs typeface="Arial" panose="020B0604020202020204" pitchFamily="34" charset="0"/>
              </a:rPr>
              <a:t>Gemeinsamkeiten mit Tageslicht</a:t>
            </a:r>
          </a:p>
          <a:p>
            <a:pPr algn="r"/>
            <a:endParaRPr lang="de-DE" sz="1600" baseline="30000" dirty="0">
              <a:latin typeface="Arial"/>
              <a:cs typeface="Arial"/>
            </a:endParaRPr>
          </a:p>
        </p:txBody>
      </p:sp>
    </p:spTree>
    <p:extLst>
      <p:ext uri="{BB962C8B-B14F-4D97-AF65-F5344CB8AC3E}">
        <p14:creationId xmlns:p14="http://schemas.microsoft.com/office/powerpoint/2010/main" val="205920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0208F13-B160-26E2-D992-D3035ECE4483}"/>
              </a:ext>
            </a:extLst>
          </p:cNvPr>
          <p:cNvSpPr>
            <a:spLocks noGrp="1"/>
          </p:cNvSpPr>
          <p:nvPr>
            <p:ph type="title"/>
          </p:nvPr>
        </p:nvSpPr>
        <p:spPr>
          <a:xfrm>
            <a:off x="850900" y="156100"/>
            <a:ext cx="6608233" cy="1143000"/>
          </a:xfrm>
        </p:spPr>
        <p:txBody>
          <a:bodyPr/>
          <a:lstStyle/>
          <a:p>
            <a:r>
              <a:rPr lang="de-DE" dirty="0"/>
              <a:t>Eigenschaften von Röntgenstrahlen (2)</a:t>
            </a:r>
            <a:endParaRPr lang="en-US" dirty="0"/>
          </a:p>
        </p:txBody>
      </p:sp>
      <p:pic>
        <p:nvPicPr>
          <p:cNvPr id="5" name="Grafik 4">
            <a:extLst>
              <a:ext uri="{FF2B5EF4-FFF2-40B4-BE49-F238E27FC236}">
                <a16:creationId xmlns:a16="http://schemas.microsoft.com/office/drawing/2014/main" id="{CE75B6F4-6AD3-A60D-76F8-7E54820847DD}"/>
              </a:ext>
            </a:extLst>
          </p:cNvPr>
          <p:cNvPicPr>
            <a:picLocks noChangeAspect="1"/>
          </p:cNvPicPr>
          <p:nvPr/>
        </p:nvPicPr>
        <p:blipFill>
          <a:blip r:embed="rId2"/>
          <a:stretch>
            <a:fillRect/>
          </a:stretch>
        </p:blipFill>
        <p:spPr>
          <a:xfrm>
            <a:off x="850900" y="2261126"/>
            <a:ext cx="7835900" cy="3604513"/>
          </a:xfrm>
          <a:prstGeom prst="rect">
            <a:avLst/>
          </a:prstGeom>
          <a:noFill/>
        </p:spPr>
      </p:pic>
      <p:sp>
        <p:nvSpPr>
          <p:cNvPr id="4" name="Textfeld 3">
            <a:extLst>
              <a:ext uri="{FF2B5EF4-FFF2-40B4-BE49-F238E27FC236}">
                <a16:creationId xmlns:a16="http://schemas.microsoft.com/office/drawing/2014/main" id="{47D69227-2CC0-BF38-6B3E-836A7DBC0067}"/>
              </a:ext>
            </a:extLst>
          </p:cNvPr>
          <p:cNvSpPr txBox="1"/>
          <p:nvPr/>
        </p:nvSpPr>
        <p:spPr>
          <a:xfrm>
            <a:off x="1315823" y="2004646"/>
            <a:ext cx="184731" cy="256480"/>
          </a:xfrm>
          <a:prstGeom prst="rect">
            <a:avLst/>
          </a:prstGeom>
          <a:noFill/>
        </p:spPr>
        <p:txBody>
          <a:bodyPr wrap="none" rtlCol="0">
            <a:spAutoFit/>
          </a:bodyPr>
          <a:lstStyle/>
          <a:p>
            <a:pPr algn="r"/>
            <a:endParaRPr lang="de-DE" sz="1600" baseline="30000" dirty="0">
              <a:latin typeface="Arial"/>
              <a:cs typeface="Arial"/>
            </a:endParaRPr>
          </a:p>
        </p:txBody>
      </p:sp>
    </p:spTree>
    <p:extLst>
      <p:ext uri="{BB962C8B-B14F-4D97-AF65-F5344CB8AC3E}">
        <p14:creationId xmlns:p14="http://schemas.microsoft.com/office/powerpoint/2010/main" val="3682941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B34389B-10C3-7240-572E-E2A388E1FB6B}"/>
              </a:ext>
            </a:extLst>
          </p:cNvPr>
          <p:cNvSpPr>
            <a:spLocks noGrp="1"/>
          </p:cNvSpPr>
          <p:nvPr>
            <p:ph type="title"/>
          </p:nvPr>
        </p:nvSpPr>
        <p:spPr/>
        <p:txBody>
          <a:bodyPr/>
          <a:lstStyle/>
          <a:p>
            <a:r>
              <a:rPr lang="de-DE" dirty="0"/>
              <a:t>Aufbau Röntgenröhre</a:t>
            </a:r>
          </a:p>
        </p:txBody>
      </p:sp>
      <p:pic>
        <p:nvPicPr>
          <p:cNvPr id="10" name="Grafik 9">
            <a:extLst>
              <a:ext uri="{FF2B5EF4-FFF2-40B4-BE49-F238E27FC236}">
                <a16:creationId xmlns:a16="http://schemas.microsoft.com/office/drawing/2014/main" id="{DEB21090-150C-E57C-81BE-0760DE3E9B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5800" y="1700172"/>
            <a:ext cx="7128164" cy="4437675"/>
          </a:xfrm>
          <a:prstGeom prst="rect">
            <a:avLst/>
          </a:prstGeom>
        </p:spPr>
      </p:pic>
    </p:spTree>
    <p:extLst>
      <p:ext uri="{BB962C8B-B14F-4D97-AF65-F5344CB8AC3E}">
        <p14:creationId xmlns:p14="http://schemas.microsoft.com/office/powerpoint/2010/main" val="4019200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32D6CB-F3F1-5E38-1C21-C3D1BDDF4E6D}"/>
              </a:ext>
            </a:extLst>
          </p:cNvPr>
          <p:cNvSpPr>
            <a:spLocks noGrp="1"/>
          </p:cNvSpPr>
          <p:nvPr>
            <p:ph type="title"/>
          </p:nvPr>
        </p:nvSpPr>
        <p:spPr/>
        <p:txBody>
          <a:bodyPr/>
          <a:lstStyle/>
          <a:p>
            <a:r>
              <a:rPr lang="de-DE">
                <a:solidFill>
                  <a:srgbClr val="FF0000"/>
                </a:solidFill>
              </a:rPr>
              <a:t>Entstehung von Röntgenstrahlen</a:t>
            </a:r>
            <a:endParaRPr lang="de-DE" dirty="0">
              <a:solidFill>
                <a:srgbClr val="FF0000"/>
              </a:solidFill>
            </a:endParaRPr>
          </a:p>
        </p:txBody>
      </p:sp>
      <p:sp>
        <p:nvSpPr>
          <p:cNvPr id="6" name="Textfeld 5">
            <a:extLst>
              <a:ext uri="{FF2B5EF4-FFF2-40B4-BE49-F238E27FC236}">
                <a16:creationId xmlns:a16="http://schemas.microsoft.com/office/drawing/2014/main" id="{A9FFCA1E-2D75-15EC-7D47-ACE9E66C7ACE}"/>
              </a:ext>
            </a:extLst>
          </p:cNvPr>
          <p:cNvSpPr txBox="1"/>
          <p:nvPr/>
        </p:nvSpPr>
        <p:spPr>
          <a:xfrm>
            <a:off x="542100" y="2039815"/>
            <a:ext cx="8553945" cy="1918474"/>
          </a:xfrm>
          <a:prstGeom prst="rect">
            <a:avLst/>
          </a:prstGeom>
          <a:noFill/>
        </p:spPr>
        <p:txBody>
          <a:bodyPr wrap="none" rtlCol="0">
            <a:spAutoFit/>
          </a:bodyPr>
          <a:lstStyle/>
          <a:p>
            <a:r>
              <a:rPr lang="de-DE" sz="1600" dirty="0">
                <a:effectLst/>
                <a:latin typeface="Helvetica" pitchFamily="2" charset="0"/>
              </a:rPr>
              <a:t>→	</a:t>
            </a:r>
            <a:r>
              <a:rPr lang="de-DE" dirty="0">
                <a:effectLst/>
                <a:latin typeface="Arial" panose="020B0604020202020204" pitchFamily="34" charset="0"/>
                <a:cs typeface="Arial" panose="020B0604020202020204" pitchFamily="34" charset="0"/>
              </a:rPr>
              <a:t>Außen: strahlendichtes Gehäuse </a:t>
            </a:r>
          </a:p>
          <a:p>
            <a:r>
              <a:rPr lang="de-DE" dirty="0">
                <a:effectLst/>
                <a:latin typeface="Arial" panose="020B0604020202020204" pitchFamily="34" charset="0"/>
                <a:cs typeface="Arial" panose="020B0604020202020204" pitchFamily="34" charset="0"/>
              </a:rPr>
              <a:t>→	Innen: Glaskolben, der luftleer gepumpt ist (= Vakuum), in dem sich die</a:t>
            </a:r>
          </a:p>
          <a:p>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Glühkathode</a:t>
            </a:r>
            <a:r>
              <a:rPr lang="de-DE" dirty="0">
                <a:effectLst/>
                <a:latin typeface="Arial" panose="020B0604020202020204" pitchFamily="34" charset="0"/>
                <a:cs typeface="Arial" panose="020B0604020202020204" pitchFamily="34" charset="0"/>
              </a:rPr>
              <a:t> (−) und die Metallanode (+) befinden</a:t>
            </a:r>
          </a:p>
          <a:p>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Glühkathode</a:t>
            </a:r>
            <a:r>
              <a:rPr lang="de-DE" dirty="0">
                <a:effectLst/>
                <a:latin typeface="Arial" panose="020B0604020202020204" pitchFamily="34" charset="0"/>
                <a:cs typeface="Arial" panose="020B0604020202020204" pitchFamily="34" charset="0"/>
              </a:rPr>
              <a:t> (−) wird aufgeheizt</a:t>
            </a:r>
          </a:p>
          <a:p>
            <a:r>
              <a:rPr lang="de-DE" dirty="0">
                <a:effectLst/>
                <a:latin typeface="Arial" panose="020B0604020202020204" pitchFamily="34" charset="0"/>
                <a:cs typeface="Arial" panose="020B0604020202020204" pitchFamily="34" charset="0"/>
              </a:rPr>
              <a:t>→	 durch angelegte Spannung zwischen Kathode (−) und Anode (+) werden die</a:t>
            </a:r>
          </a:p>
          <a:p>
            <a:r>
              <a:rPr lang="de-DE" dirty="0">
                <a:effectLst/>
                <a:latin typeface="Arial" panose="020B0604020202020204" pitchFamily="34" charset="0"/>
                <a:cs typeface="Arial" panose="020B0604020202020204" pitchFamily="34" charset="0"/>
              </a:rPr>
              <a:t>	erzeugten Elektronen (negativ geladene Teilchen) zur Anode hin beschleunigt</a:t>
            </a:r>
          </a:p>
          <a:p>
            <a:pPr algn="r"/>
            <a:endParaRPr lang="de-DE" sz="1600" baseline="30000" dirty="0">
              <a:latin typeface="Arial"/>
              <a:cs typeface="Arial"/>
            </a:endParaRPr>
          </a:p>
        </p:txBody>
      </p:sp>
      <p:sp>
        <p:nvSpPr>
          <p:cNvPr id="8" name="Textfeld 7">
            <a:extLst>
              <a:ext uri="{FF2B5EF4-FFF2-40B4-BE49-F238E27FC236}">
                <a16:creationId xmlns:a16="http://schemas.microsoft.com/office/drawing/2014/main" id="{44C9C1EF-1DC2-4E73-3F53-212FFE0E974E}"/>
              </a:ext>
            </a:extLst>
          </p:cNvPr>
          <p:cNvSpPr txBox="1"/>
          <p:nvPr/>
        </p:nvSpPr>
        <p:spPr>
          <a:xfrm>
            <a:off x="542100" y="3842533"/>
            <a:ext cx="8687122" cy="1477328"/>
          </a:xfrm>
          <a:prstGeom prst="rect">
            <a:avLst/>
          </a:prstGeom>
          <a:noFill/>
        </p:spPr>
        <p:txBody>
          <a:bodyPr wrap="none" rtlCol="0">
            <a:spAutoFit/>
          </a:bodyPr>
          <a:lstStyle/>
          <a:p>
            <a:r>
              <a:rPr lang="de-DE" b="1" dirty="0">
                <a:effectLst/>
                <a:latin typeface="Arial" panose="020B0604020202020204" pitchFamily="34" charset="0"/>
                <a:cs typeface="Arial" panose="020B0604020202020204" pitchFamily="34" charset="0"/>
              </a:rPr>
              <a:t>Röntgenstrahlen werden in Röntgenr</a:t>
            </a:r>
            <a:r>
              <a:rPr lang="de-DE" b="1" dirty="0">
                <a:latin typeface="Arial" panose="020B0604020202020204" pitchFamily="34" charset="0"/>
                <a:cs typeface="Arial" panose="020B0604020202020204" pitchFamily="34" charset="0"/>
              </a:rPr>
              <a:t>ö</a:t>
            </a:r>
            <a:r>
              <a:rPr lang="de-DE" b="1" dirty="0">
                <a:effectLst/>
                <a:latin typeface="Arial" panose="020B0604020202020204" pitchFamily="34" charset="0"/>
                <a:cs typeface="Arial" panose="020B0604020202020204" pitchFamily="34" charset="0"/>
              </a:rPr>
              <a:t>hre erzeugt:</a:t>
            </a:r>
          </a:p>
          <a:p>
            <a:endParaRPr lang="de-DE" b="1" dirty="0">
              <a:effectLst/>
              <a:latin typeface="Arial" panose="020B0604020202020204" pitchFamily="34" charset="0"/>
              <a:cs typeface="Arial" panose="020B0604020202020204" pitchFamily="34" charset="0"/>
            </a:endParaRPr>
          </a:p>
          <a:p>
            <a:r>
              <a:rPr lang="de-DE" dirty="0">
                <a:effectLst/>
                <a:latin typeface="Arial" panose="020B0604020202020204" pitchFamily="34" charset="0"/>
                <a:cs typeface="Arial" panose="020B0604020202020204" pitchFamily="34" charset="0"/>
              </a:rPr>
              <a:t>→	Elektronen prallen mit hoher Geschwindigkeit auf eine Metallplatte.</a:t>
            </a:r>
          </a:p>
          <a:p>
            <a:r>
              <a:rPr lang="de-DE" dirty="0">
                <a:effectLst/>
                <a:latin typeface="Arial" panose="020B0604020202020204" pitchFamily="34" charset="0"/>
                <a:cs typeface="Arial" panose="020B0604020202020204" pitchFamily="34" charset="0"/>
              </a:rPr>
              <a:t>→	Beim Aufprall wird ein geringer Anteil der Elektronen (1 %) als Bremsenergie in</a:t>
            </a:r>
          </a:p>
          <a:p>
            <a:r>
              <a:rPr lang="de-DE" dirty="0">
                <a:effectLst/>
                <a:latin typeface="Arial" panose="020B0604020202020204" pitchFamily="34" charset="0"/>
                <a:cs typeface="Arial" panose="020B0604020202020204" pitchFamily="34" charset="0"/>
              </a:rPr>
              <a:t>	Form von Röntgenstrahlen abgestrahlt.</a:t>
            </a:r>
          </a:p>
        </p:txBody>
      </p:sp>
    </p:spTree>
    <p:extLst>
      <p:ext uri="{BB962C8B-B14F-4D97-AF65-F5344CB8AC3E}">
        <p14:creationId xmlns:p14="http://schemas.microsoft.com/office/powerpoint/2010/main" val="1698744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32D6CB-F3F1-5E38-1C21-C3D1BDDF4E6D}"/>
              </a:ext>
            </a:extLst>
          </p:cNvPr>
          <p:cNvSpPr>
            <a:spLocks noGrp="1"/>
          </p:cNvSpPr>
          <p:nvPr>
            <p:ph type="title"/>
          </p:nvPr>
        </p:nvSpPr>
        <p:spPr/>
        <p:txBody>
          <a:bodyPr/>
          <a:lstStyle/>
          <a:p>
            <a:r>
              <a:rPr lang="de-DE" dirty="0">
                <a:solidFill>
                  <a:srgbClr val="FF0000"/>
                </a:solidFill>
              </a:rPr>
              <a:t>Entstehung von Röntgenstrahlen (2)</a:t>
            </a:r>
          </a:p>
        </p:txBody>
      </p:sp>
      <p:sp>
        <p:nvSpPr>
          <p:cNvPr id="4" name="Textfeld 3">
            <a:extLst>
              <a:ext uri="{FF2B5EF4-FFF2-40B4-BE49-F238E27FC236}">
                <a16:creationId xmlns:a16="http://schemas.microsoft.com/office/drawing/2014/main" id="{BC95F7B8-98FD-FCC8-0569-7B5218D603F5}"/>
              </a:ext>
            </a:extLst>
          </p:cNvPr>
          <p:cNvSpPr txBox="1"/>
          <p:nvPr/>
        </p:nvSpPr>
        <p:spPr>
          <a:xfrm>
            <a:off x="0" y="2074271"/>
            <a:ext cx="9289723" cy="3303468"/>
          </a:xfrm>
          <a:prstGeom prst="rect">
            <a:avLst/>
          </a:prstGeom>
          <a:noFill/>
        </p:spPr>
        <p:txBody>
          <a:bodyPr wrap="square" rtlCol="0">
            <a:spAutoFit/>
          </a:bodyPr>
          <a:lstStyle/>
          <a:p>
            <a:r>
              <a:rPr lang="de-DE" dirty="0">
                <a:effectLst/>
                <a:latin typeface="Arial" panose="020B0604020202020204" pitchFamily="34" charset="0"/>
                <a:cs typeface="Arial" panose="020B0604020202020204" pitchFamily="34" charset="0"/>
              </a:rPr>
              <a:t>→	 Die meisten Elektronen (99 %) werden in Wärme umgewandelt </a:t>
            </a:r>
          </a:p>
          <a:p>
            <a:r>
              <a:rPr lang="de-DE" dirty="0">
                <a:effectLst/>
                <a:latin typeface="Arial" panose="020B0604020202020204" pitchFamily="34" charset="0"/>
                <a:cs typeface="Arial" panose="020B0604020202020204" pitchFamily="34" charset="0"/>
              </a:rPr>
              <a:t>→	 Die entstandene Röntgenstrahlung wird durch einen </a:t>
            </a:r>
            <a:r>
              <a:rPr lang="de-DE" dirty="0" err="1">
                <a:effectLst/>
                <a:latin typeface="Arial" panose="020B0604020202020204" pitchFamily="34" charset="0"/>
                <a:cs typeface="Arial" panose="020B0604020202020204" pitchFamily="34" charset="0"/>
              </a:rPr>
              <a:t>Röntgentubus</a:t>
            </a:r>
            <a:r>
              <a:rPr lang="de-DE" dirty="0">
                <a:effectLst/>
                <a:latin typeface="Arial" panose="020B0604020202020204" pitchFamily="34" charset="0"/>
                <a:cs typeface="Arial" panose="020B0604020202020204" pitchFamily="34" charset="0"/>
              </a:rPr>
              <a:t>, in dem sich</a:t>
            </a:r>
          </a:p>
          <a:p>
            <a:r>
              <a:rPr lang="de-DE" dirty="0">
                <a:effectLst/>
                <a:latin typeface="Arial" panose="020B0604020202020204" pitchFamily="34" charset="0"/>
                <a:cs typeface="Arial" panose="020B0604020202020204" pitchFamily="34" charset="0"/>
              </a:rPr>
              <a:t>	 ein Aluminiumfilter und eine Lochblende befinden, auf das Objekt gerichtet.</a:t>
            </a:r>
          </a:p>
          <a:p>
            <a:r>
              <a:rPr lang="de-DE" dirty="0">
                <a:effectLst/>
                <a:latin typeface="Arial" panose="020B0604020202020204" pitchFamily="34" charset="0"/>
                <a:cs typeface="Arial" panose="020B0604020202020204" pitchFamily="34" charset="0"/>
              </a:rPr>
              <a:t>→	 Die Bleiummantelung des Tubus und die Blende </a:t>
            </a:r>
            <a:r>
              <a:rPr lang="de-DE" dirty="0" err="1">
                <a:effectLst/>
                <a:latin typeface="Arial" panose="020B0604020202020204" pitchFamily="34" charset="0"/>
                <a:cs typeface="Arial" panose="020B0604020202020204" pitchFamily="34" charset="0"/>
              </a:rPr>
              <a:t>bündeln</a:t>
            </a:r>
            <a:r>
              <a:rPr lang="de-DE" dirty="0">
                <a:effectLst/>
                <a:latin typeface="Arial" panose="020B0604020202020204" pitchFamily="34" charset="0"/>
                <a:cs typeface="Arial" panose="020B0604020202020204" pitchFamily="34" charset="0"/>
              </a:rPr>
              <a:t> die Röntgenstrahlen. →</a:t>
            </a:r>
          </a:p>
          <a:p>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Nutzstrahlenbündel</a:t>
            </a:r>
            <a:r>
              <a:rPr lang="de-DE" dirty="0">
                <a:effectLst/>
                <a:latin typeface="Arial" panose="020B0604020202020204" pitchFamily="34" charset="0"/>
                <a:cs typeface="Arial" panose="020B0604020202020204" pitchFamily="34" charset="0"/>
              </a:rPr>
              <a:t>  (in dessen Mitte verl</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uft der Zentralstrahl)</a:t>
            </a:r>
          </a:p>
          <a:p>
            <a:r>
              <a:rPr lang="de-DE" dirty="0">
                <a:effectLst/>
                <a:latin typeface="Arial" panose="020B0604020202020204" pitchFamily="34" charset="0"/>
                <a:cs typeface="Arial" panose="020B0604020202020204" pitchFamily="34" charset="0"/>
              </a:rPr>
              <a:t>→	 Blende: grenzt </a:t>
            </a:r>
            <a:r>
              <a:rPr lang="de-DE" dirty="0" err="1">
                <a:effectLst/>
                <a:latin typeface="Arial" panose="020B0604020202020204" pitchFamily="34" charset="0"/>
                <a:cs typeface="Arial" panose="020B0604020202020204" pitchFamily="34" charset="0"/>
              </a:rPr>
              <a:t>Bündel</a:t>
            </a:r>
            <a:r>
              <a:rPr lang="de-DE" dirty="0">
                <a:effectLst/>
                <a:latin typeface="Arial" panose="020B0604020202020204" pitchFamily="34" charset="0"/>
                <a:cs typeface="Arial" panose="020B0604020202020204" pitchFamily="34" charset="0"/>
              </a:rPr>
              <a:t> ein → Reduzierung der Strahlenbelastung, bestrahlte</a:t>
            </a:r>
          </a:p>
          <a:p>
            <a:r>
              <a:rPr lang="de-DE" dirty="0">
                <a:effectLst/>
                <a:latin typeface="Arial" panose="020B0604020202020204" pitchFamily="34" charset="0"/>
                <a:cs typeface="Arial" panose="020B0604020202020204" pitchFamily="34" charset="0"/>
              </a:rPr>
              <a:t>	 Hautfl</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che maximal 6 cm Durchmesser</a:t>
            </a:r>
          </a:p>
          <a:p>
            <a:r>
              <a:rPr lang="de-DE" dirty="0">
                <a:effectLst/>
                <a:latin typeface="Arial" panose="020B0604020202020204" pitchFamily="34" charset="0"/>
                <a:cs typeface="Arial" panose="020B0604020202020204" pitchFamily="34" charset="0"/>
              </a:rPr>
              <a:t>→	 Ein Filter (aus Aluminium) im Tubus filtert weiche Röntgenstrahlen heraus und</a:t>
            </a:r>
          </a:p>
          <a:p>
            <a:r>
              <a:rPr lang="de-DE" dirty="0">
                <a:effectLst/>
                <a:latin typeface="Arial" panose="020B0604020202020204" pitchFamily="34" charset="0"/>
                <a:cs typeface="Arial" panose="020B0604020202020204" pitchFamily="34" charset="0"/>
              </a:rPr>
              <a:t>	 lässt harte Röntgenstrahlen hindurch. (→ Harte Röntgenstrahlen haben ein</a:t>
            </a:r>
          </a:p>
          <a:p>
            <a:r>
              <a:rPr lang="de-DE" dirty="0">
                <a:effectLst/>
                <a:latin typeface="Arial" panose="020B0604020202020204" pitchFamily="34" charset="0"/>
                <a:cs typeface="Arial" panose="020B0604020202020204" pitchFamily="34" charset="0"/>
              </a:rPr>
              <a:t>	 besseres Durchdringungsverm</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gen durch den Körper und tragen zur </a:t>
            </a:r>
            <a:r>
              <a:rPr lang="de-DE" dirty="0" err="1">
                <a:effectLst/>
                <a:latin typeface="Arial" panose="020B0604020202020204" pitchFamily="34" charset="0"/>
                <a:cs typeface="Arial" panose="020B0604020202020204" pitchFamily="34" charset="0"/>
              </a:rPr>
              <a:t>Bildent</a:t>
            </a:r>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stehung</a:t>
            </a:r>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bei.)</a:t>
            </a:r>
          </a:p>
          <a:p>
            <a:pPr algn="r"/>
            <a:endParaRPr lang="de-DE" sz="1600" baseline="30000" dirty="0">
              <a:latin typeface="Arial"/>
              <a:cs typeface="Arial"/>
            </a:endParaRPr>
          </a:p>
        </p:txBody>
      </p:sp>
    </p:spTree>
    <p:extLst>
      <p:ext uri="{BB962C8B-B14F-4D97-AF65-F5344CB8AC3E}">
        <p14:creationId xmlns:p14="http://schemas.microsoft.com/office/powerpoint/2010/main" val="1621510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EAC0A4-739D-D3AA-52DE-C1E8230AA54E}"/>
              </a:ext>
            </a:extLst>
          </p:cNvPr>
          <p:cNvSpPr>
            <a:spLocks noGrp="1"/>
          </p:cNvSpPr>
          <p:nvPr>
            <p:ph type="title"/>
          </p:nvPr>
        </p:nvSpPr>
        <p:spPr/>
        <p:txBody>
          <a:bodyPr/>
          <a:lstStyle/>
          <a:p>
            <a:r>
              <a:rPr lang="de-DE">
                <a:solidFill>
                  <a:srgbClr val="FF0000"/>
                </a:solidFill>
              </a:rPr>
              <a:t>Beeinflussung der Röntgenstrahlen</a:t>
            </a:r>
            <a:endParaRPr lang="de-DE" dirty="0">
              <a:solidFill>
                <a:srgbClr val="FF0000"/>
              </a:solidFill>
            </a:endParaRPr>
          </a:p>
        </p:txBody>
      </p:sp>
      <p:sp>
        <p:nvSpPr>
          <p:cNvPr id="5" name="Textfeld 4">
            <a:extLst>
              <a:ext uri="{FF2B5EF4-FFF2-40B4-BE49-F238E27FC236}">
                <a16:creationId xmlns:a16="http://schemas.microsoft.com/office/drawing/2014/main" id="{FE8F43B2-9578-5A01-A0F0-BAC0134218A5}"/>
              </a:ext>
            </a:extLst>
          </p:cNvPr>
          <p:cNvSpPr txBox="1"/>
          <p:nvPr/>
        </p:nvSpPr>
        <p:spPr>
          <a:xfrm>
            <a:off x="40216" y="1986269"/>
            <a:ext cx="10112127" cy="810478"/>
          </a:xfrm>
          <a:prstGeom prst="rect">
            <a:avLst/>
          </a:prstGeom>
          <a:noFill/>
        </p:spPr>
        <p:txBody>
          <a:bodyPr wrap="none" rtlCol="0">
            <a:spAutoFit/>
          </a:bodyPr>
          <a:lstStyle/>
          <a:p>
            <a:r>
              <a:rPr lang="de-DE" dirty="0">
                <a:effectLst/>
                <a:latin typeface="Arial" panose="020B0604020202020204" pitchFamily="34" charset="0"/>
                <a:cs typeface="Arial" panose="020B0604020202020204" pitchFamily="34" charset="0"/>
              </a:rPr>
              <a:t>Folgende drei Gr</a:t>
            </a:r>
            <a:r>
              <a:rPr lang="de-DE" dirty="0">
                <a:latin typeface="Arial" panose="020B0604020202020204" pitchFamily="34" charset="0"/>
                <a:cs typeface="Arial" panose="020B0604020202020204" pitchFamily="34" charset="0"/>
              </a:rPr>
              <a:t>öß</a:t>
            </a:r>
            <a:r>
              <a:rPr lang="de-DE" dirty="0">
                <a:effectLst/>
                <a:latin typeface="Arial" panose="020B0604020202020204" pitchFamily="34" charset="0"/>
                <a:cs typeface="Arial" panose="020B0604020202020204" pitchFamily="34" charset="0"/>
              </a:rPr>
              <a:t>en (Parameter) beeinflussen die Entstehung, das Durchdringungs-</a:t>
            </a:r>
          </a:p>
          <a:p>
            <a:r>
              <a:rPr lang="de-DE" dirty="0">
                <a:latin typeface="Arial" panose="020B0604020202020204" pitchFamily="34" charset="0"/>
                <a:cs typeface="Arial" panose="020B0604020202020204" pitchFamily="34" charset="0"/>
              </a:rPr>
              <a:t>v</a:t>
            </a:r>
            <a:r>
              <a:rPr lang="de-DE" dirty="0">
                <a:effectLst/>
                <a:latin typeface="Arial" panose="020B0604020202020204" pitchFamily="34" charset="0"/>
                <a:cs typeface="Arial" panose="020B0604020202020204" pitchFamily="34" charset="0"/>
              </a:rPr>
              <a:t>erm</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gen</a:t>
            </a:r>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und die Bildentstehung:</a:t>
            </a:r>
            <a:r>
              <a:rPr lang="de-DE" dirty="0">
                <a:solidFill>
                  <a:srgbClr val="FFFFFF"/>
                </a:solidFill>
                <a:effectLst/>
                <a:latin typeface="Arial" panose="020B0604020202020204" pitchFamily="34" charset="0"/>
                <a:cs typeface="Arial" panose="020B0604020202020204" pitchFamily="34" charset="0"/>
              </a:rPr>
              <a:t>(kV</a:t>
            </a:r>
            <a:r>
              <a:rPr lang="de-DE" sz="1600" dirty="0">
                <a:solidFill>
                  <a:srgbClr val="FFFFFF"/>
                </a:solidFill>
                <a:effectLst/>
                <a:latin typeface="Helvetica" pitchFamily="2" charset="0"/>
              </a:rPr>
              <a:t>)</a:t>
            </a:r>
          </a:p>
          <a:p>
            <a:pPr algn="r"/>
            <a:endParaRPr lang="de-DE" sz="1600" baseline="30000" dirty="0">
              <a:latin typeface="Arial"/>
              <a:cs typeface="Arial"/>
            </a:endParaRPr>
          </a:p>
        </p:txBody>
      </p:sp>
      <p:pic>
        <p:nvPicPr>
          <p:cNvPr id="7" name="Grafik 6">
            <a:extLst>
              <a:ext uri="{FF2B5EF4-FFF2-40B4-BE49-F238E27FC236}">
                <a16:creationId xmlns:a16="http://schemas.microsoft.com/office/drawing/2014/main" id="{94EF8016-8B4A-0E36-2467-A04CF7B0A026}"/>
              </a:ext>
            </a:extLst>
          </p:cNvPr>
          <p:cNvPicPr>
            <a:picLocks noChangeAspect="1"/>
          </p:cNvPicPr>
          <p:nvPr/>
        </p:nvPicPr>
        <p:blipFill>
          <a:blip r:embed="rId2"/>
          <a:stretch>
            <a:fillRect/>
          </a:stretch>
        </p:blipFill>
        <p:spPr>
          <a:xfrm>
            <a:off x="1606062" y="2894191"/>
            <a:ext cx="6208692" cy="3197851"/>
          </a:xfrm>
          <a:prstGeom prst="rect">
            <a:avLst/>
          </a:prstGeom>
        </p:spPr>
      </p:pic>
    </p:spTree>
    <p:extLst>
      <p:ext uri="{BB962C8B-B14F-4D97-AF65-F5344CB8AC3E}">
        <p14:creationId xmlns:p14="http://schemas.microsoft.com/office/powerpoint/2010/main" val="217132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11F74C-C1C6-02DB-3317-9B53C0A51315}"/>
              </a:ext>
            </a:extLst>
          </p:cNvPr>
          <p:cNvSpPr>
            <a:spLocks noGrp="1"/>
          </p:cNvSpPr>
          <p:nvPr>
            <p:ph type="title"/>
          </p:nvPr>
        </p:nvSpPr>
        <p:spPr/>
        <p:txBody>
          <a:bodyPr/>
          <a:lstStyle/>
          <a:p>
            <a:r>
              <a:rPr lang="de-DE" dirty="0"/>
              <a:t>Strahlendosis und biologische Wirkung</a:t>
            </a:r>
          </a:p>
        </p:txBody>
      </p:sp>
      <p:sp>
        <p:nvSpPr>
          <p:cNvPr id="4" name="Textfeld 3">
            <a:extLst>
              <a:ext uri="{FF2B5EF4-FFF2-40B4-BE49-F238E27FC236}">
                <a16:creationId xmlns:a16="http://schemas.microsoft.com/office/drawing/2014/main" id="{862E71A7-5A3B-4982-84E2-ADF198B46617}"/>
              </a:ext>
            </a:extLst>
          </p:cNvPr>
          <p:cNvSpPr txBox="1"/>
          <p:nvPr/>
        </p:nvSpPr>
        <p:spPr>
          <a:xfrm>
            <a:off x="850900" y="2124603"/>
            <a:ext cx="9690538" cy="3026470"/>
          </a:xfrm>
          <a:prstGeom prst="rect">
            <a:avLst/>
          </a:prstGeom>
          <a:noFill/>
        </p:spPr>
        <p:txBody>
          <a:bodyPr wrap="none" rtlCol="0">
            <a:spAutoFit/>
          </a:bodyPr>
          <a:lstStyle/>
          <a:p>
            <a:r>
              <a:rPr lang="de-DE" dirty="0">
                <a:effectLst/>
                <a:latin typeface="Arial" panose="020B0604020202020204" pitchFamily="34" charset="0"/>
                <a:cs typeface="Arial" panose="020B0604020202020204" pitchFamily="34" charset="0"/>
              </a:rPr>
              <a:t>Folgende menschlichen Körperzellen reagieren besonders empfindlich auf </a:t>
            </a:r>
          </a:p>
          <a:p>
            <a:r>
              <a:rPr lang="de-DE" dirty="0">
                <a:effectLst/>
                <a:latin typeface="Arial" panose="020B0604020202020204" pitchFamily="34" charset="0"/>
                <a:cs typeface="Arial" panose="020B0604020202020204" pitchFamily="34" charset="0"/>
              </a:rPr>
              <a:t>Röntgenstrahlen:</a:t>
            </a:r>
          </a:p>
          <a:p>
            <a:endParaRPr lang="de-DE" dirty="0">
              <a:effectLst/>
              <a:latin typeface="Arial" panose="020B0604020202020204" pitchFamily="34" charset="0"/>
              <a:cs typeface="Arial" panose="020B0604020202020204" pitchFamily="34" charset="0"/>
            </a:endParaRPr>
          </a:p>
          <a:p>
            <a:r>
              <a:rPr lang="de-DE" dirty="0">
                <a:effectLst/>
                <a:latin typeface="Arial" panose="020B0604020202020204" pitchFamily="34" charset="0"/>
                <a:cs typeface="Arial" panose="020B0604020202020204" pitchFamily="34" charset="0"/>
              </a:rPr>
              <a:t>→	embryonale Zellen</a:t>
            </a:r>
          </a:p>
          <a:p>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Drüsenzellen</a:t>
            </a:r>
            <a:endParaRPr lang="de-DE" dirty="0">
              <a:effectLst/>
              <a:latin typeface="Arial" panose="020B0604020202020204" pitchFamily="34" charset="0"/>
              <a:cs typeface="Arial" panose="020B0604020202020204" pitchFamily="34" charset="0"/>
            </a:endParaRPr>
          </a:p>
          <a:p>
            <a:r>
              <a:rPr lang="de-DE" dirty="0">
                <a:effectLst/>
                <a:latin typeface="Arial" panose="020B0604020202020204" pitchFamily="34" charset="0"/>
                <a:cs typeface="Arial" panose="020B0604020202020204" pitchFamily="34" charset="0"/>
              </a:rPr>
              <a:t>→	Knochenmarkzellen</a:t>
            </a:r>
          </a:p>
          <a:p>
            <a:r>
              <a:rPr lang="de-DE" dirty="0">
                <a:effectLst/>
                <a:latin typeface="Arial" panose="020B0604020202020204" pitchFamily="34" charset="0"/>
                <a:cs typeface="Arial" panose="020B0604020202020204" pitchFamily="34" charset="0"/>
              </a:rPr>
              <a:t>→	Augenlinse</a:t>
            </a:r>
          </a:p>
          <a:p>
            <a:r>
              <a:rPr lang="de-DE" dirty="0">
                <a:effectLst/>
                <a:latin typeface="Arial" panose="020B0604020202020204" pitchFamily="34" charset="0"/>
                <a:cs typeface="Arial" panose="020B0604020202020204" pitchFamily="34" charset="0"/>
              </a:rPr>
              <a:t>→	Zellen der Fortpflanzungsorgane</a:t>
            </a:r>
          </a:p>
          <a:p>
            <a:r>
              <a:rPr lang="de-DE" dirty="0">
                <a:effectLst/>
                <a:latin typeface="Arial" panose="020B0604020202020204" pitchFamily="34" charset="0"/>
                <a:cs typeface="Arial" panose="020B0604020202020204" pitchFamily="34" charset="0"/>
              </a:rPr>
              <a:t>→	Lymphgewebe</a:t>
            </a:r>
          </a:p>
          <a:p>
            <a:r>
              <a:rPr lang="de-DE" dirty="0">
                <a:effectLst/>
                <a:latin typeface="Arial" panose="020B0604020202020204" pitchFamily="34" charset="0"/>
                <a:cs typeface="Arial" panose="020B0604020202020204" pitchFamily="34" charset="0"/>
              </a:rPr>
              <a:t>→	Epithelzellen</a:t>
            </a:r>
          </a:p>
          <a:p>
            <a:pPr algn="r"/>
            <a:endParaRPr lang="de-DE" sz="1600" baseline="30000" dirty="0">
              <a:latin typeface="Arial"/>
              <a:cs typeface="Arial"/>
            </a:endParaRPr>
          </a:p>
        </p:txBody>
      </p:sp>
    </p:spTree>
    <p:extLst>
      <p:ext uri="{BB962C8B-B14F-4D97-AF65-F5344CB8AC3E}">
        <p14:creationId xmlns:p14="http://schemas.microsoft.com/office/powerpoint/2010/main" val="2898677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4D8AB-7264-81AB-9EFE-A838FC3CC2AD}"/>
              </a:ext>
            </a:extLst>
          </p:cNvPr>
          <p:cNvSpPr>
            <a:spLocks noGrp="1"/>
          </p:cNvSpPr>
          <p:nvPr>
            <p:ph type="title"/>
          </p:nvPr>
        </p:nvSpPr>
        <p:spPr/>
        <p:txBody>
          <a:bodyPr/>
          <a:lstStyle/>
          <a:p>
            <a:r>
              <a:rPr lang="de-DE" dirty="0"/>
              <a:t>Strahlendosis und biologische Wirkung (2)</a:t>
            </a:r>
          </a:p>
        </p:txBody>
      </p:sp>
      <p:sp>
        <p:nvSpPr>
          <p:cNvPr id="4" name="Textfeld 3">
            <a:extLst>
              <a:ext uri="{FF2B5EF4-FFF2-40B4-BE49-F238E27FC236}">
                <a16:creationId xmlns:a16="http://schemas.microsoft.com/office/drawing/2014/main" id="{2FB365B8-510F-6E30-E176-96C449BADC16}"/>
              </a:ext>
            </a:extLst>
          </p:cNvPr>
          <p:cNvSpPr txBox="1"/>
          <p:nvPr/>
        </p:nvSpPr>
        <p:spPr>
          <a:xfrm>
            <a:off x="251822" y="2309446"/>
            <a:ext cx="8892178" cy="2472472"/>
          </a:xfrm>
          <a:prstGeom prst="rect">
            <a:avLst/>
          </a:prstGeom>
          <a:noFill/>
        </p:spPr>
        <p:txBody>
          <a:bodyPr wrap="none" rtlCol="0">
            <a:spAutoFit/>
          </a:bodyPr>
          <a:lstStyle/>
          <a:p>
            <a:r>
              <a:rPr lang="de-DE" b="1" dirty="0">
                <a:effectLst/>
                <a:latin typeface="Arial" panose="020B0604020202020204" pitchFamily="34" charset="0"/>
                <a:cs typeface="Arial" panose="020B0604020202020204" pitchFamily="34" charset="0"/>
              </a:rPr>
              <a:t>Mögliche Sch</a:t>
            </a:r>
            <a:r>
              <a:rPr lang="de-DE" b="1" dirty="0">
                <a:latin typeface="Arial" panose="020B0604020202020204" pitchFamily="34" charset="0"/>
                <a:cs typeface="Arial" panose="020B0604020202020204" pitchFamily="34" charset="0"/>
              </a:rPr>
              <a:t>ä</a:t>
            </a:r>
            <a:r>
              <a:rPr lang="de-DE" b="1" dirty="0">
                <a:effectLst/>
                <a:latin typeface="Arial" panose="020B0604020202020204" pitchFamily="34" charset="0"/>
                <a:cs typeface="Arial" panose="020B0604020202020204" pitchFamily="34" charset="0"/>
              </a:rPr>
              <a:t>den durch Röntgenstrahlen</a:t>
            </a:r>
            <a:r>
              <a:rPr lang="de-DE" dirty="0">
                <a:effectLst/>
                <a:latin typeface="Arial" panose="020B0604020202020204" pitchFamily="34" charset="0"/>
                <a:cs typeface="Arial" panose="020B0604020202020204" pitchFamily="34" charset="0"/>
              </a:rPr>
              <a:t>:</a:t>
            </a:r>
          </a:p>
          <a:p>
            <a:endParaRPr lang="de-DE" dirty="0">
              <a:effectLst/>
              <a:latin typeface="Arial" panose="020B0604020202020204" pitchFamily="34" charset="0"/>
              <a:cs typeface="Arial" panose="020B0604020202020204" pitchFamily="34" charset="0"/>
            </a:endParaRPr>
          </a:p>
          <a:p>
            <a:r>
              <a:rPr lang="de-DE" dirty="0">
                <a:effectLst/>
                <a:latin typeface="Arial" panose="020B0604020202020204" pitchFamily="34" charset="0"/>
                <a:cs typeface="Arial" panose="020B0604020202020204" pitchFamily="34" charset="0"/>
              </a:rPr>
              <a:t>→	</a:t>
            </a:r>
            <a:r>
              <a:rPr lang="de-DE" dirty="0">
                <a:solidFill>
                  <a:srgbClr val="FF0000"/>
                </a:solidFill>
                <a:effectLst/>
                <a:latin typeface="Arial" panose="020B0604020202020204" pitchFamily="34" charset="0"/>
                <a:cs typeface="Arial" panose="020B0604020202020204" pitchFamily="34" charset="0"/>
              </a:rPr>
              <a:t>Genetisch</a:t>
            </a:r>
            <a:r>
              <a:rPr lang="de-DE" dirty="0">
                <a:effectLst/>
                <a:latin typeface="Arial" panose="020B0604020202020204" pitchFamily="34" charset="0"/>
                <a:cs typeface="Arial" panose="020B0604020202020204" pitchFamily="34" charset="0"/>
              </a:rPr>
              <a:t>: Erbanlagen betroffen, Auswirkung erst in der n</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chsten Generation</a:t>
            </a:r>
          </a:p>
          <a:p>
            <a:r>
              <a:rPr lang="de-DE" dirty="0">
                <a:effectLst/>
                <a:latin typeface="Arial" panose="020B0604020202020204" pitchFamily="34" charset="0"/>
                <a:cs typeface="Arial" panose="020B0604020202020204" pitchFamily="34" charset="0"/>
              </a:rPr>
              <a:t>→	</a:t>
            </a:r>
            <a:r>
              <a:rPr lang="de-DE" dirty="0">
                <a:solidFill>
                  <a:srgbClr val="FF0000"/>
                </a:solidFill>
                <a:effectLst/>
                <a:latin typeface="Arial" panose="020B0604020202020204" pitchFamily="34" charset="0"/>
                <a:cs typeface="Arial" panose="020B0604020202020204" pitchFamily="34" charset="0"/>
              </a:rPr>
              <a:t>Somatisch</a:t>
            </a:r>
            <a:r>
              <a:rPr lang="de-DE" dirty="0">
                <a:effectLst/>
                <a:latin typeface="Arial" panose="020B0604020202020204" pitchFamily="34" charset="0"/>
                <a:cs typeface="Arial" panose="020B0604020202020204" pitchFamily="34" charset="0"/>
              </a:rPr>
              <a:t>: Körperzellen betroffen, direkte Sch</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digung (Verbrennung, Krebs)</a:t>
            </a:r>
          </a:p>
          <a:p>
            <a:r>
              <a:rPr lang="de-DE" dirty="0">
                <a:effectLst/>
                <a:latin typeface="Arial" panose="020B0604020202020204" pitchFamily="34" charset="0"/>
                <a:cs typeface="Arial" panose="020B0604020202020204" pitchFamily="34" charset="0"/>
              </a:rPr>
              <a:t>→	</a:t>
            </a:r>
            <a:r>
              <a:rPr lang="de-DE" dirty="0">
                <a:solidFill>
                  <a:srgbClr val="FF0000"/>
                </a:solidFill>
                <a:effectLst/>
                <a:latin typeface="Arial" panose="020B0604020202020204" pitchFamily="34" charset="0"/>
                <a:cs typeface="Arial" panose="020B0604020202020204" pitchFamily="34" charset="0"/>
              </a:rPr>
              <a:t>Teratogen</a:t>
            </a:r>
            <a:r>
              <a:rPr lang="de-DE" dirty="0">
                <a:effectLst/>
                <a:latin typeface="Arial" panose="020B0604020202020204" pitchFamily="34" charset="0"/>
                <a:cs typeface="Arial" panose="020B0604020202020204" pitchFamily="34" charset="0"/>
              </a:rPr>
              <a:t>: embryonale Fehlbildungen</a:t>
            </a:r>
          </a:p>
          <a:p>
            <a:endParaRPr lang="de-DE" dirty="0">
              <a:effectLst/>
              <a:latin typeface="Arial" panose="020B0604020202020204" pitchFamily="34" charset="0"/>
              <a:cs typeface="Arial" panose="020B0604020202020204" pitchFamily="34" charset="0"/>
            </a:endParaRPr>
          </a:p>
          <a:p>
            <a:r>
              <a:rPr lang="de-DE" b="1" dirty="0">
                <a:effectLst/>
                <a:latin typeface="Arial" panose="020B0604020202020204" pitchFamily="34" charset="0"/>
                <a:cs typeface="Arial" panose="020B0604020202020204" pitchFamily="34" charset="0"/>
              </a:rPr>
              <a:t>Merke</a:t>
            </a:r>
            <a:r>
              <a:rPr lang="de-DE" dirty="0">
                <a:effectLst/>
                <a:latin typeface="Arial" panose="020B0604020202020204" pitchFamily="34" charset="0"/>
                <a:cs typeface="Arial" panose="020B0604020202020204" pitchFamily="34" charset="0"/>
              </a:rPr>
              <a:t>: Neben der </a:t>
            </a:r>
            <a:r>
              <a:rPr lang="de-DE" dirty="0" err="1">
                <a:effectLst/>
                <a:latin typeface="Arial" panose="020B0604020202020204" pitchFamily="34" charset="0"/>
                <a:cs typeface="Arial" panose="020B0604020202020204" pitchFamily="34" charset="0"/>
              </a:rPr>
              <a:t>künstlich</a:t>
            </a:r>
            <a:r>
              <a:rPr lang="de-DE" dirty="0">
                <a:effectLst/>
                <a:latin typeface="Arial" panose="020B0604020202020204" pitchFamily="34" charset="0"/>
                <a:cs typeface="Arial" panose="020B0604020202020204" pitchFamily="34" charset="0"/>
              </a:rPr>
              <a:t> erzeugten Strahlung (Röntgen, Atomkraft) ist der Mensch</a:t>
            </a:r>
          </a:p>
          <a:p>
            <a:r>
              <a:rPr lang="de-DE" dirty="0">
                <a:effectLst/>
                <a:latin typeface="Arial" panose="020B0604020202020204" pitchFamily="34" charset="0"/>
                <a:cs typeface="Arial" panose="020B0604020202020204" pitchFamily="34" charset="0"/>
              </a:rPr>
              <a:t>auch einer </a:t>
            </a:r>
            <a:r>
              <a:rPr lang="de-DE" dirty="0" err="1">
                <a:effectLst/>
                <a:latin typeface="Arial" panose="020B0604020202020204" pitchFamily="34" charset="0"/>
                <a:cs typeface="Arial" panose="020B0604020202020204" pitchFamily="34" charset="0"/>
              </a:rPr>
              <a:t>natürlichen</a:t>
            </a:r>
            <a:r>
              <a:rPr lang="de-DE" dirty="0">
                <a:effectLst/>
                <a:latin typeface="Arial" panose="020B0604020202020204" pitchFamily="34" charset="0"/>
                <a:cs typeface="Arial" panose="020B0604020202020204" pitchFamily="34" charset="0"/>
              </a:rPr>
              <a:t> Strahlung ausgesetzt.</a:t>
            </a:r>
          </a:p>
          <a:p>
            <a:pPr algn="r"/>
            <a:endParaRPr lang="de-DE" sz="1600" baseline="30000" dirty="0">
              <a:latin typeface="Arial"/>
              <a:cs typeface="Arial"/>
            </a:endParaRPr>
          </a:p>
        </p:txBody>
      </p:sp>
    </p:spTree>
    <p:extLst>
      <p:ext uri="{BB962C8B-B14F-4D97-AF65-F5344CB8AC3E}">
        <p14:creationId xmlns:p14="http://schemas.microsoft.com/office/powerpoint/2010/main" val="2584066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4D8AB-7264-81AB-9EFE-A838FC3CC2AD}"/>
              </a:ext>
            </a:extLst>
          </p:cNvPr>
          <p:cNvSpPr>
            <a:spLocks noGrp="1"/>
          </p:cNvSpPr>
          <p:nvPr>
            <p:ph type="title"/>
          </p:nvPr>
        </p:nvSpPr>
        <p:spPr/>
        <p:txBody>
          <a:bodyPr/>
          <a:lstStyle/>
          <a:p>
            <a:r>
              <a:rPr lang="de-DE" dirty="0"/>
              <a:t>Strahlendosis und biologische Wirkung (3)</a:t>
            </a:r>
          </a:p>
        </p:txBody>
      </p:sp>
      <p:sp>
        <p:nvSpPr>
          <p:cNvPr id="4" name="Textfeld 3">
            <a:extLst>
              <a:ext uri="{FF2B5EF4-FFF2-40B4-BE49-F238E27FC236}">
                <a16:creationId xmlns:a16="http://schemas.microsoft.com/office/drawing/2014/main" id="{700D3B68-C10B-CA92-08D3-434236A5DAC8}"/>
              </a:ext>
            </a:extLst>
          </p:cNvPr>
          <p:cNvSpPr txBox="1"/>
          <p:nvPr/>
        </p:nvSpPr>
        <p:spPr>
          <a:xfrm>
            <a:off x="850900" y="2098430"/>
            <a:ext cx="5971931" cy="1723549"/>
          </a:xfrm>
          <a:prstGeom prst="rect">
            <a:avLst/>
          </a:prstGeom>
          <a:noFill/>
        </p:spPr>
        <p:txBody>
          <a:bodyPr wrap="square" rtlCol="0">
            <a:spAutoFit/>
          </a:bodyPr>
          <a:lstStyle/>
          <a:p>
            <a:r>
              <a:rPr lang="de-DE" dirty="0">
                <a:latin typeface="Arial"/>
                <a:cs typeface="Arial"/>
              </a:rPr>
              <a:t>Das Ausmaß möglicher Strahlenschäden hängt ab von:</a:t>
            </a:r>
          </a:p>
          <a:p>
            <a:endParaRPr lang="de-DE" dirty="0">
              <a:latin typeface="Arial"/>
              <a:cs typeface="Arial"/>
            </a:endParaRPr>
          </a:p>
          <a:p>
            <a:pPr marL="342900" indent="-342900">
              <a:buFont typeface="+mj-lt"/>
              <a:buAutoNum type="arabicPeriod"/>
            </a:pPr>
            <a:r>
              <a:rPr lang="de-DE" dirty="0">
                <a:latin typeface="Arial"/>
                <a:cs typeface="Arial"/>
              </a:rPr>
              <a:t>der empfangenen Strahlendosis</a:t>
            </a:r>
          </a:p>
          <a:p>
            <a:pPr marL="342900" indent="-342900">
              <a:buFont typeface="+mj-lt"/>
              <a:buAutoNum type="arabicPeriod"/>
            </a:pPr>
            <a:r>
              <a:rPr lang="de-DE" dirty="0">
                <a:latin typeface="Arial"/>
                <a:cs typeface="Arial"/>
              </a:rPr>
              <a:t>der Strahlenempfindlichkeit des betroffenen Gewebes</a:t>
            </a:r>
          </a:p>
          <a:p>
            <a:pPr marL="342900" indent="-342900">
              <a:buFont typeface="+mj-lt"/>
              <a:buAutoNum type="arabicPeriod"/>
            </a:pPr>
            <a:r>
              <a:rPr lang="de-DE" dirty="0">
                <a:latin typeface="Arial"/>
                <a:cs typeface="Arial"/>
              </a:rPr>
              <a:t>dem bestrahlten Körpervolumen</a:t>
            </a:r>
          </a:p>
          <a:p>
            <a:pPr marL="342900" indent="-342900" algn="r">
              <a:buFont typeface="+mj-lt"/>
              <a:buAutoNum type="arabicPeriod"/>
            </a:pPr>
            <a:endParaRPr lang="de-DE" sz="1600" dirty="0">
              <a:latin typeface="Arial"/>
              <a:cs typeface="Arial"/>
            </a:endParaRPr>
          </a:p>
        </p:txBody>
      </p:sp>
      <p:sp>
        <p:nvSpPr>
          <p:cNvPr id="5" name="Textfeld 4">
            <a:extLst>
              <a:ext uri="{FF2B5EF4-FFF2-40B4-BE49-F238E27FC236}">
                <a16:creationId xmlns:a16="http://schemas.microsoft.com/office/drawing/2014/main" id="{5EF3671C-7D7C-E303-562E-99A125141EC6}"/>
              </a:ext>
            </a:extLst>
          </p:cNvPr>
          <p:cNvSpPr txBox="1"/>
          <p:nvPr/>
        </p:nvSpPr>
        <p:spPr>
          <a:xfrm>
            <a:off x="624162" y="3986102"/>
            <a:ext cx="9317038" cy="1779974"/>
          </a:xfrm>
          <a:prstGeom prst="rect">
            <a:avLst/>
          </a:prstGeom>
          <a:noFill/>
        </p:spPr>
        <p:txBody>
          <a:bodyPr wrap="none" rtlCol="0">
            <a:spAutoFit/>
          </a:bodyPr>
          <a:lstStyle/>
          <a:p>
            <a:pPr eaLnBrk="1" hangingPunct="1">
              <a:spcBef>
                <a:spcPct val="50000"/>
              </a:spcBef>
            </a:pPr>
            <a:r>
              <a:rPr lang="de-DE" altLang="de-DE" b="1" dirty="0">
                <a:solidFill>
                  <a:srgbClr val="000000"/>
                </a:solidFill>
                <a:latin typeface="Arial" panose="020B0604020202020204" pitchFamily="34" charset="0"/>
                <a:cs typeface="Arial" panose="020B0604020202020204" pitchFamily="34" charset="0"/>
              </a:rPr>
              <a:t>Die </a:t>
            </a:r>
            <a:r>
              <a:rPr lang="de-DE" altLang="de-DE" b="1" u="sng" dirty="0">
                <a:solidFill>
                  <a:srgbClr val="000000"/>
                </a:solidFill>
                <a:latin typeface="Arial" panose="020B0604020202020204" pitchFamily="34" charset="0"/>
                <a:cs typeface="Arial" panose="020B0604020202020204" pitchFamily="34" charset="0"/>
              </a:rPr>
              <a:t>Effektive Dosis</a:t>
            </a:r>
            <a:r>
              <a:rPr lang="de-DE" altLang="de-DE" b="1" dirty="0">
                <a:solidFill>
                  <a:srgbClr val="000000"/>
                </a:solidFill>
                <a:latin typeface="Arial" panose="020B0604020202020204" pitchFamily="34" charset="0"/>
                <a:cs typeface="Arial" panose="020B0604020202020204" pitchFamily="34" charset="0"/>
              </a:rPr>
              <a:t> dient als Maß für die  </a:t>
            </a:r>
            <a:r>
              <a:rPr lang="de-DE" altLang="de-DE" b="1" dirty="0">
                <a:latin typeface="Arial" panose="020B0604020202020204" pitchFamily="34" charset="0"/>
                <a:cs typeface="Arial" panose="020B0604020202020204" pitchFamily="34" charset="0"/>
              </a:rPr>
              <a:t>Gesamtbelastung </a:t>
            </a:r>
            <a:r>
              <a:rPr lang="de-DE" altLang="de-DE" b="1" dirty="0">
                <a:solidFill>
                  <a:srgbClr val="000000"/>
                </a:solidFill>
                <a:latin typeface="Arial" panose="020B0604020202020204" pitchFamily="34" charset="0"/>
                <a:cs typeface="Arial" panose="020B0604020202020204" pitchFamily="34" charset="0"/>
              </a:rPr>
              <a:t>des Menschen </a:t>
            </a:r>
          </a:p>
          <a:p>
            <a:pPr eaLnBrk="1" hangingPunct="1">
              <a:spcBef>
                <a:spcPct val="50000"/>
              </a:spcBef>
            </a:pPr>
            <a:r>
              <a:rPr lang="de-DE" altLang="de-DE" b="1" dirty="0">
                <a:solidFill>
                  <a:srgbClr val="000000"/>
                </a:solidFill>
                <a:latin typeface="Arial" panose="020B0604020202020204" pitchFamily="34" charset="0"/>
                <a:cs typeface="Arial" panose="020B0604020202020204" pitchFamily="34" charset="0"/>
              </a:rPr>
              <a:t>durch ionisierende Strahlung </a:t>
            </a:r>
          </a:p>
          <a:p>
            <a:pPr eaLnBrk="1" hangingPunct="1">
              <a:spcBef>
                <a:spcPct val="50000"/>
              </a:spcBef>
            </a:pPr>
            <a:endParaRPr lang="de-DE" altLang="de-DE" b="1" dirty="0">
              <a:solidFill>
                <a:srgbClr val="000000"/>
              </a:solidFill>
              <a:latin typeface="Arial" panose="020B0604020202020204" pitchFamily="34" charset="0"/>
              <a:cs typeface="Arial" panose="020B0604020202020204" pitchFamily="34" charset="0"/>
            </a:endParaRPr>
          </a:p>
          <a:p>
            <a:pPr eaLnBrk="1" hangingPunct="1">
              <a:spcBef>
                <a:spcPct val="50000"/>
              </a:spcBef>
            </a:pPr>
            <a:r>
              <a:rPr lang="de-DE" altLang="de-DE" b="1" dirty="0">
                <a:solidFill>
                  <a:srgbClr val="000000"/>
                </a:solidFill>
                <a:latin typeface="Arial" panose="020B0604020202020204" pitchFamily="34" charset="0"/>
                <a:cs typeface="Arial" panose="020B0604020202020204" pitchFamily="34" charset="0"/>
              </a:rPr>
              <a:t>Gemessen wird die Effektive Dosis in </a:t>
            </a:r>
            <a:r>
              <a:rPr lang="de-DE" altLang="de-DE" b="1" dirty="0" err="1">
                <a:solidFill>
                  <a:srgbClr val="000000"/>
                </a:solidFill>
                <a:latin typeface="Arial" panose="020B0604020202020204" pitchFamily="34" charset="0"/>
                <a:cs typeface="Arial" panose="020B0604020202020204" pitchFamily="34" charset="0"/>
              </a:rPr>
              <a:t>mSv</a:t>
            </a:r>
            <a:r>
              <a:rPr lang="de-DE" altLang="de-DE" b="1" dirty="0">
                <a:solidFill>
                  <a:srgbClr val="000000"/>
                </a:solidFill>
                <a:latin typeface="Arial" panose="020B0604020202020204" pitchFamily="34" charset="0"/>
                <a:cs typeface="Arial" panose="020B0604020202020204" pitchFamily="34" charset="0"/>
              </a:rPr>
              <a:t>= Millisievert</a:t>
            </a:r>
          </a:p>
          <a:p>
            <a:pPr algn="r"/>
            <a:endParaRPr lang="de-DE" sz="1600" baseline="30000" dirty="0">
              <a:latin typeface="Arial"/>
              <a:cs typeface="Arial"/>
            </a:endParaRPr>
          </a:p>
        </p:txBody>
      </p:sp>
    </p:spTree>
    <p:extLst>
      <p:ext uri="{BB962C8B-B14F-4D97-AF65-F5344CB8AC3E}">
        <p14:creationId xmlns:p14="http://schemas.microsoft.com/office/powerpoint/2010/main" val="43760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9EF036-189A-0B5D-F070-C4C7034FEEB8}"/>
              </a:ext>
            </a:extLst>
          </p:cNvPr>
          <p:cNvSpPr>
            <a:spLocks noGrp="1"/>
          </p:cNvSpPr>
          <p:nvPr>
            <p:ph type="title"/>
          </p:nvPr>
        </p:nvSpPr>
        <p:spPr/>
        <p:txBody>
          <a:bodyPr/>
          <a:lstStyle/>
          <a:p>
            <a:r>
              <a:rPr lang="de-DE" dirty="0"/>
              <a:t>Begriff Effektive Dosis</a:t>
            </a:r>
          </a:p>
        </p:txBody>
      </p:sp>
      <p:sp>
        <p:nvSpPr>
          <p:cNvPr id="4" name="Textfeld 3">
            <a:extLst>
              <a:ext uri="{FF2B5EF4-FFF2-40B4-BE49-F238E27FC236}">
                <a16:creationId xmlns:a16="http://schemas.microsoft.com/office/drawing/2014/main" id="{605FDB1B-BB8E-081F-A2FD-CEBDF312E016}"/>
              </a:ext>
            </a:extLst>
          </p:cNvPr>
          <p:cNvSpPr txBox="1"/>
          <p:nvPr/>
        </p:nvSpPr>
        <p:spPr>
          <a:xfrm>
            <a:off x="331095" y="2316589"/>
            <a:ext cx="8563626" cy="2195473"/>
          </a:xfrm>
          <a:prstGeom prst="rect">
            <a:avLst/>
          </a:prstGeom>
          <a:noFill/>
        </p:spPr>
        <p:txBody>
          <a:bodyPr wrap="none" rtlCol="0">
            <a:spAutoFit/>
          </a:bodyPr>
          <a:lstStyle/>
          <a:p>
            <a:r>
              <a:rPr lang="de-DE" b="1" dirty="0">
                <a:effectLst/>
                <a:latin typeface="Arial" panose="020B0604020202020204" pitchFamily="34" charset="0"/>
                <a:cs typeface="Arial" panose="020B0604020202020204" pitchFamily="34" charset="0"/>
              </a:rPr>
              <a:t>Effektive Dosis</a:t>
            </a:r>
            <a:r>
              <a:rPr lang="de-DE" dirty="0">
                <a:effectLst/>
                <a:latin typeface="Arial" panose="020B0604020202020204" pitchFamily="34" charset="0"/>
                <a:cs typeface="Arial" panose="020B0604020202020204" pitchFamily="34" charset="0"/>
              </a:rPr>
              <a:t>:  Äquivalentdosis plus </a:t>
            </a:r>
            <a:r>
              <a:rPr lang="de-DE" dirty="0" err="1">
                <a:effectLst/>
                <a:latin typeface="Arial" panose="020B0604020202020204" pitchFamily="34" charset="0"/>
                <a:cs typeface="Arial" panose="020B0604020202020204" pitchFamily="34" charset="0"/>
              </a:rPr>
              <a:t>Gewebewichtungsfaktor</a:t>
            </a:r>
            <a:endParaRPr lang="de-DE" dirty="0">
              <a:effectLst/>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dirty="0">
              <a:effectLst/>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Äquivalentdosis: Wirkungsgrad von Röntgenstrahlen auf den Organismus,</a:t>
            </a:r>
          </a:p>
          <a:p>
            <a:r>
              <a:rPr lang="de-DE" dirty="0">
                <a:effectLst/>
                <a:latin typeface="Arial" panose="020B0604020202020204" pitchFamily="34" charset="0"/>
                <a:cs typeface="Arial" panose="020B0604020202020204" pitchFamily="34" charset="0"/>
              </a:rPr>
              <a:t>Maßeinheit ist Sievert (Sv)</a:t>
            </a:r>
          </a:p>
          <a:p>
            <a:endParaRPr lang="de-DE" dirty="0">
              <a:effectLst/>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Gewebewichtungsfaktor</a:t>
            </a:r>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drückt</a:t>
            </a:r>
            <a:r>
              <a:rPr lang="de-DE" dirty="0">
                <a:effectLst/>
                <a:latin typeface="Arial" panose="020B0604020202020204" pitchFamily="34" charset="0"/>
                <a:cs typeface="Arial" panose="020B0604020202020204" pitchFamily="34" charset="0"/>
              </a:rPr>
              <a:t> die Strahlenempfindlichkeit von Gewebe aus</a:t>
            </a:r>
          </a:p>
          <a:p>
            <a:pPr algn="r"/>
            <a:endParaRPr lang="de-DE" sz="1600" baseline="30000" dirty="0">
              <a:latin typeface="Arial"/>
              <a:cs typeface="Arial"/>
            </a:endParaRPr>
          </a:p>
        </p:txBody>
      </p:sp>
    </p:spTree>
    <p:extLst>
      <p:ext uri="{BB962C8B-B14F-4D97-AF65-F5344CB8AC3E}">
        <p14:creationId xmlns:p14="http://schemas.microsoft.com/office/powerpoint/2010/main" val="622524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Tisch enthält.&#10;&#10;Automatisch generierte Beschreibung">
            <a:extLst>
              <a:ext uri="{FF2B5EF4-FFF2-40B4-BE49-F238E27FC236}">
                <a16:creationId xmlns:a16="http://schemas.microsoft.com/office/drawing/2014/main" id="{56437483-55F2-B6BC-2E10-7A337BEE556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49923" y="68263"/>
            <a:ext cx="8844155" cy="6124575"/>
          </a:xfrm>
          <a:noFill/>
        </p:spPr>
      </p:pic>
    </p:spTree>
    <p:extLst>
      <p:ext uri="{BB962C8B-B14F-4D97-AF65-F5344CB8AC3E}">
        <p14:creationId xmlns:p14="http://schemas.microsoft.com/office/powerpoint/2010/main" val="49482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E05A806-E93D-69B2-767F-1DF4BFFE583F}"/>
              </a:ext>
            </a:extLst>
          </p:cNvPr>
          <p:cNvSpPr>
            <a:spLocks noGrp="1"/>
          </p:cNvSpPr>
          <p:nvPr>
            <p:ph type="title"/>
          </p:nvPr>
        </p:nvSpPr>
        <p:spPr>
          <a:xfrm>
            <a:off x="850900" y="156100"/>
            <a:ext cx="6608233" cy="1143000"/>
          </a:xfrm>
        </p:spPr>
        <p:txBody>
          <a:bodyPr/>
          <a:lstStyle/>
          <a:p>
            <a:endParaRPr lang="en-US"/>
          </a:p>
        </p:txBody>
      </p:sp>
      <p:pic>
        <p:nvPicPr>
          <p:cNvPr id="5" name="Inhaltsplatzhalter 4">
            <a:extLst>
              <a:ext uri="{FF2B5EF4-FFF2-40B4-BE49-F238E27FC236}">
                <a16:creationId xmlns:a16="http://schemas.microsoft.com/office/drawing/2014/main" id="{51762326-0B86-0106-0CE1-B56CFD4D4A5F}"/>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140676" y="156100"/>
            <a:ext cx="8608000" cy="4777436"/>
          </a:xfrm>
          <a:noFill/>
        </p:spPr>
      </p:pic>
      <p:sp>
        <p:nvSpPr>
          <p:cNvPr id="12" name="Content Placeholder 3">
            <a:extLst>
              <a:ext uri="{FF2B5EF4-FFF2-40B4-BE49-F238E27FC236}">
                <a16:creationId xmlns:a16="http://schemas.microsoft.com/office/drawing/2014/main" id="{283A0751-0029-7F1A-EA07-7BDBE5ED3B3E}"/>
              </a:ext>
            </a:extLst>
          </p:cNvPr>
          <p:cNvSpPr>
            <a:spLocks noGrp="1"/>
          </p:cNvSpPr>
          <p:nvPr>
            <p:ph sz="half" idx="2"/>
          </p:nvPr>
        </p:nvSpPr>
        <p:spPr>
          <a:xfrm>
            <a:off x="389793" y="5021266"/>
            <a:ext cx="7921868" cy="3361268"/>
          </a:xfrm>
        </p:spPr>
        <p:txBody>
          <a:bodyPr>
            <a:normAutofit/>
          </a:bodyPr>
          <a:lstStyle/>
          <a:p>
            <a:pPr marL="0" indent="0">
              <a:lnSpc>
                <a:spcPct val="90000"/>
              </a:lnSpc>
              <a:buNone/>
            </a:pPr>
            <a:r>
              <a:rPr lang="de-DE" sz="1500" dirty="0">
                <a:effectLst/>
              </a:rPr>
              <a:t>Abbildung: Effektive Jahresdosis einer Person durch ionisierende Strahlung in </a:t>
            </a:r>
            <a:r>
              <a:rPr lang="de-DE" sz="1500" dirty="0" err="1">
                <a:effectLst/>
              </a:rPr>
              <a:t>mSv</a:t>
            </a:r>
            <a:r>
              <a:rPr lang="de-DE" sz="1500" dirty="0">
                <a:effectLst/>
              </a:rPr>
              <a:t> im Jahr 2019. </a:t>
            </a:r>
            <a:endParaRPr lang="de-DE" sz="1500" dirty="0"/>
          </a:p>
          <a:p>
            <a:pPr marL="0" indent="0">
              <a:lnSpc>
                <a:spcPct val="90000"/>
              </a:lnSpc>
              <a:buNone/>
            </a:pPr>
            <a:r>
              <a:rPr lang="de-DE" sz="1500" dirty="0">
                <a:effectLst/>
              </a:rPr>
              <a:t>Quelle: Deutscher Bundestag 20. Wahlperiode – Drucksache 20</a:t>
            </a:r>
            <a:r>
              <a:rPr lang="de-DE" sz="1500" b="1" dirty="0">
                <a:effectLst/>
              </a:rPr>
              <a:t>/1488 (</a:t>
            </a:r>
            <a:r>
              <a:rPr lang="de-DE" sz="1500" dirty="0"/>
              <a:t>Unterrichtung durch die Bundesregierung (über </a:t>
            </a:r>
            <a:r>
              <a:rPr lang="de-DE" sz="1500" dirty="0">
                <a:effectLst/>
              </a:rPr>
              <a:t>BfS und BMU) </a:t>
            </a:r>
            <a:r>
              <a:rPr lang="de-DE" sz="1500" dirty="0"/>
              <a:t>08.04.2022</a:t>
            </a:r>
            <a:r>
              <a:rPr lang="de-DE" sz="1500" dirty="0">
                <a:effectLst/>
              </a:rPr>
              <a:t>, S. 15) </a:t>
            </a:r>
            <a:endParaRPr lang="de-DE" sz="1500" dirty="0"/>
          </a:p>
          <a:p>
            <a:pPr marL="0" indent="0">
              <a:buNone/>
            </a:pPr>
            <a:endParaRPr lang="en-US" dirty="0"/>
          </a:p>
        </p:txBody>
      </p:sp>
    </p:spTree>
    <p:extLst>
      <p:ext uri="{BB962C8B-B14F-4D97-AF65-F5344CB8AC3E}">
        <p14:creationId xmlns:p14="http://schemas.microsoft.com/office/powerpoint/2010/main" val="4061140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0A0EAC8-8BDB-3D90-4FCC-C0300AC82532}"/>
              </a:ext>
            </a:extLst>
          </p:cNvPr>
          <p:cNvSpPr>
            <a:spLocks noGrp="1"/>
          </p:cNvSpPr>
          <p:nvPr>
            <p:ph type="title"/>
          </p:nvPr>
        </p:nvSpPr>
        <p:spPr>
          <a:xfrm>
            <a:off x="850900" y="156100"/>
            <a:ext cx="6608233" cy="1143000"/>
          </a:xfrm>
        </p:spPr>
        <p:txBody>
          <a:bodyPr/>
          <a:lstStyle/>
          <a:p>
            <a:endParaRPr lang="en-US"/>
          </a:p>
        </p:txBody>
      </p:sp>
      <p:pic>
        <p:nvPicPr>
          <p:cNvPr id="6" name="Grafik 5">
            <a:extLst>
              <a:ext uri="{FF2B5EF4-FFF2-40B4-BE49-F238E27FC236}">
                <a16:creationId xmlns:a16="http://schemas.microsoft.com/office/drawing/2014/main" id="{E953D0B2-3136-B674-47BB-F55B5FD2E7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16527"/>
            <a:ext cx="7884738" cy="4159199"/>
          </a:xfrm>
          <a:prstGeom prst="rect">
            <a:avLst/>
          </a:prstGeom>
          <a:noFill/>
        </p:spPr>
      </p:pic>
      <p:sp>
        <p:nvSpPr>
          <p:cNvPr id="3" name="Inhaltsplatzhalter 2">
            <a:extLst>
              <a:ext uri="{FF2B5EF4-FFF2-40B4-BE49-F238E27FC236}">
                <a16:creationId xmlns:a16="http://schemas.microsoft.com/office/drawing/2014/main" id="{490274E2-093A-6782-2194-91D86231A730}"/>
              </a:ext>
            </a:extLst>
          </p:cNvPr>
          <p:cNvSpPr>
            <a:spLocks noGrp="1"/>
          </p:cNvSpPr>
          <p:nvPr>
            <p:ph sz="half" idx="2"/>
          </p:nvPr>
        </p:nvSpPr>
        <p:spPr>
          <a:xfrm>
            <a:off x="738555" y="3259015"/>
            <a:ext cx="7948246" cy="2633422"/>
          </a:xfrm>
        </p:spPr>
        <p:txBody>
          <a:bodyPr>
            <a:normAutofit fontScale="92500" lnSpcReduction="10000"/>
          </a:bodyPr>
          <a:lstStyle/>
          <a:p>
            <a:pPr marL="0" indent="0">
              <a:lnSpc>
                <a:spcPct val="90000"/>
              </a:lnSpc>
              <a:buNone/>
            </a:pPr>
            <a:endParaRPr lang="de-DE" sz="1800" dirty="0"/>
          </a:p>
          <a:p>
            <a:pPr marL="0" indent="0">
              <a:lnSpc>
                <a:spcPct val="90000"/>
              </a:lnSpc>
              <a:buNone/>
            </a:pPr>
            <a:endParaRPr lang="de-DE" sz="1800" dirty="0"/>
          </a:p>
          <a:p>
            <a:pPr marL="0" indent="0">
              <a:lnSpc>
                <a:spcPct val="90000"/>
              </a:lnSpc>
              <a:buNone/>
            </a:pPr>
            <a:endParaRPr lang="de-DE" sz="1800" dirty="0"/>
          </a:p>
          <a:p>
            <a:pPr marL="0" indent="0">
              <a:lnSpc>
                <a:spcPct val="90000"/>
              </a:lnSpc>
              <a:buNone/>
            </a:pPr>
            <a:endParaRPr lang="de-DE" sz="1800" dirty="0"/>
          </a:p>
          <a:p>
            <a:pPr marL="0" indent="0">
              <a:lnSpc>
                <a:spcPct val="90000"/>
              </a:lnSpc>
              <a:buNone/>
            </a:pPr>
            <a:endParaRPr lang="de-DE" sz="1800" dirty="0"/>
          </a:p>
          <a:p>
            <a:pPr marL="0" indent="0">
              <a:lnSpc>
                <a:spcPct val="90000"/>
              </a:lnSpc>
              <a:buNone/>
            </a:pPr>
            <a:endParaRPr lang="de-DE" sz="1800" dirty="0"/>
          </a:p>
          <a:p>
            <a:pPr marL="0" indent="0">
              <a:lnSpc>
                <a:spcPct val="90000"/>
              </a:lnSpc>
              <a:buNone/>
            </a:pPr>
            <a:r>
              <a:rPr lang="de-DE" sz="1600" dirty="0">
                <a:effectLst/>
              </a:rPr>
              <a:t>Abbildung : Prozentualer Anteil der verschiedenen </a:t>
            </a:r>
            <a:r>
              <a:rPr lang="de-DE" sz="1600" dirty="0" err="1">
                <a:effectLst/>
              </a:rPr>
              <a:t>Röntgenuntersuchungsarten</a:t>
            </a:r>
            <a:r>
              <a:rPr lang="de-DE" sz="1600" dirty="0">
                <a:effectLst/>
              </a:rPr>
              <a:t> an der </a:t>
            </a:r>
            <a:r>
              <a:rPr lang="de-DE" sz="1600" dirty="0" err="1">
                <a:effectLst/>
              </a:rPr>
              <a:t>Gesamthäufigkeit</a:t>
            </a:r>
            <a:r>
              <a:rPr lang="de-DE" sz="1600" dirty="0">
                <a:effectLst/>
              </a:rPr>
              <a:t> von </a:t>
            </a:r>
            <a:r>
              <a:rPr lang="de-DE" sz="1600" dirty="0" err="1">
                <a:effectLst/>
              </a:rPr>
              <a:t>Röntgenuntersuchungen</a:t>
            </a:r>
            <a:r>
              <a:rPr lang="de-DE" sz="1600" dirty="0">
                <a:effectLst/>
              </a:rPr>
              <a:t> (links) und an der kollektiven effektiven Dosis (rechts) </a:t>
            </a:r>
            <a:r>
              <a:rPr lang="de-DE" sz="1600" dirty="0" err="1">
                <a:effectLst/>
              </a:rPr>
              <a:t>für</a:t>
            </a:r>
            <a:r>
              <a:rPr lang="de-DE" sz="1600" dirty="0">
                <a:effectLst/>
              </a:rPr>
              <a:t> das Jahr 2016. </a:t>
            </a:r>
            <a:endParaRPr lang="de-DE" sz="1600" dirty="0"/>
          </a:p>
          <a:p>
            <a:pPr marL="0" indent="0">
              <a:lnSpc>
                <a:spcPct val="90000"/>
              </a:lnSpc>
              <a:buNone/>
            </a:pPr>
            <a:r>
              <a:rPr lang="de-DE" sz="1600" dirty="0">
                <a:effectLst/>
              </a:rPr>
              <a:t>Quelle: Deutscher Bundestag 20. Wahlperiode – Drucksache 20</a:t>
            </a:r>
            <a:r>
              <a:rPr lang="de-DE" sz="1600" b="1" dirty="0">
                <a:effectLst/>
              </a:rPr>
              <a:t>/1488 (</a:t>
            </a:r>
            <a:r>
              <a:rPr lang="de-DE" sz="1600" dirty="0"/>
              <a:t>Unterrichtung durch die Bundesregierung (über </a:t>
            </a:r>
            <a:r>
              <a:rPr lang="de-DE" sz="1600" dirty="0">
                <a:effectLst/>
              </a:rPr>
              <a:t>BfS und BMU) </a:t>
            </a:r>
            <a:r>
              <a:rPr lang="de-DE" sz="1600" dirty="0"/>
              <a:t>08.04.2022</a:t>
            </a:r>
            <a:r>
              <a:rPr lang="de-DE" sz="1600" dirty="0">
                <a:effectLst/>
              </a:rPr>
              <a:t>, S. 40) </a:t>
            </a:r>
            <a:endParaRPr lang="de-DE" sz="1600" dirty="0"/>
          </a:p>
          <a:p>
            <a:pPr marL="0" indent="0">
              <a:lnSpc>
                <a:spcPct val="90000"/>
              </a:lnSpc>
              <a:buNone/>
            </a:pPr>
            <a:endParaRPr lang="de-DE" sz="1800" dirty="0"/>
          </a:p>
        </p:txBody>
      </p:sp>
    </p:spTree>
    <p:extLst>
      <p:ext uri="{BB962C8B-B14F-4D97-AF65-F5344CB8AC3E}">
        <p14:creationId xmlns:p14="http://schemas.microsoft.com/office/powerpoint/2010/main" val="1571042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9865BD-93BC-0680-E72A-80F57C2B0551}"/>
              </a:ext>
            </a:extLst>
          </p:cNvPr>
          <p:cNvSpPr>
            <a:spLocks noGrp="1"/>
          </p:cNvSpPr>
          <p:nvPr>
            <p:ph type="title"/>
          </p:nvPr>
        </p:nvSpPr>
        <p:spPr/>
        <p:txBody>
          <a:bodyPr/>
          <a:lstStyle/>
          <a:p>
            <a:r>
              <a:rPr lang="de-DE" dirty="0"/>
              <a:t>Effektive Dosis im Vergleich </a:t>
            </a:r>
          </a:p>
        </p:txBody>
      </p:sp>
      <p:sp>
        <p:nvSpPr>
          <p:cNvPr id="5" name="Text Box 3">
            <a:extLst>
              <a:ext uri="{FF2B5EF4-FFF2-40B4-BE49-F238E27FC236}">
                <a16:creationId xmlns:a16="http://schemas.microsoft.com/office/drawing/2014/main" id="{411CFFC4-2782-3E45-87F2-BDDAF1D2E09B}"/>
              </a:ext>
            </a:extLst>
          </p:cNvPr>
          <p:cNvSpPr txBox="1">
            <a:spLocks noChangeArrowheads="1"/>
          </p:cNvSpPr>
          <p:nvPr/>
        </p:nvSpPr>
        <p:spPr bwMode="auto">
          <a:xfrm>
            <a:off x="971550" y="1628775"/>
            <a:ext cx="6480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endParaRPr lang="de-DE" altLang="de-DE" sz="1200"/>
          </a:p>
        </p:txBody>
      </p:sp>
      <p:sp>
        <p:nvSpPr>
          <p:cNvPr id="6" name="Text Box 4">
            <a:extLst>
              <a:ext uri="{FF2B5EF4-FFF2-40B4-BE49-F238E27FC236}">
                <a16:creationId xmlns:a16="http://schemas.microsoft.com/office/drawing/2014/main" id="{DEA28B71-35E1-D845-504D-D27B83E4D7DD}"/>
              </a:ext>
            </a:extLst>
          </p:cNvPr>
          <p:cNvSpPr txBox="1">
            <a:spLocks noChangeArrowheads="1"/>
          </p:cNvSpPr>
          <p:nvPr/>
        </p:nvSpPr>
        <p:spPr bwMode="auto">
          <a:xfrm>
            <a:off x="990600" y="2057400"/>
            <a:ext cx="6840538"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FontTx/>
              <a:buChar char="•"/>
            </a:pPr>
            <a:r>
              <a:rPr lang="de-DE" altLang="de-DE" b="1" dirty="0">
                <a:solidFill>
                  <a:srgbClr val="000000"/>
                </a:solidFill>
              </a:rPr>
              <a:t>Zahnaufnahme              &lt;</a:t>
            </a:r>
            <a:r>
              <a:rPr lang="de-DE" altLang="de-DE" b="1" dirty="0">
                <a:solidFill>
                  <a:srgbClr val="000000"/>
                </a:solidFill>
                <a:sym typeface="Symbol" pitchFamily="2" charset="2"/>
              </a:rPr>
              <a:t>   0,01           </a:t>
            </a:r>
            <a:r>
              <a:rPr lang="de-DE" altLang="de-DE" b="1" dirty="0" err="1">
                <a:solidFill>
                  <a:srgbClr val="000000"/>
                </a:solidFill>
                <a:sym typeface="Symbol" pitchFamily="2" charset="2"/>
              </a:rPr>
              <a:t>mSv</a:t>
            </a:r>
            <a:br>
              <a:rPr lang="de-DE" altLang="de-DE" b="1" dirty="0">
                <a:solidFill>
                  <a:srgbClr val="000000"/>
                </a:solidFill>
                <a:sym typeface="Symbol" pitchFamily="2" charset="2"/>
              </a:rPr>
            </a:br>
            <a:endParaRPr lang="de-DE" altLang="de-DE" b="1" dirty="0">
              <a:solidFill>
                <a:srgbClr val="000000"/>
              </a:solidFill>
              <a:sym typeface="Symbol" pitchFamily="2" charset="2"/>
            </a:endParaRPr>
          </a:p>
          <a:p>
            <a:pPr eaLnBrk="1" hangingPunct="1">
              <a:spcBef>
                <a:spcPct val="50000"/>
              </a:spcBef>
              <a:buFontTx/>
              <a:buChar char="•"/>
            </a:pPr>
            <a:r>
              <a:rPr lang="de-DE" altLang="de-DE" b="1" dirty="0">
                <a:solidFill>
                  <a:srgbClr val="000000"/>
                </a:solidFill>
                <a:sym typeface="Symbol" pitchFamily="2" charset="2"/>
              </a:rPr>
              <a:t>Mammografie  		      0,2 – 0,6     </a:t>
            </a:r>
            <a:r>
              <a:rPr lang="de-DE" altLang="de-DE" b="1" dirty="0" err="1">
                <a:solidFill>
                  <a:srgbClr val="000000"/>
                </a:solidFill>
                <a:sym typeface="Symbol" pitchFamily="2" charset="2"/>
              </a:rPr>
              <a:t>mSv</a:t>
            </a:r>
            <a:br>
              <a:rPr lang="de-DE" altLang="de-DE" b="1" dirty="0">
                <a:solidFill>
                  <a:srgbClr val="000000"/>
                </a:solidFill>
                <a:sym typeface="Symbol" pitchFamily="2" charset="2"/>
              </a:rPr>
            </a:br>
            <a:endParaRPr lang="de-DE" altLang="de-DE" b="1" dirty="0">
              <a:solidFill>
                <a:srgbClr val="000000"/>
              </a:solidFill>
              <a:sym typeface="Symbol" pitchFamily="2" charset="2"/>
            </a:endParaRPr>
          </a:p>
          <a:p>
            <a:pPr eaLnBrk="1" hangingPunct="1">
              <a:spcBef>
                <a:spcPct val="50000"/>
              </a:spcBef>
              <a:buFontTx/>
              <a:buChar char="•"/>
            </a:pPr>
            <a:r>
              <a:rPr lang="de-DE" altLang="de-DE" b="1" dirty="0">
                <a:solidFill>
                  <a:srgbClr val="000000"/>
                </a:solidFill>
                <a:sym typeface="Symbol" pitchFamily="2" charset="2"/>
              </a:rPr>
              <a:t>Lendenwirbelsäule	      0,8 – 1,8     </a:t>
            </a:r>
            <a:r>
              <a:rPr lang="de-DE" altLang="de-DE" b="1" dirty="0" err="1">
                <a:solidFill>
                  <a:srgbClr val="000000"/>
                </a:solidFill>
                <a:sym typeface="Symbol" pitchFamily="2" charset="2"/>
              </a:rPr>
              <a:t>mSv</a:t>
            </a:r>
            <a:endParaRPr lang="de-DE" altLang="de-DE" b="1" dirty="0">
              <a:solidFill>
                <a:srgbClr val="000000"/>
              </a:solidFill>
              <a:sym typeface="Symbol" pitchFamily="2" charset="2"/>
            </a:endParaRPr>
          </a:p>
          <a:p>
            <a:pPr eaLnBrk="1" hangingPunct="1">
              <a:spcBef>
                <a:spcPct val="50000"/>
              </a:spcBef>
              <a:buFontTx/>
              <a:buChar char="•"/>
            </a:pPr>
            <a:endParaRPr lang="de-DE" altLang="de-DE" b="1" dirty="0">
              <a:solidFill>
                <a:srgbClr val="000000"/>
              </a:solidFill>
              <a:sym typeface="Symbol" pitchFamily="2" charset="2"/>
            </a:endParaRPr>
          </a:p>
          <a:p>
            <a:pPr eaLnBrk="1" hangingPunct="1">
              <a:spcBef>
                <a:spcPct val="50000"/>
              </a:spcBef>
              <a:buFontTx/>
              <a:buChar char="•"/>
            </a:pPr>
            <a:r>
              <a:rPr lang="de-DE" altLang="de-DE" b="1" dirty="0">
                <a:solidFill>
                  <a:srgbClr val="000000"/>
                </a:solidFill>
                <a:sym typeface="Symbol" pitchFamily="2" charset="2"/>
              </a:rPr>
              <a:t>CT-Untersuchung          2 – 4         </a:t>
            </a:r>
            <a:r>
              <a:rPr lang="de-DE" altLang="de-DE" b="1" dirty="0" err="1">
                <a:solidFill>
                  <a:srgbClr val="000000"/>
                </a:solidFill>
                <a:sym typeface="Symbol" pitchFamily="2" charset="2"/>
              </a:rPr>
              <a:t>mSv</a:t>
            </a:r>
            <a:br>
              <a:rPr lang="de-DE" altLang="de-DE" b="1" dirty="0">
                <a:solidFill>
                  <a:srgbClr val="000000"/>
                </a:solidFill>
                <a:sym typeface="Symbol" pitchFamily="2" charset="2"/>
              </a:rPr>
            </a:br>
            <a:r>
              <a:rPr lang="de-DE" altLang="de-DE" b="1" dirty="0">
                <a:solidFill>
                  <a:srgbClr val="000000"/>
                </a:solidFill>
                <a:sym typeface="Symbol" pitchFamily="2" charset="2"/>
              </a:rPr>
              <a:t>des Kopfes  </a:t>
            </a:r>
            <a:br>
              <a:rPr lang="de-DE" altLang="de-DE" b="1" dirty="0">
                <a:solidFill>
                  <a:srgbClr val="000000"/>
                </a:solidFill>
                <a:sym typeface="Symbol" pitchFamily="2" charset="2"/>
              </a:rPr>
            </a:br>
            <a:r>
              <a:rPr lang="de-DE" altLang="de-DE" b="1" dirty="0">
                <a:solidFill>
                  <a:srgbClr val="000000"/>
                </a:solidFill>
                <a:sym typeface="Symbol" pitchFamily="2" charset="2"/>
              </a:rPr>
              <a:t>          </a:t>
            </a:r>
            <a:endParaRPr lang="de-DE" altLang="de-DE" b="1" dirty="0">
              <a:solidFill>
                <a:srgbClr val="000000"/>
              </a:solidFill>
            </a:endParaRPr>
          </a:p>
        </p:txBody>
      </p:sp>
    </p:spTree>
    <p:extLst>
      <p:ext uri="{BB962C8B-B14F-4D97-AF65-F5344CB8AC3E}">
        <p14:creationId xmlns:p14="http://schemas.microsoft.com/office/powerpoint/2010/main" val="542325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0D91B-77B4-5E44-36B5-669C33EF3C41}"/>
              </a:ext>
            </a:extLst>
          </p:cNvPr>
          <p:cNvSpPr>
            <a:spLocks noGrp="1"/>
          </p:cNvSpPr>
          <p:nvPr>
            <p:ph type="title"/>
          </p:nvPr>
        </p:nvSpPr>
        <p:spPr/>
        <p:txBody>
          <a:bodyPr/>
          <a:lstStyle/>
          <a:p>
            <a:r>
              <a:rPr lang="de-DE" dirty="0"/>
              <a:t>Effektive Dosis im Vergleich (2)</a:t>
            </a:r>
          </a:p>
        </p:txBody>
      </p:sp>
      <p:sp>
        <p:nvSpPr>
          <p:cNvPr id="5" name="Text Box 5">
            <a:extLst>
              <a:ext uri="{FF2B5EF4-FFF2-40B4-BE49-F238E27FC236}">
                <a16:creationId xmlns:a16="http://schemas.microsoft.com/office/drawing/2014/main" id="{08920AAD-5C19-052F-FB64-BB127591957F}"/>
              </a:ext>
            </a:extLst>
          </p:cNvPr>
          <p:cNvSpPr txBox="1">
            <a:spLocks noChangeArrowheads="1"/>
          </p:cNvSpPr>
          <p:nvPr/>
        </p:nvSpPr>
        <p:spPr bwMode="auto">
          <a:xfrm>
            <a:off x="674077" y="2050111"/>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de-DE" altLang="de-DE" dirty="0"/>
              <a:t>Aufnahmen in der Zahnheilkunde im Vergleich:</a:t>
            </a:r>
          </a:p>
        </p:txBody>
      </p:sp>
      <p:sp>
        <p:nvSpPr>
          <p:cNvPr id="8" name="Text Box 4">
            <a:extLst>
              <a:ext uri="{FF2B5EF4-FFF2-40B4-BE49-F238E27FC236}">
                <a16:creationId xmlns:a16="http://schemas.microsoft.com/office/drawing/2014/main" id="{570DF42A-1122-56D9-6097-80F89EC981FC}"/>
              </a:ext>
            </a:extLst>
          </p:cNvPr>
          <p:cNvSpPr txBox="1">
            <a:spLocks noChangeArrowheads="1"/>
          </p:cNvSpPr>
          <p:nvPr/>
        </p:nvSpPr>
        <p:spPr bwMode="auto">
          <a:xfrm>
            <a:off x="734747" y="2684585"/>
            <a:ext cx="6840538"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FontTx/>
              <a:buChar char="•"/>
            </a:pPr>
            <a:r>
              <a:rPr lang="de-DE" altLang="de-DE" b="1" dirty="0">
                <a:solidFill>
                  <a:srgbClr val="000000"/>
                </a:solidFill>
              </a:rPr>
              <a:t>Zahnaufnahme		&lt;</a:t>
            </a:r>
            <a:r>
              <a:rPr lang="de-DE" altLang="de-DE" b="1" dirty="0">
                <a:solidFill>
                  <a:srgbClr val="000000"/>
                </a:solidFill>
                <a:sym typeface="Symbol" pitchFamily="2" charset="2"/>
              </a:rPr>
              <a:t>  0,01           </a:t>
            </a:r>
            <a:r>
              <a:rPr lang="de-DE" altLang="de-DE" b="1" dirty="0" err="1">
                <a:solidFill>
                  <a:srgbClr val="000000"/>
                </a:solidFill>
                <a:sym typeface="Symbol" pitchFamily="2" charset="2"/>
              </a:rPr>
              <a:t>mSv</a:t>
            </a:r>
            <a:br>
              <a:rPr lang="de-DE" altLang="de-DE" b="1" dirty="0">
                <a:solidFill>
                  <a:srgbClr val="000000"/>
                </a:solidFill>
                <a:sym typeface="Symbol" pitchFamily="2" charset="2"/>
              </a:rPr>
            </a:br>
            <a:endParaRPr lang="de-DE" altLang="de-DE" b="1" dirty="0">
              <a:solidFill>
                <a:srgbClr val="000000"/>
              </a:solidFill>
              <a:sym typeface="Symbol" pitchFamily="2" charset="2"/>
            </a:endParaRPr>
          </a:p>
          <a:p>
            <a:pPr eaLnBrk="1" hangingPunct="1">
              <a:spcBef>
                <a:spcPct val="50000"/>
              </a:spcBef>
              <a:buFontTx/>
              <a:buChar char="•"/>
            </a:pPr>
            <a:r>
              <a:rPr lang="de-DE" altLang="de-DE" b="1" dirty="0">
                <a:solidFill>
                  <a:srgbClr val="000000"/>
                </a:solidFill>
                <a:sym typeface="Symbol" pitchFamily="2" charset="2"/>
              </a:rPr>
              <a:t>Panoramaschicht-           0,004 - 0,03 </a:t>
            </a:r>
            <a:r>
              <a:rPr lang="de-DE" altLang="de-DE" b="1" dirty="0" err="1">
                <a:solidFill>
                  <a:srgbClr val="000000"/>
                </a:solidFill>
                <a:sym typeface="Symbol" pitchFamily="2" charset="2"/>
              </a:rPr>
              <a:t>mSv</a:t>
            </a:r>
            <a:br>
              <a:rPr lang="de-DE" altLang="de-DE" b="1" dirty="0">
                <a:solidFill>
                  <a:srgbClr val="000000"/>
                </a:solidFill>
                <a:sym typeface="Symbol" pitchFamily="2" charset="2"/>
              </a:rPr>
            </a:br>
            <a:r>
              <a:rPr lang="de-DE" altLang="de-DE" b="1" dirty="0" err="1">
                <a:solidFill>
                  <a:srgbClr val="000000"/>
                </a:solidFill>
                <a:sym typeface="Symbol" pitchFamily="2" charset="2"/>
              </a:rPr>
              <a:t>aufnahme</a:t>
            </a:r>
            <a:r>
              <a:rPr lang="de-DE" altLang="de-DE" b="1" dirty="0">
                <a:solidFill>
                  <a:srgbClr val="000000"/>
                </a:solidFill>
                <a:sym typeface="Symbol" pitchFamily="2" charset="2"/>
              </a:rPr>
              <a:t>			   </a:t>
            </a:r>
            <a:r>
              <a:rPr lang="de-DE" altLang="de-DE" sz="1800" i="1" dirty="0">
                <a:solidFill>
                  <a:srgbClr val="000000"/>
                </a:solidFill>
                <a:sym typeface="Symbol" pitchFamily="2" charset="2"/>
              </a:rPr>
              <a:t>abhängig vom Gerätetyp</a:t>
            </a:r>
            <a:r>
              <a:rPr lang="de-DE" altLang="de-DE" b="1" dirty="0">
                <a:solidFill>
                  <a:srgbClr val="000000"/>
                </a:solidFill>
                <a:sym typeface="Symbol" pitchFamily="2" charset="2"/>
              </a:rPr>
              <a:t>	</a:t>
            </a:r>
          </a:p>
          <a:p>
            <a:pPr eaLnBrk="1" hangingPunct="1">
              <a:spcBef>
                <a:spcPct val="50000"/>
              </a:spcBef>
              <a:buFontTx/>
              <a:buChar char="•"/>
            </a:pPr>
            <a:r>
              <a:rPr lang="de-DE" altLang="de-DE" b="1" dirty="0">
                <a:solidFill>
                  <a:srgbClr val="000000"/>
                </a:solidFill>
                <a:sym typeface="Symbol" pitchFamily="2" charset="2"/>
              </a:rPr>
              <a:t>Fernröntgenseitenbild 	&lt;  0,003     </a:t>
            </a:r>
            <a:r>
              <a:rPr lang="de-DE" altLang="de-DE" b="1" dirty="0" err="1">
                <a:solidFill>
                  <a:srgbClr val="000000"/>
                </a:solidFill>
                <a:sym typeface="Symbol" pitchFamily="2" charset="2"/>
              </a:rPr>
              <a:t>mSv</a:t>
            </a:r>
            <a:endParaRPr lang="de-DE" altLang="de-DE" b="1" dirty="0">
              <a:solidFill>
                <a:srgbClr val="000000"/>
              </a:solidFill>
              <a:sym typeface="Symbol" pitchFamily="2" charset="2"/>
            </a:endParaRPr>
          </a:p>
          <a:p>
            <a:pPr eaLnBrk="1" hangingPunct="1">
              <a:spcBef>
                <a:spcPct val="50000"/>
              </a:spcBef>
              <a:buFontTx/>
              <a:buChar char="•"/>
            </a:pPr>
            <a:endParaRPr lang="de-DE" altLang="de-DE" b="1" dirty="0">
              <a:solidFill>
                <a:srgbClr val="000000"/>
              </a:solidFill>
              <a:sym typeface="Symbol" pitchFamily="2" charset="2"/>
            </a:endParaRPr>
          </a:p>
          <a:p>
            <a:pPr eaLnBrk="1" hangingPunct="1">
              <a:spcBef>
                <a:spcPct val="50000"/>
              </a:spcBef>
            </a:pPr>
            <a:r>
              <a:rPr lang="de-DE" altLang="de-DE" b="1" dirty="0">
                <a:solidFill>
                  <a:srgbClr val="000000"/>
                </a:solidFill>
                <a:sym typeface="Symbol" pitchFamily="2" charset="2"/>
              </a:rPr>
              <a:t>          </a:t>
            </a:r>
            <a:endParaRPr lang="de-DE" altLang="de-DE" b="1" dirty="0">
              <a:solidFill>
                <a:srgbClr val="000000"/>
              </a:solidFill>
            </a:endParaRPr>
          </a:p>
        </p:txBody>
      </p:sp>
    </p:spTree>
    <p:extLst>
      <p:ext uri="{BB962C8B-B14F-4D97-AF65-F5344CB8AC3E}">
        <p14:creationId xmlns:p14="http://schemas.microsoft.com/office/powerpoint/2010/main" val="1293777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D722ED-FAF1-12E1-1C02-F4D08801A10A}"/>
              </a:ext>
            </a:extLst>
          </p:cNvPr>
          <p:cNvSpPr>
            <a:spLocks noGrp="1"/>
          </p:cNvSpPr>
          <p:nvPr>
            <p:ph type="title"/>
          </p:nvPr>
        </p:nvSpPr>
        <p:spPr/>
        <p:txBody>
          <a:bodyPr/>
          <a:lstStyle/>
          <a:p>
            <a:r>
              <a:rPr lang="de-DE" dirty="0"/>
              <a:t>Effektive Dosis im Vergleich (3)</a:t>
            </a:r>
          </a:p>
        </p:txBody>
      </p:sp>
      <p:sp>
        <p:nvSpPr>
          <p:cNvPr id="5" name="Text Box 4">
            <a:extLst>
              <a:ext uri="{FF2B5EF4-FFF2-40B4-BE49-F238E27FC236}">
                <a16:creationId xmlns:a16="http://schemas.microsoft.com/office/drawing/2014/main" id="{56243FAC-DDC8-BCB8-6A10-CE78F04B322A}"/>
              </a:ext>
            </a:extLst>
          </p:cNvPr>
          <p:cNvSpPr txBox="1">
            <a:spLocks noChangeArrowheads="1"/>
          </p:cNvSpPr>
          <p:nvPr/>
        </p:nvSpPr>
        <p:spPr bwMode="auto">
          <a:xfrm>
            <a:off x="471761" y="1828931"/>
            <a:ext cx="8153400" cy="5029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de-DE" altLang="de-DE" sz="2800" b="1" dirty="0">
                <a:solidFill>
                  <a:srgbClr val="000000"/>
                </a:solidFill>
              </a:rPr>
              <a:t>Strahlenbelastung:</a:t>
            </a:r>
          </a:p>
          <a:p>
            <a:pPr eaLnBrk="1" hangingPunct="1">
              <a:spcBef>
                <a:spcPct val="50000"/>
              </a:spcBef>
            </a:pPr>
            <a:endParaRPr lang="de-DE" altLang="de-DE" sz="2000" b="1" dirty="0">
              <a:solidFill>
                <a:srgbClr val="000000"/>
              </a:solidFill>
            </a:endParaRPr>
          </a:p>
          <a:p>
            <a:pPr eaLnBrk="1" hangingPunct="1">
              <a:spcBef>
                <a:spcPct val="50000"/>
              </a:spcBef>
              <a:buFontTx/>
              <a:buChar char="•"/>
            </a:pPr>
            <a:r>
              <a:rPr lang="de-DE" altLang="de-DE" b="1" dirty="0">
                <a:solidFill>
                  <a:srgbClr val="000000"/>
                </a:solidFill>
                <a:sym typeface="Symbol" pitchFamily="2" charset="2"/>
              </a:rPr>
              <a:t>Fliegen (10 Std., 10 000m Höhe)	 	 0,05 </a:t>
            </a:r>
            <a:r>
              <a:rPr lang="de-DE" altLang="de-DE" b="1" dirty="0" err="1">
                <a:solidFill>
                  <a:srgbClr val="000000"/>
                </a:solidFill>
                <a:sym typeface="Symbol" pitchFamily="2" charset="2"/>
              </a:rPr>
              <a:t>mSv</a:t>
            </a:r>
            <a:endParaRPr lang="de-DE" altLang="de-DE" b="1" dirty="0">
              <a:solidFill>
                <a:srgbClr val="000000"/>
              </a:solidFill>
            </a:endParaRPr>
          </a:p>
          <a:p>
            <a:pPr eaLnBrk="1" hangingPunct="1">
              <a:spcBef>
                <a:spcPct val="50000"/>
              </a:spcBef>
              <a:buFontTx/>
              <a:buChar char="•"/>
            </a:pPr>
            <a:r>
              <a:rPr lang="de-DE" altLang="de-DE" b="1" dirty="0">
                <a:solidFill>
                  <a:srgbClr val="000000"/>
                </a:solidFill>
                <a:sym typeface="Symbol" pitchFamily="2" charset="2"/>
              </a:rPr>
              <a:t>Natürliche Strahlenbelastung:           2,7 </a:t>
            </a:r>
            <a:r>
              <a:rPr lang="de-DE" altLang="de-DE" b="1" dirty="0" err="1">
                <a:solidFill>
                  <a:srgbClr val="000000"/>
                </a:solidFill>
                <a:sym typeface="Symbol" pitchFamily="2" charset="2"/>
              </a:rPr>
              <a:t>mSv</a:t>
            </a:r>
            <a:r>
              <a:rPr lang="de-DE" altLang="de-DE" b="1" dirty="0">
                <a:solidFill>
                  <a:srgbClr val="000000"/>
                </a:solidFill>
                <a:sym typeface="Symbol" pitchFamily="2" charset="2"/>
              </a:rPr>
              <a:t>/ Jahr </a:t>
            </a:r>
          </a:p>
          <a:p>
            <a:pPr eaLnBrk="1" hangingPunct="1">
              <a:spcBef>
                <a:spcPct val="50000"/>
              </a:spcBef>
              <a:buFontTx/>
              <a:buChar char="•"/>
            </a:pPr>
            <a:r>
              <a:rPr lang="de-DE" altLang="de-DE" b="1" dirty="0">
                <a:solidFill>
                  <a:srgbClr val="000000"/>
                </a:solidFill>
              </a:rPr>
              <a:t>Rauchen (20 Zig./Tag):                        107 </a:t>
            </a:r>
            <a:r>
              <a:rPr lang="de-DE" altLang="de-DE" b="1" dirty="0" err="1">
                <a:solidFill>
                  <a:srgbClr val="000000"/>
                </a:solidFill>
              </a:rPr>
              <a:t>mSv</a:t>
            </a:r>
            <a:r>
              <a:rPr lang="de-DE" altLang="de-DE" b="1" dirty="0">
                <a:solidFill>
                  <a:srgbClr val="000000"/>
                </a:solidFill>
              </a:rPr>
              <a:t> / Jahr </a:t>
            </a:r>
          </a:p>
          <a:p>
            <a:pPr eaLnBrk="1" hangingPunct="1">
              <a:lnSpc>
                <a:spcPct val="80000"/>
              </a:lnSpc>
              <a:spcBef>
                <a:spcPct val="50000"/>
              </a:spcBef>
            </a:pPr>
            <a:r>
              <a:rPr lang="de-DE" altLang="de-DE" sz="1200" b="1" dirty="0">
                <a:solidFill>
                  <a:srgbClr val="000000"/>
                </a:solidFill>
              </a:rPr>
              <a:t>					    		  Lungendosis durch radioaktive</a:t>
            </a:r>
            <a:br>
              <a:rPr lang="de-DE" altLang="de-DE" sz="1200" b="1" dirty="0">
                <a:solidFill>
                  <a:srgbClr val="000000"/>
                </a:solidFill>
              </a:rPr>
            </a:br>
            <a:br>
              <a:rPr lang="de-DE" altLang="de-DE" sz="1200" b="1" dirty="0">
                <a:solidFill>
                  <a:srgbClr val="000000"/>
                </a:solidFill>
              </a:rPr>
            </a:br>
            <a:r>
              <a:rPr lang="de-DE" altLang="de-DE" sz="1200" b="1" dirty="0">
                <a:solidFill>
                  <a:srgbClr val="000000"/>
                </a:solidFill>
              </a:rPr>
              <a:t>			                      		  Belastung des Tabaks                 </a:t>
            </a:r>
            <a:br>
              <a:rPr lang="de-DE" altLang="de-DE" sz="1200" b="1" dirty="0">
                <a:solidFill>
                  <a:srgbClr val="000000"/>
                </a:solidFill>
              </a:rPr>
            </a:br>
            <a:r>
              <a:rPr lang="de-DE" altLang="de-DE" sz="1200" b="1" dirty="0">
                <a:solidFill>
                  <a:srgbClr val="000000"/>
                </a:solidFill>
              </a:rPr>
              <a:t>                                                                                                                          </a:t>
            </a:r>
            <a:br>
              <a:rPr lang="de-DE" altLang="de-DE" sz="900" b="1" dirty="0">
                <a:solidFill>
                  <a:srgbClr val="000000"/>
                </a:solidFill>
              </a:rPr>
            </a:br>
            <a:r>
              <a:rPr lang="de-DE" sz="1600" b="1" i="0" u="none" strike="noStrike" dirty="0">
                <a:solidFill>
                  <a:srgbClr val="FF0000"/>
                </a:solidFill>
                <a:effectLst/>
                <a:cs typeface="Arial" panose="020B0604020202020204" pitchFamily="34" charset="0"/>
              </a:rPr>
              <a:t>Ein starker Raucher mit 20-40 Zigaretten pro Tag verpasst seinen Bronchien pro Jahr die gleiche Strahlenmenge, als wenn er sich 250 Mal seine Lungen röntgen lassen würde.</a:t>
            </a:r>
            <a:endParaRPr lang="de-DE" altLang="de-DE" sz="1600" b="1" dirty="0">
              <a:solidFill>
                <a:srgbClr val="FF0000"/>
              </a:solidFill>
              <a:cs typeface="Arial" panose="020B0604020202020204" pitchFamily="34" charset="0"/>
              <a:sym typeface="Symbol" pitchFamily="2" charset="2"/>
            </a:endParaRPr>
          </a:p>
          <a:p>
            <a:pPr marL="0" indent="0" eaLnBrk="1" hangingPunct="1">
              <a:spcBef>
                <a:spcPct val="50000"/>
              </a:spcBef>
            </a:pPr>
            <a:endParaRPr lang="de-DE" altLang="de-DE" b="1" dirty="0">
              <a:solidFill>
                <a:srgbClr val="000000"/>
              </a:solidFill>
              <a:sym typeface="Symbol" pitchFamily="2" charset="2"/>
            </a:endParaRPr>
          </a:p>
          <a:p>
            <a:pPr eaLnBrk="1" hangingPunct="1">
              <a:spcBef>
                <a:spcPct val="50000"/>
              </a:spcBef>
            </a:pPr>
            <a:endParaRPr lang="de-DE" altLang="de-DE" b="1" dirty="0">
              <a:solidFill>
                <a:srgbClr val="000000"/>
              </a:solidFill>
            </a:endParaRPr>
          </a:p>
        </p:txBody>
      </p:sp>
    </p:spTree>
    <p:extLst>
      <p:ext uri="{BB962C8B-B14F-4D97-AF65-F5344CB8AC3E}">
        <p14:creationId xmlns:p14="http://schemas.microsoft.com/office/powerpoint/2010/main" val="2376144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010CC4-12DB-9089-DE61-E0A04D3F218E}"/>
              </a:ext>
            </a:extLst>
          </p:cNvPr>
          <p:cNvSpPr>
            <a:spLocks noGrp="1"/>
          </p:cNvSpPr>
          <p:nvPr>
            <p:ph type="title"/>
          </p:nvPr>
        </p:nvSpPr>
        <p:spPr/>
        <p:txBody>
          <a:bodyPr/>
          <a:lstStyle/>
          <a:p>
            <a:r>
              <a:rPr lang="de-DE" dirty="0"/>
              <a:t>Strahlenbelastung durch Rauchen</a:t>
            </a:r>
          </a:p>
        </p:txBody>
      </p:sp>
      <p:sp>
        <p:nvSpPr>
          <p:cNvPr id="6" name="Form 59394">
            <a:extLst>
              <a:ext uri="{FF2B5EF4-FFF2-40B4-BE49-F238E27FC236}">
                <a16:creationId xmlns:a16="http://schemas.microsoft.com/office/drawing/2014/main" id="{895C4303-ECE5-1095-E7B9-A705D9E9A98D}"/>
              </a:ext>
            </a:extLst>
          </p:cNvPr>
          <p:cNvSpPr txBox="1">
            <a:spLocks noChangeArrowheads="1"/>
          </p:cNvSpPr>
          <p:nvPr/>
        </p:nvSpPr>
        <p:spPr bwMode="auto">
          <a:xfrm>
            <a:off x="850900" y="2091593"/>
            <a:ext cx="7219950" cy="37290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90500" indent="-190500">
              <a:buFontTx/>
              <a:buNone/>
            </a:pPr>
            <a:r>
              <a:rPr lang="en-US" altLang="de-DE" b="1" dirty="0" err="1"/>
              <a:t>Lungendosis</a:t>
            </a:r>
            <a:endParaRPr lang="de-DE" altLang="de-DE" dirty="0"/>
          </a:p>
          <a:p>
            <a:pPr marL="571500" lvl="1" indent="-190500">
              <a:buFontTx/>
              <a:buNone/>
            </a:pPr>
            <a:r>
              <a:rPr lang="en-US" altLang="de-DE" b="1" dirty="0"/>
              <a:t>Bei 20 </a:t>
            </a:r>
            <a:r>
              <a:rPr lang="en-US" altLang="de-DE" b="1" dirty="0" err="1"/>
              <a:t>Zigaretten</a:t>
            </a:r>
            <a:r>
              <a:rPr lang="en-US" altLang="de-DE" b="1" dirty="0"/>
              <a:t> am Tag: </a:t>
            </a:r>
          </a:p>
          <a:p>
            <a:pPr marL="571500" lvl="1" indent="-190500">
              <a:buFontTx/>
              <a:buNone/>
            </a:pPr>
            <a:r>
              <a:rPr lang="en-US" altLang="de-DE" b="1" dirty="0"/>
              <a:t> </a:t>
            </a:r>
            <a:r>
              <a:rPr lang="en-US" altLang="de-DE" b="1" dirty="0">
                <a:solidFill>
                  <a:srgbClr val="FF0000"/>
                </a:solidFill>
              </a:rPr>
              <a:t>10 mSv </a:t>
            </a:r>
            <a:r>
              <a:rPr lang="en-US" altLang="de-DE" b="1" dirty="0"/>
              <a:t>pro </a:t>
            </a:r>
            <a:r>
              <a:rPr lang="en-US" altLang="de-DE" b="1" dirty="0" err="1"/>
              <a:t>Jahr</a:t>
            </a:r>
            <a:r>
              <a:rPr lang="en-US" altLang="de-DE" b="1" dirty="0"/>
              <a:t> </a:t>
            </a:r>
          </a:p>
          <a:p>
            <a:pPr marL="571500" lvl="1" indent="-190500">
              <a:buFontTx/>
              <a:buNone/>
            </a:pPr>
            <a:endParaRPr lang="en-US" altLang="de-DE" b="1" dirty="0"/>
          </a:p>
          <a:p>
            <a:pPr marL="190500" indent="-190500">
              <a:buFontTx/>
              <a:buNone/>
            </a:pPr>
            <a:r>
              <a:rPr lang="de-DE" altLang="de-DE" b="1" dirty="0"/>
              <a:t>80-90 % aller Lungenkrebsfälle </a:t>
            </a:r>
            <a:br>
              <a:rPr lang="de-DE" altLang="de-DE" b="1" dirty="0"/>
            </a:br>
            <a:r>
              <a:rPr lang="de-DE" altLang="de-DE" b="1" dirty="0"/>
              <a:t>werden durch Rauchen verursacht, davon ca.</a:t>
            </a:r>
            <a:br>
              <a:rPr lang="de-DE" altLang="de-DE" dirty="0">
                <a:solidFill>
                  <a:schemeClr val="bg2"/>
                </a:solidFill>
              </a:rPr>
            </a:br>
            <a:endParaRPr lang="de-DE" altLang="de-DE" dirty="0">
              <a:solidFill>
                <a:schemeClr val="bg2"/>
              </a:solidFill>
            </a:endParaRPr>
          </a:p>
          <a:p>
            <a:pPr marL="190500" indent="-190500">
              <a:buFontTx/>
              <a:buNone/>
            </a:pPr>
            <a:r>
              <a:rPr lang="de-DE" altLang="de-DE" b="1" dirty="0">
                <a:solidFill>
                  <a:schemeClr val="accent2"/>
                </a:solidFill>
              </a:rPr>
              <a:t>    </a:t>
            </a:r>
            <a:r>
              <a:rPr lang="de-DE" altLang="de-DE" b="1" dirty="0">
                <a:solidFill>
                  <a:srgbClr val="FF0000"/>
                </a:solidFill>
              </a:rPr>
              <a:t>50 % durch Strahlenbelastung</a:t>
            </a:r>
          </a:p>
        </p:txBody>
      </p:sp>
    </p:spTree>
    <p:extLst>
      <p:ext uri="{BB962C8B-B14F-4D97-AF65-F5344CB8AC3E}">
        <p14:creationId xmlns:p14="http://schemas.microsoft.com/office/powerpoint/2010/main" val="2085570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987F3C-9625-5C18-CDA6-95315DEC7964}"/>
              </a:ext>
            </a:extLst>
          </p:cNvPr>
          <p:cNvSpPr>
            <a:spLocks noGrp="1"/>
          </p:cNvSpPr>
          <p:nvPr>
            <p:ph type="title"/>
          </p:nvPr>
        </p:nvSpPr>
        <p:spPr/>
        <p:txBody>
          <a:bodyPr/>
          <a:lstStyle/>
          <a:p>
            <a:r>
              <a:rPr lang="de-DE" dirty="0"/>
              <a:t>Strahlenschutz-Grundsätze</a:t>
            </a:r>
          </a:p>
        </p:txBody>
      </p:sp>
      <p:sp>
        <p:nvSpPr>
          <p:cNvPr id="4" name="Textfeld 3">
            <a:extLst>
              <a:ext uri="{FF2B5EF4-FFF2-40B4-BE49-F238E27FC236}">
                <a16:creationId xmlns:a16="http://schemas.microsoft.com/office/drawing/2014/main" id="{FA9E356D-0C21-4C28-7ED2-2F0EDD901F3E}"/>
              </a:ext>
            </a:extLst>
          </p:cNvPr>
          <p:cNvSpPr txBox="1"/>
          <p:nvPr/>
        </p:nvSpPr>
        <p:spPr>
          <a:xfrm>
            <a:off x="363415" y="2180493"/>
            <a:ext cx="8417169" cy="3765133"/>
          </a:xfrm>
          <a:prstGeom prst="rect">
            <a:avLst/>
          </a:prstGeom>
          <a:noFill/>
        </p:spPr>
        <p:txBody>
          <a:bodyPr wrap="square" rtlCol="0">
            <a:spAutoFit/>
          </a:bodyPr>
          <a:lstStyle/>
          <a:p>
            <a:pPr>
              <a:buFont typeface="Arial" panose="020B0604020202020204" pitchFamily="34" charset="0"/>
              <a:buChar char="•"/>
            </a:pPr>
            <a:r>
              <a:rPr lang="de-DE" sz="1800" dirty="0">
                <a:effectLst/>
                <a:latin typeface="ArialMT"/>
              </a:rPr>
              <a:t> Keine </a:t>
            </a:r>
            <a:r>
              <a:rPr lang="de-DE" sz="1800" dirty="0" err="1">
                <a:effectLst/>
                <a:latin typeface="ArialMT"/>
              </a:rPr>
              <a:t>Röntgenaufnahme</a:t>
            </a:r>
            <a:r>
              <a:rPr lang="de-DE" sz="1800" dirty="0">
                <a:effectLst/>
                <a:latin typeface="ArialMT"/>
              </a:rPr>
              <a:t> ohne medizinische Indikation. Der gesundheitliche Nutzen muss </a:t>
            </a:r>
            <a:r>
              <a:rPr lang="de-DE" sz="1800" dirty="0" err="1">
                <a:effectLst/>
                <a:latin typeface="ArialMT"/>
              </a:rPr>
              <a:t>gegenüber</a:t>
            </a:r>
            <a:r>
              <a:rPr lang="de-DE" sz="1800" dirty="0">
                <a:effectLst/>
                <a:latin typeface="ArialMT"/>
              </a:rPr>
              <a:t> dem Strahlenrisiko </a:t>
            </a:r>
            <a:r>
              <a:rPr lang="de-DE" sz="1800" dirty="0" err="1">
                <a:effectLst/>
                <a:latin typeface="ArialMT"/>
              </a:rPr>
              <a:t>überwiegen</a:t>
            </a:r>
            <a:r>
              <a:rPr lang="de-DE" dirty="0">
                <a:latin typeface="ArialMT"/>
              </a:rPr>
              <a:t> (</a:t>
            </a:r>
            <a:r>
              <a:rPr lang="de-DE" sz="1800" dirty="0">
                <a:effectLst/>
                <a:latin typeface="ArialMT"/>
              </a:rPr>
              <a:t>Vermeidung jeder </a:t>
            </a:r>
            <a:r>
              <a:rPr lang="de-DE" sz="1800" dirty="0" err="1">
                <a:effectLst/>
                <a:latin typeface="ArialMT"/>
              </a:rPr>
              <a:t>unnötigen</a:t>
            </a:r>
            <a:r>
              <a:rPr lang="de-DE" sz="1800" dirty="0">
                <a:effectLst/>
                <a:latin typeface="ArialMT"/>
              </a:rPr>
              <a:t> Strahlenexposition)</a:t>
            </a:r>
            <a:r>
              <a:rPr lang="de-DE" sz="1800" dirty="0">
                <a:effectLst/>
              </a:rPr>
              <a:t> </a:t>
            </a:r>
            <a:r>
              <a:rPr lang="de-DE" b="1" dirty="0">
                <a:solidFill>
                  <a:srgbClr val="FF0000"/>
                </a:solidFill>
                <a:latin typeface="ArialMT"/>
              </a:rPr>
              <a:t>→ Rechtfertigende Indikation</a:t>
            </a:r>
            <a:endParaRPr lang="de-DE" sz="1800" b="1" dirty="0">
              <a:solidFill>
                <a:srgbClr val="FF0000"/>
              </a:solidFill>
              <a:effectLst/>
              <a:latin typeface="ArialMT"/>
            </a:endParaRPr>
          </a:p>
          <a:p>
            <a:pPr>
              <a:buFont typeface="Arial" panose="020B0604020202020204" pitchFamily="34" charset="0"/>
              <a:buChar char="•"/>
            </a:pPr>
            <a:endParaRPr lang="de-DE" sz="1600" dirty="0">
              <a:effectLst/>
            </a:endParaRPr>
          </a:p>
          <a:p>
            <a:pPr>
              <a:buFont typeface="Arial" panose="020B0604020202020204" pitchFamily="34" charset="0"/>
              <a:buChar char="•"/>
            </a:pPr>
            <a:r>
              <a:rPr lang="de-DE" sz="1800" dirty="0">
                <a:effectLst/>
                <a:latin typeface="Symbol" pitchFamily="2" charset="2"/>
              </a:rPr>
              <a:t> </a:t>
            </a:r>
            <a:r>
              <a:rPr lang="de-DE" sz="1800" dirty="0">
                <a:effectLst/>
                <a:latin typeface="ArialMT"/>
              </a:rPr>
              <a:t>Bei mehreren geeigneten bildgebenden Verfahren ist dasjenige </a:t>
            </a:r>
            <a:r>
              <a:rPr lang="de-DE" sz="1800" dirty="0" err="1">
                <a:effectLst/>
                <a:latin typeface="ArialMT"/>
              </a:rPr>
              <a:t>auszuwählen</a:t>
            </a:r>
            <a:r>
              <a:rPr lang="de-DE" sz="1800" dirty="0">
                <a:effectLst/>
                <a:latin typeface="ArialMT"/>
              </a:rPr>
              <a:t>, welches </a:t>
            </a:r>
            <a:r>
              <a:rPr lang="de-DE" sz="1800" dirty="0" err="1">
                <a:effectLst/>
                <a:latin typeface="ArialMT"/>
              </a:rPr>
              <a:t>für</a:t>
            </a:r>
            <a:r>
              <a:rPr lang="de-DE" sz="1800" dirty="0">
                <a:effectLst/>
                <a:latin typeface="ArialMT"/>
              </a:rPr>
              <a:t> den Patienten mit der geringsten oder mit keiner Strahlenexposition verbunden ist </a:t>
            </a:r>
            <a:r>
              <a:rPr lang="de-DE" sz="1800" b="1" dirty="0">
                <a:solidFill>
                  <a:srgbClr val="FF0000"/>
                </a:solidFill>
                <a:effectLst/>
                <a:latin typeface="ArialMT"/>
              </a:rPr>
              <a:t>→ Geringhalten jeder Strahlenexposition </a:t>
            </a:r>
            <a:endParaRPr lang="de-DE" b="1" dirty="0">
              <a:solidFill>
                <a:srgbClr val="FF0000"/>
              </a:solidFill>
            </a:endParaRPr>
          </a:p>
          <a:p>
            <a:endParaRPr lang="de-DE" sz="1600" dirty="0">
              <a:effectLst/>
            </a:endParaRPr>
          </a:p>
          <a:p>
            <a:pPr>
              <a:buFont typeface="Arial" panose="020B0604020202020204" pitchFamily="34" charset="0"/>
              <a:buChar char="•"/>
            </a:pPr>
            <a:r>
              <a:rPr lang="de-DE" sz="1800" dirty="0">
                <a:effectLst/>
                <a:latin typeface="ArialMT"/>
              </a:rPr>
              <a:t> Sind nur bildgebende Verfahren geeignet, die mit einer </a:t>
            </a:r>
            <a:r>
              <a:rPr lang="de-DE" sz="1800" dirty="0" err="1">
                <a:effectLst/>
                <a:latin typeface="ArialMT"/>
              </a:rPr>
              <a:t>Röntgenstrahlenbe-lastung</a:t>
            </a:r>
            <a:r>
              <a:rPr lang="de-DE" sz="1800" dirty="0">
                <a:effectLst/>
                <a:latin typeface="ArialMT"/>
              </a:rPr>
              <a:t> verbunden sind, so ist das </a:t>
            </a:r>
            <a:r>
              <a:rPr lang="de-DE" sz="1800" dirty="0" err="1">
                <a:effectLst/>
                <a:latin typeface="ArialMT"/>
              </a:rPr>
              <a:t>auszuwählen</a:t>
            </a:r>
            <a:r>
              <a:rPr lang="de-DE" sz="1800" dirty="0">
                <a:effectLst/>
                <a:latin typeface="ArialMT"/>
              </a:rPr>
              <a:t>, welches bei vergleichbarem gesundheitlichem Nutzen mit der geringsten Strahlenbelastung verbunden ist.</a:t>
            </a:r>
          </a:p>
          <a:p>
            <a:pPr>
              <a:buFont typeface="Arial" panose="020B0604020202020204" pitchFamily="34" charset="0"/>
              <a:buChar char="•"/>
            </a:pPr>
            <a:endParaRPr lang="de-DE" sz="1600" dirty="0">
              <a:effectLst/>
            </a:endParaRPr>
          </a:p>
          <a:p>
            <a:pPr>
              <a:buFont typeface="Arial" panose="020B0604020202020204" pitchFamily="34" charset="0"/>
              <a:buChar char="•"/>
            </a:pPr>
            <a:r>
              <a:rPr lang="de-DE" sz="1800" dirty="0">
                <a:effectLst/>
                <a:latin typeface="Symbol" pitchFamily="2" charset="2"/>
              </a:rPr>
              <a:t>  </a:t>
            </a:r>
            <a:r>
              <a:rPr lang="de-DE" sz="1800" dirty="0">
                <a:effectLst/>
                <a:latin typeface="ArialMT"/>
              </a:rPr>
              <a:t>Alle </a:t>
            </a:r>
            <a:r>
              <a:rPr lang="de-DE" sz="1800" dirty="0" err="1">
                <a:effectLst/>
                <a:latin typeface="ArialMT"/>
              </a:rPr>
              <a:t>Möglichkeiten</a:t>
            </a:r>
            <a:r>
              <a:rPr lang="de-DE" sz="1800" dirty="0">
                <a:effectLst/>
                <a:latin typeface="ArialMT"/>
              </a:rPr>
              <a:t> des Strahlenschutzes sind </a:t>
            </a:r>
            <a:r>
              <a:rPr lang="de-DE" sz="1800" dirty="0" err="1">
                <a:effectLst/>
                <a:latin typeface="ArialMT"/>
              </a:rPr>
              <a:t>für</a:t>
            </a:r>
            <a:r>
              <a:rPr lang="de-DE" sz="1800" dirty="0">
                <a:effectLst/>
                <a:latin typeface="ArialMT"/>
              </a:rPr>
              <a:t> den Patienten </a:t>
            </a:r>
            <a:r>
              <a:rPr lang="de-DE" sz="1800" dirty="0" err="1">
                <a:effectLst/>
                <a:latin typeface="ArialMT"/>
              </a:rPr>
              <a:t>auszuschöpfen</a:t>
            </a:r>
            <a:r>
              <a:rPr lang="de-DE" sz="1800" dirty="0">
                <a:effectLst/>
                <a:latin typeface="ArialMT"/>
              </a:rPr>
              <a:t>. </a:t>
            </a:r>
            <a:endParaRPr lang="de-DE" sz="1600" dirty="0">
              <a:effectLst/>
            </a:endParaRPr>
          </a:p>
          <a:p>
            <a:pPr algn="r"/>
            <a:endParaRPr lang="de-DE" sz="1600" baseline="30000" dirty="0">
              <a:latin typeface="Arial"/>
              <a:cs typeface="Arial"/>
            </a:endParaRPr>
          </a:p>
        </p:txBody>
      </p:sp>
    </p:spTree>
    <p:extLst>
      <p:ext uri="{BB962C8B-B14F-4D97-AF65-F5344CB8AC3E}">
        <p14:creationId xmlns:p14="http://schemas.microsoft.com/office/powerpoint/2010/main" val="1689116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32B68-ABD9-F1B9-4C24-88911FF70355}"/>
              </a:ext>
            </a:extLst>
          </p:cNvPr>
          <p:cNvSpPr>
            <a:spLocks noGrp="1"/>
          </p:cNvSpPr>
          <p:nvPr>
            <p:ph type="title"/>
          </p:nvPr>
        </p:nvSpPr>
        <p:spPr>
          <a:xfrm>
            <a:off x="770978" y="129658"/>
            <a:ext cx="6608233" cy="1143000"/>
          </a:xfrm>
        </p:spPr>
        <p:txBody>
          <a:bodyPr/>
          <a:lstStyle/>
          <a:p>
            <a:r>
              <a:rPr lang="de-DE" dirty="0">
                <a:latin typeface="Arial" panose="020B0604020202020204" pitchFamily="34" charset="0"/>
                <a:cs typeface="Arial" panose="020B0604020202020204" pitchFamily="34" charset="0"/>
              </a:rPr>
              <a:t>Strahlenschutz</a:t>
            </a:r>
          </a:p>
        </p:txBody>
      </p:sp>
      <p:sp>
        <p:nvSpPr>
          <p:cNvPr id="4" name="Textfeld 3">
            <a:extLst>
              <a:ext uri="{FF2B5EF4-FFF2-40B4-BE49-F238E27FC236}">
                <a16:creationId xmlns:a16="http://schemas.microsoft.com/office/drawing/2014/main" id="{F2D07A87-69FE-1361-6DF7-BC306C780907}"/>
              </a:ext>
            </a:extLst>
          </p:cNvPr>
          <p:cNvSpPr txBox="1"/>
          <p:nvPr/>
        </p:nvSpPr>
        <p:spPr>
          <a:xfrm>
            <a:off x="-2402414" y="2596055"/>
            <a:ext cx="184731" cy="256480"/>
          </a:xfrm>
          <a:prstGeom prst="rect">
            <a:avLst/>
          </a:prstGeom>
          <a:noFill/>
        </p:spPr>
        <p:txBody>
          <a:bodyPr wrap="none" rtlCol="0">
            <a:spAutoFit/>
          </a:bodyPr>
          <a:lstStyle/>
          <a:p>
            <a:pPr algn="r"/>
            <a:endParaRPr lang="de-DE" sz="1600" baseline="30000" dirty="0">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6C753DA6-72C8-93A0-9C49-AA005F91AE72}"/>
              </a:ext>
            </a:extLst>
          </p:cNvPr>
          <p:cNvSpPr txBox="1">
            <a:spLocks noChangeArrowheads="1"/>
          </p:cNvSpPr>
          <p:nvPr/>
        </p:nvSpPr>
        <p:spPr bwMode="auto">
          <a:xfrm>
            <a:off x="734082" y="1875276"/>
            <a:ext cx="1724025"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Möglichkeiten</a:t>
            </a:r>
          </a:p>
        </p:txBody>
      </p:sp>
      <p:sp>
        <p:nvSpPr>
          <p:cNvPr id="17" name="Textfeld 4">
            <a:extLst>
              <a:ext uri="{FF2B5EF4-FFF2-40B4-BE49-F238E27FC236}">
                <a16:creationId xmlns:a16="http://schemas.microsoft.com/office/drawing/2014/main" id="{80D0D878-786F-013C-52A4-F55F2065FEA8}"/>
              </a:ext>
            </a:extLst>
          </p:cNvPr>
          <p:cNvSpPr txBox="1">
            <a:spLocks noChangeArrowheads="1"/>
          </p:cNvSpPr>
          <p:nvPr/>
        </p:nvSpPr>
        <p:spPr bwMode="auto">
          <a:xfrm>
            <a:off x="1234145" y="2248338"/>
            <a:ext cx="1620957"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Bleischürze</a:t>
            </a:r>
          </a:p>
        </p:txBody>
      </p:sp>
      <p:sp>
        <p:nvSpPr>
          <p:cNvPr id="18" name="Textfeld 4">
            <a:extLst>
              <a:ext uri="{FF2B5EF4-FFF2-40B4-BE49-F238E27FC236}">
                <a16:creationId xmlns:a16="http://schemas.microsoft.com/office/drawing/2014/main" id="{C2927C1B-24F0-F662-2964-3191655C830A}"/>
              </a:ext>
            </a:extLst>
          </p:cNvPr>
          <p:cNvSpPr txBox="1">
            <a:spLocks noChangeArrowheads="1"/>
          </p:cNvSpPr>
          <p:nvPr/>
        </p:nvSpPr>
        <p:spPr bwMode="auto">
          <a:xfrm>
            <a:off x="1234145" y="2625108"/>
            <a:ext cx="1752403" cy="646331"/>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Schutzschild</a:t>
            </a:r>
          </a:p>
          <a:p>
            <a:pPr>
              <a:buFont typeface="Arial" charset="0"/>
              <a:buChar char="•"/>
            </a:pPr>
            <a:endParaRPr lang="de-DE" b="1" dirty="0">
              <a:latin typeface="Arial" panose="020B0604020202020204" pitchFamily="34" charset="0"/>
              <a:cs typeface="Arial" panose="020B0604020202020204" pitchFamily="34" charset="0"/>
            </a:endParaRPr>
          </a:p>
        </p:txBody>
      </p:sp>
      <p:sp>
        <p:nvSpPr>
          <p:cNvPr id="19" name="Textfeld 5">
            <a:extLst>
              <a:ext uri="{FF2B5EF4-FFF2-40B4-BE49-F238E27FC236}">
                <a16:creationId xmlns:a16="http://schemas.microsoft.com/office/drawing/2014/main" id="{58547B2F-229D-3AEF-11F8-4C6F4FA524AE}"/>
              </a:ext>
            </a:extLst>
          </p:cNvPr>
          <p:cNvSpPr txBox="1">
            <a:spLocks noChangeArrowheads="1"/>
          </p:cNvSpPr>
          <p:nvPr/>
        </p:nvSpPr>
        <p:spPr bwMode="auto">
          <a:xfrm>
            <a:off x="771004" y="3517763"/>
            <a:ext cx="1544188"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Zu beachten</a:t>
            </a:r>
          </a:p>
        </p:txBody>
      </p:sp>
      <p:sp>
        <p:nvSpPr>
          <p:cNvPr id="20" name="Textfeld 6">
            <a:extLst>
              <a:ext uri="{FF2B5EF4-FFF2-40B4-BE49-F238E27FC236}">
                <a16:creationId xmlns:a16="http://schemas.microsoft.com/office/drawing/2014/main" id="{574DB121-3A5A-8ACE-C634-A6A7D6B4AB6D}"/>
              </a:ext>
            </a:extLst>
          </p:cNvPr>
          <p:cNvSpPr txBox="1">
            <a:spLocks noChangeArrowheads="1"/>
          </p:cNvSpPr>
          <p:nvPr/>
        </p:nvSpPr>
        <p:spPr bwMode="auto">
          <a:xfrm>
            <a:off x="1232029" y="3956940"/>
            <a:ext cx="4876840" cy="646331"/>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die Bleischürze und das Schutzschild </a:t>
            </a:r>
          </a:p>
          <a:p>
            <a:r>
              <a:rPr lang="de-DE" dirty="0">
                <a:solidFill>
                  <a:srgbClr val="000000"/>
                </a:solidFill>
                <a:latin typeface="Arial" panose="020B0604020202020204" pitchFamily="34" charset="0"/>
                <a:cs typeface="Arial" panose="020B0604020202020204" pitchFamily="34" charset="0"/>
              </a:rPr>
              <a:t>  müssen eng anliegen </a:t>
            </a:r>
          </a:p>
        </p:txBody>
      </p:sp>
      <p:sp>
        <p:nvSpPr>
          <p:cNvPr id="21" name="Textfeld 9">
            <a:extLst>
              <a:ext uri="{FF2B5EF4-FFF2-40B4-BE49-F238E27FC236}">
                <a16:creationId xmlns:a16="http://schemas.microsoft.com/office/drawing/2014/main" id="{0995F086-1D88-AA94-373C-2B8A12190344}"/>
              </a:ext>
            </a:extLst>
          </p:cNvPr>
          <p:cNvSpPr txBox="1">
            <a:spLocks noChangeArrowheads="1"/>
          </p:cNvSpPr>
          <p:nvPr/>
        </p:nvSpPr>
        <p:spPr bwMode="auto">
          <a:xfrm>
            <a:off x="1232029" y="4557105"/>
            <a:ext cx="5149876" cy="923330"/>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Auswahl der passenden Bleischürze</a:t>
            </a:r>
          </a:p>
          <a:p>
            <a:r>
              <a:rPr lang="de-DE" dirty="0">
                <a:solidFill>
                  <a:srgbClr val="000000"/>
                </a:solidFill>
                <a:latin typeface="Arial" panose="020B0604020202020204" pitchFamily="34" charset="0"/>
                <a:cs typeface="Arial" panose="020B0604020202020204" pitchFamily="34" charset="0"/>
              </a:rPr>
              <a:t>→ </a:t>
            </a:r>
            <a:r>
              <a:rPr lang="de-DE" dirty="0" err="1">
                <a:solidFill>
                  <a:srgbClr val="000000"/>
                </a:solidFill>
                <a:latin typeface="Arial" panose="020B0604020202020204" pitchFamily="34" charset="0"/>
                <a:cs typeface="Arial" panose="020B0604020202020204" pitchFamily="34" charset="0"/>
              </a:rPr>
              <a:t>Zahnfilm</a:t>
            </a:r>
            <a:r>
              <a:rPr lang="de-DE" dirty="0">
                <a:solidFill>
                  <a:srgbClr val="000000"/>
                </a:solidFill>
                <a:latin typeface="Arial" panose="020B0604020202020204" pitchFamily="34" charset="0"/>
                <a:cs typeface="Arial" panose="020B0604020202020204" pitchFamily="34" charset="0"/>
              </a:rPr>
              <a:t>: hochabschließend</a:t>
            </a:r>
          </a:p>
          <a:p>
            <a:r>
              <a:rPr lang="de-DE" dirty="0">
                <a:solidFill>
                  <a:srgbClr val="000000"/>
                </a:solidFill>
                <a:latin typeface="Arial" panose="020B0604020202020204" pitchFamily="34" charset="0"/>
                <a:cs typeface="Arial" panose="020B0604020202020204" pitchFamily="34" charset="0"/>
              </a:rPr>
              <a:t>→ OPG: Auflage maximal auf Schulter</a:t>
            </a:r>
          </a:p>
        </p:txBody>
      </p:sp>
      <p:sp>
        <p:nvSpPr>
          <p:cNvPr id="24" name="Textfeld 33">
            <a:extLst>
              <a:ext uri="{FF2B5EF4-FFF2-40B4-BE49-F238E27FC236}">
                <a16:creationId xmlns:a16="http://schemas.microsoft.com/office/drawing/2014/main" id="{8AB05247-29CA-10A5-BE74-4875E7836107}"/>
              </a:ext>
            </a:extLst>
          </p:cNvPr>
          <p:cNvSpPr txBox="1">
            <a:spLocks noChangeArrowheads="1"/>
          </p:cNvSpPr>
          <p:nvPr/>
        </p:nvSpPr>
        <p:spPr bwMode="auto">
          <a:xfrm>
            <a:off x="-1585256" y="7275950"/>
            <a:ext cx="6138098" cy="261610"/>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Fotos: </a:t>
            </a:r>
            <a:r>
              <a:rPr lang="de-DE" sz="1100" dirty="0" err="1">
                <a:latin typeface="Arial" panose="020B0604020202020204" pitchFamily="34" charset="0"/>
                <a:cs typeface="Arial" panose="020B0604020202020204" pitchFamily="34" charset="0"/>
              </a:rPr>
              <a:t>Krüper</a:t>
            </a:r>
            <a:r>
              <a:rPr lang="de-DE" sz="1100" dirty="0">
                <a:latin typeface="Arial" panose="020B0604020202020204" pitchFamily="34" charset="0"/>
                <a:cs typeface="Arial" panose="020B0604020202020204" pitchFamily="34" charset="0"/>
              </a:rPr>
              <a:t>, W., Bielefeld</a:t>
            </a:r>
          </a:p>
        </p:txBody>
      </p:sp>
      <p:sp>
        <p:nvSpPr>
          <p:cNvPr id="27" name="Textfeld 4">
            <a:extLst>
              <a:ext uri="{FF2B5EF4-FFF2-40B4-BE49-F238E27FC236}">
                <a16:creationId xmlns:a16="http://schemas.microsoft.com/office/drawing/2014/main" id="{CAA6143B-EE8B-D769-815C-D2EAC7905E10}"/>
              </a:ext>
            </a:extLst>
          </p:cNvPr>
          <p:cNvSpPr txBox="1">
            <a:spLocks noChangeArrowheads="1"/>
          </p:cNvSpPr>
          <p:nvPr/>
        </p:nvSpPr>
        <p:spPr bwMode="auto">
          <a:xfrm>
            <a:off x="1232029" y="3017523"/>
            <a:ext cx="2265364"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Dosisbegrenzung</a:t>
            </a:r>
          </a:p>
        </p:txBody>
      </p:sp>
    </p:spTree>
    <p:extLst>
      <p:ext uri="{BB962C8B-B14F-4D97-AF65-F5344CB8AC3E}">
        <p14:creationId xmlns:p14="http://schemas.microsoft.com/office/powerpoint/2010/main" val="33895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linds(horizontal)">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Übersicht der Möglichkeiten zur Dosisbegrenzung</a:t>
            </a:r>
          </a:p>
        </p:txBody>
      </p:sp>
      <p:sp>
        <p:nvSpPr>
          <p:cNvPr id="3" name="Textfeld 2">
            <a:extLst>
              <a:ext uri="{FF2B5EF4-FFF2-40B4-BE49-F238E27FC236}">
                <a16:creationId xmlns:a16="http://schemas.microsoft.com/office/drawing/2014/main" id="{D3B6AF5F-D75B-B31C-1B2B-556B51F739D0}"/>
              </a:ext>
            </a:extLst>
          </p:cNvPr>
          <p:cNvSpPr txBox="1"/>
          <p:nvPr/>
        </p:nvSpPr>
        <p:spPr>
          <a:xfrm>
            <a:off x="850900" y="2004646"/>
            <a:ext cx="7125669" cy="4247317"/>
          </a:xfrm>
          <a:prstGeom prst="rect">
            <a:avLst/>
          </a:prstGeom>
          <a:noFill/>
        </p:spPr>
        <p:txBody>
          <a:bodyPr wrap="none" rtlCol="0">
            <a:spAutoFit/>
          </a:bodyPr>
          <a:lstStyle/>
          <a:p>
            <a:pPr>
              <a:buFont typeface="Arial" panose="020B0604020202020204" pitchFamily="34" charset="0"/>
              <a:buChar char="•"/>
            </a:pPr>
            <a:r>
              <a:rPr lang="de-DE" sz="1800" dirty="0">
                <a:effectLst/>
                <a:latin typeface="Symbol" pitchFamily="2" charset="2"/>
              </a:rPr>
              <a:t> </a:t>
            </a:r>
            <a:r>
              <a:rPr lang="de-DE" dirty="0">
                <a:effectLst/>
                <a:latin typeface="Arial" panose="020B0604020202020204" pitchFamily="34" charset="0"/>
                <a:cs typeface="Arial" panose="020B0604020202020204" pitchFamily="34" charset="0"/>
              </a:rPr>
              <a:t>Verwendung von Filmen mit </a:t>
            </a:r>
            <a:r>
              <a:rPr lang="de-DE" dirty="0" err="1">
                <a:effectLst/>
                <a:latin typeface="Arial" panose="020B0604020202020204" pitchFamily="34" charset="0"/>
                <a:cs typeface="Arial" panose="020B0604020202020204" pitchFamily="34" charset="0"/>
              </a:rPr>
              <a:t>höherer</a:t>
            </a:r>
            <a:r>
              <a:rPr lang="de-DE" dirty="0">
                <a:effectLst/>
                <a:latin typeface="Arial" panose="020B0604020202020204" pitchFamily="34" charset="0"/>
                <a:cs typeface="Arial" panose="020B0604020202020204" pitchFamily="34" charset="0"/>
              </a:rPr>
              <a:t> Empfindlichkeit </a:t>
            </a:r>
          </a:p>
          <a:p>
            <a:pPr>
              <a:buFont typeface="Arial" panose="020B0604020202020204" pitchFamily="34" charset="0"/>
              <a:buChar char="•"/>
            </a:pPr>
            <a:endParaRPr lang="de-DE"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dirty="0">
                <a:effectLst/>
                <a:latin typeface="Arial" panose="020B0604020202020204" pitchFamily="34" charset="0"/>
                <a:cs typeface="Arial" panose="020B0604020202020204" pitchFamily="34" charset="0"/>
              </a:rPr>
              <a:t> Verwendung eines </a:t>
            </a:r>
            <a:r>
              <a:rPr lang="de-DE" dirty="0" err="1">
                <a:effectLst/>
                <a:latin typeface="Arial" panose="020B0604020202020204" pitchFamily="34" charset="0"/>
                <a:cs typeface="Arial" panose="020B0604020202020204" pitchFamily="34" charset="0"/>
              </a:rPr>
              <a:t>Langtubus</a:t>
            </a:r>
            <a:r>
              <a:rPr lang="de-DE" dirty="0">
                <a:effectLst/>
                <a:latin typeface="Arial" panose="020B0604020202020204" pitchFamily="34" charset="0"/>
                <a:cs typeface="Arial" panose="020B0604020202020204" pitchFamily="34" charset="0"/>
              </a:rPr>
              <a:t> anstelle eines </a:t>
            </a:r>
            <a:r>
              <a:rPr lang="de-DE" dirty="0" err="1">
                <a:effectLst/>
                <a:latin typeface="Arial" panose="020B0604020202020204" pitchFamily="34" charset="0"/>
                <a:cs typeface="Arial" panose="020B0604020202020204" pitchFamily="34" charset="0"/>
              </a:rPr>
              <a:t>Kurztubus</a:t>
            </a:r>
            <a:r>
              <a:rPr lang="de-DE" dirty="0">
                <a:effectLst/>
                <a:latin typeface="Arial" panose="020B0604020202020204" pitchFamily="34" charset="0"/>
                <a:cs typeface="Arial" panose="020B0604020202020204" pitchFamily="34" charset="0"/>
              </a:rPr>
              <a:t> </a:t>
            </a:r>
          </a:p>
          <a:p>
            <a:pPr>
              <a:buFont typeface="Arial" panose="020B0604020202020204" pitchFamily="34" charset="0"/>
              <a:buChar char="•"/>
            </a:pPr>
            <a:endParaRPr lang="de-DE"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dirty="0">
                <a:effectLst/>
                <a:latin typeface="Arial" panose="020B0604020202020204" pitchFamily="34" charset="0"/>
                <a:cs typeface="Arial" panose="020B0604020202020204" pitchFamily="34" charset="0"/>
              </a:rPr>
              <a:t> Verwendung eines </a:t>
            </a:r>
            <a:r>
              <a:rPr lang="de-DE" dirty="0" err="1">
                <a:effectLst/>
                <a:latin typeface="Arial" panose="020B0604020202020204" pitchFamily="34" charset="0"/>
                <a:cs typeface="Arial" panose="020B0604020202020204" pitchFamily="34" charset="0"/>
              </a:rPr>
              <a:t>Rechtecktubus</a:t>
            </a:r>
            <a:r>
              <a:rPr lang="de-DE" dirty="0">
                <a:effectLst/>
                <a:latin typeface="Arial" panose="020B0604020202020204" pitchFamily="34" charset="0"/>
                <a:cs typeface="Arial" panose="020B0604020202020204" pitchFamily="34" charset="0"/>
              </a:rPr>
              <a:t> anstelle eines </a:t>
            </a:r>
            <a:r>
              <a:rPr lang="de-DE" dirty="0" err="1">
                <a:effectLst/>
                <a:latin typeface="Arial" panose="020B0604020202020204" pitchFamily="34" charset="0"/>
                <a:cs typeface="Arial" panose="020B0604020202020204" pitchFamily="34" charset="0"/>
              </a:rPr>
              <a:t>Rundtubus</a:t>
            </a:r>
            <a:r>
              <a:rPr lang="de-DE" dirty="0">
                <a:effectLst/>
                <a:latin typeface="Arial" panose="020B0604020202020204" pitchFamily="34" charset="0"/>
                <a:cs typeface="Arial" panose="020B0604020202020204" pitchFamily="34" charset="0"/>
              </a:rPr>
              <a:t> </a:t>
            </a:r>
          </a:p>
          <a:p>
            <a:pPr>
              <a:buFont typeface="Arial" panose="020B0604020202020204" pitchFamily="34" charset="0"/>
              <a:buChar char="•"/>
            </a:pPr>
            <a:endParaRPr lang="de-DE"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Einblendung des Nutzstrahlenbündels</a:t>
            </a:r>
          </a:p>
          <a:p>
            <a:pPr>
              <a:buFont typeface="Arial" panose="020B0604020202020204" pitchFamily="34" charset="0"/>
              <a:buChar char="•"/>
            </a:pPr>
            <a:endParaRPr lang="de-DE"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Abdeckung von </a:t>
            </a:r>
            <a:r>
              <a:rPr lang="de-DE" dirty="0" err="1">
                <a:effectLst/>
                <a:latin typeface="Arial" panose="020B0604020202020204" pitchFamily="34" charset="0"/>
                <a:cs typeface="Arial" panose="020B0604020202020204" pitchFamily="34" charset="0"/>
              </a:rPr>
              <a:t>Körperbereichen</a:t>
            </a:r>
            <a:r>
              <a:rPr lang="de-DE" dirty="0">
                <a:effectLst/>
                <a:latin typeface="Arial" panose="020B0604020202020204" pitchFamily="34" charset="0"/>
                <a:cs typeface="Arial" panose="020B0604020202020204" pitchFamily="34" charset="0"/>
              </a:rPr>
              <a:t>, die nicht </a:t>
            </a:r>
            <a:r>
              <a:rPr lang="de-DE" dirty="0" err="1">
                <a:effectLst/>
                <a:latin typeface="Arial" panose="020B0604020202020204" pitchFamily="34" charset="0"/>
                <a:cs typeface="Arial" panose="020B0604020202020204" pitchFamily="34" charset="0"/>
              </a:rPr>
              <a:t>geröntgt</a:t>
            </a:r>
            <a:r>
              <a:rPr lang="de-DE" dirty="0">
                <a:effectLst/>
                <a:latin typeface="Arial" panose="020B0604020202020204" pitchFamily="34" charset="0"/>
                <a:cs typeface="Arial" panose="020B0604020202020204" pitchFamily="34" charset="0"/>
              </a:rPr>
              <a:t> werden sollen </a:t>
            </a:r>
          </a:p>
          <a:p>
            <a:pPr>
              <a:buFont typeface="Arial" panose="020B0604020202020204" pitchFamily="34" charset="0"/>
              <a:buChar char="•"/>
            </a:pPr>
            <a:endParaRPr lang="de-DE"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dirty="0">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Korrekte Filmverarbeitung </a:t>
            </a:r>
          </a:p>
          <a:p>
            <a:pPr>
              <a:buFont typeface="Arial" panose="020B0604020202020204" pitchFamily="34" charset="0"/>
              <a:buChar char="•"/>
            </a:pPr>
            <a:endParaRPr lang="de-DE" dirty="0">
              <a:effectLst/>
              <a:latin typeface="Arial" panose="020B0604020202020204" pitchFamily="34" charset="0"/>
              <a:cs typeface="Arial" panose="020B0604020202020204" pitchFamily="34" charset="0"/>
            </a:endParaRPr>
          </a:p>
          <a:p>
            <a:pPr>
              <a:buFont typeface="Arial" panose="020B0604020202020204" pitchFamily="34" charset="0"/>
              <a:buChar char="•"/>
            </a:pPr>
            <a:r>
              <a:rPr lang="de-DE" dirty="0">
                <a:effectLst/>
                <a:latin typeface="Arial" panose="020B0604020202020204" pitchFamily="34" charset="0"/>
                <a:cs typeface="Arial" panose="020B0604020202020204" pitchFamily="34" charset="0"/>
              </a:rPr>
              <a:t> Gewissenhafte Einstellung des Zentralstrahls </a:t>
            </a:r>
          </a:p>
          <a:p>
            <a:pPr>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a:buFont typeface="Arial" panose="020B0604020202020204" pitchFamily="34" charset="0"/>
              <a:buChar char="•"/>
            </a:pPr>
            <a:r>
              <a:rPr lang="de-DE" dirty="0">
                <a:effectLst/>
                <a:latin typeface="Arial" panose="020B0604020202020204" pitchFamily="34" charset="0"/>
                <a:cs typeface="Arial" panose="020B0604020202020204" pitchFamily="34" charset="0"/>
              </a:rPr>
              <a:t> etc. ...</a:t>
            </a:r>
          </a:p>
        </p:txBody>
      </p:sp>
    </p:spTree>
    <p:extLst>
      <p:ext uri="{BB962C8B-B14F-4D97-AF65-F5344CB8AC3E}">
        <p14:creationId xmlns:p14="http://schemas.microsoft.com/office/powerpoint/2010/main" val="684655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Möglichkeiten zur Dosisbegrenzung</a:t>
            </a:r>
          </a:p>
        </p:txBody>
      </p:sp>
      <p:sp>
        <p:nvSpPr>
          <p:cNvPr id="6" name="Text Box 4">
            <a:extLst>
              <a:ext uri="{FF2B5EF4-FFF2-40B4-BE49-F238E27FC236}">
                <a16:creationId xmlns:a16="http://schemas.microsoft.com/office/drawing/2014/main" id="{8ED972D5-556B-8BCF-FBFD-DA07763E0F85}"/>
              </a:ext>
            </a:extLst>
          </p:cNvPr>
          <p:cNvSpPr txBox="1">
            <a:spLocks noChangeArrowheads="1"/>
          </p:cNvSpPr>
          <p:nvPr/>
        </p:nvSpPr>
        <p:spPr bwMode="auto">
          <a:xfrm>
            <a:off x="618595" y="1877976"/>
            <a:ext cx="6840538"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de-DE" altLang="de-DE" sz="2800" b="1" dirty="0">
                <a:solidFill>
                  <a:srgbClr val="000000"/>
                </a:solidFill>
              </a:rPr>
              <a:t>   </a:t>
            </a:r>
            <a:r>
              <a:rPr lang="de-DE" altLang="de-DE" b="1" u="sng" dirty="0">
                <a:solidFill>
                  <a:srgbClr val="000000"/>
                </a:solidFill>
              </a:rPr>
              <a:t>Röhrenspannung bei Zahnfilmgeräten</a:t>
            </a:r>
            <a:br>
              <a:rPr lang="de-DE" altLang="de-DE" sz="2800" b="1" u="sng" dirty="0">
                <a:solidFill>
                  <a:srgbClr val="000000"/>
                </a:solidFill>
              </a:rPr>
            </a:br>
            <a:br>
              <a:rPr lang="de-DE" altLang="de-DE" b="1" dirty="0">
                <a:solidFill>
                  <a:srgbClr val="000000"/>
                </a:solidFill>
              </a:rPr>
            </a:br>
            <a:r>
              <a:rPr lang="de-DE" altLang="de-DE" b="1" dirty="0">
                <a:solidFill>
                  <a:srgbClr val="000000"/>
                </a:solidFill>
              </a:rPr>
              <a:t>mindestens    60 KV</a:t>
            </a:r>
            <a:br>
              <a:rPr lang="de-DE" altLang="de-DE" b="1" dirty="0">
                <a:solidFill>
                  <a:srgbClr val="000000"/>
                </a:solidFill>
              </a:rPr>
            </a:br>
            <a:br>
              <a:rPr lang="de-DE" altLang="de-DE" b="1" dirty="0">
                <a:solidFill>
                  <a:srgbClr val="000000"/>
                </a:solidFill>
              </a:rPr>
            </a:br>
            <a:r>
              <a:rPr lang="de-DE" altLang="de-DE" b="1" dirty="0">
                <a:solidFill>
                  <a:srgbClr val="000000"/>
                </a:solidFill>
              </a:rPr>
              <a:t>maximal          70 KV</a:t>
            </a:r>
            <a:br>
              <a:rPr lang="de-DE" altLang="de-DE" b="1" dirty="0">
                <a:solidFill>
                  <a:srgbClr val="000000"/>
                </a:solidFill>
              </a:rPr>
            </a:br>
            <a:br>
              <a:rPr lang="de-DE" altLang="de-DE" b="1" dirty="0">
                <a:solidFill>
                  <a:srgbClr val="000000"/>
                </a:solidFill>
              </a:rPr>
            </a:br>
            <a:r>
              <a:rPr lang="de-DE" altLang="de-DE" dirty="0"/>
              <a:t>Die Belichtungszeit ist bei 60 KV</a:t>
            </a:r>
            <a:br>
              <a:rPr lang="de-DE" altLang="de-DE" dirty="0"/>
            </a:br>
            <a:r>
              <a:rPr lang="de-DE" altLang="de-DE" dirty="0"/>
              <a:t>doppelt so lang wie bei 70 KV !</a:t>
            </a:r>
          </a:p>
          <a:p>
            <a:pPr eaLnBrk="1" hangingPunct="1">
              <a:spcBef>
                <a:spcPct val="50000"/>
              </a:spcBef>
            </a:pPr>
            <a:endParaRPr lang="de-DE" altLang="de-DE" dirty="0"/>
          </a:p>
          <a:p>
            <a:pPr eaLnBrk="1" hangingPunct="1"/>
            <a:r>
              <a:rPr lang="de-DE" altLang="de-DE" dirty="0"/>
              <a:t>	→ </a:t>
            </a:r>
            <a:r>
              <a:rPr lang="de-DE" altLang="de-DE" b="1" dirty="0">
                <a:solidFill>
                  <a:srgbClr val="FF0000"/>
                </a:solidFill>
              </a:rPr>
              <a:t>höhere Strahlenbelastung</a:t>
            </a:r>
          </a:p>
        </p:txBody>
      </p:sp>
    </p:spTree>
    <p:extLst>
      <p:ext uri="{BB962C8B-B14F-4D97-AF65-F5344CB8AC3E}">
        <p14:creationId xmlns:p14="http://schemas.microsoft.com/office/powerpoint/2010/main" val="1934080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Möglichkeiten zur Dosisbegrenzung – </a:t>
            </a:r>
            <a:br>
              <a:rPr lang="de-DE" dirty="0"/>
            </a:br>
            <a:r>
              <a:rPr lang="de-DE" dirty="0"/>
              <a:t>analoge Technik</a:t>
            </a:r>
          </a:p>
        </p:txBody>
      </p:sp>
      <p:sp>
        <p:nvSpPr>
          <p:cNvPr id="4" name="Rectangle 5">
            <a:extLst>
              <a:ext uri="{FF2B5EF4-FFF2-40B4-BE49-F238E27FC236}">
                <a16:creationId xmlns:a16="http://schemas.microsoft.com/office/drawing/2014/main" id="{17E7075E-E2EA-6737-8899-CE889139E65E}"/>
              </a:ext>
            </a:extLst>
          </p:cNvPr>
          <p:cNvSpPr>
            <a:spLocks noChangeArrowheads="1"/>
          </p:cNvSpPr>
          <p:nvPr/>
        </p:nvSpPr>
        <p:spPr bwMode="auto">
          <a:xfrm>
            <a:off x="850900" y="2036739"/>
            <a:ext cx="35258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de-DE" altLang="de-DE" sz="2800" b="1" dirty="0"/>
              <a:t>Filmempfindlichkeit</a:t>
            </a:r>
          </a:p>
        </p:txBody>
      </p:sp>
      <p:sp>
        <p:nvSpPr>
          <p:cNvPr id="6" name="Text Box 4">
            <a:extLst>
              <a:ext uri="{FF2B5EF4-FFF2-40B4-BE49-F238E27FC236}">
                <a16:creationId xmlns:a16="http://schemas.microsoft.com/office/drawing/2014/main" id="{8AB24432-0907-48BC-E6DB-97BD983D8742}"/>
              </a:ext>
            </a:extLst>
          </p:cNvPr>
          <p:cNvSpPr txBox="1">
            <a:spLocks noChangeArrowheads="1"/>
          </p:cNvSpPr>
          <p:nvPr/>
        </p:nvSpPr>
        <p:spPr bwMode="auto">
          <a:xfrm>
            <a:off x="850900" y="2555851"/>
            <a:ext cx="7543800" cy="528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FontTx/>
              <a:buChar char="•"/>
            </a:pPr>
            <a:r>
              <a:rPr lang="de-DE" altLang="de-DE" b="1" dirty="0">
                <a:solidFill>
                  <a:srgbClr val="000000"/>
                </a:solidFill>
              </a:rPr>
              <a:t>Klasse D:  Kodak Ultraspeed</a:t>
            </a:r>
            <a:br>
              <a:rPr lang="de-DE" altLang="de-DE" b="1" dirty="0">
                <a:solidFill>
                  <a:srgbClr val="000000"/>
                </a:solidFill>
              </a:rPr>
            </a:br>
            <a:r>
              <a:rPr lang="de-DE" altLang="de-DE" b="1" dirty="0">
                <a:solidFill>
                  <a:srgbClr val="000000"/>
                </a:solidFill>
              </a:rPr>
              <a:t>                   Agfa M2 </a:t>
            </a:r>
            <a:r>
              <a:rPr lang="de-DE" altLang="de-DE" b="1" dirty="0" err="1">
                <a:solidFill>
                  <a:srgbClr val="000000"/>
                </a:solidFill>
              </a:rPr>
              <a:t>comfort</a:t>
            </a:r>
            <a:r>
              <a:rPr lang="de-DE" altLang="de-DE" b="1" dirty="0">
                <a:solidFill>
                  <a:srgbClr val="000000"/>
                </a:solidFill>
              </a:rPr>
              <a:t> D</a:t>
            </a:r>
            <a:br>
              <a:rPr lang="de-DE" altLang="de-DE" b="1" dirty="0">
                <a:solidFill>
                  <a:srgbClr val="000000"/>
                </a:solidFill>
              </a:rPr>
            </a:br>
            <a:endParaRPr lang="de-DE" altLang="de-DE" sz="2000" b="1" dirty="0">
              <a:solidFill>
                <a:srgbClr val="000000"/>
              </a:solidFill>
            </a:endParaRPr>
          </a:p>
          <a:p>
            <a:pPr eaLnBrk="1" hangingPunct="1">
              <a:spcBef>
                <a:spcPct val="50000"/>
              </a:spcBef>
              <a:buFontTx/>
              <a:buChar char="•"/>
            </a:pPr>
            <a:r>
              <a:rPr lang="de-DE" altLang="de-DE" b="1" dirty="0">
                <a:solidFill>
                  <a:srgbClr val="000000"/>
                </a:solidFill>
              </a:rPr>
              <a:t>Klasse E:  Agfa </a:t>
            </a:r>
            <a:r>
              <a:rPr lang="de-DE" altLang="de-DE" b="1" dirty="0" err="1">
                <a:solidFill>
                  <a:srgbClr val="000000"/>
                </a:solidFill>
              </a:rPr>
              <a:t>dentus</a:t>
            </a:r>
            <a:r>
              <a:rPr lang="de-DE" altLang="de-DE" b="1" dirty="0">
                <a:solidFill>
                  <a:srgbClr val="000000"/>
                </a:solidFill>
              </a:rPr>
              <a:t> </a:t>
            </a:r>
            <a:r>
              <a:rPr lang="de-DE" altLang="de-DE" b="1" dirty="0" err="1">
                <a:solidFill>
                  <a:srgbClr val="000000"/>
                </a:solidFill>
              </a:rPr>
              <a:t>comfort</a:t>
            </a:r>
            <a:r>
              <a:rPr lang="de-DE" altLang="de-DE" b="1" dirty="0">
                <a:solidFill>
                  <a:srgbClr val="000000"/>
                </a:solidFill>
              </a:rPr>
              <a:t> M2</a:t>
            </a:r>
            <a:br>
              <a:rPr lang="de-DE" altLang="de-DE" b="1" dirty="0">
                <a:solidFill>
                  <a:srgbClr val="000000"/>
                </a:solidFill>
              </a:rPr>
            </a:br>
            <a:r>
              <a:rPr lang="de-DE" altLang="de-DE" b="1" dirty="0">
                <a:solidFill>
                  <a:srgbClr val="000000"/>
                </a:solidFill>
              </a:rPr>
              <a:t>                   (Kodak </a:t>
            </a:r>
            <a:r>
              <a:rPr lang="de-DE" altLang="de-DE" b="1" dirty="0" err="1">
                <a:solidFill>
                  <a:srgbClr val="000000"/>
                </a:solidFill>
              </a:rPr>
              <a:t>Ektaspeed</a:t>
            </a:r>
            <a:r>
              <a:rPr lang="de-DE" altLang="de-DE" b="1" dirty="0">
                <a:solidFill>
                  <a:srgbClr val="000000"/>
                </a:solidFill>
              </a:rPr>
              <a:t>)</a:t>
            </a:r>
            <a:endParaRPr lang="de-DE" altLang="de-DE" sz="2000" b="1" dirty="0">
              <a:solidFill>
                <a:srgbClr val="000000"/>
              </a:solidFill>
            </a:endParaRPr>
          </a:p>
          <a:p>
            <a:pPr eaLnBrk="1" hangingPunct="1">
              <a:spcBef>
                <a:spcPct val="50000"/>
              </a:spcBef>
              <a:buFontTx/>
              <a:buChar char="•"/>
            </a:pPr>
            <a:r>
              <a:rPr lang="de-DE" altLang="de-DE" b="1" dirty="0">
                <a:solidFill>
                  <a:srgbClr val="000000"/>
                </a:solidFill>
              </a:rPr>
              <a:t>Klasse F:  Kodak Insight</a:t>
            </a:r>
            <a:br>
              <a:rPr lang="de-DE" altLang="de-DE" b="1" dirty="0">
                <a:solidFill>
                  <a:srgbClr val="000000"/>
                </a:solidFill>
              </a:rPr>
            </a:br>
            <a:endParaRPr lang="de-DE" altLang="de-DE" b="1" dirty="0">
              <a:solidFill>
                <a:srgbClr val="000000"/>
              </a:solidFill>
            </a:endParaRPr>
          </a:p>
          <a:p>
            <a:pPr eaLnBrk="1" hangingPunct="1">
              <a:spcBef>
                <a:spcPct val="50000"/>
              </a:spcBef>
            </a:pPr>
            <a:r>
              <a:rPr lang="de-DE" altLang="de-DE" sz="1800" b="1" dirty="0">
                <a:solidFill>
                  <a:srgbClr val="000000"/>
                </a:solidFill>
              </a:rPr>
              <a:t> </a:t>
            </a:r>
            <a:r>
              <a:rPr lang="de-DE" altLang="de-DE" sz="1800" i="1" dirty="0">
                <a:solidFill>
                  <a:srgbClr val="000000"/>
                </a:solidFill>
              </a:rPr>
              <a:t>- </a:t>
            </a:r>
            <a:r>
              <a:rPr lang="de-DE" altLang="de-DE" sz="1800" i="1" dirty="0">
                <a:solidFill>
                  <a:srgbClr val="000000"/>
                </a:solidFill>
                <a:sym typeface="Wingdings" pitchFamily="2" charset="2"/>
              </a:rPr>
              <a:t>Klasse D  doppelte Belichtungszeit wie Klasse E   mind. Klasse E !</a:t>
            </a:r>
          </a:p>
          <a:p>
            <a:pPr eaLnBrk="1" hangingPunct="1">
              <a:spcBef>
                <a:spcPct val="50000"/>
              </a:spcBef>
            </a:pPr>
            <a:r>
              <a:rPr lang="de-DE" altLang="de-DE" sz="1800" i="1" dirty="0">
                <a:solidFill>
                  <a:srgbClr val="000000"/>
                </a:solidFill>
                <a:sym typeface="Wingdings" pitchFamily="2" charset="2"/>
              </a:rPr>
              <a:t> - jedoch, je empfindlicher, desto unschärfer !</a:t>
            </a:r>
          </a:p>
          <a:p>
            <a:pPr eaLnBrk="1" hangingPunct="1">
              <a:spcBef>
                <a:spcPct val="50000"/>
              </a:spcBef>
            </a:pPr>
            <a:endParaRPr lang="de-DE" altLang="de-DE" sz="1800" i="1" dirty="0">
              <a:solidFill>
                <a:srgbClr val="000000"/>
              </a:solidFill>
            </a:endParaRPr>
          </a:p>
          <a:p>
            <a:pPr eaLnBrk="1" hangingPunct="1">
              <a:spcBef>
                <a:spcPct val="50000"/>
              </a:spcBef>
              <a:buFontTx/>
              <a:buChar char="•"/>
            </a:pPr>
            <a:endParaRPr lang="de-DE" altLang="de-DE" i="1" dirty="0">
              <a:solidFill>
                <a:srgbClr val="000000"/>
              </a:solidFill>
            </a:endParaRPr>
          </a:p>
          <a:p>
            <a:pPr eaLnBrk="1" hangingPunct="1">
              <a:spcBef>
                <a:spcPct val="50000"/>
              </a:spcBef>
              <a:buFontTx/>
              <a:buChar char="•"/>
            </a:pPr>
            <a:endParaRPr lang="de-DE" altLang="de-DE" b="1" dirty="0">
              <a:solidFill>
                <a:srgbClr val="000000"/>
              </a:solidFill>
            </a:endParaRPr>
          </a:p>
        </p:txBody>
      </p:sp>
    </p:spTree>
    <p:extLst>
      <p:ext uri="{BB962C8B-B14F-4D97-AF65-F5344CB8AC3E}">
        <p14:creationId xmlns:p14="http://schemas.microsoft.com/office/powerpoint/2010/main" val="3185304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Möglichkeiten zur Dosisbegrenzung – </a:t>
            </a:r>
            <a:br>
              <a:rPr lang="de-DE" dirty="0"/>
            </a:br>
            <a:r>
              <a:rPr lang="de-DE" dirty="0"/>
              <a:t>analoge Technik</a:t>
            </a:r>
          </a:p>
        </p:txBody>
      </p:sp>
      <p:sp>
        <p:nvSpPr>
          <p:cNvPr id="5" name="Text Box 4">
            <a:extLst>
              <a:ext uri="{FF2B5EF4-FFF2-40B4-BE49-F238E27FC236}">
                <a16:creationId xmlns:a16="http://schemas.microsoft.com/office/drawing/2014/main" id="{54385EB2-9C79-A3EF-0D04-AA314834D607}"/>
              </a:ext>
            </a:extLst>
          </p:cNvPr>
          <p:cNvSpPr txBox="1">
            <a:spLocks noChangeArrowheads="1"/>
          </p:cNvSpPr>
          <p:nvPr/>
        </p:nvSpPr>
        <p:spPr bwMode="auto">
          <a:xfrm>
            <a:off x="850900" y="2004646"/>
            <a:ext cx="68405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buFontTx/>
              <a:buChar char="•"/>
            </a:pPr>
            <a:r>
              <a:rPr lang="de-DE" altLang="de-DE" b="1" dirty="0">
                <a:solidFill>
                  <a:srgbClr val="000000"/>
                </a:solidFill>
              </a:rPr>
              <a:t>Film- /Foliensystem bei extraoralen Aufnahmen</a:t>
            </a:r>
            <a:br>
              <a:rPr lang="de-DE" altLang="de-DE" b="1" dirty="0">
                <a:solidFill>
                  <a:srgbClr val="000000"/>
                </a:solidFill>
              </a:rPr>
            </a:br>
            <a:r>
              <a:rPr lang="de-DE" altLang="de-DE" b="1" dirty="0">
                <a:solidFill>
                  <a:srgbClr val="000000"/>
                </a:solidFill>
              </a:rPr>
              <a:t>(→ Verwendung von Verstärkerfolien)</a:t>
            </a:r>
          </a:p>
        </p:txBody>
      </p:sp>
      <p:sp>
        <p:nvSpPr>
          <p:cNvPr id="7" name="Form 156675">
            <a:extLst>
              <a:ext uri="{FF2B5EF4-FFF2-40B4-BE49-F238E27FC236}">
                <a16:creationId xmlns:a16="http://schemas.microsoft.com/office/drawing/2014/main" id="{CBEF6DAF-7F04-BD44-1FE1-45B21F3CC8A2}"/>
              </a:ext>
            </a:extLst>
          </p:cNvPr>
          <p:cNvSpPr txBox="1">
            <a:spLocks noChangeArrowheads="1"/>
          </p:cNvSpPr>
          <p:nvPr/>
        </p:nvSpPr>
        <p:spPr bwMode="auto">
          <a:xfrm>
            <a:off x="1364985" y="3317631"/>
            <a:ext cx="5580062" cy="3886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None/>
            </a:pPr>
            <a:endParaRPr lang="de-DE" altLang="de-DE" sz="1800" dirty="0"/>
          </a:p>
          <a:p>
            <a:pPr marL="190500" indent="-190500">
              <a:lnSpc>
                <a:spcPct val="90000"/>
              </a:lnSpc>
            </a:pPr>
            <a:r>
              <a:rPr lang="de-DE" altLang="de-DE" sz="1800" dirty="0"/>
              <a:t>Geringere Strahlenbelastung</a:t>
            </a:r>
            <a:br>
              <a:rPr lang="de-DE" altLang="de-DE" sz="1800" dirty="0"/>
            </a:br>
            <a:endParaRPr lang="de-DE" altLang="de-DE" sz="1800" dirty="0"/>
          </a:p>
          <a:p>
            <a:pPr marL="190500" indent="-190500">
              <a:lnSpc>
                <a:spcPct val="90000"/>
              </a:lnSpc>
            </a:pPr>
            <a:r>
              <a:rPr lang="de-DE" altLang="de-DE" sz="1800" dirty="0"/>
              <a:t>Schwärzung durch Lichtemission</a:t>
            </a:r>
          </a:p>
          <a:p>
            <a:pPr marL="190500" indent="-190500">
              <a:lnSpc>
                <a:spcPct val="90000"/>
              </a:lnSpc>
              <a:buFontTx/>
              <a:buNone/>
            </a:pPr>
            <a:endParaRPr lang="de-DE" altLang="de-DE" sz="1800" dirty="0"/>
          </a:p>
          <a:p>
            <a:pPr marL="190500" indent="-190500">
              <a:lnSpc>
                <a:spcPct val="90000"/>
              </a:lnSpc>
            </a:pPr>
            <a:r>
              <a:rPr lang="de-DE" altLang="de-DE" sz="1800" dirty="0"/>
              <a:t>geringere Dosis / schlechtere  Darstellung von Details</a:t>
            </a:r>
            <a:br>
              <a:rPr lang="de-DE" altLang="de-DE" sz="1800" dirty="0"/>
            </a:br>
            <a:endParaRPr lang="de-DE" altLang="de-DE" sz="1800" dirty="0"/>
          </a:p>
        </p:txBody>
      </p:sp>
    </p:spTree>
    <p:extLst>
      <p:ext uri="{BB962C8B-B14F-4D97-AF65-F5344CB8AC3E}">
        <p14:creationId xmlns:p14="http://schemas.microsoft.com/office/powerpoint/2010/main" val="2731438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1E7B58-6F9E-61B6-AE3B-0753778D0C1D}"/>
              </a:ext>
            </a:extLst>
          </p:cNvPr>
          <p:cNvSpPr>
            <a:spLocks noGrp="1"/>
          </p:cNvSpPr>
          <p:nvPr>
            <p:ph type="title"/>
          </p:nvPr>
        </p:nvSpPr>
        <p:spPr/>
        <p:txBody>
          <a:bodyPr/>
          <a:lstStyle/>
          <a:p>
            <a:r>
              <a:rPr lang="de-DE" dirty="0"/>
              <a:t>Verstärkerfolien - Filmkassetten</a:t>
            </a:r>
          </a:p>
        </p:txBody>
      </p:sp>
      <p:sp>
        <p:nvSpPr>
          <p:cNvPr id="4" name="Textfeld 3">
            <a:extLst>
              <a:ext uri="{FF2B5EF4-FFF2-40B4-BE49-F238E27FC236}">
                <a16:creationId xmlns:a16="http://schemas.microsoft.com/office/drawing/2014/main" id="{EBD2C854-B40B-0AFB-D654-432C0DC0877A}"/>
              </a:ext>
            </a:extLst>
          </p:cNvPr>
          <p:cNvSpPr txBox="1"/>
          <p:nvPr/>
        </p:nvSpPr>
        <p:spPr>
          <a:xfrm>
            <a:off x="1381310" y="2448910"/>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52" name="Textfeld 3">
            <a:extLst>
              <a:ext uri="{FF2B5EF4-FFF2-40B4-BE49-F238E27FC236}">
                <a16:creationId xmlns:a16="http://schemas.microsoft.com/office/drawing/2014/main" id="{579E51E6-4E5A-BF32-FB7F-43F44DDA3B44}"/>
              </a:ext>
            </a:extLst>
          </p:cNvPr>
          <p:cNvSpPr txBox="1">
            <a:spLocks noChangeArrowheads="1"/>
          </p:cNvSpPr>
          <p:nvPr/>
        </p:nvSpPr>
        <p:spPr bwMode="auto">
          <a:xfrm>
            <a:off x="850900" y="1659030"/>
            <a:ext cx="1132041"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Definition</a:t>
            </a:r>
          </a:p>
        </p:txBody>
      </p:sp>
      <p:sp>
        <p:nvSpPr>
          <p:cNvPr id="53" name="Textfeld 4">
            <a:extLst>
              <a:ext uri="{FF2B5EF4-FFF2-40B4-BE49-F238E27FC236}">
                <a16:creationId xmlns:a16="http://schemas.microsoft.com/office/drawing/2014/main" id="{5E47D5A5-CCA0-F518-385A-A418B651A40B}"/>
              </a:ext>
            </a:extLst>
          </p:cNvPr>
          <p:cNvSpPr txBox="1">
            <a:spLocks noChangeArrowheads="1"/>
          </p:cNvSpPr>
          <p:nvPr/>
        </p:nvSpPr>
        <p:spPr bwMode="auto">
          <a:xfrm>
            <a:off x="1318153" y="2112876"/>
            <a:ext cx="5196971" cy="830997"/>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Metallkassette für </a:t>
            </a:r>
            <a:r>
              <a:rPr lang="de-DE" sz="1600" b="1" dirty="0">
                <a:latin typeface="Arial" panose="020B0604020202020204" pitchFamily="34" charset="0"/>
                <a:cs typeface="Arial" panose="020B0604020202020204" pitchFamily="34" charset="0"/>
              </a:rPr>
              <a:t>extraorale Aufnahmen</a:t>
            </a:r>
            <a:r>
              <a:rPr lang="de-DE" sz="1600" dirty="0">
                <a:latin typeface="Arial" panose="020B0604020202020204" pitchFamily="34" charset="0"/>
                <a:cs typeface="Arial" panose="020B0604020202020204" pitchFamily="34" charset="0"/>
              </a:rPr>
              <a:t>, die </a:t>
            </a:r>
          </a:p>
          <a:p>
            <a:r>
              <a:rPr lang="de-DE" sz="1600" dirty="0">
                <a:latin typeface="Arial" panose="020B0604020202020204" pitchFamily="34" charset="0"/>
                <a:cs typeface="Arial" panose="020B0604020202020204" pitchFamily="34" charset="0"/>
              </a:rPr>
              <a:t>  den </a:t>
            </a:r>
            <a:r>
              <a:rPr lang="de-DE" sz="1600" b="1" dirty="0">
                <a:latin typeface="Arial" panose="020B0604020202020204" pitchFamily="34" charset="0"/>
                <a:cs typeface="Arial" panose="020B0604020202020204" pitchFamily="34" charset="0"/>
              </a:rPr>
              <a:t>Bildträger sowie </a:t>
            </a:r>
            <a:r>
              <a:rPr lang="de-DE" sz="1600" dirty="0">
                <a:latin typeface="Arial" panose="020B0604020202020204" pitchFamily="34" charset="0"/>
                <a:cs typeface="Arial" panose="020B0604020202020204" pitchFamily="34" charset="0"/>
              </a:rPr>
              <a:t>die </a:t>
            </a:r>
            <a:r>
              <a:rPr lang="de-DE" sz="1600" b="1" dirty="0">
                <a:latin typeface="Arial" panose="020B0604020202020204" pitchFamily="34" charset="0"/>
                <a:cs typeface="Arial" panose="020B0604020202020204" pitchFamily="34" charset="0"/>
              </a:rPr>
              <a:t>Verstärkerfolien </a:t>
            </a:r>
          </a:p>
          <a:p>
            <a:r>
              <a:rPr lang="de-DE" sz="1600" dirty="0">
                <a:latin typeface="Arial" panose="020B0604020202020204" pitchFamily="34" charset="0"/>
                <a:cs typeface="Arial" panose="020B0604020202020204" pitchFamily="34" charset="0"/>
              </a:rPr>
              <a:t>  beinhaltet</a:t>
            </a:r>
          </a:p>
        </p:txBody>
      </p:sp>
      <p:sp>
        <p:nvSpPr>
          <p:cNvPr id="54" name="Textfeld 5">
            <a:extLst>
              <a:ext uri="{FF2B5EF4-FFF2-40B4-BE49-F238E27FC236}">
                <a16:creationId xmlns:a16="http://schemas.microsoft.com/office/drawing/2014/main" id="{F0778956-64AF-C7F4-B2B9-5FA7FE2A71E0}"/>
              </a:ext>
            </a:extLst>
          </p:cNvPr>
          <p:cNvSpPr txBox="1">
            <a:spLocks noChangeArrowheads="1"/>
          </p:cNvSpPr>
          <p:nvPr/>
        </p:nvSpPr>
        <p:spPr bwMode="auto">
          <a:xfrm>
            <a:off x="850900" y="2943873"/>
            <a:ext cx="2795958"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Belichtung des Bildträgers</a:t>
            </a:r>
          </a:p>
        </p:txBody>
      </p:sp>
      <p:sp>
        <p:nvSpPr>
          <p:cNvPr id="55" name="Textfeld 6">
            <a:extLst>
              <a:ext uri="{FF2B5EF4-FFF2-40B4-BE49-F238E27FC236}">
                <a16:creationId xmlns:a16="http://schemas.microsoft.com/office/drawing/2014/main" id="{65D48BB4-CFCA-F271-9C00-4C0E6D3F9BBC}"/>
              </a:ext>
            </a:extLst>
          </p:cNvPr>
          <p:cNvSpPr txBox="1">
            <a:spLocks noChangeArrowheads="1"/>
          </p:cNvSpPr>
          <p:nvPr/>
        </p:nvSpPr>
        <p:spPr bwMode="auto">
          <a:xfrm>
            <a:off x="1411232" y="3305387"/>
            <a:ext cx="5263113"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an der Vorder- und Rückseite der Filmkassette </a:t>
            </a:r>
          </a:p>
          <a:p>
            <a:r>
              <a:rPr lang="de-DE" sz="1600" dirty="0">
                <a:latin typeface="Arial" panose="020B0604020202020204" pitchFamily="34" charset="0"/>
                <a:cs typeface="Arial" panose="020B0604020202020204" pitchFamily="34" charset="0"/>
              </a:rPr>
              <a:t>  befindet sich eine </a:t>
            </a:r>
            <a:r>
              <a:rPr lang="de-DE" sz="1600" b="1" dirty="0">
                <a:latin typeface="Arial" panose="020B0604020202020204" pitchFamily="34" charset="0"/>
                <a:cs typeface="Arial" panose="020B0604020202020204" pitchFamily="34" charset="0"/>
              </a:rPr>
              <a:t>Verstärkerfolie</a:t>
            </a:r>
          </a:p>
        </p:txBody>
      </p:sp>
      <p:sp>
        <p:nvSpPr>
          <p:cNvPr id="56" name="Textfeld 55">
            <a:extLst>
              <a:ext uri="{FF2B5EF4-FFF2-40B4-BE49-F238E27FC236}">
                <a16:creationId xmlns:a16="http://schemas.microsoft.com/office/drawing/2014/main" id="{AF2E8AF9-5505-6367-F5E3-8C78D75D7E5D}"/>
              </a:ext>
            </a:extLst>
          </p:cNvPr>
          <p:cNvSpPr txBox="1">
            <a:spLocks noChangeArrowheads="1"/>
          </p:cNvSpPr>
          <p:nvPr/>
        </p:nvSpPr>
        <p:spPr bwMode="auto">
          <a:xfrm>
            <a:off x="1411232" y="4251676"/>
            <a:ext cx="5014913"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die auftreffenden Röntgenstrahlen lassen den </a:t>
            </a:r>
          </a:p>
          <a:p>
            <a:r>
              <a:rPr lang="de-DE" sz="1600" dirty="0">
                <a:latin typeface="Arial" panose="020B0604020202020204" pitchFamily="34" charset="0"/>
                <a:cs typeface="Arial" panose="020B0604020202020204" pitchFamily="34" charset="0"/>
              </a:rPr>
              <a:t>  fluoreszierenden Stoff aufleuchten</a:t>
            </a:r>
          </a:p>
        </p:txBody>
      </p:sp>
      <p:sp>
        <p:nvSpPr>
          <p:cNvPr id="57" name="Textfeld 21">
            <a:extLst>
              <a:ext uri="{FF2B5EF4-FFF2-40B4-BE49-F238E27FC236}">
                <a16:creationId xmlns:a16="http://schemas.microsoft.com/office/drawing/2014/main" id="{420F715F-88B8-2E91-97F8-62EEB32DFD38}"/>
              </a:ext>
            </a:extLst>
          </p:cNvPr>
          <p:cNvSpPr txBox="1">
            <a:spLocks noChangeArrowheads="1"/>
          </p:cNvSpPr>
          <p:nvPr/>
        </p:nvSpPr>
        <p:spPr bwMode="auto">
          <a:xfrm>
            <a:off x="1955203" y="3886916"/>
            <a:ext cx="3922869"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mit fluoreszierendem Stoff beschichtet</a:t>
            </a:r>
          </a:p>
        </p:txBody>
      </p:sp>
      <p:sp>
        <p:nvSpPr>
          <p:cNvPr id="58" name="Textfeld 23">
            <a:extLst>
              <a:ext uri="{FF2B5EF4-FFF2-40B4-BE49-F238E27FC236}">
                <a16:creationId xmlns:a16="http://schemas.microsoft.com/office/drawing/2014/main" id="{D450B965-CFB8-F584-B48A-9F5BB431D060}"/>
              </a:ext>
            </a:extLst>
          </p:cNvPr>
          <p:cNvSpPr txBox="1">
            <a:spLocks noChangeArrowheads="1"/>
          </p:cNvSpPr>
          <p:nvPr/>
        </p:nvSpPr>
        <p:spPr bwMode="auto">
          <a:xfrm>
            <a:off x="1411232" y="4871267"/>
            <a:ext cx="5208613"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95% der Belichtung </a:t>
            </a:r>
            <a:r>
              <a:rPr lang="de-DE" sz="1600" dirty="0">
                <a:latin typeface="Arial" panose="020B0604020202020204" pitchFamily="34" charset="0"/>
                <a:cs typeface="Arial" panose="020B0604020202020204" pitchFamily="34" charset="0"/>
              </a:rPr>
              <a:t>des Bildträgers erfolgen </a:t>
            </a:r>
          </a:p>
          <a:p>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durch </a:t>
            </a:r>
            <a:r>
              <a:rPr lang="de-DE" sz="1600" dirty="0">
                <a:latin typeface="Arial" panose="020B0604020202020204" pitchFamily="34" charset="0"/>
                <a:cs typeface="Arial" panose="020B0604020202020204" pitchFamily="34" charset="0"/>
              </a:rPr>
              <a:t>das </a:t>
            </a:r>
            <a:r>
              <a:rPr lang="de-DE" sz="1600" b="1" dirty="0">
                <a:latin typeface="Arial" panose="020B0604020202020204" pitchFamily="34" charset="0"/>
                <a:cs typeface="Arial" panose="020B0604020202020204" pitchFamily="34" charset="0"/>
              </a:rPr>
              <a:t>Licht der Verstärkerfolie</a:t>
            </a:r>
          </a:p>
        </p:txBody>
      </p:sp>
      <p:sp>
        <p:nvSpPr>
          <p:cNvPr id="59" name="Textfeld 23">
            <a:extLst>
              <a:ext uri="{FF2B5EF4-FFF2-40B4-BE49-F238E27FC236}">
                <a16:creationId xmlns:a16="http://schemas.microsoft.com/office/drawing/2014/main" id="{CF262C1D-602E-E3CF-CA8A-8A24BDAC6E8E}"/>
              </a:ext>
            </a:extLst>
          </p:cNvPr>
          <p:cNvSpPr txBox="1">
            <a:spLocks noChangeArrowheads="1"/>
          </p:cNvSpPr>
          <p:nvPr/>
        </p:nvSpPr>
        <p:spPr bwMode="auto">
          <a:xfrm>
            <a:off x="1411232" y="5490858"/>
            <a:ext cx="5191680"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5% der Belichtung </a:t>
            </a:r>
            <a:r>
              <a:rPr lang="de-DE" sz="1600" dirty="0">
                <a:latin typeface="Arial" panose="020B0604020202020204" pitchFamily="34" charset="0"/>
                <a:cs typeface="Arial" panose="020B0604020202020204" pitchFamily="34" charset="0"/>
              </a:rPr>
              <a:t>des Bildträgers erfolgen </a:t>
            </a:r>
          </a:p>
          <a:p>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direkt durch </a:t>
            </a:r>
            <a:r>
              <a:rPr lang="de-DE" sz="1600" dirty="0">
                <a:latin typeface="Arial" panose="020B0604020202020204" pitchFamily="34" charset="0"/>
                <a:cs typeface="Arial" panose="020B0604020202020204" pitchFamily="34" charset="0"/>
              </a:rPr>
              <a:t>die </a:t>
            </a:r>
            <a:r>
              <a:rPr lang="de-DE" sz="1600" b="1" dirty="0">
                <a:latin typeface="Arial" panose="020B0604020202020204" pitchFamily="34" charset="0"/>
                <a:cs typeface="Arial" panose="020B0604020202020204" pitchFamily="34" charset="0"/>
              </a:rPr>
              <a:t>Röntgenstrahlen</a:t>
            </a:r>
          </a:p>
        </p:txBody>
      </p:sp>
    </p:spTree>
    <p:extLst>
      <p:ext uri="{BB962C8B-B14F-4D97-AF65-F5344CB8AC3E}">
        <p14:creationId xmlns:p14="http://schemas.microsoft.com/office/powerpoint/2010/main" val="274553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linds(horizontal)">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blinds(horizontal)">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blinds(horizontal)">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blinds(horizontal)">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blinds(horizontal)">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blinds(horizontal)">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blinds(horizontal)">
                                      <p:cBhvr>
                                        <p:cTn id="4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Digitales Röntgen</a:t>
            </a:r>
          </a:p>
        </p:txBody>
      </p:sp>
      <p:sp>
        <p:nvSpPr>
          <p:cNvPr id="3" name="Textfeld 2">
            <a:extLst>
              <a:ext uri="{FF2B5EF4-FFF2-40B4-BE49-F238E27FC236}">
                <a16:creationId xmlns:a16="http://schemas.microsoft.com/office/drawing/2014/main" id="{BF5896D5-51F3-BCF7-B7A0-E29EC961DBD3}"/>
              </a:ext>
            </a:extLst>
          </p:cNvPr>
          <p:cNvSpPr txBox="1"/>
          <p:nvPr/>
        </p:nvSpPr>
        <p:spPr>
          <a:xfrm>
            <a:off x="623927" y="1852331"/>
            <a:ext cx="7062178" cy="533479"/>
          </a:xfrm>
          <a:prstGeom prst="rect">
            <a:avLst/>
          </a:prstGeom>
          <a:noFill/>
        </p:spPr>
        <p:txBody>
          <a:bodyPr wrap="square" rtlCol="0">
            <a:spAutoFit/>
          </a:bodyPr>
          <a:lstStyle/>
          <a:p>
            <a:r>
              <a:rPr lang="de-DE" altLang="de-DE" b="1" dirty="0">
                <a:solidFill>
                  <a:srgbClr val="000000"/>
                </a:solidFill>
                <a:latin typeface="Arial" panose="020B0604020202020204" pitchFamily="34" charset="0"/>
                <a:cs typeface="Arial" panose="020B0604020202020204" pitchFamily="34" charset="0"/>
              </a:rPr>
              <a:t>digitales Röntgen mit Sensor und Speicherfolien:</a:t>
            </a:r>
          </a:p>
          <a:p>
            <a:pPr algn="r"/>
            <a:endParaRPr lang="de-DE" sz="1600" baseline="30000" dirty="0">
              <a:latin typeface="Arial"/>
              <a:cs typeface="Arial"/>
            </a:endParaRPr>
          </a:p>
        </p:txBody>
      </p:sp>
      <p:pic>
        <p:nvPicPr>
          <p:cNvPr id="5" name="Grafik 4" descr="Ein Bild, das Text enthält.&#10;&#10;Automatisch generierte Beschreibung">
            <a:extLst>
              <a:ext uri="{FF2B5EF4-FFF2-40B4-BE49-F238E27FC236}">
                <a16:creationId xmlns:a16="http://schemas.microsoft.com/office/drawing/2014/main" id="{4665EE42-F88B-63B0-9BC7-EEFC69CF47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015" y="2320358"/>
            <a:ext cx="7772400" cy="2105025"/>
          </a:xfrm>
          <a:prstGeom prst="rect">
            <a:avLst/>
          </a:prstGeom>
        </p:spPr>
      </p:pic>
      <p:pic>
        <p:nvPicPr>
          <p:cNvPr id="7" name="Grafik 6" descr="Ein Bild, das Text enthält.&#10;&#10;Automatisch generierte Beschreibung">
            <a:extLst>
              <a:ext uri="{FF2B5EF4-FFF2-40B4-BE49-F238E27FC236}">
                <a16:creationId xmlns:a16="http://schemas.microsoft.com/office/drawing/2014/main" id="{AE237E72-89EF-B3C0-6C2D-935A6A0E2E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1322" y="4425383"/>
            <a:ext cx="7772400" cy="1639941"/>
          </a:xfrm>
          <a:prstGeom prst="rect">
            <a:avLst/>
          </a:prstGeom>
        </p:spPr>
      </p:pic>
    </p:spTree>
    <p:extLst>
      <p:ext uri="{BB962C8B-B14F-4D97-AF65-F5344CB8AC3E}">
        <p14:creationId xmlns:p14="http://schemas.microsoft.com/office/powerpoint/2010/main" val="133353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a:xfrm>
            <a:off x="862623" y="331946"/>
            <a:ext cx="6608233" cy="1143000"/>
          </a:xfrm>
        </p:spPr>
        <p:txBody>
          <a:bodyPr/>
          <a:lstStyle/>
          <a:p>
            <a:r>
              <a:rPr lang="de-DE" dirty="0"/>
              <a:t>Digitales Röntgen</a:t>
            </a:r>
          </a:p>
        </p:txBody>
      </p:sp>
      <p:sp>
        <p:nvSpPr>
          <p:cNvPr id="4" name="Form 164866">
            <a:extLst>
              <a:ext uri="{FF2B5EF4-FFF2-40B4-BE49-F238E27FC236}">
                <a16:creationId xmlns:a16="http://schemas.microsoft.com/office/drawing/2014/main" id="{ACE6AA3D-F9C3-F376-F5A7-A67576729B1C}"/>
              </a:ext>
            </a:extLst>
          </p:cNvPr>
          <p:cNvSpPr txBox="1">
            <a:spLocks noChangeArrowheads="1"/>
          </p:cNvSpPr>
          <p:nvPr/>
        </p:nvSpPr>
        <p:spPr bwMode="auto">
          <a:xfrm>
            <a:off x="278952" y="2046809"/>
            <a:ext cx="3887787" cy="3886200"/>
          </a:xfrm>
          <a:prstGeom prst="rect">
            <a:avLst/>
          </a:prstGeom>
          <a:noFill/>
          <a:ln>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DE" sz="3600" b="1" dirty="0">
                <a:solidFill>
                  <a:srgbClr val="0000FF"/>
                </a:solidFill>
              </a:rPr>
              <a:t>Vorteile</a:t>
            </a:r>
          </a:p>
          <a:p>
            <a:pPr marL="571500" lvl="1" indent="-190500"/>
            <a:r>
              <a:rPr lang="de-DE" altLang="de-DE" sz="2000" b="1" dirty="0"/>
              <a:t>Dosissenkung </a:t>
            </a:r>
          </a:p>
          <a:p>
            <a:pPr marL="571500" lvl="1" indent="-190500">
              <a:buFontTx/>
              <a:buNone/>
            </a:pPr>
            <a:r>
              <a:rPr lang="de-DE" altLang="de-DE" sz="2000" b="1" dirty="0">
                <a:solidFill>
                  <a:schemeClr val="hlink"/>
                </a:solidFill>
              </a:rPr>
              <a:t>	</a:t>
            </a:r>
            <a:r>
              <a:rPr lang="de-DE" altLang="de-DE" sz="2000" b="1" dirty="0"/>
              <a:t>(wie F-Film)</a:t>
            </a:r>
          </a:p>
          <a:p>
            <a:pPr marL="571500" lvl="1" indent="-190500"/>
            <a:r>
              <a:rPr lang="de-DE" altLang="de-DE" sz="2000" dirty="0"/>
              <a:t>keine Dunkelkammer, keine Chemie</a:t>
            </a:r>
          </a:p>
          <a:p>
            <a:pPr marL="571500" lvl="1" indent="-190500"/>
            <a:r>
              <a:rPr lang="de-DE" altLang="de-DE" sz="2000" dirty="0"/>
              <a:t>schneller Bildzugriff</a:t>
            </a:r>
          </a:p>
          <a:p>
            <a:pPr marL="571500" lvl="1" indent="-190500"/>
            <a:r>
              <a:rPr lang="de-DE" altLang="de-DE" sz="2000" dirty="0"/>
              <a:t>Bildnachbearbeitung</a:t>
            </a:r>
          </a:p>
          <a:p>
            <a:pPr marL="571500" lvl="1" indent="-190500"/>
            <a:r>
              <a:rPr lang="de-DE" altLang="de-DE" sz="2000" dirty="0"/>
              <a:t>Datenübertragung</a:t>
            </a:r>
          </a:p>
          <a:p>
            <a:pPr marL="571500" lvl="1" indent="-190500"/>
            <a:r>
              <a:rPr lang="de-DE" altLang="de-DE" sz="2000" dirty="0"/>
              <a:t>Platzsparendes Archiv</a:t>
            </a:r>
          </a:p>
        </p:txBody>
      </p:sp>
      <p:sp>
        <p:nvSpPr>
          <p:cNvPr id="6" name="Rechteck 78851">
            <a:extLst>
              <a:ext uri="{FF2B5EF4-FFF2-40B4-BE49-F238E27FC236}">
                <a16:creationId xmlns:a16="http://schemas.microsoft.com/office/drawing/2014/main" id="{00C718FC-0CDC-55BB-235D-61DEA06A8BE3}"/>
              </a:ext>
            </a:extLst>
          </p:cNvPr>
          <p:cNvSpPr>
            <a:spLocks noChangeArrowheads="1"/>
          </p:cNvSpPr>
          <p:nvPr/>
        </p:nvSpPr>
        <p:spPr bwMode="auto">
          <a:xfrm>
            <a:off x="4417621" y="2046810"/>
            <a:ext cx="4535487" cy="38862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190500" indent="-190500">
              <a:defRPr sz="2400">
                <a:solidFill>
                  <a:schemeClr val="tx1"/>
                </a:solidFill>
                <a:latin typeface="Arial" panose="020B0604020202020204" pitchFamily="34" charset="0"/>
              </a:defRPr>
            </a:lvl1pPr>
            <a:lvl2pPr marL="571500" indent="-19050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indent="0">
              <a:buNone/>
            </a:pPr>
            <a:r>
              <a:rPr lang="de-DE" sz="3600" b="1" dirty="0">
                <a:solidFill>
                  <a:srgbClr val="0000FF"/>
                </a:solidFill>
              </a:rPr>
              <a:t>Nachteile</a:t>
            </a:r>
          </a:p>
          <a:p>
            <a:pPr lvl="1" eaLnBrk="1" hangingPunct="1">
              <a:spcBef>
                <a:spcPct val="20000"/>
              </a:spcBef>
              <a:spcAft>
                <a:spcPct val="20000"/>
              </a:spcAft>
              <a:buClr>
                <a:schemeClr val="tx2"/>
              </a:buClr>
              <a:buFont typeface="Wingdings" pitchFamily="2" charset="2"/>
              <a:buNone/>
            </a:pPr>
            <a:r>
              <a:rPr lang="de-DE" altLang="de-DE" sz="2000" dirty="0"/>
              <a:t>- teilweise geringere Auflösung</a:t>
            </a:r>
          </a:p>
          <a:p>
            <a:pPr lvl="1">
              <a:spcBef>
                <a:spcPct val="20000"/>
              </a:spcBef>
              <a:spcAft>
                <a:spcPct val="20000"/>
              </a:spcAft>
              <a:buClr>
                <a:schemeClr val="tx2"/>
              </a:buClr>
            </a:pPr>
            <a:r>
              <a:rPr lang="de-DE" altLang="de-DE" sz="2000" dirty="0"/>
              <a:t>- mit Sensor nicht alle Techniken verfügbar</a:t>
            </a:r>
          </a:p>
          <a:p>
            <a:pPr lvl="1">
              <a:spcBef>
                <a:spcPct val="20000"/>
              </a:spcBef>
              <a:spcAft>
                <a:spcPct val="20000"/>
              </a:spcAft>
              <a:buClr>
                <a:schemeClr val="tx2"/>
              </a:buClr>
            </a:pPr>
            <a:r>
              <a:rPr lang="de-DE" altLang="de-DE" sz="2000" dirty="0"/>
              <a:t>- Sensor im Mund unbequem</a:t>
            </a:r>
          </a:p>
          <a:p>
            <a:pPr marL="723900" lvl="1" indent="-342900">
              <a:spcBef>
                <a:spcPct val="20000"/>
              </a:spcBef>
              <a:spcAft>
                <a:spcPct val="20000"/>
              </a:spcAft>
              <a:buClr>
                <a:schemeClr val="tx2"/>
              </a:buClr>
              <a:buFontTx/>
              <a:buChar char="-"/>
            </a:pPr>
            <a:r>
              <a:rPr lang="de-DE" altLang="de-DE" sz="2000" dirty="0"/>
              <a:t>Bildweitergabe unter Beachtung der Datenschutzrichtlinien </a:t>
            </a:r>
          </a:p>
          <a:p>
            <a:pPr marL="723900" lvl="1" indent="-342900">
              <a:spcBef>
                <a:spcPct val="20000"/>
              </a:spcBef>
              <a:spcAft>
                <a:spcPct val="20000"/>
              </a:spcAft>
              <a:buClr>
                <a:schemeClr val="tx2"/>
              </a:buClr>
              <a:buFontTx/>
              <a:buChar char="-"/>
            </a:pPr>
            <a:r>
              <a:rPr lang="de-DE" altLang="de-DE" sz="2000" dirty="0"/>
              <a:t>Sicherstellung der Archivierung über lange Zeiträume</a:t>
            </a:r>
          </a:p>
          <a:p>
            <a:pPr marL="723900" lvl="1" indent="-342900" eaLnBrk="1" hangingPunct="1">
              <a:spcBef>
                <a:spcPct val="20000"/>
              </a:spcBef>
              <a:spcAft>
                <a:spcPct val="20000"/>
              </a:spcAft>
              <a:buClr>
                <a:schemeClr val="tx2"/>
              </a:buClr>
              <a:buFontTx/>
              <a:buChar char="-"/>
            </a:pPr>
            <a:endParaRPr lang="de-DE" altLang="de-DE" sz="2000" dirty="0"/>
          </a:p>
        </p:txBody>
      </p:sp>
    </p:spTree>
    <p:extLst>
      <p:ext uri="{BB962C8B-B14F-4D97-AF65-F5344CB8AC3E}">
        <p14:creationId xmlns:p14="http://schemas.microsoft.com/office/powerpoint/2010/main" val="4085118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Möglichkeiten zur Dosisbegrenzung</a:t>
            </a:r>
          </a:p>
        </p:txBody>
      </p:sp>
      <p:sp>
        <p:nvSpPr>
          <p:cNvPr id="4" name="Text Box 4">
            <a:extLst>
              <a:ext uri="{FF2B5EF4-FFF2-40B4-BE49-F238E27FC236}">
                <a16:creationId xmlns:a16="http://schemas.microsoft.com/office/drawing/2014/main" id="{C4CAF0EB-F511-84F4-23DE-99B21BBB9506}"/>
              </a:ext>
            </a:extLst>
          </p:cNvPr>
          <p:cNvSpPr txBox="1">
            <a:spLocks noChangeArrowheads="1"/>
          </p:cNvSpPr>
          <p:nvPr/>
        </p:nvSpPr>
        <p:spPr bwMode="auto">
          <a:xfrm>
            <a:off x="838200" y="1600200"/>
            <a:ext cx="6840538"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de-DE" altLang="de-DE" b="1" dirty="0">
                <a:solidFill>
                  <a:srgbClr val="000000"/>
                </a:solidFill>
              </a:rPr>
              <a:t>                                                    </a:t>
            </a:r>
            <a:r>
              <a:rPr lang="de-DE" altLang="de-DE" sz="1600" b="1" dirty="0">
                <a:solidFill>
                  <a:srgbClr val="000000"/>
                </a:solidFill>
              </a:rPr>
              <a:t>bestrahlte Fläche:</a:t>
            </a:r>
            <a:br>
              <a:rPr lang="de-DE" altLang="de-DE" sz="1600" b="1" dirty="0">
                <a:solidFill>
                  <a:srgbClr val="000000"/>
                </a:solidFill>
              </a:rPr>
            </a:br>
            <a:endParaRPr lang="de-DE" altLang="de-DE" sz="800" b="1" dirty="0">
              <a:solidFill>
                <a:srgbClr val="000000"/>
              </a:solidFill>
            </a:endParaRPr>
          </a:p>
          <a:p>
            <a:pPr eaLnBrk="1" hangingPunct="1">
              <a:spcBef>
                <a:spcPct val="50000"/>
              </a:spcBef>
              <a:buFontTx/>
              <a:buChar char="•"/>
            </a:pPr>
            <a:r>
              <a:rPr lang="de-DE" altLang="de-DE" b="1" dirty="0" err="1">
                <a:solidFill>
                  <a:srgbClr val="000000"/>
                </a:solidFill>
              </a:rPr>
              <a:t>Rundtubus</a:t>
            </a:r>
            <a:r>
              <a:rPr lang="de-DE" altLang="de-DE" b="1" dirty="0">
                <a:solidFill>
                  <a:srgbClr val="000000"/>
                </a:solidFill>
              </a:rPr>
              <a:t> </a:t>
            </a:r>
            <a:r>
              <a:rPr lang="de-DE" altLang="de-DE" b="1" dirty="0" err="1">
                <a:solidFill>
                  <a:srgbClr val="000000"/>
                </a:solidFill>
                <a:cs typeface="Arial" panose="020B0604020202020204" pitchFamily="34" charset="0"/>
              </a:rPr>
              <a:t>Ø</a:t>
            </a:r>
            <a:r>
              <a:rPr lang="de-DE" altLang="de-DE" b="1" dirty="0">
                <a:solidFill>
                  <a:srgbClr val="000000"/>
                </a:solidFill>
                <a:cs typeface="Arial" panose="020B0604020202020204" pitchFamily="34" charset="0"/>
              </a:rPr>
              <a:t> 6cm      </a:t>
            </a:r>
            <a:r>
              <a:rPr lang="de-DE" altLang="de-DE" b="1" dirty="0">
                <a:solidFill>
                  <a:srgbClr val="000000"/>
                </a:solidFill>
                <a:cs typeface="Arial" panose="020B0604020202020204" pitchFamily="34" charset="0"/>
                <a:sym typeface="Wingdings" pitchFamily="2" charset="2"/>
              </a:rPr>
              <a:t>         28 cm²</a:t>
            </a:r>
            <a:r>
              <a:rPr lang="de-DE" altLang="de-DE" b="1" dirty="0">
                <a:solidFill>
                  <a:srgbClr val="000000"/>
                </a:solidFill>
                <a:cs typeface="Arial" panose="020B0604020202020204" pitchFamily="34" charset="0"/>
              </a:rPr>
              <a:t> </a:t>
            </a:r>
            <a:br>
              <a:rPr lang="de-DE" altLang="de-DE" b="1" dirty="0">
                <a:solidFill>
                  <a:srgbClr val="000000"/>
                </a:solidFill>
              </a:rPr>
            </a:br>
            <a:endParaRPr lang="de-DE" altLang="de-DE" b="1" dirty="0">
              <a:solidFill>
                <a:srgbClr val="000000"/>
              </a:solidFill>
            </a:endParaRPr>
          </a:p>
          <a:p>
            <a:pPr eaLnBrk="1" hangingPunct="1">
              <a:spcBef>
                <a:spcPct val="50000"/>
              </a:spcBef>
              <a:buFontTx/>
              <a:buChar char="•"/>
            </a:pPr>
            <a:r>
              <a:rPr lang="de-DE" altLang="de-DE" b="1" dirty="0" err="1">
                <a:solidFill>
                  <a:srgbClr val="000000"/>
                </a:solidFill>
              </a:rPr>
              <a:t>Zahnfilm</a:t>
            </a:r>
            <a:r>
              <a:rPr lang="de-DE" altLang="de-DE" b="1" dirty="0">
                <a:solidFill>
                  <a:srgbClr val="000000"/>
                </a:solidFill>
              </a:rPr>
              <a:t>   3x4 cm       </a:t>
            </a:r>
            <a:r>
              <a:rPr lang="de-DE" altLang="de-DE" b="1" dirty="0">
                <a:solidFill>
                  <a:srgbClr val="000000"/>
                </a:solidFill>
                <a:sym typeface="Wingdings" pitchFamily="2" charset="2"/>
              </a:rPr>
              <a:t>         12 cm²  </a:t>
            </a:r>
          </a:p>
          <a:p>
            <a:pPr eaLnBrk="1" hangingPunct="1">
              <a:spcBef>
                <a:spcPct val="50000"/>
              </a:spcBef>
              <a:buFontTx/>
              <a:buChar char="•"/>
            </a:pPr>
            <a:r>
              <a:rPr lang="de-DE" altLang="de-DE" b="1" dirty="0">
                <a:solidFill>
                  <a:srgbClr val="000000"/>
                </a:solidFill>
                <a:sym typeface="Wingdings" pitchFamily="2" charset="2"/>
              </a:rPr>
              <a:t>Kinderfilm 2x3 cm                 6 cm²   </a:t>
            </a:r>
          </a:p>
          <a:p>
            <a:pPr eaLnBrk="1" hangingPunct="1">
              <a:spcBef>
                <a:spcPct val="50000"/>
              </a:spcBef>
            </a:pPr>
            <a:endParaRPr lang="de-DE" altLang="de-DE" b="1" dirty="0">
              <a:solidFill>
                <a:srgbClr val="000000"/>
              </a:solidFill>
            </a:endParaRPr>
          </a:p>
          <a:p>
            <a:pPr eaLnBrk="1" hangingPunct="1">
              <a:spcBef>
                <a:spcPct val="50000"/>
              </a:spcBef>
            </a:pPr>
            <a:r>
              <a:rPr lang="de-DE" altLang="de-DE" b="1" dirty="0">
                <a:solidFill>
                  <a:srgbClr val="000000"/>
                </a:solidFill>
              </a:rPr>
              <a:t>     </a:t>
            </a:r>
            <a:r>
              <a:rPr lang="de-DE" altLang="de-DE" b="1" dirty="0">
                <a:solidFill>
                  <a:srgbClr val="FF0000"/>
                </a:solidFill>
              </a:rPr>
              <a:t>Wie kann man das Nutzstrahlenfeld</a:t>
            </a:r>
            <a:br>
              <a:rPr lang="de-DE" altLang="de-DE" b="1" dirty="0">
                <a:solidFill>
                  <a:srgbClr val="FF0000"/>
                </a:solidFill>
              </a:rPr>
            </a:br>
            <a:r>
              <a:rPr lang="de-DE" altLang="de-DE" b="1" dirty="0">
                <a:solidFill>
                  <a:srgbClr val="FF0000"/>
                </a:solidFill>
              </a:rPr>
              <a:t> eingrenzen?</a:t>
            </a:r>
            <a:br>
              <a:rPr lang="de-DE" altLang="de-DE" b="1" dirty="0">
                <a:solidFill>
                  <a:srgbClr val="FF0000"/>
                </a:solidFill>
              </a:rPr>
            </a:br>
            <a:r>
              <a:rPr lang="de-DE" altLang="de-DE" b="1" dirty="0">
                <a:solidFill>
                  <a:srgbClr val="000000"/>
                </a:solidFill>
              </a:rPr>
              <a:t> </a:t>
            </a:r>
          </a:p>
        </p:txBody>
      </p:sp>
    </p:spTree>
    <p:extLst>
      <p:ext uri="{BB962C8B-B14F-4D97-AF65-F5344CB8AC3E}">
        <p14:creationId xmlns:p14="http://schemas.microsoft.com/office/powerpoint/2010/main" val="2988150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r>
              <a:rPr lang="de-DE" dirty="0"/>
              <a:t>Möglichkeiten zur Dosisbegrenzung</a:t>
            </a:r>
          </a:p>
        </p:txBody>
      </p:sp>
      <p:sp>
        <p:nvSpPr>
          <p:cNvPr id="4" name="Text Box 4">
            <a:extLst>
              <a:ext uri="{FF2B5EF4-FFF2-40B4-BE49-F238E27FC236}">
                <a16:creationId xmlns:a16="http://schemas.microsoft.com/office/drawing/2014/main" id="{408F7798-A3A4-DEE0-6C63-EDC5994D4A48}"/>
              </a:ext>
            </a:extLst>
          </p:cNvPr>
          <p:cNvSpPr txBox="1">
            <a:spLocks noChangeArrowheads="1"/>
          </p:cNvSpPr>
          <p:nvPr/>
        </p:nvSpPr>
        <p:spPr bwMode="auto">
          <a:xfrm>
            <a:off x="346807" y="2549770"/>
            <a:ext cx="8011746"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lvl="1">
              <a:spcBef>
                <a:spcPct val="50000"/>
              </a:spcBef>
            </a:pPr>
            <a:r>
              <a:rPr lang="de-DE" altLang="de-DE" b="1" dirty="0">
                <a:solidFill>
                  <a:srgbClr val="FF0000"/>
                </a:solidFill>
              </a:rPr>
              <a:t>   Die Einblendung des Nutzstrahlenfeldes ist nur mit Hilfe von Filmhaltern zu erreichen !</a:t>
            </a:r>
          </a:p>
          <a:p>
            <a:pPr eaLnBrk="1" hangingPunct="1">
              <a:spcBef>
                <a:spcPct val="50000"/>
              </a:spcBef>
            </a:pPr>
            <a:endParaRPr lang="de-DE" altLang="de-DE" b="1" dirty="0">
              <a:solidFill>
                <a:srgbClr val="FF0000"/>
              </a:solidFill>
            </a:endParaRPr>
          </a:p>
          <a:p>
            <a:pPr eaLnBrk="1" hangingPunct="1">
              <a:spcBef>
                <a:spcPct val="50000"/>
              </a:spcBef>
            </a:pPr>
            <a:r>
              <a:rPr lang="de-DE" altLang="de-DE" b="1" dirty="0">
                <a:solidFill>
                  <a:srgbClr val="000000"/>
                </a:solidFill>
                <a:sym typeface="Wingdings" pitchFamily="2" charset="2"/>
              </a:rPr>
              <a:t>          Paralleltechnik ist empfehlenswert</a:t>
            </a:r>
            <a:br>
              <a:rPr lang="de-DE" altLang="de-DE" b="1" dirty="0">
                <a:solidFill>
                  <a:srgbClr val="000000"/>
                </a:solidFill>
                <a:sym typeface="Wingdings" pitchFamily="2" charset="2"/>
              </a:rPr>
            </a:br>
            <a:r>
              <a:rPr lang="de-DE" altLang="de-DE" b="1" dirty="0">
                <a:solidFill>
                  <a:srgbClr val="000000"/>
                </a:solidFill>
                <a:sym typeface="Wingdings" pitchFamily="2" charset="2"/>
              </a:rPr>
              <a:t>     und daher der Halbwinkeltechnik vorzuziehen </a:t>
            </a:r>
            <a:endParaRPr lang="de-DE" altLang="de-DE" b="1" dirty="0">
              <a:solidFill>
                <a:srgbClr val="000000"/>
              </a:solidFill>
            </a:endParaRPr>
          </a:p>
          <a:p>
            <a:pPr eaLnBrk="1" hangingPunct="1">
              <a:spcBef>
                <a:spcPct val="50000"/>
              </a:spcBef>
            </a:pPr>
            <a:br>
              <a:rPr lang="de-DE" altLang="de-DE" b="1" dirty="0">
                <a:solidFill>
                  <a:srgbClr val="000000"/>
                </a:solidFill>
              </a:rPr>
            </a:br>
            <a:endParaRPr lang="de-DE" altLang="de-DE" b="1" dirty="0">
              <a:solidFill>
                <a:srgbClr val="000000"/>
              </a:solidFill>
            </a:endParaRPr>
          </a:p>
        </p:txBody>
      </p:sp>
    </p:spTree>
    <p:extLst>
      <p:ext uri="{BB962C8B-B14F-4D97-AF65-F5344CB8AC3E}">
        <p14:creationId xmlns:p14="http://schemas.microsoft.com/office/powerpoint/2010/main" val="2388751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1AF00-50A9-26E3-E134-2A70D2CE868B}"/>
              </a:ext>
            </a:extLst>
          </p:cNvPr>
          <p:cNvSpPr>
            <a:spLocks noGrp="1"/>
          </p:cNvSpPr>
          <p:nvPr>
            <p:ph type="title"/>
          </p:nvPr>
        </p:nvSpPr>
        <p:spPr>
          <a:xfrm>
            <a:off x="850900" y="156100"/>
            <a:ext cx="6608233" cy="1143000"/>
          </a:xfrm>
        </p:spPr>
        <p:txBody>
          <a:bodyPr anchor="ctr">
            <a:normAutofit/>
          </a:bodyPr>
          <a:lstStyle/>
          <a:p>
            <a:r>
              <a:rPr lang="de-DE" dirty="0"/>
              <a:t>Einblendung des Nutzstrahlenfeldes</a:t>
            </a:r>
          </a:p>
        </p:txBody>
      </p:sp>
      <p:pic>
        <p:nvPicPr>
          <p:cNvPr id="6" name="Grafik 5">
            <a:extLst>
              <a:ext uri="{FF2B5EF4-FFF2-40B4-BE49-F238E27FC236}">
                <a16:creationId xmlns:a16="http://schemas.microsoft.com/office/drawing/2014/main" id="{04A29160-F5A0-F186-EF34-3DC86F73F6A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4050" y="1790975"/>
            <a:ext cx="7835900" cy="4026430"/>
          </a:xfrm>
          <a:prstGeom prst="rect">
            <a:avLst/>
          </a:prstGeom>
          <a:noFill/>
        </p:spPr>
      </p:pic>
      <p:sp>
        <p:nvSpPr>
          <p:cNvPr id="7" name="Textfeld 6">
            <a:extLst>
              <a:ext uri="{FF2B5EF4-FFF2-40B4-BE49-F238E27FC236}">
                <a16:creationId xmlns:a16="http://schemas.microsoft.com/office/drawing/2014/main" id="{26D9AFD6-0BD3-58FD-80EA-BB37F2CC393F}"/>
              </a:ext>
            </a:extLst>
          </p:cNvPr>
          <p:cNvSpPr txBox="1"/>
          <p:nvPr/>
        </p:nvSpPr>
        <p:spPr>
          <a:xfrm>
            <a:off x="1594338" y="6025662"/>
            <a:ext cx="4783016" cy="256480"/>
          </a:xfrm>
          <a:prstGeom prst="rect">
            <a:avLst/>
          </a:prstGeom>
          <a:noFill/>
        </p:spPr>
        <p:txBody>
          <a:bodyPr wrap="square" rtlCol="0">
            <a:spAutoFit/>
          </a:bodyPr>
          <a:lstStyle/>
          <a:p>
            <a:pPr algn="r"/>
            <a:r>
              <a:rPr lang="de-DE" sz="1600" baseline="30000" dirty="0">
                <a:latin typeface="Arial"/>
                <a:cs typeface="Arial"/>
              </a:rPr>
              <a:t>Bild: </a:t>
            </a:r>
            <a:r>
              <a:rPr lang="de-DE" sz="1600" baseline="30000" dirty="0" err="1">
                <a:latin typeface="Arial"/>
                <a:cs typeface="Arial"/>
              </a:rPr>
              <a:t>Woltert</a:t>
            </a:r>
            <a:r>
              <a:rPr lang="de-DE" sz="1600" baseline="30000" dirty="0">
                <a:latin typeface="Arial"/>
                <a:cs typeface="Arial"/>
              </a:rPr>
              <a:t>, A., Wolfhagen</a:t>
            </a:r>
          </a:p>
        </p:txBody>
      </p:sp>
    </p:spTree>
    <p:extLst>
      <p:ext uri="{BB962C8B-B14F-4D97-AF65-F5344CB8AC3E}">
        <p14:creationId xmlns:p14="http://schemas.microsoft.com/office/powerpoint/2010/main" val="1283281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1AF00-50A9-26E3-E134-2A70D2CE868B}"/>
              </a:ext>
            </a:extLst>
          </p:cNvPr>
          <p:cNvSpPr>
            <a:spLocks noGrp="1"/>
          </p:cNvSpPr>
          <p:nvPr>
            <p:ph type="title"/>
          </p:nvPr>
        </p:nvSpPr>
        <p:spPr>
          <a:xfrm>
            <a:off x="850900" y="156100"/>
            <a:ext cx="6608233" cy="1143000"/>
          </a:xfrm>
        </p:spPr>
        <p:txBody>
          <a:bodyPr anchor="ctr">
            <a:normAutofit/>
          </a:bodyPr>
          <a:lstStyle/>
          <a:p>
            <a:r>
              <a:rPr lang="de-DE" dirty="0"/>
              <a:t>Einblendung des Nutzstrahlenfeldes</a:t>
            </a:r>
          </a:p>
        </p:txBody>
      </p:sp>
      <p:pic>
        <p:nvPicPr>
          <p:cNvPr id="4" name="Grafik 3">
            <a:extLst>
              <a:ext uri="{FF2B5EF4-FFF2-40B4-BE49-F238E27FC236}">
                <a16:creationId xmlns:a16="http://schemas.microsoft.com/office/drawing/2014/main" id="{7F1B92CB-AF48-0805-4581-164DF0579B4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2765" y="1826600"/>
            <a:ext cx="7835900" cy="4026430"/>
          </a:xfrm>
          <a:prstGeom prst="rect">
            <a:avLst/>
          </a:prstGeom>
          <a:noFill/>
        </p:spPr>
      </p:pic>
      <p:sp>
        <p:nvSpPr>
          <p:cNvPr id="5" name="Textfeld 4">
            <a:extLst>
              <a:ext uri="{FF2B5EF4-FFF2-40B4-BE49-F238E27FC236}">
                <a16:creationId xmlns:a16="http://schemas.microsoft.com/office/drawing/2014/main" id="{91FF0B0D-C022-DF50-90B5-E7546E00E9F7}"/>
              </a:ext>
            </a:extLst>
          </p:cNvPr>
          <p:cNvSpPr txBox="1"/>
          <p:nvPr/>
        </p:nvSpPr>
        <p:spPr>
          <a:xfrm>
            <a:off x="3118338" y="6013938"/>
            <a:ext cx="3950677" cy="256480"/>
          </a:xfrm>
          <a:prstGeom prst="rect">
            <a:avLst/>
          </a:prstGeom>
          <a:noFill/>
        </p:spPr>
        <p:txBody>
          <a:bodyPr wrap="square" rtlCol="0">
            <a:spAutoFit/>
          </a:bodyPr>
          <a:lstStyle/>
          <a:p>
            <a:pPr algn="r"/>
            <a:r>
              <a:rPr lang="de-DE" sz="1600" baseline="30000" dirty="0">
                <a:latin typeface="Arial"/>
                <a:cs typeface="Arial"/>
              </a:rPr>
              <a:t>Bild: </a:t>
            </a:r>
            <a:r>
              <a:rPr lang="de-DE" sz="1600" baseline="30000" dirty="0" err="1">
                <a:latin typeface="Arial"/>
                <a:cs typeface="Arial"/>
              </a:rPr>
              <a:t>Woltert</a:t>
            </a:r>
            <a:r>
              <a:rPr lang="de-DE" sz="1600" baseline="30000" dirty="0">
                <a:latin typeface="Arial"/>
                <a:cs typeface="Arial"/>
              </a:rPr>
              <a:t>, A., Wolfhagen</a:t>
            </a:r>
          </a:p>
        </p:txBody>
      </p:sp>
    </p:spTree>
    <p:extLst>
      <p:ext uri="{BB962C8B-B14F-4D97-AF65-F5344CB8AC3E}">
        <p14:creationId xmlns:p14="http://schemas.microsoft.com/office/powerpoint/2010/main" val="3767864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84940-B0C6-54E1-56D1-9AED90964E62}"/>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Kontrollbereich</a:t>
            </a:r>
          </a:p>
        </p:txBody>
      </p:sp>
      <p:sp>
        <p:nvSpPr>
          <p:cNvPr id="6" name="Textfeld 5">
            <a:extLst>
              <a:ext uri="{FF2B5EF4-FFF2-40B4-BE49-F238E27FC236}">
                <a16:creationId xmlns:a16="http://schemas.microsoft.com/office/drawing/2014/main" id="{A22703E1-FEB9-FAAB-44FB-D17A6D6C6953}"/>
              </a:ext>
            </a:extLst>
          </p:cNvPr>
          <p:cNvSpPr txBox="1">
            <a:spLocks noChangeArrowheads="1"/>
          </p:cNvSpPr>
          <p:nvPr/>
        </p:nvSpPr>
        <p:spPr bwMode="auto">
          <a:xfrm>
            <a:off x="850900" y="1834619"/>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7" name="Textfeld 4">
            <a:extLst>
              <a:ext uri="{FF2B5EF4-FFF2-40B4-BE49-F238E27FC236}">
                <a16:creationId xmlns:a16="http://schemas.microsoft.com/office/drawing/2014/main" id="{6257DAB6-0CB1-E2C6-8D4E-77F47F28CE70}"/>
              </a:ext>
            </a:extLst>
          </p:cNvPr>
          <p:cNvSpPr txBox="1">
            <a:spLocks noChangeArrowheads="1"/>
          </p:cNvSpPr>
          <p:nvPr/>
        </p:nvSpPr>
        <p:spPr bwMode="auto">
          <a:xfrm>
            <a:off x="850900" y="2242513"/>
            <a:ext cx="5003800" cy="646113"/>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Bereich, in dem eine Person eine effektive </a:t>
            </a:r>
          </a:p>
          <a:p>
            <a:r>
              <a:rPr lang="de-DE" dirty="0">
                <a:latin typeface="Arial" panose="020B0604020202020204" pitchFamily="34" charset="0"/>
                <a:cs typeface="Arial" panose="020B0604020202020204" pitchFamily="34" charset="0"/>
              </a:rPr>
              <a:t>  Dosis von </a:t>
            </a:r>
            <a:r>
              <a:rPr lang="de-DE" b="1" dirty="0">
                <a:latin typeface="Arial" panose="020B0604020202020204" pitchFamily="34" charset="0"/>
                <a:cs typeface="Arial" panose="020B0604020202020204" pitchFamily="34" charset="0"/>
              </a:rPr>
              <a:t>&gt; 6 </a:t>
            </a:r>
            <a:r>
              <a:rPr lang="de-DE" b="1" dirty="0" err="1">
                <a:latin typeface="Arial" panose="020B0604020202020204" pitchFamily="34" charset="0"/>
                <a:cs typeface="Arial" panose="020B0604020202020204" pitchFamily="34" charset="0"/>
              </a:rPr>
              <a:t>mSv</a:t>
            </a:r>
            <a:r>
              <a:rPr lang="de-DE" b="1" dirty="0">
                <a:latin typeface="Arial" panose="020B0604020202020204" pitchFamily="34" charset="0"/>
                <a:cs typeface="Arial" panose="020B0604020202020204" pitchFamily="34" charset="0"/>
              </a:rPr>
              <a:t> pro Jahr </a:t>
            </a:r>
            <a:r>
              <a:rPr lang="de-DE" dirty="0">
                <a:latin typeface="Arial" panose="020B0604020202020204" pitchFamily="34" charset="0"/>
                <a:cs typeface="Arial" panose="020B0604020202020204" pitchFamily="34" charset="0"/>
              </a:rPr>
              <a:t>erhalten kann</a:t>
            </a:r>
          </a:p>
        </p:txBody>
      </p:sp>
      <p:sp>
        <p:nvSpPr>
          <p:cNvPr id="8" name="Textfeld 5">
            <a:extLst>
              <a:ext uri="{FF2B5EF4-FFF2-40B4-BE49-F238E27FC236}">
                <a16:creationId xmlns:a16="http://schemas.microsoft.com/office/drawing/2014/main" id="{DF76589A-29FF-C423-82F2-BEA0227164DC}"/>
              </a:ext>
            </a:extLst>
          </p:cNvPr>
          <p:cNvSpPr txBox="1">
            <a:spLocks noChangeArrowheads="1"/>
          </p:cNvSpPr>
          <p:nvPr/>
        </p:nvSpPr>
        <p:spPr bwMode="auto">
          <a:xfrm>
            <a:off x="896462" y="3701067"/>
            <a:ext cx="1544638" cy="368300"/>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Zu beachten</a:t>
            </a:r>
          </a:p>
        </p:txBody>
      </p:sp>
      <p:sp>
        <p:nvSpPr>
          <p:cNvPr id="9" name="Textfeld 6">
            <a:extLst>
              <a:ext uri="{FF2B5EF4-FFF2-40B4-BE49-F238E27FC236}">
                <a16:creationId xmlns:a16="http://schemas.microsoft.com/office/drawing/2014/main" id="{5CE3F579-3C2C-77CC-939B-DC98DED4E132}"/>
              </a:ext>
            </a:extLst>
          </p:cNvPr>
          <p:cNvSpPr txBox="1">
            <a:spLocks noChangeArrowheads="1"/>
          </p:cNvSpPr>
          <p:nvPr/>
        </p:nvSpPr>
        <p:spPr bwMode="auto">
          <a:xfrm>
            <a:off x="850900" y="2946405"/>
            <a:ext cx="5443537" cy="646112"/>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Bereich von </a:t>
            </a:r>
            <a:r>
              <a:rPr lang="de-DE" b="1" dirty="0">
                <a:latin typeface="Arial" panose="020B0604020202020204" pitchFamily="34" charset="0"/>
                <a:cs typeface="Arial" panose="020B0604020202020204" pitchFamily="34" charset="0"/>
              </a:rPr>
              <a:t>1,5 m</a:t>
            </a:r>
            <a:r>
              <a:rPr lang="de-DE" dirty="0">
                <a:latin typeface="Arial" panose="020B0604020202020204" pitchFamily="34" charset="0"/>
                <a:cs typeface="Arial" panose="020B0604020202020204" pitchFamily="34" charset="0"/>
              </a:rPr>
              <a:t> um die Röntgenröhre herum </a:t>
            </a:r>
          </a:p>
          <a:p>
            <a:r>
              <a:rPr lang="de-DE" dirty="0">
                <a:latin typeface="Arial" panose="020B0604020202020204" pitchFamily="34" charset="0"/>
                <a:cs typeface="Arial" panose="020B0604020202020204" pitchFamily="34" charset="0"/>
              </a:rPr>
              <a:t>  (bei zahnärztlichen Röntgengeräten)</a:t>
            </a:r>
          </a:p>
        </p:txBody>
      </p:sp>
      <p:sp>
        <p:nvSpPr>
          <p:cNvPr id="10" name="Textfeld 8">
            <a:extLst>
              <a:ext uri="{FF2B5EF4-FFF2-40B4-BE49-F238E27FC236}">
                <a16:creationId xmlns:a16="http://schemas.microsoft.com/office/drawing/2014/main" id="{50B24C5B-B6F1-9305-F36E-DCDDF1B22DC8}"/>
              </a:ext>
            </a:extLst>
          </p:cNvPr>
          <p:cNvSpPr txBox="1">
            <a:spLocks noChangeArrowheads="1"/>
          </p:cNvSpPr>
          <p:nvPr/>
        </p:nvSpPr>
        <p:spPr bwMode="auto">
          <a:xfrm>
            <a:off x="850900" y="4805948"/>
            <a:ext cx="5002213" cy="646112"/>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der Kontrollbereich ist ist abzugrenzen und </a:t>
            </a:r>
          </a:p>
          <a:p>
            <a:r>
              <a:rPr lang="de-DE" dirty="0">
                <a:latin typeface="Arial" panose="020B0604020202020204" pitchFamily="34" charset="0"/>
                <a:cs typeface="Arial" panose="020B0604020202020204" pitchFamily="34" charset="0"/>
              </a:rPr>
              <a:t>  während der Einschaltzeit zu kennzeichnen</a:t>
            </a:r>
          </a:p>
        </p:txBody>
      </p:sp>
      <p:sp>
        <p:nvSpPr>
          <p:cNvPr id="12" name="Textfeld 11">
            <a:extLst>
              <a:ext uri="{FF2B5EF4-FFF2-40B4-BE49-F238E27FC236}">
                <a16:creationId xmlns:a16="http://schemas.microsoft.com/office/drawing/2014/main" id="{43608E84-64A6-5950-2226-DE6AAEDA7758}"/>
              </a:ext>
            </a:extLst>
          </p:cNvPr>
          <p:cNvSpPr txBox="1">
            <a:spLocks noChangeArrowheads="1"/>
          </p:cNvSpPr>
          <p:nvPr/>
        </p:nvSpPr>
        <p:spPr bwMode="auto">
          <a:xfrm>
            <a:off x="850900" y="5519473"/>
            <a:ext cx="2852738" cy="369887"/>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a:solidFill>
                  <a:srgbClr val="FF0000"/>
                </a:solidFill>
                <a:latin typeface="Arial" panose="020B0604020202020204" pitchFamily="34" charset="0"/>
                <a:cs typeface="Arial" panose="020B0604020202020204" pitchFamily="34" charset="0"/>
              </a:rPr>
              <a:t>Kein Zutritt - Röntgen</a:t>
            </a:r>
          </a:p>
        </p:txBody>
      </p:sp>
      <p:sp>
        <p:nvSpPr>
          <p:cNvPr id="13" name="Textfeld 12">
            <a:extLst>
              <a:ext uri="{FF2B5EF4-FFF2-40B4-BE49-F238E27FC236}">
                <a16:creationId xmlns:a16="http://schemas.microsoft.com/office/drawing/2014/main" id="{20BF7BA2-4577-6C60-6171-6E2119375EE4}"/>
              </a:ext>
            </a:extLst>
          </p:cNvPr>
          <p:cNvSpPr txBox="1">
            <a:spLocks noChangeArrowheads="1"/>
          </p:cNvSpPr>
          <p:nvPr/>
        </p:nvSpPr>
        <p:spPr bwMode="auto">
          <a:xfrm>
            <a:off x="850900" y="4102057"/>
            <a:ext cx="4673600" cy="646331"/>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im Kontrollbereich befindet sich </a:t>
            </a:r>
            <a:r>
              <a:rPr lang="de-DE" b="1" dirty="0">
                <a:latin typeface="Arial" panose="020B0604020202020204" pitchFamily="34" charset="0"/>
                <a:cs typeface="Arial" panose="020B0604020202020204" pitchFamily="34" charset="0"/>
              </a:rPr>
              <a:t>nur </a:t>
            </a:r>
            <a:r>
              <a:rPr lang="de-DE" dirty="0">
                <a:latin typeface="Arial" panose="020B0604020202020204" pitchFamily="34" charset="0"/>
                <a:cs typeface="Arial" panose="020B0604020202020204" pitchFamily="34" charset="0"/>
              </a:rPr>
              <a:t>der </a:t>
            </a:r>
          </a:p>
          <a:p>
            <a:r>
              <a:rPr lang="de-DE" dirty="0">
                <a:latin typeface="Arial" panose="020B0604020202020204" pitchFamily="34" charset="0"/>
                <a:cs typeface="Arial" panose="020B0604020202020204" pitchFamily="34" charset="0"/>
              </a:rPr>
              <a:t>  Patient und eventuell eine helfende Person</a:t>
            </a:r>
          </a:p>
        </p:txBody>
      </p:sp>
      <p:sp>
        <p:nvSpPr>
          <p:cNvPr id="18" name="Textfeld 33">
            <a:extLst>
              <a:ext uri="{FF2B5EF4-FFF2-40B4-BE49-F238E27FC236}">
                <a16:creationId xmlns:a16="http://schemas.microsoft.com/office/drawing/2014/main" id="{DC9C356A-F781-58FA-C340-5587FEFB5CD8}"/>
              </a:ext>
            </a:extLst>
          </p:cNvPr>
          <p:cNvSpPr txBox="1">
            <a:spLocks noChangeArrowheads="1"/>
          </p:cNvSpPr>
          <p:nvPr/>
        </p:nvSpPr>
        <p:spPr bwMode="auto">
          <a:xfrm>
            <a:off x="2168851" y="7031915"/>
            <a:ext cx="2891446" cy="261610"/>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Grafik: Mair, J., München</a:t>
            </a:r>
          </a:p>
        </p:txBody>
      </p:sp>
    </p:spTree>
    <p:extLst>
      <p:ext uri="{BB962C8B-B14F-4D97-AF65-F5344CB8AC3E}">
        <p14:creationId xmlns:p14="http://schemas.microsoft.com/office/powerpoint/2010/main" val="138660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2D2C7-1B58-4F0D-468D-776D17D669D8}"/>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Helfende Person</a:t>
            </a:r>
          </a:p>
        </p:txBody>
      </p:sp>
      <p:sp>
        <p:nvSpPr>
          <p:cNvPr id="6" name="Textfeld 5">
            <a:extLst>
              <a:ext uri="{FF2B5EF4-FFF2-40B4-BE49-F238E27FC236}">
                <a16:creationId xmlns:a16="http://schemas.microsoft.com/office/drawing/2014/main" id="{8BFA1757-5433-EFD9-C8F8-B0B9FA2B4A5F}"/>
              </a:ext>
            </a:extLst>
          </p:cNvPr>
          <p:cNvSpPr txBox="1">
            <a:spLocks noChangeArrowheads="1"/>
          </p:cNvSpPr>
          <p:nvPr/>
        </p:nvSpPr>
        <p:spPr bwMode="auto">
          <a:xfrm>
            <a:off x="850900" y="1899352"/>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7" name="Textfeld 4">
            <a:extLst>
              <a:ext uri="{FF2B5EF4-FFF2-40B4-BE49-F238E27FC236}">
                <a16:creationId xmlns:a16="http://schemas.microsoft.com/office/drawing/2014/main" id="{DE71CB56-68DA-7017-8B53-B4F029F93B6D}"/>
              </a:ext>
            </a:extLst>
          </p:cNvPr>
          <p:cNvSpPr txBox="1">
            <a:spLocks noChangeArrowheads="1"/>
          </p:cNvSpPr>
          <p:nvPr/>
        </p:nvSpPr>
        <p:spPr bwMode="auto">
          <a:xfrm>
            <a:off x="850899" y="2407528"/>
            <a:ext cx="8080449" cy="646331"/>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Begleitperson des Patienten, die während der Röntgenaufnahme     innerhalb des Kontrollbereichs Hilfestellung leistet</a:t>
            </a:r>
          </a:p>
        </p:txBody>
      </p:sp>
      <p:sp>
        <p:nvSpPr>
          <p:cNvPr id="8" name="Textfeld 5">
            <a:extLst>
              <a:ext uri="{FF2B5EF4-FFF2-40B4-BE49-F238E27FC236}">
                <a16:creationId xmlns:a16="http://schemas.microsoft.com/office/drawing/2014/main" id="{2E86D2A1-83FE-EE19-28B8-C910E6ED6A43}"/>
              </a:ext>
            </a:extLst>
          </p:cNvPr>
          <p:cNvSpPr txBox="1">
            <a:spLocks noChangeArrowheads="1"/>
          </p:cNvSpPr>
          <p:nvPr/>
        </p:nvSpPr>
        <p:spPr bwMode="auto">
          <a:xfrm>
            <a:off x="850899" y="3271111"/>
            <a:ext cx="2105025" cy="369888"/>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Voraussetzungen</a:t>
            </a:r>
          </a:p>
        </p:txBody>
      </p:sp>
      <p:sp>
        <p:nvSpPr>
          <p:cNvPr id="9" name="Textfeld 7">
            <a:extLst>
              <a:ext uri="{FF2B5EF4-FFF2-40B4-BE49-F238E27FC236}">
                <a16:creationId xmlns:a16="http://schemas.microsoft.com/office/drawing/2014/main" id="{3C88456C-D1AB-ED62-435F-EB4796B3E34E}"/>
              </a:ext>
            </a:extLst>
          </p:cNvPr>
          <p:cNvSpPr txBox="1">
            <a:spLocks noChangeArrowheads="1"/>
          </p:cNvSpPr>
          <p:nvPr/>
        </p:nvSpPr>
        <p:spPr bwMode="auto">
          <a:xfrm>
            <a:off x="905300" y="4675851"/>
            <a:ext cx="2697163" cy="369887"/>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keine Schwangerschaft</a:t>
            </a:r>
          </a:p>
        </p:txBody>
      </p:sp>
      <p:sp>
        <p:nvSpPr>
          <p:cNvPr id="10" name="Textfeld 8">
            <a:extLst>
              <a:ext uri="{FF2B5EF4-FFF2-40B4-BE49-F238E27FC236}">
                <a16:creationId xmlns:a16="http://schemas.microsoft.com/office/drawing/2014/main" id="{F2B45DCB-2B7B-F79C-4A95-2B87E800939A}"/>
              </a:ext>
            </a:extLst>
          </p:cNvPr>
          <p:cNvSpPr txBox="1">
            <a:spLocks noChangeArrowheads="1"/>
          </p:cNvSpPr>
          <p:nvPr/>
        </p:nvSpPr>
        <p:spPr bwMode="auto">
          <a:xfrm>
            <a:off x="850899" y="3753588"/>
            <a:ext cx="4941887" cy="369887"/>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Belehrung: Strahlenrisiko und Strahlenschutz</a:t>
            </a:r>
          </a:p>
        </p:txBody>
      </p:sp>
      <p:sp>
        <p:nvSpPr>
          <p:cNvPr id="11" name="Textfeld 10">
            <a:extLst>
              <a:ext uri="{FF2B5EF4-FFF2-40B4-BE49-F238E27FC236}">
                <a16:creationId xmlns:a16="http://schemas.microsoft.com/office/drawing/2014/main" id="{C661D363-DF37-A33D-C128-CAA6B0FA8299}"/>
              </a:ext>
            </a:extLst>
          </p:cNvPr>
          <p:cNvSpPr txBox="1">
            <a:spLocks noChangeArrowheads="1"/>
          </p:cNvSpPr>
          <p:nvPr/>
        </p:nvSpPr>
        <p:spPr bwMode="auto">
          <a:xfrm>
            <a:off x="850899" y="4231728"/>
            <a:ext cx="4110037" cy="369888"/>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schriftliche Einverständniserklärung</a:t>
            </a:r>
          </a:p>
        </p:txBody>
      </p:sp>
      <p:sp>
        <p:nvSpPr>
          <p:cNvPr id="12" name="Textfeld 11">
            <a:extLst>
              <a:ext uri="{FF2B5EF4-FFF2-40B4-BE49-F238E27FC236}">
                <a16:creationId xmlns:a16="http://schemas.microsoft.com/office/drawing/2014/main" id="{EEC55B66-334A-09A2-2DF2-AA9A0D38FEBE}"/>
              </a:ext>
            </a:extLst>
          </p:cNvPr>
          <p:cNvSpPr txBox="1">
            <a:spLocks noChangeArrowheads="1"/>
          </p:cNvSpPr>
          <p:nvPr/>
        </p:nvSpPr>
        <p:spPr bwMode="auto">
          <a:xfrm>
            <a:off x="905300" y="5139971"/>
            <a:ext cx="4669417" cy="369332"/>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Beachten der Strahlenschutzmaßnahmen</a:t>
            </a:r>
          </a:p>
        </p:txBody>
      </p:sp>
      <p:sp>
        <p:nvSpPr>
          <p:cNvPr id="13" name="Textfeld 12">
            <a:extLst>
              <a:ext uri="{FF2B5EF4-FFF2-40B4-BE49-F238E27FC236}">
                <a16:creationId xmlns:a16="http://schemas.microsoft.com/office/drawing/2014/main" id="{EBA0B589-26E5-1A5F-448F-9EF41B631F9A}"/>
              </a:ext>
            </a:extLst>
          </p:cNvPr>
          <p:cNvSpPr txBox="1">
            <a:spLocks noChangeArrowheads="1"/>
          </p:cNvSpPr>
          <p:nvPr/>
        </p:nvSpPr>
        <p:spPr bwMode="auto">
          <a:xfrm>
            <a:off x="850900" y="5603537"/>
            <a:ext cx="3031599"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Schutzschild/Bleischürze</a:t>
            </a:r>
          </a:p>
        </p:txBody>
      </p:sp>
      <p:sp>
        <p:nvSpPr>
          <p:cNvPr id="14" name="Textfeld 33">
            <a:extLst>
              <a:ext uri="{FF2B5EF4-FFF2-40B4-BE49-F238E27FC236}">
                <a16:creationId xmlns:a16="http://schemas.microsoft.com/office/drawing/2014/main" id="{04CD8DC8-6B84-A690-E00D-C7619B80CF30}"/>
              </a:ext>
            </a:extLst>
          </p:cNvPr>
          <p:cNvSpPr txBox="1">
            <a:spLocks noChangeArrowheads="1"/>
          </p:cNvSpPr>
          <p:nvPr/>
        </p:nvSpPr>
        <p:spPr bwMode="auto">
          <a:xfrm>
            <a:off x="2163560" y="7032973"/>
            <a:ext cx="2891446" cy="261610"/>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Foto: </a:t>
            </a:r>
            <a:r>
              <a:rPr lang="de-DE" sz="1100" dirty="0" err="1">
                <a:latin typeface="Arial" panose="020B0604020202020204" pitchFamily="34" charset="0"/>
                <a:cs typeface="Arial" panose="020B0604020202020204" pitchFamily="34" charset="0"/>
              </a:rPr>
              <a:t>Fotolia</a:t>
            </a:r>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Drobot</a:t>
            </a:r>
            <a:r>
              <a:rPr lang="de-DE" sz="1100" dirty="0">
                <a:latin typeface="Arial" panose="020B0604020202020204" pitchFamily="34" charset="0"/>
                <a:cs typeface="Arial" panose="020B0604020202020204" pitchFamily="34" charset="0"/>
              </a:rPr>
              <a:t> Dean</a:t>
            </a:r>
          </a:p>
        </p:txBody>
      </p:sp>
    </p:spTree>
    <p:extLst>
      <p:ext uri="{BB962C8B-B14F-4D97-AF65-F5344CB8AC3E}">
        <p14:creationId xmlns:p14="http://schemas.microsoft.com/office/powerpoint/2010/main" val="153696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117D74-D97D-6CB3-A781-4816AAABACDF}"/>
              </a:ext>
            </a:extLst>
          </p:cNvPr>
          <p:cNvSpPr>
            <a:spLocks noGrp="1"/>
          </p:cNvSpPr>
          <p:nvPr>
            <p:ph type="title"/>
          </p:nvPr>
        </p:nvSpPr>
        <p:spPr/>
        <p:txBody>
          <a:bodyPr/>
          <a:lstStyle/>
          <a:p>
            <a:r>
              <a:rPr lang="de-DE" dirty="0"/>
              <a:t>Gesetzliche Vorgaben</a:t>
            </a:r>
          </a:p>
        </p:txBody>
      </p:sp>
      <p:sp>
        <p:nvSpPr>
          <p:cNvPr id="5" name="Textfeld 4">
            <a:extLst>
              <a:ext uri="{FF2B5EF4-FFF2-40B4-BE49-F238E27FC236}">
                <a16:creationId xmlns:a16="http://schemas.microsoft.com/office/drawing/2014/main" id="{AB836634-433A-4FF7-9FEC-BE3E91E59624}"/>
              </a:ext>
            </a:extLst>
          </p:cNvPr>
          <p:cNvSpPr txBox="1"/>
          <p:nvPr/>
        </p:nvSpPr>
        <p:spPr>
          <a:xfrm>
            <a:off x="850900" y="2581001"/>
            <a:ext cx="3348994" cy="461665"/>
          </a:xfrm>
          <a:prstGeom prst="rect">
            <a:avLst/>
          </a:prstGeom>
          <a:noFill/>
        </p:spPr>
        <p:txBody>
          <a:bodyPr wrap="none" rtlCol="0">
            <a:spAutoFit/>
          </a:bodyPr>
          <a:lstStyle/>
          <a:p>
            <a:r>
              <a:rPr lang="de-DE" sz="2400" b="1" dirty="0">
                <a:solidFill>
                  <a:srgbClr val="0000FF"/>
                </a:solidFill>
                <a:latin typeface="Arial" panose="020B0604020202020204" pitchFamily="34" charset="0"/>
                <a:cs typeface="Arial" panose="020B0604020202020204" pitchFamily="34" charset="0"/>
              </a:rPr>
              <a:t>Strahlenschutzgesetz</a:t>
            </a:r>
          </a:p>
        </p:txBody>
      </p:sp>
      <p:sp>
        <p:nvSpPr>
          <p:cNvPr id="6" name="Textfeld 5">
            <a:extLst>
              <a:ext uri="{FF2B5EF4-FFF2-40B4-BE49-F238E27FC236}">
                <a16:creationId xmlns:a16="http://schemas.microsoft.com/office/drawing/2014/main" id="{BF920803-78C8-9718-7D8D-8E03A87E1469}"/>
              </a:ext>
            </a:extLst>
          </p:cNvPr>
          <p:cNvSpPr txBox="1"/>
          <p:nvPr/>
        </p:nvSpPr>
        <p:spPr>
          <a:xfrm>
            <a:off x="850900" y="3429000"/>
            <a:ext cx="4099199" cy="461665"/>
          </a:xfrm>
          <a:prstGeom prst="rect">
            <a:avLst/>
          </a:prstGeom>
          <a:noFill/>
        </p:spPr>
        <p:txBody>
          <a:bodyPr wrap="none" rtlCol="0">
            <a:spAutoFit/>
          </a:bodyPr>
          <a:lstStyle/>
          <a:p>
            <a:r>
              <a:rPr lang="de-DE" sz="2400" b="1" dirty="0">
                <a:solidFill>
                  <a:srgbClr val="0000FF"/>
                </a:solidFill>
                <a:latin typeface="Arial" panose="020B0604020202020204" pitchFamily="34" charset="0"/>
                <a:cs typeface="Arial" panose="020B0604020202020204" pitchFamily="34" charset="0"/>
              </a:rPr>
              <a:t>Strahlenschutzverordnung</a:t>
            </a:r>
          </a:p>
        </p:txBody>
      </p:sp>
    </p:spTree>
    <p:extLst>
      <p:ext uri="{BB962C8B-B14F-4D97-AF65-F5344CB8AC3E}">
        <p14:creationId xmlns:p14="http://schemas.microsoft.com/office/powerpoint/2010/main" val="1739118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446745-79BA-0552-6ABF-4AC9B7A2B2B6}"/>
              </a:ext>
            </a:extLst>
          </p:cNvPr>
          <p:cNvSpPr>
            <a:spLocks noGrp="1"/>
          </p:cNvSpPr>
          <p:nvPr>
            <p:ph type="title"/>
          </p:nvPr>
        </p:nvSpPr>
        <p:spPr/>
        <p:txBody>
          <a:bodyPr/>
          <a:lstStyle/>
          <a:p>
            <a:endParaRPr lang="de-DE" dirty="0"/>
          </a:p>
        </p:txBody>
      </p:sp>
      <p:sp>
        <p:nvSpPr>
          <p:cNvPr id="3" name="Textfeld 2">
            <a:extLst>
              <a:ext uri="{FF2B5EF4-FFF2-40B4-BE49-F238E27FC236}">
                <a16:creationId xmlns:a16="http://schemas.microsoft.com/office/drawing/2014/main" id="{E2B1C048-FC39-53E1-E152-9863C18FFACD}"/>
              </a:ext>
            </a:extLst>
          </p:cNvPr>
          <p:cNvSpPr txBox="1"/>
          <p:nvPr/>
        </p:nvSpPr>
        <p:spPr>
          <a:xfrm>
            <a:off x="2049311" y="3105834"/>
            <a:ext cx="4211409" cy="646331"/>
          </a:xfrm>
          <a:prstGeom prst="rect">
            <a:avLst/>
          </a:prstGeom>
          <a:noFill/>
        </p:spPr>
        <p:txBody>
          <a:bodyPr wrap="none" rtlCol="0">
            <a:spAutoFit/>
          </a:bodyPr>
          <a:lstStyle/>
          <a:p>
            <a:pPr algn="r"/>
            <a:r>
              <a:rPr lang="de-DE" sz="3600" b="1" dirty="0">
                <a:latin typeface="Arial"/>
                <a:cs typeface="Arial"/>
              </a:rPr>
              <a:t>Röntgentechniken</a:t>
            </a:r>
          </a:p>
        </p:txBody>
      </p:sp>
    </p:spTree>
    <p:extLst>
      <p:ext uri="{BB962C8B-B14F-4D97-AF65-F5344CB8AC3E}">
        <p14:creationId xmlns:p14="http://schemas.microsoft.com/office/powerpoint/2010/main" val="1921010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C87495-1935-AB64-B08D-AC3417AA6CE3}"/>
              </a:ext>
            </a:extLst>
          </p:cNvPr>
          <p:cNvSpPr>
            <a:spLocks noGrp="1"/>
          </p:cNvSpPr>
          <p:nvPr>
            <p:ph type="title"/>
          </p:nvPr>
        </p:nvSpPr>
        <p:spPr/>
        <p:txBody>
          <a:bodyPr/>
          <a:lstStyle/>
          <a:p>
            <a:r>
              <a:rPr lang="de-DE" dirty="0"/>
              <a:t>Intraorale Röntgentechniken</a:t>
            </a:r>
          </a:p>
        </p:txBody>
      </p:sp>
      <p:sp>
        <p:nvSpPr>
          <p:cNvPr id="4" name="Textfeld 3">
            <a:extLst>
              <a:ext uri="{FF2B5EF4-FFF2-40B4-BE49-F238E27FC236}">
                <a16:creationId xmlns:a16="http://schemas.microsoft.com/office/drawing/2014/main" id="{2D5AF872-B86C-D447-DD90-084DCAD5AF21}"/>
              </a:ext>
            </a:extLst>
          </p:cNvPr>
          <p:cNvSpPr txBox="1"/>
          <p:nvPr/>
        </p:nvSpPr>
        <p:spPr>
          <a:xfrm>
            <a:off x="134246" y="1871331"/>
            <a:ext cx="9116079" cy="2749471"/>
          </a:xfrm>
          <a:prstGeom prst="rect">
            <a:avLst/>
          </a:prstGeom>
          <a:noFill/>
        </p:spPr>
        <p:txBody>
          <a:bodyPr wrap="square" rtlCol="0">
            <a:spAutoFit/>
          </a:bodyPr>
          <a:lstStyle/>
          <a:p>
            <a:r>
              <a:rPr lang="de-DE" dirty="0">
                <a:effectLst/>
                <a:latin typeface="Arial" panose="020B0604020202020204" pitchFamily="34" charset="0"/>
                <a:cs typeface="Arial" panose="020B0604020202020204" pitchFamily="34" charset="0"/>
              </a:rPr>
              <a:t>Film/Speicherfolie/Sensor (= Bildtr</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ger) befinden sich im Mund des Patienten. Die</a:t>
            </a:r>
          </a:p>
          <a:p>
            <a:r>
              <a:rPr lang="de-DE" dirty="0">
                <a:effectLst/>
                <a:latin typeface="Arial" panose="020B0604020202020204" pitchFamily="34" charset="0"/>
                <a:cs typeface="Arial" panose="020B0604020202020204" pitchFamily="34" charset="0"/>
              </a:rPr>
              <a:t>Kopfhaltung des Patienten ist so, dass der zu r</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ntgende Kiefer waagerecht = horizontal</a:t>
            </a:r>
          </a:p>
          <a:p>
            <a:r>
              <a:rPr lang="de-DE" dirty="0">
                <a:effectLst/>
                <a:latin typeface="Arial" panose="020B0604020202020204" pitchFamily="34" charset="0"/>
                <a:cs typeface="Arial" panose="020B0604020202020204" pitchFamily="34" charset="0"/>
              </a:rPr>
              <a:t>zum Boden ausgerichtet ist.</a:t>
            </a:r>
          </a:p>
          <a:p>
            <a:endParaRPr lang="de-DE" dirty="0">
              <a:effectLst/>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t>
            </a:r>
            <a:r>
              <a:rPr lang="de-DE" b="1" dirty="0">
                <a:effectLst/>
                <a:latin typeface="Arial" panose="020B0604020202020204" pitchFamily="34" charset="0"/>
                <a:cs typeface="Arial" panose="020B0604020202020204" pitchFamily="34" charset="0"/>
              </a:rPr>
              <a:t>Zahnfilmaufnahme</a:t>
            </a:r>
            <a:r>
              <a:rPr lang="de-DE" dirty="0">
                <a:effectLst/>
                <a:latin typeface="Arial" panose="020B0604020202020204" pitchFamily="34" charset="0"/>
                <a:cs typeface="Arial" panose="020B0604020202020204" pitchFamily="34" charset="0"/>
              </a:rPr>
              <a:t>: bis zu drei Zähnen, Wurzel, Apex, Knochen sichtbar</a:t>
            </a:r>
          </a:p>
          <a:p>
            <a:r>
              <a:rPr lang="de-DE" dirty="0">
                <a:latin typeface="Arial" panose="020B0604020202020204" pitchFamily="34" charset="0"/>
                <a:cs typeface="Arial" panose="020B0604020202020204" pitchFamily="34" charset="0"/>
              </a:rPr>
              <a:t>→	</a:t>
            </a:r>
            <a:r>
              <a:rPr lang="de-DE" b="1" dirty="0" err="1">
                <a:effectLst/>
                <a:latin typeface="Arial" panose="020B0604020202020204" pitchFamily="34" charset="0"/>
                <a:cs typeface="Arial" panose="020B0604020202020204" pitchFamily="34" charset="0"/>
              </a:rPr>
              <a:t>Bissflügelaufnahme</a:t>
            </a:r>
            <a:r>
              <a:rPr lang="de-DE" b="1" dirty="0">
                <a:effectLst/>
                <a:latin typeface="Arial" panose="020B0604020202020204" pitchFamily="34" charset="0"/>
                <a:cs typeface="Arial" panose="020B0604020202020204" pitchFamily="34" charset="0"/>
              </a:rPr>
              <a:t> </a:t>
            </a:r>
            <a:r>
              <a:rPr lang="de-DE" dirty="0">
                <a:effectLst/>
                <a:latin typeface="Arial" panose="020B0604020202020204" pitchFamily="34" charset="0"/>
                <a:cs typeface="Arial" panose="020B0604020202020204" pitchFamily="34" charset="0"/>
              </a:rPr>
              <a:t>(</a:t>
            </a:r>
            <a:r>
              <a:rPr lang="de-DE" dirty="0" err="1">
                <a:effectLst/>
                <a:latin typeface="Arial" panose="020B0604020202020204" pitchFamily="34" charset="0"/>
                <a:cs typeface="Arial" panose="020B0604020202020204" pitchFamily="34" charset="0"/>
              </a:rPr>
              <a:t>Bite</a:t>
            </a:r>
            <a:r>
              <a:rPr lang="de-DE" dirty="0">
                <a:effectLst/>
                <a:latin typeface="Arial" panose="020B0604020202020204" pitchFamily="34" charset="0"/>
                <a:cs typeface="Arial" panose="020B0604020202020204" pitchFamily="34" charset="0"/>
              </a:rPr>
              <a:t> Wing): zeigt nur Zahnkronen zweier Quadranten und</a:t>
            </a:r>
          </a:p>
          <a:p>
            <a:r>
              <a:rPr lang="de-DE" dirty="0">
                <a:effectLst/>
                <a:latin typeface="Arial" panose="020B0604020202020204" pitchFamily="34" charset="0"/>
                <a:cs typeface="Arial" panose="020B0604020202020204" pitchFamily="34" charset="0"/>
              </a:rPr>
              <a:t>	</a:t>
            </a:r>
            <a:r>
              <a:rPr lang="de-DE" dirty="0" err="1">
                <a:effectLst/>
                <a:latin typeface="Arial" panose="020B0604020202020204" pitchFamily="34" charset="0"/>
                <a:cs typeface="Arial" panose="020B0604020202020204" pitchFamily="34" charset="0"/>
              </a:rPr>
              <a:t>Approximalr</a:t>
            </a:r>
            <a:r>
              <a:rPr lang="de-DE" dirty="0" err="1">
                <a:latin typeface="Arial" panose="020B0604020202020204" pitchFamily="34" charset="0"/>
                <a:cs typeface="Arial" panose="020B0604020202020204" pitchFamily="34" charset="0"/>
              </a:rPr>
              <a:t>ä</a:t>
            </a:r>
            <a:r>
              <a:rPr lang="de-DE" dirty="0" err="1">
                <a:effectLst/>
                <a:latin typeface="Arial" panose="020B0604020202020204" pitchFamily="34" charset="0"/>
                <a:cs typeface="Arial" panose="020B0604020202020204" pitchFamily="34" charset="0"/>
              </a:rPr>
              <a:t>ume</a:t>
            </a:r>
            <a:r>
              <a:rPr lang="de-DE" dirty="0">
                <a:effectLst/>
                <a:latin typeface="Arial" panose="020B0604020202020204" pitchFamily="34" charset="0"/>
                <a:cs typeface="Arial" panose="020B0604020202020204" pitchFamily="34" charset="0"/>
              </a:rPr>
              <a:t>, dient der Kariesdiagnostik</a:t>
            </a:r>
          </a:p>
          <a:p>
            <a:r>
              <a:rPr lang="de-DE" dirty="0">
                <a:latin typeface="Arial" panose="020B0604020202020204" pitchFamily="34" charset="0"/>
                <a:cs typeface="Arial" panose="020B0604020202020204" pitchFamily="34" charset="0"/>
              </a:rPr>
              <a:t>→	</a:t>
            </a:r>
            <a:r>
              <a:rPr lang="de-DE" b="1" dirty="0" err="1">
                <a:effectLst/>
                <a:latin typeface="Arial" panose="020B0604020202020204" pitchFamily="34" charset="0"/>
                <a:cs typeface="Arial" panose="020B0604020202020204" pitchFamily="34" charset="0"/>
              </a:rPr>
              <a:t>Aufbissaufnahme</a:t>
            </a:r>
            <a:r>
              <a:rPr lang="de-DE" dirty="0">
                <a:effectLst/>
                <a:latin typeface="Arial" panose="020B0604020202020204" pitchFamily="34" charset="0"/>
                <a:cs typeface="Arial" panose="020B0604020202020204" pitchFamily="34" charset="0"/>
              </a:rPr>
              <a:t>: Bildtr</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ger horizontal im Mund → zur Darstellung verlagerter</a:t>
            </a:r>
          </a:p>
          <a:p>
            <a:r>
              <a:rPr lang="de-DE" dirty="0">
                <a:effectLst/>
                <a:latin typeface="Arial" panose="020B0604020202020204" pitchFamily="34" charset="0"/>
                <a:cs typeface="Arial" panose="020B0604020202020204" pitchFamily="34" charset="0"/>
              </a:rPr>
              <a:t>	3er im OK und Speichelsteinen im UK</a:t>
            </a:r>
          </a:p>
          <a:p>
            <a:pPr algn="r"/>
            <a:endParaRPr lang="de-DE" sz="1600" baseline="30000" dirty="0">
              <a:latin typeface="Arial"/>
              <a:cs typeface="Arial"/>
            </a:endParaRPr>
          </a:p>
        </p:txBody>
      </p:sp>
      <p:sp>
        <p:nvSpPr>
          <p:cNvPr id="6" name="Textfeld 3077">
            <a:extLst>
              <a:ext uri="{FF2B5EF4-FFF2-40B4-BE49-F238E27FC236}">
                <a16:creationId xmlns:a16="http://schemas.microsoft.com/office/drawing/2014/main" id="{897AE8C2-090E-9106-1DF3-E2C693625E7F}"/>
              </a:ext>
            </a:extLst>
          </p:cNvPr>
          <p:cNvSpPr txBox="1">
            <a:spLocks noChangeArrowheads="1"/>
          </p:cNvSpPr>
          <p:nvPr/>
        </p:nvSpPr>
        <p:spPr bwMode="auto">
          <a:xfrm>
            <a:off x="850900" y="4966703"/>
            <a:ext cx="606026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342900" indent="-342900" eaLnBrk="1" hangingPunct="1">
              <a:spcBef>
                <a:spcPct val="50000"/>
              </a:spcBef>
              <a:buFont typeface="Arial" panose="020B0604020202020204" pitchFamily="34" charset="0"/>
              <a:buChar char="•"/>
            </a:pPr>
            <a:r>
              <a:rPr lang="de-DE" altLang="de-DE" sz="1800" dirty="0">
                <a:solidFill>
                  <a:srgbClr val="FF0000"/>
                </a:solidFill>
              </a:rPr>
              <a:t>kV und mA sind Gerätekonstanten</a:t>
            </a:r>
          </a:p>
          <a:p>
            <a:pPr marL="342900" indent="-342900" eaLnBrk="1" hangingPunct="1">
              <a:spcBef>
                <a:spcPct val="50000"/>
              </a:spcBef>
              <a:buFont typeface="Arial" panose="020B0604020202020204" pitchFamily="34" charset="0"/>
              <a:buChar char="•"/>
            </a:pPr>
            <a:r>
              <a:rPr lang="de-DE" altLang="de-DE" sz="1800" dirty="0">
                <a:solidFill>
                  <a:srgbClr val="FF0000"/>
                </a:solidFill>
              </a:rPr>
              <a:t>Belichtungszeit ist variabel</a:t>
            </a:r>
          </a:p>
        </p:txBody>
      </p:sp>
    </p:spTree>
    <p:extLst>
      <p:ext uri="{BB962C8B-B14F-4D97-AF65-F5344CB8AC3E}">
        <p14:creationId xmlns:p14="http://schemas.microsoft.com/office/powerpoint/2010/main" val="1980338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B9D301-D751-523C-1F57-5E2CDB32F530}"/>
              </a:ext>
            </a:extLst>
          </p:cNvPr>
          <p:cNvSpPr>
            <a:spLocks noGrp="1"/>
          </p:cNvSpPr>
          <p:nvPr>
            <p:ph type="title"/>
          </p:nvPr>
        </p:nvSpPr>
        <p:spPr/>
        <p:txBody>
          <a:bodyPr/>
          <a:lstStyle/>
          <a:p>
            <a:r>
              <a:rPr lang="de-DE" dirty="0"/>
              <a:t>Einstellung des Zentralstrahls</a:t>
            </a:r>
          </a:p>
        </p:txBody>
      </p:sp>
      <p:sp>
        <p:nvSpPr>
          <p:cNvPr id="5" name="Textfeld 4">
            <a:extLst>
              <a:ext uri="{FF2B5EF4-FFF2-40B4-BE49-F238E27FC236}">
                <a16:creationId xmlns:a16="http://schemas.microsoft.com/office/drawing/2014/main" id="{8C56C850-CEC1-33AE-D86D-B08FDB9DCF35}"/>
              </a:ext>
            </a:extLst>
          </p:cNvPr>
          <p:cNvSpPr txBox="1"/>
          <p:nvPr/>
        </p:nvSpPr>
        <p:spPr>
          <a:xfrm>
            <a:off x="136407" y="1916482"/>
            <a:ext cx="8900716" cy="3877985"/>
          </a:xfrm>
          <a:prstGeom prst="rect">
            <a:avLst/>
          </a:prstGeom>
          <a:noFill/>
          <a:ln>
            <a:solidFill>
              <a:schemeClr val="tx1"/>
            </a:solidFill>
          </a:ln>
        </p:spPr>
        <p:txBody>
          <a:bodyPr wrap="square" rtlCol="0">
            <a:spAutoFit/>
          </a:bodyPr>
          <a:lstStyle/>
          <a:p>
            <a:r>
              <a:rPr lang="de-DE" dirty="0">
                <a:effectLst/>
                <a:latin typeface="Arial" panose="020B0604020202020204" pitchFamily="34" charset="0"/>
                <a:cs typeface="Arial" panose="020B0604020202020204" pitchFamily="34" charset="0"/>
              </a:rPr>
              <a:t>Nutzstrahlen sind die aus der Röntgenr</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hre austretenden Strahlen, die zur Anfertigung</a:t>
            </a:r>
          </a:p>
          <a:p>
            <a:r>
              <a:rPr lang="de-DE" dirty="0">
                <a:effectLst/>
                <a:latin typeface="Arial" panose="020B0604020202020204" pitchFamily="34" charset="0"/>
                <a:cs typeface="Arial" panose="020B0604020202020204" pitchFamily="34" charset="0"/>
              </a:rPr>
              <a:t>des Röntgenbildes genutzt werden. Der </a:t>
            </a:r>
            <a:r>
              <a:rPr lang="de-DE" b="1" dirty="0">
                <a:solidFill>
                  <a:srgbClr val="FF0000"/>
                </a:solidFill>
                <a:effectLst/>
                <a:latin typeface="Arial" panose="020B0604020202020204" pitchFamily="34" charset="0"/>
                <a:cs typeface="Arial" panose="020B0604020202020204" pitchFamily="34" charset="0"/>
              </a:rPr>
              <a:t>Zentralstrahl</a:t>
            </a:r>
            <a:r>
              <a:rPr lang="de-DE" dirty="0">
                <a:effectLst/>
                <a:latin typeface="Arial" panose="020B0604020202020204" pitchFamily="34" charset="0"/>
                <a:cs typeface="Arial" panose="020B0604020202020204" pitchFamily="34" charset="0"/>
              </a:rPr>
              <a:t> ist eine gedachte Linie in</a:t>
            </a:r>
          </a:p>
          <a:p>
            <a:r>
              <a:rPr lang="de-DE" dirty="0">
                <a:effectLst/>
                <a:latin typeface="Arial" panose="020B0604020202020204" pitchFamily="34" charset="0"/>
                <a:cs typeface="Arial" panose="020B0604020202020204" pitchFamily="34" charset="0"/>
              </a:rPr>
              <a:t>der Mitte des </a:t>
            </a:r>
            <a:r>
              <a:rPr lang="de-DE" dirty="0" err="1">
                <a:effectLst/>
                <a:latin typeface="Arial" panose="020B0604020202020204" pitchFamily="34" charset="0"/>
                <a:cs typeface="Arial" panose="020B0604020202020204" pitchFamily="34" charset="0"/>
              </a:rPr>
              <a:t>Nutzstrahlenbündels</a:t>
            </a:r>
            <a:r>
              <a:rPr lang="de-DE" dirty="0">
                <a:effectLst/>
                <a:latin typeface="Arial" panose="020B0604020202020204" pitchFamily="34" charset="0"/>
                <a:cs typeface="Arial" panose="020B0604020202020204" pitchFamily="34" charset="0"/>
              </a:rPr>
              <a:t>.</a:t>
            </a:r>
          </a:p>
          <a:p>
            <a:endParaRPr lang="de-DE" dirty="0">
              <a:effectLst/>
              <a:latin typeface="Arial" panose="020B0604020202020204" pitchFamily="34" charset="0"/>
              <a:cs typeface="Arial" panose="020B0604020202020204" pitchFamily="34" charset="0"/>
            </a:endParaRPr>
          </a:p>
          <a:p>
            <a:pPr marL="342900" indent="-342900">
              <a:buAutoNum type="alphaLcParenR"/>
            </a:pPr>
            <a:r>
              <a:rPr lang="de-DE" b="1" dirty="0">
                <a:effectLst/>
                <a:latin typeface="Arial" panose="020B0604020202020204" pitchFamily="34" charset="0"/>
                <a:cs typeface="Arial" panose="020B0604020202020204" pitchFamily="34" charset="0"/>
              </a:rPr>
              <a:t>Orthoradial</a:t>
            </a:r>
            <a:r>
              <a:rPr lang="de-DE" dirty="0">
                <a:effectLst/>
                <a:latin typeface="Arial" panose="020B0604020202020204" pitchFamily="34" charset="0"/>
                <a:cs typeface="Arial" panose="020B0604020202020204" pitchFamily="34" charset="0"/>
              </a:rPr>
              <a:t>: Zentralstrahl trifft senkrecht auf den Zahn bzw. Bildtr</a:t>
            </a:r>
            <a:r>
              <a:rPr lang="de-DE" dirty="0">
                <a:latin typeface="Arial" panose="020B0604020202020204" pitchFamily="34" charset="0"/>
                <a:cs typeface="Arial" panose="020B0604020202020204" pitchFamily="34" charset="0"/>
              </a:rPr>
              <a:t>ä</a:t>
            </a:r>
            <a:r>
              <a:rPr lang="de-DE" dirty="0">
                <a:effectLst/>
                <a:latin typeface="Arial" panose="020B0604020202020204" pitchFamily="34" charset="0"/>
                <a:cs typeface="Arial" panose="020B0604020202020204" pitchFamily="34" charset="0"/>
              </a:rPr>
              <a:t>ger</a:t>
            </a:r>
          </a:p>
          <a:p>
            <a:r>
              <a:rPr lang="de-DE" dirty="0">
                <a:latin typeface="Arial" panose="020B0604020202020204" pitchFamily="34" charset="0"/>
                <a:cs typeface="Arial" panose="020B0604020202020204" pitchFamily="34" charset="0"/>
              </a:rPr>
              <a:t>	→ </a:t>
            </a:r>
            <a:r>
              <a:rPr lang="de-DE" sz="1600" b="1" dirty="0">
                <a:latin typeface="Arial" panose="020B0604020202020204" pitchFamily="34" charset="0"/>
                <a:cs typeface="Arial" panose="020B0604020202020204" pitchFamily="34" charset="0"/>
              </a:rPr>
              <a:t>Anwendung bei Zahnfilm- und </a:t>
            </a:r>
            <a:r>
              <a:rPr lang="de-DE" sz="1600" b="1" dirty="0" err="1">
                <a:latin typeface="Arial" panose="020B0604020202020204" pitchFamily="34" charset="0"/>
                <a:cs typeface="Arial" panose="020B0604020202020204" pitchFamily="34" charset="0"/>
              </a:rPr>
              <a:t>Bißflügelaufnahmen</a:t>
            </a:r>
            <a:endParaRPr lang="de-DE" sz="1600" b="1" dirty="0">
              <a:effectLst/>
              <a:latin typeface="Arial" panose="020B0604020202020204" pitchFamily="34" charset="0"/>
              <a:cs typeface="Arial" panose="020B0604020202020204" pitchFamily="34" charset="0"/>
            </a:endParaRPr>
          </a:p>
          <a:p>
            <a:r>
              <a:rPr lang="de-DE" dirty="0">
                <a:effectLst/>
                <a:latin typeface="Arial" panose="020B0604020202020204" pitchFamily="34" charset="0"/>
                <a:cs typeface="Arial" panose="020B0604020202020204" pitchFamily="34" charset="0"/>
              </a:rPr>
              <a:t>															</a:t>
            </a:r>
          </a:p>
          <a:p>
            <a:r>
              <a:rPr lang="de-DE" dirty="0">
                <a:effectLst/>
                <a:latin typeface="Arial" panose="020B0604020202020204" pitchFamily="34" charset="0"/>
                <a:cs typeface="Arial" panose="020B0604020202020204" pitchFamily="34" charset="0"/>
              </a:rPr>
              <a:t>b) </a:t>
            </a:r>
            <a:r>
              <a:rPr lang="de-DE" b="1" dirty="0" err="1">
                <a:effectLst/>
                <a:latin typeface="Arial" panose="020B0604020202020204" pitchFamily="34" charset="0"/>
                <a:cs typeface="Arial" panose="020B0604020202020204" pitchFamily="34" charset="0"/>
              </a:rPr>
              <a:t>Mesialexzentrisch</a:t>
            </a:r>
            <a:r>
              <a:rPr lang="de-DE" dirty="0">
                <a:effectLst/>
                <a:latin typeface="Arial" panose="020B0604020202020204" pitchFamily="34" charset="0"/>
                <a:cs typeface="Arial" panose="020B0604020202020204" pitchFamily="34" charset="0"/>
              </a:rPr>
              <a:t>: Röntgenr</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hre nach mesial verschoben</a:t>
            </a:r>
          </a:p>
          <a:p>
            <a:r>
              <a:rPr lang="de-DE" dirty="0">
                <a:effectLst/>
                <a:latin typeface="Arial" panose="020B0604020202020204" pitchFamily="34" charset="0"/>
                <a:cs typeface="Arial" panose="020B0604020202020204" pitchFamily="34" charset="0"/>
              </a:rPr>
              <a:t>c) </a:t>
            </a:r>
            <a:r>
              <a:rPr lang="de-DE" b="1" dirty="0" err="1">
                <a:effectLst/>
                <a:latin typeface="Arial" panose="020B0604020202020204" pitchFamily="34" charset="0"/>
                <a:cs typeface="Arial" panose="020B0604020202020204" pitchFamily="34" charset="0"/>
              </a:rPr>
              <a:t>Distalexzentrisch</a:t>
            </a:r>
            <a:r>
              <a:rPr lang="de-DE" dirty="0">
                <a:effectLst/>
                <a:latin typeface="Arial" panose="020B0604020202020204" pitchFamily="34" charset="0"/>
                <a:cs typeface="Arial" panose="020B0604020202020204" pitchFamily="34" charset="0"/>
              </a:rPr>
              <a:t>: Röntgenr</a:t>
            </a:r>
            <a:r>
              <a:rPr lang="de-DE" dirty="0">
                <a:latin typeface="Arial" panose="020B0604020202020204" pitchFamily="34" charset="0"/>
                <a:cs typeface="Arial" panose="020B0604020202020204" pitchFamily="34" charset="0"/>
              </a:rPr>
              <a:t>ö</a:t>
            </a:r>
            <a:r>
              <a:rPr lang="de-DE" dirty="0">
                <a:effectLst/>
                <a:latin typeface="Arial" panose="020B0604020202020204" pitchFamily="34" charset="0"/>
                <a:cs typeface="Arial" panose="020B0604020202020204" pitchFamily="34" charset="0"/>
              </a:rPr>
              <a:t>hre nach distal verschoben</a:t>
            </a:r>
          </a:p>
          <a:p>
            <a:endParaRPr lang="de-DE" dirty="0">
              <a:effectLst/>
              <a:latin typeface="Arial" panose="020B0604020202020204" pitchFamily="34" charset="0"/>
              <a:cs typeface="Arial" panose="020B0604020202020204" pitchFamily="34" charset="0"/>
            </a:endParaRPr>
          </a:p>
          <a:p>
            <a:r>
              <a:rPr lang="de-DE" dirty="0">
                <a:effectLst/>
                <a:latin typeface="Arial" panose="020B0604020202020204" pitchFamily="34" charset="0"/>
                <a:cs typeface="Arial" panose="020B0604020202020204" pitchFamily="34" charset="0"/>
              </a:rPr>
              <a:t>Zweck von b) und c): Darstellung von Wurzeln, die sich bei orthoradialer Einstellung</a:t>
            </a:r>
          </a:p>
          <a:p>
            <a:r>
              <a:rPr lang="de-DE" dirty="0" err="1">
                <a:effectLst/>
                <a:latin typeface="Arial" panose="020B0604020202020204" pitchFamily="34" charset="0"/>
                <a:cs typeface="Arial" panose="020B0604020202020204" pitchFamily="34" charset="0"/>
              </a:rPr>
              <a:t>überlagern</a:t>
            </a:r>
            <a:r>
              <a:rPr lang="de-DE" dirty="0">
                <a:effectLst/>
                <a:latin typeface="Arial" panose="020B0604020202020204" pitchFamily="34" charset="0"/>
                <a:cs typeface="Arial" panose="020B0604020202020204" pitchFamily="34" charset="0"/>
              </a:rPr>
              <a:t> (obere 4er) → z. B. bei WK-Behandlung</a:t>
            </a:r>
          </a:p>
          <a:p>
            <a:pPr algn="r"/>
            <a:endParaRPr lang="de-DE" baseline="30000" dirty="0">
              <a:latin typeface="Arial" panose="020B0604020202020204" pitchFamily="34" charset="0"/>
              <a:cs typeface="Arial" panose="020B0604020202020204" pitchFamily="34" charset="0"/>
            </a:endParaRPr>
          </a:p>
        </p:txBody>
      </p:sp>
      <p:sp>
        <p:nvSpPr>
          <p:cNvPr id="6" name="Geschweifte Klammer rechts 5">
            <a:extLst>
              <a:ext uri="{FF2B5EF4-FFF2-40B4-BE49-F238E27FC236}">
                <a16:creationId xmlns:a16="http://schemas.microsoft.com/office/drawing/2014/main" id="{D77166BA-4C19-1596-6F59-8E1D2A4C7F5D}"/>
              </a:ext>
            </a:extLst>
          </p:cNvPr>
          <p:cNvSpPr/>
          <p:nvPr/>
        </p:nvSpPr>
        <p:spPr>
          <a:xfrm>
            <a:off x="6540753" y="4312710"/>
            <a:ext cx="252203" cy="382308"/>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de-DE">
              <a:ln w="0">
                <a:solidFill>
                  <a:schemeClr val="tx1"/>
                </a:solidFill>
              </a:ln>
              <a:effectLst>
                <a:outerShdw blurRad="38100" dist="19050" dir="2700000" algn="tl" rotWithShape="0">
                  <a:schemeClr val="dk1">
                    <a:alpha val="40000"/>
                  </a:schemeClr>
                </a:outerShdw>
              </a:effectLst>
            </a:endParaRPr>
          </a:p>
        </p:txBody>
      </p:sp>
      <p:sp>
        <p:nvSpPr>
          <p:cNvPr id="7" name="Textfeld 6">
            <a:extLst>
              <a:ext uri="{FF2B5EF4-FFF2-40B4-BE49-F238E27FC236}">
                <a16:creationId xmlns:a16="http://schemas.microsoft.com/office/drawing/2014/main" id="{D4DF0131-57F0-CF87-ED7E-BC9974134EEF}"/>
              </a:ext>
            </a:extLst>
          </p:cNvPr>
          <p:cNvSpPr txBox="1"/>
          <p:nvPr/>
        </p:nvSpPr>
        <p:spPr>
          <a:xfrm>
            <a:off x="6168889" y="4211476"/>
            <a:ext cx="2213226" cy="584775"/>
          </a:xfrm>
          <a:prstGeom prst="rect">
            <a:avLst/>
          </a:prstGeom>
          <a:noFill/>
        </p:spPr>
        <p:txBody>
          <a:bodyPr wrap="square" rtlCol="0">
            <a:spAutoFit/>
          </a:bodyPr>
          <a:lstStyle/>
          <a:p>
            <a:pPr algn="r"/>
            <a:r>
              <a:rPr lang="de-DE" sz="1600" b="1" dirty="0">
                <a:latin typeface="Arial"/>
                <a:cs typeface="Arial"/>
              </a:rPr>
              <a:t>Exzentrische Aufnahmen</a:t>
            </a:r>
          </a:p>
        </p:txBody>
      </p:sp>
    </p:spTree>
    <p:extLst>
      <p:ext uri="{BB962C8B-B14F-4D97-AF65-F5344CB8AC3E}">
        <p14:creationId xmlns:p14="http://schemas.microsoft.com/office/powerpoint/2010/main" val="2428032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75CDE6-0B8E-9ADD-41B4-2B9CB571B074}"/>
              </a:ext>
            </a:extLst>
          </p:cNvPr>
          <p:cNvSpPr>
            <a:spLocks noGrp="1"/>
          </p:cNvSpPr>
          <p:nvPr>
            <p:ph type="title"/>
          </p:nvPr>
        </p:nvSpPr>
        <p:spPr>
          <a:xfrm>
            <a:off x="980149" y="226015"/>
            <a:ext cx="6608233" cy="1143000"/>
          </a:xfrm>
        </p:spPr>
        <p:txBody>
          <a:bodyPr/>
          <a:lstStyle/>
          <a:p>
            <a:r>
              <a:rPr lang="de-DE" dirty="0">
                <a:latin typeface="Arial" panose="020B0604020202020204" pitchFamily="34" charset="0"/>
                <a:cs typeface="Arial" panose="020B0604020202020204" pitchFamily="34" charset="0"/>
              </a:rPr>
              <a:t>Paralleltechnik</a:t>
            </a:r>
          </a:p>
        </p:txBody>
      </p:sp>
      <p:sp>
        <p:nvSpPr>
          <p:cNvPr id="19" name="Textfeld 3">
            <a:extLst>
              <a:ext uri="{FF2B5EF4-FFF2-40B4-BE49-F238E27FC236}">
                <a16:creationId xmlns:a16="http://schemas.microsoft.com/office/drawing/2014/main" id="{84F34283-A79D-340B-EF65-CB6A98E39060}"/>
              </a:ext>
            </a:extLst>
          </p:cNvPr>
          <p:cNvSpPr txBox="1">
            <a:spLocks noChangeArrowheads="1"/>
          </p:cNvSpPr>
          <p:nvPr/>
        </p:nvSpPr>
        <p:spPr bwMode="auto">
          <a:xfrm>
            <a:off x="3838457" y="1686090"/>
            <a:ext cx="1428750"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Einstellung</a:t>
            </a:r>
          </a:p>
        </p:txBody>
      </p:sp>
      <p:sp>
        <p:nvSpPr>
          <p:cNvPr id="20" name="Textfeld 4">
            <a:extLst>
              <a:ext uri="{FF2B5EF4-FFF2-40B4-BE49-F238E27FC236}">
                <a16:creationId xmlns:a16="http://schemas.microsoft.com/office/drawing/2014/main" id="{69AA76CB-0764-FDE3-06E3-4C3A9AF92937}"/>
              </a:ext>
            </a:extLst>
          </p:cNvPr>
          <p:cNvSpPr txBox="1">
            <a:spLocks noChangeArrowheads="1"/>
          </p:cNvSpPr>
          <p:nvPr/>
        </p:nvSpPr>
        <p:spPr bwMode="auto">
          <a:xfrm>
            <a:off x="4340107" y="2060740"/>
            <a:ext cx="5129241" cy="646331"/>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die </a:t>
            </a:r>
            <a:r>
              <a:rPr lang="de-DE" b="1" dirty="0">
                <a:latin typeface="Arial" panose="020B0604020202020204" pitchFamily="34" charset="0"/>
                <a:cs typeface="Arial" panose="020B0604020202020204" pitchFamily="34" charset="0"/>
              </a:rPr>
              <a:t>Bildträgerebene </a:t>
            </a:r>
            <a:r>
              <a:rPr lang="de-DE" dirty="0">
                <a:latin typeface="Arial" panose="020B0604020202020204" pitchFamily="34" charset="0"/>
                <a:cs typeface="Arial" panose="020B0604020202020204" pitchFamily="34" charset="0"/>
              </a:rPr>
              <a:t>liegt </a:t>
            </a:r>
            <a:r>
              <a:rPr lang="de-DE" b="1" dirty="0">
                <a:latin typeface="Arial" panose="020B0604020202020204" pitchFamily="34" charset="0"/>
                <a:cs typeface="Arial" panose="020B0604020202020204" pitchFamily="34" charset="0"/>
              </a:rPr>
              <a:t>parallel zur </a:t>
            </a:r>
          </a:p>
          <a:p>
            <a:r>
              <a:rPr lang="de-DE" b="1" dirty="0">
                <a:latin typeface="Arial" panose="020B0604020202020204" pitchFamily="34" charset="0"/>
                <a:cs typeface="Arial" panose="020B0604020202020204" pitchFamily="34" charset="0"/>
              </a:rPr>
              <a:t>  Zahnachse</a:t>
            </a:r>
          </a:p>
        </p:txBody>
      </p:sp>
      <p:sp>
        <p:nvSpPr>
          <p:cNvPr id="21" name="Textfeld 7">
            <a:extLst>
              <a:ext uri="{FF2B5EF4-FFF2-40B4-BE49-F238E27FC236}">
                <a16:creationId xmlns:a16="http://schemas.microsoft.com/office/drawing/2014/main" id="{EA927107-E01C-CA07-90E0-C832452D3878}"/>
              </a:ext>
            </a:extLst>
          </p:cNvPr>
          <p:cNvSpPr txBox="1">
            <a:spLocks noChangeArrowheads="1"/>
          </p:cNvSpPr>
          <p:nvPr/>
        </p:nvSpPr>
        <p:spPr bwMode="auto">
          <a:xfrm>
            <a:off x="4335344" y="3899568"/>
            <a:ext cx="5294861" cy="646331"/>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durch </a:t>
            </a:r>
            <a:r>
              <a:rPr lang="de-DE" b="1" dirty="0">
                <a:latin typeface="Arial" panose="020B0604020202020204" pitchFamily="34" charset="0"/>
                <a:cs typeface="Arial" panose="020B0604020202020204" pitchFamily="34" charset="0"/>
              </a:rPr>
              <a:t>Filmhalter </a:t>
            </a:r>
            <a:r>
              <a:rPr lang="de-DE" dirty="0">
                <a:latin typeface="Arial" panose="020B0604020202020204" pitchFamily="34" charset="0"/>
                <a:cs typeface="Arial" panose="020B0604020202020204" pitchFamily="34" charset="0"/>
              </a:rPr>
              <a:t>mit </a:t>
            </a:r>
            <a:r>
              <a:rPr lang="de-DE" dirty="0" err="1">
                <a:latin typeface="Arial" panose="020B0604020202020204" pitchFamily="34" charset="0"/>
                <a:cs typeface="Arial" panose="020B0604020202020204" pitchFamily="34" charset="0"/>
              </a:rPr>
              <a:t>Aufbissblock</a:t>
            </a:r>
            <a:r>
              <a:rPr lang="de-DE" dirty="0">
                <a:latin typeface="Arial" panose="020B0604020202020204" pitchFamily="34" charset="0"/>
                <a:cs typeface="Arial" panose="020B0604020202020204" pitchFamily="34" charset="0"/>
              </a:rPr>
              <a:t> und Visier-</a:t>
            </a:r>
          </a:p>
          <a:p>
            <a:r>
              <a:rPr lang="de-DE" dirty="0">
                <a:latin typeface="Arial" panose="020B0604020202020204" pitchFamily="34" charset="0"/>
                <a:cs typeface="Arial" panose="020B0604020202020204" pitchFamily="34" charset="0"/>
              </a:rPr>
              <a:t>   ring</a:t>
            </a:r>
          </a:p>
        </p:txBody>
      </p:sp>
      <p:sp>
        <p:nvSpPr>
          <p:cNvPr id="22" name="Textfeld 8">
            <a:extLst>
              <a:ext uri="{FF2B5EF4-FFF2-40B4-BE49-F238E27FC236}">
                <a16:creationId xmlns:a16="http://schemas.microsoft.com/office/drawing/2014/main" id="{261FAC0D-AC5F-4608-D3C7-8570ED7823AD}"/>
              </a:ext>
            </a:extLst>
          </p:cNvPr>
          <p:cNvSpPr txBox="1">
            <a:spLocks noChangeArrowheads="1"/>
          </p:cNvSpPr>
          <p:nvPr/>
        </p:nvSpPr>
        <p:spPr bwMode="auto">
          <a:xfrm>
            <a:off x="4572000" y="4485550"/>
            <a:ext cx="4221979"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Visierring zur Ausrichtung des Tubus</a:t>
            </a:r>
          </a:p>
        </p:txBody>
      </p:sp>
      <p:sp>
        <p:nvSpPr>
          <p:cNvPr id="23" name="Textfeld 7">
            <a:extLst>
              <a:ext uri="{FF2B5EF4-FFF2-40B4-BE49-F238E27FC236}">
                <a16:creationId xmlns:a16="http://schemas.microsoft.com/office/drawing/2014/main" id="{D0793C41-2F14-1BCC-B3AC-8A85DBF378D6}"/>
              </a:ext>
            </a:extLst>
          </p:cNvPr>
          <p:cNvSpPr txBox="1">
            <a:spLocks noChangeArrowheads="1"/>
          </p:cNvSpPr>
          <p:nvPr/>
        </p:nvSpPr>
        <p:spPr bwMode="auto">
          <a:xfrm>
            <a:off x="4335344" y="2631250"/>
            <a:ext cx="5010150" cy="923330"/>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der </a:t>
            </a:r>
            <a:r>
              <a:rPr lang="de-DE" b="1" dirty="0">
                <a:latin typeface="Arial" panose="020B0604020202020204" pitchFamily="34" charset="0"/>
                <a:cs typeface="Arial" panose="020B0604020202020204" pitchFamily="34" charset="0"/>
              </a:rPr>
              <a:t>Zentralstrahl </a:t>
            </a:r>
            <a:r>
              <a:rPr lang="de-DE" dirty="0">
                <a:latin typeface="Arial" panose="020B0604020202020204" pitchFamily="34" charset="0"/>
                <a:cs typeface="Arial" panose="020B0604020202020204" pitchFamily="34" charset="0"/>
              </a:rPr>
              <a:t>verläuft </a:t>
            </a:r>
            <a:r>
              <a:rPr lang="de-DE" b="1" dirty="0">
                <a:latin typeface="Arial" panose="020B0604020202020204" pitchFamily="34" charset="0"/>
                <a:cs typeface="Arial" panose="020B0604020202020204" pitchFamily="34" charset="0"/>
              </a:rPr>
              <a:t>senkrecht </a:t>
            </a:r>
          </a:p>
          <a:p>
            <a:r>
              <a:rPr lang="de-DE" b="1" dirty="0">
                <a:latin typeface="Arial" panose="020B0604020202020204" pitchFamily="34" charset="0"/>
                <a:cs typeface="Arial" panose="020B0604020202020204" pitchFamily="34" charset="0"/>
              </a:rPr>
              <a:t>(= </a:t>
            </a:r>
            <a:r>
              <a:rPr lang="de-DE" b="1" dirty="0">
                <a:solidFill>
                  <a:srgbClr val="FF0000"/>
                </a:solidFill>
                <a:latin typeface="Arial" panose="020B0604020202020204" pitchFamily="34" charset="0"/>
                <a:cs typeface="Arial" panose="020B0604020202020204" pitchFamily="34" charset="0"/>
              </a:rPr>
              <a:t>orthoradial</a:t>
            </a:r>
            <a:r>
              <a:rPr lang="de-DE" b="1" dirty="0">
                <a:latin typeface="Arial" panose="020B0604020202020204" pitchFamily="34" charset="0"/>
                <a:cs typeface="Arial" panose="020B0604020202020204" pitchFamily="34" charset="0"/>
              </a:rPr>
              <a:t>) zur Zahnachse und zur Bildträgerebene</a:t>
            </a:r>
          </a:p>
        </p:txBody>
      </p:sp>
      <p:sp>
        <p:nvSpPr>
          <p:cNvPr id="24" name="Textfeld 5">
            <a:extLst>
              <a:ext uri="{FF2B5EF4-FFF2-40B4-BE49-F238E27FC236}">
                <a16:creationId xmlns:a16="http://schemas.microsoft.com/office/drawing/2014/main" id="{632EC02D-19F0-8733-6A4D-017F6ABC38A6}"/>
              </a:ext>
            </a:extLst>
          </p:cNvPr>
          <p:cNvSpPr txBox="1">
            <a:spLocks noChangeArrowheads="1"/>
          </p:cNvSpPr>
          <p:nvPr/>
        </p:nvSpPr>
        <p:spPr bwMode="auto">
          <a:xfrm>
            <a:off x="3845866" y="3523331"/>
            <a:ext cx="3067050" cy="369887"/>
          </a:xfrm>
          <a:prstGeom prst="rect">
            <a:avLst/>
          </a:prstGeom>
          <a:noFill/>
          <a:ln w="9525">
            <a:noFill/>
            <a:miter lim="800000"/>
            <a:headEnd/>
            <a:tailEnd/>
          </a:ln>
        </p:spPr>
        <p:txBody>
          <a:bodyPr>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Fixierung des Bildträgers</a:t>
            </a:r>
          </a:p>
        </p:txBody>
      </p:sp>
      <p:sp>
        <p:nvSpPr>
          <p:cNvPr id="25" name="Textfeld 14">
            <a:extLst>
              <a:ext uri="{FF2B5EF4-FFF2-40B4-BE49-F238E27FC236}">
                <a16:creationId xmlns:a16="http://schemas.microsoft.com/office/drawing/2014/main" id="{ADFB68AC-CD5A-09AD-5FDE-67D2F488B2FC}"/>
              </a:ext>
            </a:extLst>
          </p:cNvPr>
          <p:cNvSpPr txBox="1">
            <a:spLocks noChangeArrowheads="1"/>
          </p:cNvSpPr>
          <p:nvPr/>
        </p:nvSpPr>
        <p:spPr bwMode="auto">
          <a:xfrm>
            <a:off x="4335344" y="4940514"/>
            <a:ext cx="4911725" cy="646331"/>
          </a:xfrm>
          <a:prstGeom prst="rect">
            <a:avLst/>
          </a:prstGeom>
          <a:noFill/>
          <a:ln w="9525">
            <a:noFill/>
            <a:miter lim="800000"/>
            <a:headEnd/>
            <a:tailEnd/>
          </a:ln>
        </p:spPr>
        <p:txBody>
          <a:bodyPr>
            <a:prstTxWarp prst="textNoShape">
              <a:avLst/>
            </a:prstTxWarp>
            <a:spAutoFit/>
          </a:bodyPr>
          <a:lstStyle/>
          <a:p>
            <a:pPr>
              <a:buFont typeface="Arial"/>
              <a:buChar char="•"/>
            </a:pPr>
            <a:r>
              <a:rPr lang="de-DE" dirty="0">
                <a:latin typeface="Arial" panose="020B0604020202020204" pitchFamily="34" charset="0"/>
                <a:cs typeface="Arial" panose="020B0604020202020204" pitchFamily="34" charset="0"/>
              </a:rPr>
              <a:t> eine </a:t>
            </a:r>
            <a:r>
              <a:rPr lang="de-DE" b="1" dirty="0">
                <a:latin typeface="Arial" panose="020B0604020202020204" pitchFamily="34" charset="0"/>
                <a:cs typeface="Arial" panose="020B0604020202020204" pitchFamily="34" charset="0"/>
              </a:rPr>
              <a:t>Einblendung </a:t>
            </a:r>
            <a:r>
              <a:rPr lang="de-DE" dirty="0">
                <a:latin typeface="Arial" panose="020B0604020202020204" pitchFamily="34" charset="0"/>
                <a:cs typeface="Arial" panose="020B0604020202020204" pitchFamily="34" charset="0"/>
              </a:rPr>
              <a:t>des Nutzstrahlenbündels </a:t>
            </a:r>
          </a:p>
          <a:p>
            <a:r>
              <a:rPr lang="de-DE" dirty="0">
                <a:latin typeface="Arial" panose="020B0604020202020204" pitchFamily="34" charset="0"/>
                <a:cs typeface="Arial" panose="020B0604020202020204" pitchFamily="34" charset="0"/>
              </a:rPr>
              <a:t>  ist durch speziellen Visierring </a:t>
            </a:r>
            <a:r>
              <a:rPr lang="de-DE" b="1" dirty="0">
                <a:latin typeface="Arial" panose="020B0604020202020204" pitchFamily="34" charset="0"/>
                <a:cs typeface="Arial" panose="020B0604020202020204" pitchFamily="34" charset="0"/>
              </a:rPr>
              <a:t>möglich</a:t>
            </a:r>
          </a:p>
        </p:txBody>
      </p:sp>
      <p:sp>
        <p:nvSpPr>
          <p:cNvPr id="26" name="Textfeld 8">
            <a:extLst>
              <a:ext uri="{FF2B5EF4-FFF2-40B4-BE49-F238E27FC236}">
                <a16:creationId xmlns:a16="http://schemas.microsoft.com/office/drawing/2014/main" id="{B35AE41A-31E7-5FE7-61AA-CB7CE2DB66C9}"/>
              </a:ext>
            </a:extLst>
          </p:cNvPr>
          <p:cNvSpPr txBox="1">
            <a:spLocks noChangeArrowheads="1"/>
          </p:cNvSpPr>
          <p:nvPr/>
        </p:nvSpPr>
        <p:spPr bwMode="auto">
          <a:xfrm>
            <a:off x="4878418" y="5535849"/>
            <a:ext cx="3379914"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geringere Strahlenbelastung</a:t>
            </a:r>
          </a:p>
        </p:txBody>
      </p:sp>
      <p:pic>
        <p:nvPicPr>
          <p:cNvPr id="6" name="Grafik 5">
            <a:extLst>
              <a:ext uri="{FF2B5EF4-FFF2-40B4-BE49-F238E27FC236}">
                <a16:creationId xmlns:a16="http://schemas.microsoft.com/office/drawing/2014/main" id="{7427BF11-8BE3-7EE9-D6BD-1F9D10111E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16315"/>
            <a:ext cx="3918160" cy="2955595"/>
          </a:xfrm>
          <a:prstGeom prst="rect">
            <a:avLst/>
          </a:prstGeom>
        </p:spPr>
      </p:pic>
    </p:spTree>
    <p:extLst>
      <p:ext uri="{BB962C8B-B14F-4D97-AF65-F5344CB8AC3E}">
        <p14:creationId xmlns:p14="http://schemas.microsoft.com/office/powerpoint/2010/main" val="215236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2">
            <a:extLst>
              <a:ext uri="{FF2B5EF4-FFF2-40B4-BE49-F238E27FC236}">
                <a16:creationId xmlns:a16="http://schemas.microsoft.com/office/drawing/2014/main" id="{9828D5F1-C973-218A-3031-96AA38D487A0}"/>
              </a:ext>
            </a:extLst>
          </p:cNvPr>
          <p:cNvSpPr txBox="1">
            <a:spLocks noChangeArrowheads="1"/>
          </p:cNvSpPr>
          <p:nvPr/>
        </p:nvSpPr>
        <p:spPr>
          <a:xfrm>
            <a:off x="793645" y="528615"/>
            <a:ext cx="9307512"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t>Halbwinkeltechnik (1)</a:t>
            </a:r>
          </a:p>
        </p:txBody>
      </p:sp>
      <p:pic>
        <p:nvPicPr>
          <p:cNvPr id="3" name="Grafik 2">
            <a:extLst>
              <a:ext uri="{FF2B5EF4-FFF2-40B4-BE49-F238E27FC236}">
                <a16:creationId xmlns:a16="http://schemas.microsoft.com/office/drawing/2014/main" id="{14F56809-5C0B-6F86-2350-C0C25D3EB4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701" y="2327564"/>
            <a:ext cx="8528597" cy="3266990"/>
          </a:xfrm>
          <a:prstGeom prst="rect">
            <a:avLst/>
          </a:prstGeom>
        </p:spPr>
      </p:pic>
    </p:spTree>
    <p:extLst>
      <p:ext uri="{BB962C8B-B14F-4D97-AF65-F5344CB8AC3E}">
        <p14:creationId xmlns:p14="http://schemas.microsoft.com/office/powerpoint/2010/main" val="382036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2">
            <a:extLst>
              <a:ext uri="{FF2B5EF4-FFF2-40B4-BE49-F238E27FC236}">
                <a16:creationId xmlns:a16="http://schemas.microsoft.com/office/drawing/2014/main" id="{9828D5F1-C973-218A-3031-96AA38D487A0}"/>
              </a:ext>
            </a:extLst>
          </p:cNvPr>
          <p:cNvSpPr txBox="1">
            <a:spLocks noChangeArrowheads="1"/>
          </p:cNvSpPr>
          <p:nvPr/>
        </p:nvSpPr>
        <p:spPr>
          <a:xfrm>
            <a:off x="793645" y="528615"/>
            <a:ext cx="9307512"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t>Halbwinkeltechnik (1)</a:t>
            </a:r>
          </a:p>
        </p:txBody>
      </p:sp>
      <p:pic>
        <p:nvPicPr>
          <p:cNvPr id="42" name="Grafik 41">
            <a:extLst>
              <a:ext uri="{FF2B5EF4-FFF2-40B4-BE49-F238E27FC236}">
                <a16:creationId xmlns:a16="http://schemas.microsoft.com/office/drawing/2014/main" id="{CE69969D-FD89-B65A-494C-68A524646D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4604" y="2113807"/>
            <a:ext cx="8354792" cy="2925237"/>
          </a:xfrm>
          <a:prstGeom prst="rect">
            <a:avLst/>
          </a:prstGeom>
        </p:spPr>
      </p:pic>
    </p:spTree>
    <p:extLst>
      <p:ext uri="{BB962C8B-B14F-4D97-AF65-F5344CB8AC3E}">
        <p14:creationId xmlns:p14="http://schemas.microsoft.com/office/powerpoint/2010/main" val="416978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F8A5BC27-ED42-31AC-E787-E9234016FC7F}"/>
              </a:ext>
            </a:extLst>
          </p:cNvPr>
          <p:cNvSpPr txBox="1">
            <a:spLocks noChangeArrowheads="1"/>
          </p:cNvSpPr>
          <p:nvPr/>
        </p:nvSpPr>
        <p:spPr>
          <a:xfrm>
            <a:off x="793645" y="528615"/>
            <a:ext cx="9307512"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t>Halbwinkeltechnik (2)</a:t>
            </a:r>
          </a:p>
        </p:txBody>
      </p:sp>
      <p:sp>
        <p:nvSpPr>
          <p:cNvPr id="6" name="Textfeld 3">
            <a:extLst>
              <a:ext uri="{FF2B5EF4-FFF2-40B4-BE49-F238E27FC236}">
                <a16:creationId xmlns:a16="http://schemas.microsoft.com/office/drawing/2014/main" id="{B534ED3D-A34C-6190-CAE9-1C98B1138780}"/>
              </a:ext>
            </a:extLst>
          </p:cNvPr>
          <p:cNvSpPr txBox="1">
            <a:spLocks noChangeArrowheads="1"/>
          </p:cNvSpPr>
          <p:nvPr/>
        </p:nvSpPr>
        <p:spPr bwMode="auto">
          <a:xfrm>
            <a:off x="4468991" y="1765388"/>
            <a:ext cx="3858813"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Winkelgrobeinstellung des Tubus</a:t>
            </a:r>
          </a:p>
        </p:txBody>
      </p:sp>
      <p:sp>
        <p:nvSpPr>
          <p:cNvPr id="7" name="Textfeld 4">
            <a:extLst>
              <a:ext uri="{FF2B5EF4-FFF2-40B4-BE49-F238E27FC236}">
                <a16:creationId xmlns:a16="http://schemas.microsoft.com/office/drawing/2014/main" id="{78B997E5-A678-084F-0B89-D970EB9DAAA0}"/>
              </a:ext>
            </a:extLst>
          </p:cNvPr>
          <p:cNvSpPr txBox="1">
            <a:spLocks noChangeArrowheads="1"/>
          </p:cNvSpPr>
          <p:nvPr/>
        </p:nvSpPr>
        <p:spPr bwMode="auto">
          <a:xfrm>
            <a:off x="4769856" y="2160971"/>
            <a:ext cx="1666875" cy="369887"/>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t> </a:t>
            </a:r>
            <a:r>
              <a:rPr lang="de-DE" b="1" dirty="0">
                <a:latin typeface="Arial" panose="020B0604020202020204" pitchFamily="34" charset="0"/>
                <a:cs typeface="Arial" panose="020B0604020202020204" pitchFamily="34" charset="0"/>
              </a:rPr>
              <a:t>Oberkiefer</a:t>
            </a:r>
            <a:endParaRPr lang="de-DE" dirty="0">
              <a:latin typeface="Arial" panose="020B0604020202020204" pitchFamily="34" charset="0"/>
              <a:cs typeface="Arial" panose="020B0604020202020204" pitchFamily="34" charset="0"/>
            </a:endParaRPr>
          </a:p>
        </p:txBody>
      </p:sp>
      <p:sp>
        <p:nvSpPr>
          <p:cNvPr id="8" name="Textfeld 8">
            <a:extLst>
              <a:ext uri="{FF2B5EF4-FFF2-40B4-BE49-F238E27FC236}">
                <a16:creationId xmlns:a16="http://schemas.microsoft.com/office/drawing/2014/main" id="{E1249C83-977E-2D6B-5DA1-38800E1A692C}"/>
              </a:ext>
            </a:extLst>
          </p:cNvPr>
          <p:cNvSpPr txBox="1">
            <a:spLocks noChangeArrowheads="1"/>
          </p:cNvSpPr>
          <p:nvPr/>
        </p:nvSpPr>
        <p:spPr bwMode="auto">
          <a:xfrm>
            <a:off x="5309606" y="2905508"/>
            <a:ext cx="1744388" cy="369332"/>
          </a:xfrm>
          <a:prstGeom prst="rect">
            <a:avLst/>
          </a:prstGeom>
          <a:noFill/>
          <a:ln w="9525">
            <a:noFill/>
            <a:miter lim="800000"/>
            <a:headEnd/>
            <a:tailEnd/>
          </a:ln>
        </p:spPr>
        <p:txBody>
          <a:bodyPr wrap="none">
            <a:prstTxWarp prst="textNoShape">
              <a:avLst/>
            </a:prstTxWarp>
            <a:spAutoFit/>
          </a:bodyPr>
          <a:lstStyle/>
          <a:p>
            <a:r>
              <a:rPr lang="de-DE" dirty="0"/>
              <a:t>→ </a:t>
            </a:r>
            <a:r>
              <a:rPr lang="de-DE" dirty="0" err="1">
                <a:latin typeface="Arial" panose="020B0604020202020204" pitchFamily="34" charset="0"/>
                <a:cs typeface="Arial" panose="020B0604020202020204" pitchFamily="34" charset="0"/>
              </a:rPr>
              <a:t>Prämolaren</a:t>
            </a:r>
            <a:r>
              <a:rPr lang="de-DE" dirty="0"/>
              <a:t>  </a:t>
            </a:r>
          </a:p>
        </p:txBody>
      </p:sp>
      <p:sp>
        <p:nvSpPr>
          <p:cNvPr id="9" name="Textfeld 20">
            <a:extLst>
              <a:ext uri="{FF2B5EF4-FFF2-40B4-BE49-F238E27FC236}">
                <a16:creationId xmlns:a16="http://schemas.microsoft.com/office/drawing/2014/main" id="{7411C062-0382-8F5F-40E4-0031E2E14665}"/>
              </a:ext>
            </a:extLst>
          </p:cNvPr>
          <p:cNvSpPr txBox="1">
            <a:spLocks noChangeArrowheads="1"/>
          </p:cNvSpPr>
          <p:nvPr/>
        </p:nvSpPr>
        <p:spPr bwMode="auto">
          <a:xfrm>
            <a:off x="7011406" y="2527683"/>
            <a:ext cx="731838" cy="369888"/>
          </a:xfrm>
          <a:prstGeom prst="rect">
            <a:avLst/>
          </a:prstGeom>
          <a:noFill/>
          <a:ln w="9525">
            <a:noFill/>
            <a:miter lim="800000"/>
            <a:headEnd/>
            <a:tailEnd/>
          </a:ln>
        </p:spPr>
        <p:txBody>
          <a:bodyPr wrap="none">
            <a:prstTxWarp prst="textNoShape">
              <a:avLst/>
            </a:prstTxWarp>
            <a:spAutoFit/>
          </a:bodyPr>
          <a:lstStyle/>
          <a:p>
            <a:r>
              <a:rPr lang="de-DE" b="1" dirty="0">
                <a:latin typeface="Arial" panose="020B0604020202020204" pitchFamily="34" charset="0"/>
                <a:cs typeface="Arial" panose="020B0604020202020204" pitchFamily="34" charset="0"/>
              </a:rPr>
              <a:t>+ 55°</a:t>
            </a:r>
          </a:p>
        </p:txBody>
      </p:sp>
      <p:sp>
        <p:nvSpPr>
          <p:cNvPr id="10" name="Textfeld 8">
            <a:extLst>
              <a:ext uri="{FF2B5EF4-FFF2-40B4-BE49-F238E27FC236}">
                <a16:creationId xmlns:a16="http://schemas.microsoft.com/office/drawing/2014/main" id="{E54C8212-4202-1B1C-DEA1-604390B731D8}"/>
              </a:ext>
            </a:extLst>
          </p:cNvPr>
          <p:cNvSpPr txBox="1">
            <a:spLocks noChangeArrowheads="1"/>
          </p:cNvSpPr>
          <p:nvPr/>
        </p:nvSpPr>
        <p:spPr bwMode="auto">
          <a:xfrm>
            <a:off x="5309606" y="3276983"/>
            <a:ext cx="1508125" cy="369888"/>
          </a:xfrm>
          <a:prstGeom prst="rect">
            <a:avLst/>
          </a:prstGeom>
          <a:noFill/>
          <a:ln w="9525">
            <a:noFill/>
            <a:miter lim="800000"/>
            <a:headEnd/>
            <a:tailEnd/>
          </a:ln>
        </p:spPr>
        <p:txBody>
          <a:bodyPr>
            <a:prstTxWarp prst="textNoShape">
              <a:avLst/>
            </a:prstTxWarp>
            <a:spAutoFit/>
          </a:bodyPr>
          <a:lstStyle/>
          <a:p>
            <a:r>
              <a:rPr lang="de-DE" dirty="0"/>
              <a:t>→ </a:t>
            </a:r>
            <a:r>
              <a:rPr lang="de-DE" dirty="0">
                <a:latin typeface="Arial" panose="020B0604020202020204" pitchFamily="34" charset="0"/>
                <a:cs typeface="Arial" panose="020B0604020202020204" pitchFamily="34" charset="0"/>
              </a:rPr>
              <a:t>Molaren</a:t>
            </a:r>
          </a:p>
        </p:txBody>
      </p:sp>
      <p:sp>
        <p:nvSpPr>
          <p:cNvPr id="11" name="Textfeld 7">
            <a:extLst>
              <a:ext uri="{FF2B5EF4-FFF2-40B4-BE49-F238E27FC236}">
                <a16:creationId xmlns:a16="http://schemas.microsoft.com/office/drawing/2014/main" id="{0D0421B0-9AEA-4DEA-ECA9-53EF305399A1}"/>
              </a:ext>
            </a:extLst>
          </p:cNvPr>
          <p:cNvSpPr txBox="1">
            <a:spLocks noChangeArrowheads="1"/>
          </p:cNvSpPr>
          <p:nvPr/>
        </p:nvSpPr>
        <p:spPr bwMode="auto">
          <a:xfrm>
            <a:off x="4765094" y="3653221"/>
            <a:ext cx="1560512" cy="369887"/>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t> </a:t>
            </a:r>
            <a:r>
              <a:rPr lang="de-DE" b="1" dirty="0">
                <a:latin typeface="Arial" panose="020B0604020202020204" pitchFamily="34" charset="0"/>
                <a:cs typeface="Arial" panose="020B0604020202020204" pitchFamily="34" charset="0"/>
              </a:rPr>
              <a:t>Unterkiefer</a:t>
            </a:r>
            <a:endParaRPr lang="de-DE" dirty="0">
              <a:latin typeface="Arial" panose="020B0604020202020204" pitchFamily="34" charset="0"/>
              <a:cs typeface="Arial" panose="020B0604020202020204" pitchFamily="34" charset="0"/>
            </a:endParaRPr>
          </a:p>
        </p:txBody>
      </p:sp>
      <p:sp>
        <p:nvSpPr>
          <p:cNvPr id="12" name="Textfeld 8">
            <a:extLst>
              <a:ext uri="{FF2B5EF4-FFF2-40B4-BE49-F238E27FC236}">
                <a16:creationId xmlns:a16="http://schemas.microsoft.com/office/drawing/2014/main" id="{FA5B6B9E-3267-6C8E-4BC4-1AE371EC6E50}"/>
              </a:ext>
            </a:extLst>
          </p:cNvPr>
          <p:cNvSpPr txBox="1">
            <a:spLocks noChangeArrowheads="1"/>
          </p:cNvSpPr>
          <p:nvPr/>
        </p:nvSpPr>
        <p:spPr bwMode="auto">
          <a:xfrm>
            <a:off x="5308019" y="2530858"/>
            <a:ext cx="1703387" cy="368300"/>
          </a:xfrm>
          <a:prstGeom prst="rect">
            <a:avLst/>
          </a:prstGeom>
          <a:noFill/>
          <a:ln w="9525">
            <a:noFill/>
            <a:miter lim="800000"/>
            <a:headEnd/>
            <a:tailEnd/>
          </a:ln>
        </p:spPr>
        <p:txBody>
          <a:bodyPr>
            <a:prstTxWarp prst="textNoShape">
              <a:avLst/>
            </a:prstTxWarp>
            <a:spAutoFit/>
          </a:bodyPr>
          <a:lstStyle/>
          <a:p>
            <a:r>
              <a:rPr lang="de-DE" dirty="0">
                <a:latin typeface="Arial" panose="020B0604020202020204" pitchFamily="34" charset="0"/>
                <a:cs typeface="Arial" panose="020B0604020202020204" pitchFamily="34" charset="0"/>
              </a:rPr>
              <a:t>→ Frontzähne</a:t>
            </a:r>
            <a:endParaRPr lang="de-DE" sz="1200" dirty="0">
              <a:solidFill>
                <a:srgbClr val="000000"/>
              </a:solidFill>
              <a:latin typeface="Arial" panose="020B0604020202020204" pitchFamily="34" charset="0"/>
              <a:cs typeface="Arial" panose="020B0604020202020204" pitchFamily="34" charset="0"/>
            </a:endParaRPr>
          </a:p>
        </p:txBody>
      </p:sp>
      <p:sp>
        <p:nvSpPr>
          <p:cNvPr id="13" name="Textfeld 18">
            <a:extLst>
              <a:ext uri="{FF2B5EF4-FFF2-40B4-BE49-F238E27FC236}">
                <a16:creationId xmlns:a16="http://schemas.microsoft.com/office/drawing/2014/main" id="{07D39993-52A1-70C9-71E5-8FC54022F603}"/>
              </a:ext>
            </a:extLst>
          </p:cNvPr>
          <p:cNvSpPr txBox="1">
            <a:spLocks noChangeArrowheads="1"/>
          </p:cNvSpPr>
          <p:nvPr/>
        </p:nvSpPr>
        <p:spPr bwMode="auto">
          <a:xfrm>
            <a:off x="7008231" y="2900746"/>
            <a:ext cx="732893" cy="369332"/>
          </a:xfrm>
          <a:prstGeom prst="rect">
            <a:avLst/>
          </a:prstGeom>
          <a:noFill/>
          <a:ln w="9525">
            <a:noFill/>
            <a:miter lim="800000"/>
            <a:headEnd/>
            <a:tailEnd/>
          </a:ln>
        </p:spPr>
        <p:txBody>
          <a:bodyPr wrap="none">
            <a:prstTxWarp prst="textNoShape">
              <a:avLst/>
            </a:prstTxWarp>
            <a:spAutoFit/>
          </a:bodyPr>
          <a:lstStyle/>
          <a:p>
            <a:r>
              <a:rPr lang="de-DE" b="1" dirty="0">
                <a:latin typeface="Arial" panose="020B0604020202020204" pitchFamily="34" charset="0"/>
                <a:cs typeface="Arial" panose="020B0604020202020204" pitchFamily="34" charset="0"/>
              </a:rPr>
              <a:t>+ 45°</a:t>
            </a:r>
          </a:p>
        </p:txBody>
      </p:sp>
      <p:sp>
        <p:nvSpPr>
          <p:cNvPr id="14" name="Textfeld 23">
            <a:extLst>
              <a:ext uri="{FF2B5EF4-FFF2-40B4-BE49-F238E27FC236}">
                <a16:creationId xmlns:a16="http://schemas.microsoft.com/office/drawing/2014/main" id="{6C179C88-E0CB-E075-1DD2-167C326F66BE}"/>
              </a:ext>
            </a:extLst>
          </p:cNvPr>
          <p:cNvSpPr txBox="1">
            <a:spLocks noChangeArrowheads="1"/>
          </p:cNvSpPr>
          <p:nvPr/>
        </p:nvSpPr>
        <p:spPr bwMode="auto">
          <a:xfrm>
            <a:off x="7009819" y="3275396"/>
            <a:ext cx="733425" cy="368300"/>
          </a:xfrm>
          <a:prstGeom prst="rect">
            <a:avLst/>
          </a:prstGeom>
          <a:noFill/>
          <a:ln w="9525">
            <a:noFill/>
            <a:miter lim="800000"/>
            <a:headEnd/>
            <a:tailEnd/>
          </a:ln>
        </p:spPr>
        <p:txBody>
          <a:bodyPr wrap="none">
            <a:prstTxWarp prst="textNoShape">
              <a:avLst/>
            </a:prstTxWarp>
            <a:spAutoFit/>
          </a:bodyPr>
          <a:lstStyle/>
          <a:p>
            <a:r>
              <a:rPr lang="de-DE" b="1" dirty="0">
                <a:latin typeface="Arial" panose="020B0604020202020204" pitchFamily="34" charset="0"/>
                <a:cs typeface="Arial" panose="020B0604020202020204" pitchFamily="34" charset="0"/>
              </a:rPr>
              <a:t>+ 35°</a:t>
            </a:r>
          </a:p>
        </p:txBody>
      </p:sp>
      <p:sp>
        <p:nvSpPr>
          <p:cNvPr id="15" name="Textfeld 8">
            <a:extLst>
              <a:ext uri="{FF2B5EF4-FFF2-40B4-BE49-F238E27FC236}">
                <a16:creationId xmlns:a16="http://schemas.microsoft.com/office/drawing/2014/main" id="{7710AEB8-510A-A866-34BC-F1EC7E2773D6}"/>
              </a:ext>
            </a:extLst>
          </p:cNvPr>
          <p:cNvSpPr txBox="1">
            <a:spLocks noChangeArrowheads="1"/>
          </p:cNvSpPr>
          <p:nvPr/>
        </p:nvSpPr>
        <p:spPr bwMode="auto">
          <a:xfrm>
            <a:off x="5309606" y="4023108"/>
            <a:ext cx="1647825" cy="368300"/>
          </a:xfrm>
          <a:prstGeom prst="rect">
            <a:avLst/>
          </a:prstGeom>
          <a:noFill/>
          <a:ln w="9525">
            <a:noFill/>
            <a:miter lim="800000"/>
            <a:headEnd/>
            <a:tailEnd/>
          </a:ln>
        </p:spPr>
        <p:txBody>
          <a:bodyPr wrap="none">
            <a:prstTxWarp prst="textNoShape">
              <a:avLst/>
            </a:prstTxWarp>
            <a:spAutoFit/>
          </a:bodyPr>
          <a:lstStyle/>
          <a:p>
            <a:r>
              <a:rPr lang="de-DE" dirty="0"/>
              <a:t>→ </a:t>
            </a:r>
            <a:r>
              <a:rPr lang="de-DE" dirty="0">
                <a:latin typeface="Arial" panose="020B0604020202020204" pitchFamily="34" charset="0"/>
                <a:cs typeface="Arial" panose="020B0604020202020204" pitchFamily="34" charset="0"/>
              </a:rPr>
              <a:t>Frontzähne</a:t>
            </a:r>
          </a:p>
        </p:txBody>
      </p:sp>
      <p:sp>
        <p:nvSpPr>
          <p:cNvPr id="16" name="Textfeld 8">
            <a:extLst>
              <a:ext uri="{FF2B5EF4-FFF2-40B4-BE49-F238E27FC236}">
                <a16:creationId xmlns:a16="http://schemas.microsoft.com/office/drawing/2014/main" id="{8FC2A062-C5A4-03C6-EEC3-69ECD2B7C942}"/>
              </a:ext>
            </a:extLst>
          </p:cNvPr>
          <p:cNvSpPr txBox="1">
            <a:spLocks noChangeArrowheads="1"/>
          </p:cNvSpPr>
          <p:nvPr/>
        </p:nvSpPr>
        <p:spPr bwMode="auto">
          <a:xfrm>
            <a:off x="5309606" y="4394583"/>
            <a:ext cx="1673225" cy="369888"/>
          </a:xfrm>
          <a:prstGeom prst="rect">
            <a:avLst/>
          </a:prstGeom>
          <a:noFill/>
          <a:ln w="9525">
            <a:noFill/>
            <a:miter lim="800000"/>
            <a:headEnd/>
            <a:tailEnd/>
          </a:ln>
        </p:spPr>
        <p:txBody>
          <a:bodyPr wrap="none">
            <a:prstTxWarp prst="textNoShape">
              <a:avLst/>
            </a:prstTxWarp>
            <a:spAutoFit/>
          </a:bodyPr>
          <a:lstStyle/>
          <a:p>
            <a:r>
              <a:rPr lang="de-DE" dirty="0"/>
              <a:t>→ </a:t>
            </a:r>
            <a:r>
              <a:rPr lang="de-DE" dirty="0" err="1">
                <a:latin typeface="Arial" panose="020B0604020202020204" pitchFamily="34" charset="0"/>
                <a:cs typeface="Arial" panose="020B0604020202020204" pitchFamily="34" charset="0"/>
              </a:rPr>
              <a:t>Prämolaren</a:t>
            </a:r>
            <a:endParaRPr lang="de-DE" dirty="0">
              <a:latin typeface="Arial" panose="020B0604020202020204" pitchFamily="34" charset="0"/>
              <a:cs typeface="Arial" panose="020B0604020202020204" pitchFamily="34" charset="0"/>
            </a:endParaRPr>
          </a:p>
        </p:txBody>
      </p:sp>
      <p:sp>
        <p:nvSpPr>
          <p:cNvPr id="17" name="Textfeld 8">
            <a:extLst>
              <a:ext uri="{FF2B5EF4-FFF2-40B4-BE49-F238E27FC236}">
                <a16:creationId xmlns:a16="http://schemas.microsoft.com/office/drawing/2014/main" id="{F2C283D2-E747-3895-24D2-CB8A59D517F9}"/>
              </a:ext>
            </a:extLst>
          </p:cNvPr>
          <p:cNvSpPr txBox="1">
            <a:spLocks noChangeArrowheads="1"/>
          </p:cNvSpPr>
          <p:nvPr/>
        </p:nvSpPr>
        <p:spPr bwMode="auto">
          <a:xfrm>
            <a:off x="5309606" y="4767646"/>
            <a:ext cx="1312863" cy="369887"/>
          </a:xfrm>
          <a:prstGeom prst="rect">
            <a:avLst/>
          </a:prstGeom>
          <a:noFill/>
          <a:ln w="9525">
            <a:noFill/>
            <a:miter lim="800000"/>
            <a:headEnd/>
            <a:tailEnd/>
          </a:ln>
        </p:spPr>
        <p:txBody>
          <a:bodyPr wrap="none">
            <a:prstTxWarp prst="textNoShape">
              <a:avLst/>
            </a:prstTxWarp>
            <a:spAutoFit/>
          </a:bodyPr>
          <a:lstStyle/>
          <a:p>
            <a:r>
              <a:rPr lang="de-DE" dirty="0"/>
              <a:t>→ </a:t>
            </a:r>
            <a:r>
              <a:rPr lang="de-DE" dirty="0">
                <a:latin typeface="Arial" panose="020B0604020202020204" pitchFamily="34" charset="0"/>
                <a:cs typeface="Arial" panose="020B0604020202020204" pitchFamily="34" charset="0"/>
              </a:rPr>
              <a:t>Molaren</a:t>
            </a:r>
          </a:p>
        </p:txBody>
      </p:sp>
      <p:sp>
        <p:nvSpPr>
          <p:cNvPr id="18" name="Textfeld 28">
            <a:extLst>
              <a:ext uri="{FF2B5EF4-FFF2-40B4-BE49-F238E27FC236}">
                <a16:creationId xmlns:a16="http://schemas.microsoft.com/office/drawing/2014/main" id="{9E527BF0-1DD9-2A5F-C05D-34303411AF0E}"/>
              </a:ext>
            </a:extLst>
          </p:cNvPr>
          <p:cNvSpPr txBox="1">
            <a:spLocks noChangeArrowheads="1"/>
          </p:cNvSpPr>
          <p:nvPr/>
        </p:nvSpPr>
        <p:spPr bwMode="auto">
          <a:xfrm>
            <a:off x="7011406" y="4024696"/>
            <a:ext cx="731838" cy="368300"/>
          </a:xfrm>
          <a:prstGeom prst="rect">
            <a:avLst/>
          </a:prstGeom>
          <a:noFill/>
          <a:ln w="9525">
            <a:noFill/>
            <a:miter lim="800000"/>
            <a:headEnd/>
            <a:tailEnd/>
          </a:ln>
        </p:spPr>
        <p:txBody>
          <a:bodyPr wrap="none">
            <a:prstTxWarp prst="textNoShape">
              <a:avLst/>
            </a:prstTxWarp>
            <a:spAutoFit/>
          </a:bodyPr>
          <a:lstStyle/>
          <a:p>
            <a:r>
              <a:rPr lang="de-DE" b="1" dirty="0">
                <a:latin typeface="Arial" panose="020B0604020202020204" pitchFamily="34" charset="0"/>
                <a:cs typeface="Arial" panose="020B0604020202020204" pitchFamily="34" charset="0"/>
              </a:rPr>
              <a:t>− 20°</a:t>
            </a:r>
          </a:p>
        </p:txBody>
      </p:sp>
      <p:sp>
        <p:nvSpPr>
          <p:cNvPr id="19" name="Textfeld 29">
            <a:extLst>
              <a:ext uri="{FF2B5EF4-FFF2-40B4-BE49-F238E27FC236}">
                <a16:creationId xmlns:a16="http://schemas.microsoft.com/office/drawing/2014/main" id="{14900848-3E5B-4C11-0A00-0B67896331C9}"/>
              </a:ext>
            </a:extLst>
          </p:cNvPr>
          <p:cNvSpPr txBox="1">
            <a:spLocks noChangeArrowheads="1"/>
          </p:cNvSpPr>
          <p:nvPr/>
        </p:nvSpPr>
        <p:spPr bwMode="auto">
          <a:xfrm>
            <a:off x="7008231" y="4392996"/>
            <a:ext cx="733425" cy="368300"/>
          </a:xfrm>
          <a:prstGeom prst="rect">
            <a:avLst/>
          </a:prstGeom>
          <a:noFill/>
          <a:ln w="9525">
            <a:noFill/>
            <a:miter lim="800000"/>
            <a:headEnd/>
            <a:tailEnd/>
          </a:ln>
        </p:spPr>
        <p:txBody>
          <a:bodyPr wrap="none">
            <a:prstTxWarp prst="textNoShape">
              <a:avLst/>
            </a:prstTxWarp>
            <a:spAutoFit/>
          </a:bodyPr>
          <a:lstStyle/>
          <a:p>
            <a:r>
              <a:rPr lang="de-DE" b="1" dirty="0">
                <a:latin typeface="Arial" panose="020B0604020202020204" pitchFamily="34" charset="0"/>
                <a:cs typeface="Arial" panose="020B0604020202020204" pitchFamily="34" charset="0"/>
              </a:rPr>
              <a:t>− 10°</a:t>
            </a:r>
          </a:p>
        </p:txBody>
      </p:sp>
      <p:sp>
        <p:nvSpPr>
          <p:cNvPr id="20" name="Textfeld 30">
            <a:extLst>
              <a:ext uri="{FF2B5EF4-FFF2-40B4-BE49-F238E27FC236}">
                <a16:creationId xmlns:a16="http://schemas.microsoft.com/office/drawing/2014/main" id="{344F9040-649A-0A99-E393-06F6DA52FC70}"/>
              </a:ext>
            </a:extLst>
          </p:cNvPr>
          <p:cNvSpPr txBox="1">
            <a:spLocks noChangeArrowheads="1"/>
          </p:cNvSpPr>
          <p:nvPr/>
        </p:nvSpPr>
        <p:spPr bwMode="auto">
          <a:xfrm>
            <a:off x="7011406" y="4766058"/>
            <a:ext cx="603250" cy="369888"/>
          </a:xfrm>
          <a:prstGeom prst="rect">
            <a:avLst/>
          </a:prstGeom>
          <a:noFill/>
          <a:ln w="9525">
            <a:noFill/>
            <a:miter lim="800000"/>
            <a:headEnd/>
            <a:tailEnd/>
          </a:ln>
        </p:spPr>
        <p:txBody>
          <a:bodyPr wrap="none">
            <a:prstTxWarp prst="textNoShape">
              <a:avLst/>
            </a:prstTxWarp>
            <a:spAutoFit/>
          </a:bodyPr>
          <a:lstStyle/>
          <a:p>
            <a:r>
              <a:rPr lang="de-DE" b="1" dirty="0">
                <a:latin typeface="Arial" panose="020B0604020202020204" pitchFamily="34" charset="0"/>
                <a:cs typeface="Arial" panose="020B0604020202020204" pitchFamily="34" charset="0"/>
              </a:rPr>
              <a:t>− 5°</a:t>
            </a:r>
          </a:p>
        </p:txBody>
      </p:sp>
      <p:pic>
        <p:nvPicPr>
          <p:cNvPr id="38" name="Grafik 37">
            <a:extLst>
              <a:ext uri="{FF2B5EF4-FFF2-40B4-BE49-F238E27FC236}">
                <a16:creationId xmlns:a16="http://schemas.microsoft.com/office/drawing/2014/main" id="{07AE23FF-AF7B-ABB1-CB63-EF51C38ECC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2883" y="2516011"/>
            <a:ext cx="4696776" cy="3382493"/>
          </a:xfrm>
          <a:prstGeom prst="rect">
            <a:avLst/>
          </a:prstGeom>
        </p:spPr>
      </p:pic>
    </p:spTree>
    <p:extLst>
      <p:ext uri="{BB962C8B-B14F-4D97-AF65-F5344CB8AC3E}">
        <p14:creationId xmlns:p14="http://schemas.microsoft.com/office/powerpoint/2010/main" val="2656542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blinds(horizontal)">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linds(horizontal)">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blinds(horizontal)">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linds(horizontal)">
                                      <p:cBhvr>
                                        <p:cTn id="7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CA1D618-6B04-0691-F640-0FE9DFEF18F9}"/>
              </a:ext>
            </a:extLst>
          </p:cNvPr>
          <p:cNvSpPr txBox="1">
            <a:spLocks noChangeArrowheads="1"/>
          </p:cNvSpPr>
          <p:nvPr/>
        </p:nvSpPr>
        <p:spPr>
          <a:xfrm>
            <a:off x="790082" y="483101"/>
            <a:ext cx="9307512"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a:latin typeface="Arial" panose="020B0604020202020204" pitchFamily="34" charset="0"/>
                <a:cs typeface="Arial" panose="020B0604020202020204" pitchFamily="34" charset="0"/>
              </a:rPr>
              <a:t>Halbwinkeltechnik (3)</a:t>
            </a:r>
            <a:endParaRPr lang="de-DE" dirty="0">
              <a:latin typeface="Arial" panose="020B0604020202020204" pitchFamily="34" charset="0"/>
              <a:cs typeface="Arial" panose="020B0604020202020204" pitchFamily="34" charset="0"/>
            </a:endParaRPr>
          </a:p>
        </p:txBody>
      </p:sp>
      <p:pic>
        <p:nvPicPr>
          <p:cNvPr id="21" name="Grafik 20">
            <a:extLst>
              <a:ext uri="{FF2B5EF4-FFF2-40B4-BE49-F238E27FC236}">
                <a16:creationId xmlns:a16="http://schemas.microsoft.com/office/drawing/2014/main" id="{57C4326F-592F-56B2-495F-5213249067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0082" y="1716034"/>
            <a:ext cx="6976390" cy="4658865"/>
          </a:xfrm>
          <a:prstGeom prst="rect">
            <a:avLst/>
          </a:prstGeom>
        </p:spPr>
      </p:pic>
    </p:spTree>
    <p:extLst>
      <p:ext uri="{BB962C8B-B14F-4D97-AF65-F5344CB8AC3E}">
        <p14:creationId xmlns:p14="http://schemas.microsoft.com/office/powerpoint/2010/main" val="9753366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80BA5-04D4-42E5-908E-6C25646AD85E}"/>
              </a:ext>
            </a:extLst>
          </p:cNvPr>
          <p:cNvSpPr>
            <a:spLocks noGrp="1"/>
          </p:cNvSpPr>
          <p:nvPr>
            <p:ph type="title"/>
          </p:nvPr>
        </p:nvSpPr>
        <p:spPr/>
        <p:txBody>
          <a:bodyPr/>
          <a:lstStyle/>
          <a:p>
            <a:r>
              <a:rPr lang="de-DE" dirty="0"/>
              <a:t>Halbwinkeltechnik - Fehlermöglichkeiten</a:t>
            </a:r>
          </a:p>
        </p:txBody>
      </p:sp>
      <p:pic>
        <p:nvPicPr>
          <p:cNvPr id="5" name="Grafik 4">
            <a:extLst>
              <a:ext uri="{FF2B5EF4-FFF2-40B4-BE49-F238E27FC236}">
                <a16:creationId xmlns:a16="http://schemas.microsoft.com/office/drawing/2014/main" id="{FAA4385E-1B3D-CB53-3776-3595A312CA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121" y="2463109"/>
            <a:ext cx="8789757" cy="1931781"/>
          </a:xfrm>
          <a:prstGeom prst="rect">
            <a:avLst/>
          </a:prstGeom>
        </p:spPr>
      </p:pic>
    </p:spTree>
    <p:extLst>
      <p:ext uri="{BB962C8B-B14F-4D97-AF65-F5344CB8AC3E}">
        <p14:creationId xmlns:p14="http://schemas.microsoft.com/office/powerpoint/2010/main" val="2974733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80BA5-04D4-42E5-908E-6C25646AD85E}"/>
              </a:ext>
            </a:extLst>
          </p:cNvPr>
          <p:cNvSpPr>
            <a:spLocks noGrp="1"/>
          </p:cNvSpPr>
          <p:nvPr>
            <p:ph type="title"/>
          </p:nvPr>
        </p:nvSpPr>
        <p:spPr/>
        <p:txBody>
          <a:bodyPr/>
          <a:lstStyle/>
          <a:p>
            <a:r>
              <a:rPr lang="de-DE" dirty="0"/>
              <a:t>Halbwinkeltechnik - Fehlermöglichkeiten</a:t>
            </a:r>
          </a:p>
        </p:txBody>
      </p:sp>
      <p:pic>
        <p:nvPicPr>
          <p:cNvPr id="4" name="Grafik 3">
            <a:extLst>
              <a:ext uri="{FF2B5EF4-FFF2-40B4-BE49-F238E27FC236}">
                <a16:creationId xmlns:a16="http://schemas.microsoft.com/office/drawing/2014/main" id="{4D7A4BC8-362E-ACA0-B521-66AE04AFB1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0366" y="2488905"/>
            <a:ext cx="8843268" cy="1880190"/>
          </a:xfrm>
          <a:prstGeom prst="rect">
            <a:avLst/>
          </a:prstGeom>
        </p:spPr>
      </p:pic>
    </p:spTree>
    <p:extLst>
      <p:ext uri="{BB962C8B-B14F-4D97-AF65-F5344CB8AC3E}">
        <p14:creationId xmlns:p14="http://schemas.microsoft.com/office/powerpoint/2010/main" val="668675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80BA5-04D4-42E5-908E-6C25646AD85E}"/>
              </a:ext>
            </a:extLst>
          </p:cNvPr>
          <p:cNvSpPr>
            <a:spLocks noGrp="1"/>
          </p:cNvSpPr>
          <p:nvPr>
            <p:ph type="title"/>
          </p:nvPr>
        </p:nvSpPr>
        <p:spPr/>
        <p:txBody>
          <a:bodyPr/>
          <a:lstStyle/>
          <a:p>
            <a:r>
              <a:rPr lang="de-DE" dirty="0"/>
              <a:t>Halbwinkeltechnik - Fehlermöglichkeiten</a:t>
            </a:r>
          </a:p>
        </p:txBody>
      </p:sp>
      <p:pic>
        <p:nvPicPr>
          <p:cNvPr id="4" name="Grafik 3">
            <a:extLst>
              <a:ext uri="{FF2B5EF4-FFF2-40B4-BE49-F238E27FC236}">
                <a16:creationId xmlns:a16="http://schemas.microsoft.com/office/drawing/2014/main" id="{A847E87F-35F0-C4C4-8E5B-F1A97E342E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258" y="2410691"/>
            <a:ext cx="8503484" cy="2225307"/>
          </a:xfrm>
          <a:prstGeom prst="rect">
            <a:avLst/>
          </a:prstGeom>
        </p:spPr>
      </p:pic>
    </p:spTree>
    <p:extLst>
      <p:ext uri="{BB962C8B-B14F-4D97-AF65-F5344CB8AC3E}">
        <p14:creationId xmlns:p14="http://schemas.microsoft.com/office/powerpoint/2010/main" val="3595845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3A442E-EA8F-135D-1135-742A3C0D3558}"/>
              </a:ext>
            </a:extLst>
          </p:cNvPr>
          <p:cNvSpPr>
            <a:spLocks noGrp="1"/>
          </p:cNvSpPr>
          <p:nvPr>
            <p:ph type="title"/>
          </p:nvPr>
        </p:nvSpPr>
        <p:spPr>
          <a:xfrm>
            <a:off x="850900" y="156100"/>
            <a:ext cx="6608233" cy="1143000"/>
          </a:xfrm>
        </p:spPr>
        <p:txBody>
          <a:bodyPr anchor="ctr">
            <a:normAutofit/>
          </a:bodyPr>
          <a:lstStyle/>
          <a:p>
            <a:r>
              <a:rPr lang="de-DE" dirty="0"/>
              <a:t>Technik nach Le Master</a:t>
            </a:r>
          </a:p>
        </p:txBody>
      </p:sp>
      <p:pic>
        <p:nvPicPr>
          <p:cNvPr id="5" name="Grafik 4" descr="Ein Bild, das Text, Screenshot, Diagramm, Karte enthält.&#10;&#10;Automatisch generierte Beschreibung">
            <a:extLst>
              <a:ext uri="{FF2B5EF4-FFF2-40B4-BE49-F238E27FC236}">
                <a16:creationId xmlns:a16="http://schemas.microsoft.com/office/drawing/2014/main" id="{933928F4-B761-6DA5-62FF-ABFA9648D0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3132" y="1713548"/>
            <a:ext cx="8249066" cy="4495742"/>
          </a:xfrm>
          <a:prstGeom prst="rect">
            <a:avLst/>
          </a:prstGeom>
          <a:noFill/>
        </p:spPr>
      </p:pic>
    </p:spTree>
    <p:extLst>
      <p:ext uri="{BB962C8B-B14F-4D97-AF65-F5344CB8AC3E}">
        <p14:creationId xmlns:p14="http://schemas.microsoft.com/office/powerpoint/2010/main" val="23245433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C1A56666-CDDC-41F2-CB3F-A9499B7B2749}"/>
              </a:ext>
            </a:extLst>
          </p:cNvPr>
          <p:cNvSpPr>
            <a:spLocks noGrp="1" noChangeArrowheads="1"/>
          </p:cNvSpPr>
          <p:nvPr>
            <p:ph type="title"/>
          </p:nvPr>
        </p:nvSpPr>
        <p:spPr>
          <a:xfrm>
            <a:off x="813282" y="437324"/>
            <a:ext cx="9307512" cy="498475"/>
          </a:xfrm>
        </p:spPr>
        <p:txBody>
          <a:bodyPr/>
          <a:lstStyle/>
          <a:p>
            <a:pPr eaLnBrk="1" hangingPunct="1"/>
            <a:r>
              <a:rPr lang="de-DE" dirty="0">
                <a:latin typeface="Arial" panose="020B0604020202020204" pitchFamily="34" charset="0"/>
                <a:cs typeface="Arial" panose="020B0604020202020204" pitchFamily="34" charset="0"/>
              </a:rPr>
              <a:t>Bissflügelaufnahme</a:t>
            </a:r>
          </a:p>
        </p:txBody>
      </p:sp>
      <p:sp>
        <p:nvSpPr>
          <p:cNvPr id="6" name="Textfeld 3">
            <a:extLst>
              <a:ext uri="{FF2B5EF4-FFF2-40B4-BE49-F238E27FC236}">
                <a16:creationId xmlns:a16="http://schemas.microsoft.com/office/drawing/2014/main" id="{30F605AD-46D9-F657-5EF8-036B2FD7C1C9}"/>
              </a:ext>
            </a:extLst>
          </p:cNvPr>
          <p:cNvSpPr txBox="1">
            <a:spLocks noChangeArrowheads="1"/>
          </p:cNvSpPr>
          <p:nvPr/>
        </p:nvSpPr>
        <p:spPr bwMode="auto">
          <a:xfrm>
            <a:off x="3981779" y="1770173"/>
            <a:ext cx="1290738"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Einstellung</a:t>
            </a:r>
          </a:p>
        </p:txBody>
      </p:sp>
      <p:sp>
        <p:nvSpPr>
          <p:cNvPr id="7" name="Textfeld 4">
            <a:extLst>
              <a:ext uri="{FF2B5EF4-FFF2-40B4-BE49-F238E27FC236}">
                <a16:creationId xmlns:a16="http://schemas.microsoft.com/office/drawing/2014/main" id="{15345671-074C-6EC2-8B52-110CEA0A06DB}"/>
              </a:ext>
            </a:extLst>
          </p:cNvPr>
          <p:cNvSpPr txBox="1">
            <a:spLocks noChangeArrowheads="1"/>
          </p:cNvSpPr>
          <p:nvPr/>
        </p:nvSpPr>
        <p:spPr bwMode="auto">
          <a:xfrm>
            <a:off x="4483429" y="2144823"/>
            <a:ext cx="5129241"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die </a:t>
            </a:r>
            <a:r>
              <a:rPr lang="de-DE" sz="1600" b="1" dirty="0">
                <a:latin typeface="Arial" panose="020B0604020202020204" pitchFamily="34" charset="0"/>
                <a:cs typeface="Arial" panose="020B0604020202020204" pitchFamily="34" charset="0"/>
              </a:rPr>
              <a:t>Bildträgerebene </a:t>
            </a:r>
            <a:r>
              <a:rPr lang="de-DE" sz="1600" dirty="0">
                <a:latin typeface="Arial" panose="020B0604020202020204" pitchFamily="34" charset="0"/>
                <a:cs typeface="Arial" panose="020B0604020202020204" pitchFamily="34" charset="0"/>
              </a:rPr>
              <a:t>liegt </a:t>
            </a:r>
            <a:r>
              <a:rPr lang="de-DE" sz="1600" b="1" dirty="0">
                <a:latin typeface="Arial" panose="020B0604020202020204" pitchFamily="34" charset="0"/>
                <a:cs typeface="Arial" panose="020B0604020202020204" pitchFamily="34" charset="0"/>
              </a:rPr>
              <a:t>parallel zur </a:t>
            </a:r>
          </a:p>
          <a:p>
            <a:r>
              <a:rPr lang="de-DE" sz="1600" b="1" dirty="0">
                <a:latin typeface="Arial" panose="020B0604020202020204" pitchFamily="34" charset="0"/>
                <a:cs typeface="Arial" panose="020B0604020202020204" pitchFamily="34" charset="0"/>
              </a:rPr>
              <a:t>  Zahnachse</a:t>
            </a:r>
          </a:p>
        </p:txBody>
      </p:sp>
      <p:sp>
        <p:nvSpPr>
          <p:cNvPr id="8" name="Textfeld 7">
            <a:extLst>
              <a:ext uri="{FF2B5EF4-FFF2-40B4-BE49-F238E27FC236}">
                <a16:creationId xmlns:a16="http://schemas.microsoft.com/office/drawing/2014/main" id="{405D7D29-2062-95E7-6D1B-3C329B5C1AE7}"/>
              </a:ext>
            </a:extLst>
          </p:cNvPr>
          <p:cNvSpPr txBox="1">
            <a:spLocks noChangeArrowheads="1"/>
          </p:cNvSpPr>
          <p:nvPr/>
        </p:nvSpPr>
        <p:spPr bwMode="auto">
          <a:xfrm>
            <a:off x="4478666" y="3983651"/>
            <a:ext cx="5294861"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durch </a:t>
            </a:r>
            <a:r>
              <a:rPr lang="de-DE" sz="1600" b="1" dirty="0">
                <a:latin typeface="Arial" panose="020B0604020202020204" pitchFamily="34" charset="0"/>
                <a:cs typeface="Arial" panose="020B0604020202020204" pitchFamily="34" charset="0"/>
              </a:rPr>
              <a:t>spezielle Filmhalter</a:t>
            </a:r>
            <a:endParaRPr lang="de-DE" sz="1600" dirty="0">
              <a:latin typeface="Arial" panose="020B0604020202020204" pitchFamily="34" charset="0"/>
              <a:cs typeface="Arial" panose="020B0604020202020204" pitchFamily="34" charset="0"/>
            </a:endParaRPr>
          </a:p>
        </p:txBody>
      </p:sp>
      <p:sp>
        <p:nvSpPr>
          <p:cNvPr id="9" name="Textfeld 7">
            <a:extLst>
              <a:ext uri="{FF2B5EF4-FFF2-40B4-BE49-F238E27FC236}">
                <a16:creationId xmlns:a16="http://schemas.microsoft.com/office/drawing/2014/main" id="{50F20037-869F-1A42-B429-7FAB1A5D524C}"/>
              </a:ext>
            </a:extLst>
          </p:cNvPr>
          <p:cNvSpPr txBox="1">
            <a:spLocks noChangeArrowheads="1"/>
          </p:cNvSpPr>
          <p:nvPr/>
        </p:nvSpPr>
        <p:spPr bwMode="auto">
          <a:xfrm>
            <a:off x="4478667" y="2790924"/>
            <a:ext cx="5010150" cy="584775"/>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der </a:t>
            </a:r>
            <a:r>
              <a:rPr lang="de-DE" sz="1600" b="1" dirty="0">
                <a:latin typeface="Arial" panose="020B0604020202020204" pitchFamily="34" charset="0"/>
                <a:cs typeface="Arial" panose="020B0604020202020204" pitchFamily="34" charset="0"/>
              </a:rPr>
              <a:t>Zentralstrahl </a:t>
            </a:r>
            <a:r>
              <a:rPr lang="de-DE" sz="1600" dirty="0">
                <a:latin typeface="Arial" panose="020B0604020202020204" pitchFamily="34" charset="0"/>
                <a:cs typeface="Arial" panose="020B0604020202020204" pitchFamily="34" charset="0"/>
              </a:rPr>
              <a:t>verläuft </a:t>
            </a:r>
            <a:r>
              <a:rPr lang="de-DE" sz="1600" b="1" dirty="0">
                <a:latin typeface="Arial" panose="020B0604020202020204" pitchFamily="34" charset="0"/>
                <a:cs typeface="Arial" panose="020B0604020202020204" pitchFamily="34" charset="0"/>
              </a:rPr>
              <a:t>senkrecht zur </a:t>
            </a:r>
          </a:p>
          <a:p>
            <a:r>
              <a:rPr lang="de-DE" sz="1600" b="1" dirty="0">
                <a:latin typeface="Arial" panose="020B0604020202020204" pitchFamily="34" charset="0"/>
                <a:cs typeface="Arial" panose="020B0604020202020204" pitchFamily="34" charset="0"/>
              </a:rPr>
              <a:t>  Bildträgerebene in Höhe der Kauebene</a:t>
            </a:r>
          </a:p>
        </p:txBody>
      </p:sp>
      <p:sp>
        <p:nvSpPr>
          <p:cNvPr id="10" name="Textfeld 5">
            <a:extLst>
              <a:ext uri="{FF2B5EF4-FFF2-40B4-BE49-F238E27FC236}">
                <a16:creationId xmlns:a16="http://schemas.microsoft.com/office/drawing/2014/main" id="{E25658AD-5ACF-751E-F9F7-4BC7BBCDC803}"/>
              </a:ext>
            </a:extLst>
          </p:cNvPr>
          <p:cNvSpPr txBox="1">
            <a:spLocks noChangeArrowheads="1"/>
          </p:cNvSpPr>
          <p:nvPr/>
        </p:nvSpPr>
        <p:spPr bwMode="auto">
          <a:xfrm>
            <a:off x="3989188" y="3607414"/>
            <a:ext cx="3067050" cy="338554"/>
          </a:xfrm>
          <a:prstGeom prst="rect">
            <a:avLst/>
          </a:prstGeom>
          <a:noFill/>
          <a:ln w="9525">
            <a:noFill/>
            <a:miter lim="800000"/>
            <a:headEnd/>
            <a:tailEnd/>
          </a:ln>
        </p:spPr>
        <p:txBody>
          <a:bodyPr>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Fixierung des Bildträgers</a:t>
            </a:r>
          </a:p>
        </p:txBody>
      </p:sp>
      <p:sp>
        <p:nvSpPr>
          <p:cNvPr id="11" name="Textfeld 5">
            <a:extLst>
              <a:ext uri="{FF2B5EF4-FFF2-40B4-BE49-F238E27FC236}">
                <a16:creationId xmlns:a16="http://schemas.microsoft.com/office/drawing/2014/main" id="{38EA6586-9506-9C1E-E6A8-49F5D34B819D}"/>
              </a:ext>
            </a:extLst>
          </p:cNvPr>
          <p:cNvSpPr txBox="1">
            <a:spLocks noChangeArrowheads="1"/>
          </p:cNvSpPr>
          <p:nvPr/>
        </p:nvSpPr>
        <p:spPr bwMode="auto">
          <a:xfrm>
            <a:off x="3989188" y="4578730"/>
            <a:ext cx="3168270" cy="338554"/>
          </a:xfrm>
          <a:prstGeom prst="rect">
            <a:avLst/>
          </a:prstGeom>
          <a:noFill/>
          <a:ln w="9525">
            <a:noFill/>
            <a:miter lim="800000"/>
            <a:headEnd/>
            <a:tailEnd/>
          </a:ln>
        </p:spPr>
        <p:txBody>
          <a:bodyPr wrap="squar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rechtfertigende Indikation</a:t>
            </a:r>
          </a:p>
        </p:txBody>
      </p:sp>
      <p:sp>
        <p:nvSpPr>
          <p:cNvPr id="12" name="Textfeld 7">
            <a:extLst>
              <a:ext uri="{FF2B5EF4-FFF2-40B4-BE49-F238E27FC236}">
                <a16:creationId xmlns:a16="http://schemas.microsoft.com/office/drawing/2014/main" id="{C2C4672B-AD7C-AD7C-D689-9FF35935B693}"/>
              </a:ext>
            </a:extLst>
          </p:cNvPr>
          <p:cNvSpPr txBox="1">
            <a:spLocks noChangeArrowheads="1"/>
          </p:cNvSpPr>
          <p:nvPr/>
        </p:nvSpPr>
        <p:spPr bwMode="auto">
          <a:xfrm>
            <a:off x="4478666" y="4954967"/>
            <a:ext cx="5021263"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Kariesdiagnostik </a:t>
            </a:r>
            <a:r>
              <a:rPr lang="de-DE" sz="1600" dirty="0">
                <a:latin typeface="Arial" panose="020B0604020202020204" pitchFamily="34" charset="0"/>
                <a:cs typeface="Arial" panose="020B0604020202020204" pitchFamily="34" charset="0"/>
              </a:rPr>
              <a:t>im </a:t>
            </a:r>
            <a:r>
              <a:rPr lang="de-DE" sz="1600" dirty="0" err="1">
                <a:latin typeface="Arial" panose="020B0604020202020204" pitchFamily="34" charset="0"/>
                <a:cs typeface="Arial" panose="020B0604020202020204" pitchFamily="34" charset="0"/>
              </a:rPr>
              <a:t>Approximalraum</a:t>
            </a:r>
            <a:endParaRPr lang="de-DE" sz="1600" b="1" dirty="0">
              <a:latin typeface="Arial" panose="020B0604020202020204" pitchFamily="34" charset="0"/>
              <a:cs typeface="Arial" panose="020B0604020202020204" pitchFamily="34" charset="0"/>
            </a:endParaRPr>
          </a:p>
        </p:txBody>
      </p:sp>
      <p:sp>
        <p:nvSpPr>
          <p:cNvPr id="13" name="Textfeld 7">
            <a:extLst>
              <a:ext uri="{FF2B5EF4-FFF2-40B4-BE49-F238E27FC236}">
                <a16:creationId xmlns:a16="http://schemas.microsoft.com/office/drawing/2014/main" id="{E8A54D9C-0D30-6239-AD67-CA3E485602B8}"/>
              </a:ext>
            </a:extLst>
          </p:cNvPr>
          <p:cNvSpPr txBox="1">
            <a:spLocks noChangeArrowheads="1"/>
          </p:cNvSpPr>
          <p:nvPr/>
        </p:nvSpPr>
        <p:spPr bwMode="auto">
          <a:xfrm>
            <a:off x="4478666" y="5331204"/>
            <a:ext cx="4016459"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Diagnostik des Zahnhalteapparates</a:t>
            </a:r>
            <a:endParaRPr lang="de-DE" sz="1600" b="1" dirty="0">
              <a:latin typeface="Arial" panose="020B0604020202020204" pitchFamily="34" charset="0"/>
              <a:cs typeface="Arial" panose="020B0604020202020204" pitchFamily="34" charset="0"/>
            </a:endParaRPr>
          </a:p>
        </p:txBody>
      </p:sp>
      <p:sp>
        <p:nvSpPr>
          <p:cNvPr id="14" name="Textfeld 8">
            <a:extLst>
              <a:ext uri="{FF2B5EF4-FFF2-40B4-BE49-F238E27FC236}">
                <a16:creationId xmlns:a16="http://schemas.microsoft.com/office/drawing/2014/main" id="{EB161DC3-D31B-6064-F4A6-8E0E0823C6A7}"/>
              </a:ext>
            </a:extLst>
          </p:cNvPr>
          <p:cNvSpPr txBox="1">
            <a:spLocks noChangeArrowheads="1"/>
          </p:cNvSpPr>
          <p:nvPr/>
        </p:nvSpPr>
        <p:spPr bwMode="auto">
          <a:xfrm>
            <a:off x="5012669" y="5709495"/>
            <a:ext cx="2385589"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z.B. Knochentaschen</a:t>
            </a:r>
          </a:p>
        </p:txBody>
      </p:sp>
      <p:pic>
        <p:nvPicPr>
          <p:cNvPr id="3" name="Grafik 2">
            <a:extLst>
              <a:ext uri="{FF2B5EF4-FFF2-40B4-BE49-F238E27FC236}">
                <a16:creationId xmlns:a16="http://schemas.microsoft.com/office/drawing/2014/main" id="{DDA2249C-2C38-8361-7FFB-AF2ADC7C2DB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812" y="1675444"/>
            <a:ext cx="3441288" cy="4442915"/>
          </a:xfrm>
          <a:prstGeom prst="rect">
            <a:avLst/>
          </a:prstGeom>
        </p:spPr>
      </p:pic>
    </p:spTree>
    <p:extLst>
      <p:ext uri="{BB962C8B-B14F-4D97-AF65-F5344CB8AC3E}">
        <p14:creationId xmlns:p14="http://schemas.microsoft.com/office/powerpoint/2010/main" val="15018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64DC0A03-8231-E929-EEBE-20C5F7728895}"/>
              </a:ext>
            </a:extLst>
          </p:cNvPr>
          <p:cNvSpPr>
            <a:spLocks noGrp="1" noChangeArrowheads="1"/>
          </p:cNvSpPr>
          <p:nvPr>
            <p:ph type="title"/>
          </p:nvPr>
        </p:nvSpPr>
        <p:spPr>
          <a:xfrm>
            <a:off x="986616" y="470347"/>
            <a:ext cx="9307512" cy="498475"/>
          </a:xfrm>
        </p:spPr>
        <p:txBody>
          <a:bodyPr/>
          <a:lstStyle/>
          <a:p>
            <a:pPr eaLnBrk="1" hangingPunct="1"/>
            <a:r>
              <a:rPr lang="de-DE" dirty="0" err="1">
                <a:latin typeface="Arial" panose="020B0604020202020204" pitchFamily="34" charset="0"/>
                <a:cs typeface="Arial" panose="020B0604020202020204" pitchFamily="34" charset="0"/>
              </a:rPr>
              <a:t>Aufbissaufnahme</a:t>
            </a:r>
            <a:r>
              <a:rPr lang="de-DE" dirty="0">
                <a:latin typeface="Arial" panose="020B0604020202020204" pitchFamily="34" charset="0"/>
                <a:cs typeface="Arial" panose="020B0604020202020204" pitchFamily="34" charset="0"/>
              </a:rPr>
              <a:t> (1)</a:t>
            </a:r>
          </a:p>
        </p:txBody>
      </p:sp>
      <p:sp>
        <p:nvSpPr>
          <p:cNvPr id="7" name="Textfeld 3">
            <a:extLst>
              <a:ext uri="{FF2B5EF4-FFF2-40B4-BE49-F238E27FC236}">
                <a16:creationId xmlns:a16="http://schemas.microsoft.com/office/drawing/2014/main" id="{936A63BF-D0A9-D6D2-916E-1E48F8695895}"/>
              </a:ext>
            </a:extLst>
          </p:cNvPr>
          <p:cNvSpPr txBox="1">
            <a:spLocks noChangeArrowheads="1"/>
          </p:cNvSpPr>
          <p:nvPr/>
        </p:nvSpPr>
        <p:spPr bwMode="auto">
          <a:xfrm>
            <a:off x="3947557" y="1708396"/>
            <a:ext cx="1132041"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Definition</a:t>
            </a:r>
          </a:p>
        </p:txBody>
      </p:sp>
      <p:sp>
        <p:nvSpPr>
          <p:cNvPr id="8" name="Textfeld 4">
            <a:extLst>
              <a:ext uri="{FF2B5EF4-FFF2-40B4-BE49-F238E27FC236}">
                <a16:creationId xmlns:a16="http://schemas.microsoft.com/office/drawing/2014/main" id="{9F542ACD-21FB-72DE-E649-37C96A6C4E5F}"/>
              </a:ext>
            </a:extLst>
          </p:cNvPr>
          <p:cNvSpPr txBox="1">
            <a:spLocks noChangeArrowheads="1"/>
          </p:cNvSpPr>
          <p:nvPr/>
        </p:nvSpPr>
        <p:spPr bwMode="auto">
          <a:xfrm>
            <a:off x="4043079" y="2121606"/>
            <a:ext cx="5103842"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Übersichtsaufnahme des Oberkiefers (mit Gaumen)  oder des Unterkiefers</a:t>
            </a:r>
          </a:p>
        </p:txBody>
      </p:sp>
      <p:sp>
        <p:nvSpPr>
          <p:cNvPr id="9" name="Textfeld 7">
            <a:extLst>
              <a:ext uri="{FF2B5EF4-FFF2-40B4-BE49-F238E27FC236}">
                <a16:creationId xmlns:a16="http://schemas.microsoft.com/office/drawing/2014/main" id="{C9DE5EB9-439B-670D-08CB-323841B86A9A}"/>
              </a:ext>
            </a:extLst>
          </p:cNvPr>
          <p:cNvSpPr txBox="1">
            <a:spLocks noChangeArrowheads="1"/>
          </p:cNvSpPr>
          <p:nvPr/>
        </p:nvSpPr>
        <p:spPr bwMode="auto">
          <a:xfrm>
            <a:off x="4361279" y="5347929"/>
            <a:ext cx="5489586" cy="830997"/>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durch vorsichtiges Zubeißen auf einen großen </a:t>
            </a:r>
          </a:p>
          <a:p>
            <a:r>
              <a:rPr lang="de-DE" sz="1600" dirty="0">
                <a:latin typeface="Arial" panose="020B0604020202020204" pitchFamily="34" charset="0"/>
                <a:cs typeface="Arial" panose="020B0604020202020204" pitchFamily="34" charset="0"/>
              </a:rPr>
              <a:t>  Bildträger, der in der Kauebene der Zähne liegt</a:t>
            </a:r>
          </a:p>
          <a:p>
            <a:pPr marL="285750" indent="-285750">
              <a:buFont typeface="Arial" panose="020B0604020202020204" pitchFamily="34" charset="0"/>
              <a:buChar char="•"/>
            </a:pPr>
            <a:r>
              <a:rPr lang="de-DE" sz="1600" dirty="0">
                <a:latin typeface="Arial" panose="020B0604020202020204" pitchFamily="34" charset="0"/>
                <a:cs typeface="Arial" panose="020B0604020202020204" pitchFamily="34" charset="0"/>
              </a:rPr>
              <a:t>Problem: Sensoren/Speicherfolien</a:t>
            </a:r>
          </a:p>
        </p:txBody>
      </p:sp>
      <p:sp>
        <p:nvSpPr>
          <p:cNvPr id="10" name="Textfeld 7">
            <a:extLst>
              <a:ext uri="{FF2B5EF4-FFF2-40B4-BE49-F238E27FC236}">
                <a16:creationId xmlns:a16="http://schemas.microsoft.com/office/drawing/2014/main" id="{E0996EBD-44F1-430F-B11B-DD6A5841C915}"/>
              </a:ext>
            </a:extLst>
          </p:cNvPr>
          <p:cNvSpPr txBox="1">
            <a:spLocks noChangeArrowheads="1"/>
          </p:cNvSpPr>
          <p:nvPr/>
        </p:nvSpPr>
        <p:spPr bwMode="auto">
          <a:xfrm>
            <a:off x="4403319" y="3193421"/>
            <a:ext cx="5021262"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Darstellung verlagerter Zähne oder Frakturen</a:t>
            </a:r>
            <a:endParaRPr lang="de-DE" sz="1600" b="1" dirty="0">
              <a:latin typeface="Arial" panose="020B0604020202020204" pitchFamily="34" charset="0"/>
              <a:cs typeface="Arial" panose="020B0604020202020204" pitchFamily="34" charset="0"/>
            </a:endParaRPr>
          </a:p>
        </p:txBody>
      </p:sp>
      <p:sp>
        <p:nvSpPr>
          <p:cNvPr id="11" name="Textfeld 5">
            <a:extLst>
              <a:ext uri="{FF2B5EF4-FFF2-40B4-BE49-F238E27FC236}">
                <a16:creationId xmlns:a16="http://schemas.microsoft.com/office/drawing/2014/main" id="{671C3A62-3EF3-7C3A-22D4-F1A86592DFD7}"/>
              </a:ext>
            </a:extLst>
          </p:cNvPr>
          <p:cNvSpPr txBox="1">
            <a:spLocks noChangeArrowheads="1"/>
          </p:cNvSpPr>
          <p:nvPr/>
        </p:nvSpPr>
        <p:spPr bwMode="auto">
          <a:xfrm>
            <a:off x="3988507" y="2782310"/>
            <a:ext cx="3303730" cy="338554"/>
          </a:xfrm>
          <a:prstGeom prst="rect">
            <a:avLst/>
          </a:prstGeom>
          <a:noFill/>
          <a:ln w="9525">
            <a:noFill/>
            <a:miter lim="800000"/>
            <a:headEnd/>
            <a:tailEnd/>
          </a:ln>
        </p:spPr>
        <p:txBody>
          <a:bodyPr wrap="squar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rechtfertigende Indikationen</a:t>
            </a:r>
          </a:p>
        </p:txBody>
      </p:sp>
      <p:sp>
        <p:nvSpPr>
          <p:cNvPr id="12" name="Textfeld 5">
            <a:extLst>
              <a:ext uri="{FF2B5EF4-FFF2-40B4-BE49-F238E27FC236}">
                <a16:creationId xmlns:a16="http://schemas.microsoft.com/office/drawing/2014/main" id="{881E1736-483C-F3C0-4584-B5808301EDB1}"/>
              </a:ext>
            </a:extLst>
          </p:cNvPr>
          <p:cNvSpPr txBox="1">
            <a:spLocks noChangeArrowheads="1"/>
          </p:cNvSpPr>
          <p:nvPr/>
        </p:nvSpPr>
        <p:spPr bwMode="auto">
          <a:xfrm>
            <a:off x="3983700" y="4936943"/>
            <a:ext cx="3067050" cy="338554"/>
          </a:xfrm>
          <a:prstGeom prst="rect">
            <a:avLst/>
          </a:prstGeom>
          <a:noFill/>
          <a:ln w="9525">
            <a:noFill/>
            <a:miter lim="800000"/>
            <a:headEnd/>
            <a:tailEnd/>
          </a:ln>
        </p:spPr>
        <p:txBody>
          <a:bodyPr>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Fixierung des Bildträgers</a:t>
            </a:r>
          </a:p>
        </p:txBody>
      </p:sp>
      <p:sp>
        <p:nvSpPr>
          <p:cNvPr id="13" name="Textfeld 7">
            <a:extLst>
              <a:ext uri="{FF2B5EF4-FFF2-40B4-BE49-F238E27FC236}">
                <a16:creationId xmlns:a16="http://schemas.microsoft.com/office/drawing/2014/main" id="{28337452-58D7-9388-71E5-F10A0C65D897}"/>
              </a:ext>
            </a:extLst>
          </p:cNvPr>
          <p:cNvSpPr txBox="1">
            <a:spLocks noChangeArrowheads="1"/>
          </p:cNvSpPr>
          <p:nvPr/>
        </p:nvSpPr>
        <p:spPr bwMode="auto">
          <a:xfrm>
            <a:off x="4403319" y="3531975"/>
            <a:ext cx="5294861"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Darstellung pathologischer Veränderungen</a:t>
            </a:r>
          </a:p>
        </p:txBody>
      </p:sp>
      <p:sp>
        <p:nvSpPr>
          <p:cNvPr id="14" name="Textfeld 8">
            <a:extLst>
              <a:ext uri="{FF2B5EF4-FFF2-40B4-BE49-F238E27FC236}">
                <a16:creationId xmlns:a16="http://schemas.microsoft.com/office/drawing/2014/main" id="{CC3A17B7-32ED-A3EC-3608-7D2579608E55}"/>
              </a:ext>
            </a:extLst>
          </p:cNvPr>
          <p:cNvSpPr txBox="1">
            <a:spLocks noChangeArrowheads="1"/>
          </p:cNvSpPr>
          <p:nvPr/>
        </p:nvSpPr>
        <p:spPr bwMode="auto">
          <a:xfrm>
            <a:off x="4972214" y="3851225"/>
            <a:ext cx="2016280"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Kieferzysten</a:t>
            </a:r>
            <a:endParaRPr lang="de-DE" sz="1600" b="1" dirty="0">
              <a:solidFill>
                <a:srgbClr val="000000"/>
              </a:solidFill>
              <a:latin typeface="Arial" panose="020B0604020202020204" pitchFamily="34" charset="0"/>
              <a:cs typeface="Arial" panose="020B0604020202020204" pitchFamily="34" charset="0"/>
            </a:endParaRPr>
          </a:p>
        </p:txBody>
      </p:sp>
      <p:sp>
        <p:nvSpPr>
          <p:cNvPr id="15" name="Textfeld 8">
            <a:extLst>
              <a:ext uri="{FF2B5EF4-FFF2-40B4-BE49-F238E27FC236}">
                <a16:creationId xmlns:a16="http://schemas.microsoft.com/office/drawing/2014/main" id="{53DDA1AF-64A5-0D6C-1681-E84032139F57}"/>
              </a:ext>
            </a:extLst>
          </p:cNvPr>
          <p:cNvSpPr txBox="1">
            <a:spLocks noChangeArrowheads="1"/>
          </p:cNvSpPr>
          <p:nvPr/>
        </p:nvSpPr>
        <p:spPr bwMode="auto">
          <a:xfrm>
            <a:off x="4972214" y="4187153"/>
            <a:ext cx="2211003"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Speichelsteinen</a:t>
            </a:r>
            <a:endParaRPr lang="de-DE" sz="1600" b="1" dirty="0">
              <a:solidFill>
                <a:srgbClr val="000000"/>
              </a:solidFill>
              <a:latin typeface="Arial" panose="020B0604020202020204" pitchFamily="34" charset="0"/>
              <a:cs typeface="Arial" panose="020B0604020202020204" pitchFamily="34" charset="0"/>
            </a:endParaRPr>
          </a:p>
        </p:txBody>
      </p:sp>
      <p:sp>
        <p:nvSpPr>
          <p:cNvPr id="16" name="Textfeld 8">
            <a:extLst>
              <a:ext uri="{FF2B5EF4-FFF2-40B4-BE49-F238E27FC236}">
                <a16:creationId xmlns:a16="http://schemas.microsoft.com/office/drawing/2014/main" id="{194F15B9-2C1D-2D4D-5DDB-D901F9BCD218}"/>
              </a:ext>
            </a:extLst>
          </p:cNvPr>
          <p:cNvSpPr txBox="1">
            <a:spLocks noChangeArrowheads="1"/>
          </p:cNvSpPr>
          <p:nvPr/>
        </p:nvSpPr>
        <p:spPr bwMode="auto">
          <a:xfrm>
            <a:off x="4972214" y="4525707"/>
            <a:ext cx="1508305"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Tumoren</a:t>
            </a:r>
            <a:endParaRPr lang="de-DE" sz="1600" b="1" dirty="0">
              <a:solidFill>
                <a:srgbClr val="000000"/>
              </a:solidFill>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48EF13E6-B754-1338-CA3D-C6E63BD49C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3153" y="1719881"/>
            <a:ext cx="3417468" cy="4140134"/>
          </a:xfrm>
          <a:prstGeom prst="rect">
            <a:avLst/>
          </a:prstGeom>
        </p:spPr>
      </p:pic>
    </p:spTree>
    <p:extLst>
      <p:ext uri="{BB962C8B-B14F-4D97-AF65-F5344CB8AC3E}">
        <p14:creationId xmlns:p14="http://schemas.microsoft.com/office/powerpoint/2010/main" val="308052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linds(horizont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D0C666C-2564-B7A4-1AC5-34790C819943}"/>
              </a:ext>
            </a:extLst>
          </p:cNvPr>
          <p:cNvSpPr>
            <a:spLocks noGrp="1" noChangeArrowheads="1"/>
          </p:cNvSpPr>
          <p:nvPr>
            <p:ph type="title"/>
          </p:nvPr>
        </p:nvSpPr>
        <p:spPr>
          <a:xfrm>
            <a:off x="776534" y="504932"/>
            <a:ext cx="9307512" cy="498475"/>
          </a:xfrm>
        </p:spPr>
        <p:txBody>
          <a:bodyPr/>
          <a:lstStyle/>
          <a:p>
            <a:pPr eaLnBrk="1" hangingPunct="1"/>
            <a:r>
              <a:rPr lang="de-DE" dirty="0" err="1">
                <a:latin typeface="Arial" panose="020B0604020202020204" pitchFamily="34" charset="0"/>
                <a:cs typeface="Arial" panose="020B0604020202020204" pitchFamily="34" charset="0"/>
              </a:rPr>
              <a:t>Aufbissaufnahme</a:t>
            </a:r>
            <a:r>
              <a:rPr lang="de-DE" dirty="0">
                <a:latin typeface="Arial" panose="020B0604020202020204" pitchFamily="34" charset="0"/>
                <a:cs typeface="Arial" panose="020B0604020202020204" pitchFamily="34" charset="0"/>
              </a:rPr>
              <a:t> (2)</a:t>
            </a:r>
          </a:p>
        </p:txBody>
      </p:sp>
      <p:sp>
        <p:nvSpPr>
          <p:cNvPr id="6" name="Textfeld 3">
            <a:extLst>
              <a:ext uri="{FF2B5EF4-FFF2-40B4-BE49-F238E27FC236}">
                <a16:creationId xmlns:a16="http://schemas.microsoft.com/office/drawing/2014/main" id="{1E645F1E-2022-BFB8-FD90-E1684CF88737}"/>
              </a:ext>
            </a:extLst>
          </p:cNvPr>
          <p:cNvSpPr txBox="1">
            <a:spLocks noChangeArrowheads="1"/>
          </p:cNvSpPr>
          <p:nvPr/>
        </p:nvSpPr>
        <p:spPr bwMode="auto">
          <a:xfrm>
            <a:off x="3923253" y="1745077"/>
            <a:ext cx="1290738"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Einstellung</a:t>
            </a:r>
          </a:p>
        </p:txBody>
      </p:sp>
      <p:sp>
        <p:nvSpPr>
          <p:cNvPr id="7" name="Textfeld 4">
            <a:extLst>
              <a:ext uri="{FF2B5EF4-FFF2-40B4-BE49-F238E27FC236}">
                <a16:creationId xmlns:a16="http://schemas.microsoft.com/office/drawing/2014/main" id="{D5CB059B-A068-BD76-94AA-052C0BD98994}"/>
              </a:ext>
            </a:extLst>
          </p:cNvPr>
          <p:cNvSpPr txBox="1">
            <a:spLocks noChangeArrowheads="1"/>
          </p:cNvSpPr>
          <p:nvPr/>
        </p:nvSpPr>
        <p:spPr bwMode="auto">
          <a:xfrm>
            <a:off x="4405093" y="2161536"/>
            <a:ext cx="5103842" cy="830997"/>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bei einer </a:t>
            </a:r>
            <a:r>
              <a:rPr lang="de-DE" sz="1600" b="1" dirty="0" err="1">
                <a:latin typeface="Arial" panose="020B0604020202020204" pitchFamily="34" charset="0"/>
                <a:cs typeface="Arial" panose="020B0604020202020204" pitchFamily="34" charset="0"/>
              </a:rPr>
              <a:t>Aufbissaufnahme</a:t>
            </a:r>
            <a:r>
              <a:rPr lang="de-DE" sz="1600" b="1" dirty="0">
                <a:latin typeface="Arial" panose="020B0604020202020204" pitchFamily="34" charset="0"/>
                <a:cs typeface="Arial" panose="020B0604020202020204" pitchFamily="34" charset="0"/>
              </a:rPr>
              <a:t> des Oberkiefers </a:t>
            </a:r>
          </a:p>
          <a:p>
            <a:r>
              <a:rPr lang="de-DE" sz="1600" dirty="0">
                <a:latin typeface="Arial" panose="020B0604020202020204" pitchFamily="34" charset="0"/>
                <a:cs typeface="Arial" panose="020B0604020202020204" pitchFamily="34" charset="0"/>
              </a:rPr>
              <a:t>  verläuft der Zentralstrahl </a:t>
            </a:r>
            <a:r>
              <a:rPr lang="de-DE" sz="1600" b="1" dirty="0">
                <a:latin typeface="Arial" panose="020B0604020202020204" pitchFamily="34" charset="0"/>
                <a:cs typeface="Arial" panose="020B0604020202020204" pitchFamily="34" charset="0"/>
              </a:rPr>
              <a:t>möglichst senkrecht </a:t>
            </a:r>
          </a:p>
          <a:p>
            <a:r>
              <a:rPr lang="de-DE" sz="1600" dirty="0">
                <a:latin typeface="Arial" panose="020B0604020202020204" pitchFamily="34" charset="0"/>
                <a:cs typeface="Arial" panose="020B0604020202020204" pitchFamily="34" charset="0"/>
              </a:rPr>
              <a:t>  auf die Mitte des Bildträgers</a:t>
            </a:r>
          </a:p>
        </p:txBody>
      </p:sp>
      <p:sp>
        <p:nvSpPr>
          <p:cNvPr id="8" name="Textfeld 7">
            <a:extLst>
              <a:ext uri="{FF2B5EF4-FFF2-40B4-BE49-F238E27FC236}">
                <a16:creationId xmlns:a16="http://schemas.microsoft.com/office/drawing/2014/main" id="{C9140DF8-3FBE-D933-A5BE-7D5DED5F6D7B}"/>
              </a:ext>
            </a:extLst>
          </p:cNvPr>
          <p:cNvSpPr txBox="1">
            <a:spLocks noChangeArrowheads="1"/>
          </p:cNvSpPr>
          <p:nvPr/>
        </p:nvSpPr>
        <p:spPr bwMode="auto">
          <a:xfrm>
            <a:off x="4405093" y="4848746"/>
            <a:ext cx="5303329"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der Zentralstrahl soll nicht durch die Schilddrüse </a:t>
            </a:r>
          </a:p>
          <a:p>
            <a:r>
              <a:rPr lang="de-DE" sz="1600" dirty="0">
                <a:latin typeface="Arial" panose="020B0604020202020204" pitchFamily="34" charset="0"/>
                <a:cs typeface="Arial" panose="020B0604020202020204" pitchFamily="34" charset="0"/>
              </a:rPr>
              <a:t>  verlaufen</a:t>
            </a:r>
            <a:endParaRPr lang="de-DE" sz="1600" b="1" dirty="0">
              <a:latin typeface="Arial" panose="020B0604020202020204" pitchFamily="34" charset="0"/>
              <a:cs typeface="Arial" panose="020B0604020202020204" pitchFamily="34" charset="0"/>
            </a:endParaRPr>
          </a:p>
        </p:txBody>
      </p:sp>
      <p:sp>
        <p:nvSpPr>
          <p:cNvPr id="9" name="Textfeld 5">
            <a:extLst>
              <a:ext uri="{FF2B5EF4-FFF2-40B4-BE49-F238E27FC236}">
                <a16:creationId xmlns:a16="http://schemas.microsoft.com/office/drawing/2014/main" id="{1DB23B92-7497-9568-13AE-F5114B293956}"/>
              </a:ext>
            </a:extLst>
          </p:cNvPr>
          <p:cNvSpPr txBox="1">
            <a:spLocks noChangeArrowheads="1"/>
          </p:cNvSpPr>
          <p:nvPr/>
        </p:nvSpPr>
        <p:spPr bwMode="auto">
          <a:xfrm>
            <a:off x="3923253" y="4491973"/>
            <a:ext cx="1627413" cy="338554"/>
          </a:xfrm>
          <a:prstGeom prst="rect">
            <a:avLst/>
          </a:prstGeom>
          <a:noFill/>
          <a:ln w="9525">
            <a:noFill/>
            <a:miter lim="800000"/>
            <a:headEnd/>
            <a:tailEnd/>
          </a:ln>
        </p:spPr>
        <p:txBody>
          <a:bodyPr wrap="squar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Zu beachten</a:t>
            </a:r>
          </a:p>
        </p:txBody>
      </p:sp>
      <p:sp>
        <p:nvSpPr>
          <p:cNvPr id="10" name="Textfeld 7">
            <a:extLst>
              <a:ext uri="{FF2B5EF4-FFF2-40B4-BE49-F238E27FC236}">
                <a16:creationId xmlns:a16="http://schemas.microsoft.com/office/drawing/2014/main" id="{3A28A839-E423-AC1D-1946-19C44568CFC0}"/>
              </a:ext>
            </a:extLst>
          </p:cNvPr>
          <p:cNvSpPr txBox="1">
            <a:spLocks noChangeArrowheads="1"/>
          </p:cNvSpPr>
          <p:nvPr/>
        </p:nvSpPr>
        <p:spPr bwMode="auto">
          <a:xfrm>
            <a:off x="4413561" y="3416798"/>
            <a:ext cx="5294861" cy="830997"/>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bei einer </a:t>
            </a:r>
            <a:r>
              <a:rPr lang="de-DE" sz="1600" b="1" dirty="0" err="1">
                <a:latin typeface="Arial" panose="020B0604020202020204" pitchFamily="34" charset="0"/>
                <a:cs typeface="Arial" panose="020B0604020202020204" pitchFamily="34" charset="0"/>
              </a:rPr>
              <a:t>Aufbissaufnahme</a:t>
            </a:r>
            <a:r>
              <a:rPr lang="de-DE" sz="1600" b="1" dirty="0">
                <a:latin typeface="Arial" panose="020B0604020202020204" pitchFamily="34" charset="0"/>
                <a:cs typeface="Arial" panose="020B0604020202020204" pitchFamily="34" charset="0"/>
              </a:rPr>
              <a:t> des Unterkiefers </a:t>
            </a:r>
          </a:p>
          <a:p>
            <a:r>
              <a:rPr lang="de-DE" sz="1600" dirty="0">
                <a:latin typeface="Arial" panose="020B0604020202020204" pitchFamily="34" charset="0"/>
                <a:cs typeface="Arial" panose="020B0604020202020204" pitchFamily="34" charset="0"/>
              </a:rPr>
              <a:t>  verläuft der Zentralstrahl </a:t>
            </a:r>
            <a:r>
              <a:rPr lang="de-DE" sz="1600" b="1" dirty="0">
                <a:latin typeface="Arial" panose="020B0604020202020204" pitchFamily="34" charset="0"/>
                <a:cs typeface="Arial" panose="020B0604020202020204" pitchFamily="34" charset="0"/>
              </a:rPr>
              <a:t>senkrecht </a:t>
            </a:r>
            <a:r>
              <a:rPr lang="de-DE" sz="1600" dirty="0">
                <a:latin typeface="Arial" panose="020B0604020202020204" pitchFamily="34" charset="0"/>
                <a:cs typeface="Arial" panose="020B0604020202020204" pitchFamily="34" charset="0"/>
              </a:rPr>
              <a:t>auf die </a:t>
            </a:r>
          </a:p>
          <a:p>
            <a:r>
              <a:rPr lang="de-DE" sz="1600" dirty="0">
                <a:latin typeface="Arial" panose="020B0604020202020204" pitchFamily="34" charset="0"/>
                <a:cs typeface="Arial" panose="020B0604020202020204" pitchFamily="34" charset="0"/>
              </a:rPr>
              <a:t>  Mitte des Bildträgers</a:t>
            </a:r>
          </a:p>
        </p:txBody>
      </p:sp>
      <p:sp>
        <p:nvSpPr>
          <p:cNvPr id="11" name="Textfeld 8">
            <a:extLst>
              <a:ext uri="{FF2B5EF4-FFF2-40B4-BE49-F238E27FC236}">
                <a16:creationId xmlns:a16="http://schemas.microsoft.com/office/drawing/2014/main" id="{C8C75A64-4CB2-155B-E34C-E890ED1C978D}"/>
              </a:ext>
            </a:extLst>
          </p:cNvPr>
          <p:cNvSpPr txBox="1">
            <a:spLocks noChangeArrowheads="1"/>
          </p:cNvSpPr>
          <p:nvPr/>
        </p:nvSpPr>
        <p:spPr bwMode="auto">
          <a:xfrm>
            <a:off x="4951194" y="3042765"/>
            <a:ext cx="4468812"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Tubus leicht schräg auf Nasenwurzel</a:t>
            </a:r>
            <a:endParaRPr lang="de-DE" sz="1600" b="1" dirty="0">
              <a:solidFill>
                <a:srgbClr val="000000"/>
              </a:solidFill>
              <a:latin typeface="Arial" panose="020B0604020202020204" pitchFamily="34" charset="0"/>
              <a:cs typeface="Arial" panose="020B0604020202020204" pitchFamily="34" charset="0"/>
            </a:endParaRPr>
          </a:p>
        </p:txBody>
      </p:sp>
      <p:sp>
        <p:nvSpPr>
          <p:cNvPr id="12" name="Textfeld 8">
            <a:extLst>
              <a:ext uri="{FF2B5EF4-FFF2-40B4-BE49-F238E27FC236}">
                <a16:creationId xmlns:a16="http://schemas.microsoft.com/office/drawing/2014/main" id="{06398453-0492-3AD4-A4BB-4444B88A53CA}"/>
              </a:ext>
            </a:extLst>
          </p:cNvPr>
          <p:cNvSpPr txBox="1">
            <a:spLocks noChangeArrowheads="1"/>
          </p:cNvSpPr>
          <p:nvPr/>
        </p:nvSpPr>
        <p:spPr bwMode="auto">
          <a:xfrm>
            <a:off x="4903823" y="4211711"/>
            <a:ext cx="4115909"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Tubus senkrecht zum Mundboden</a:t>
            </a:r>
            <a:endParaRPr lang="de-DE" sz="1600" b="1" dirty="0">
              <a:solidFill>
                <a:srgbClr val="000000"/>
              </a:solidFill>
              <a:latin typeface="Arial" panose="020B0604020202020204" pitchFamily="34" charset="0"/>
              <a:cs typeface="Arial" panose="020B0604020202020204" pitchFamily="34" charset="0"/>
            </a:endParaRPr>
          </a:p>
        </p:txBody>
      </p:sp>
      <p:sp>
        <p:nvSpPr>
          <p:cNvPr id="13" name="Textfeld 8">
            <a:extLst>
              <a:ext uri="{FF2B5EF4-FFF2-40B4-BE49-F238E27FC236}">
                <a16:creationId xmlns:a16="http://schemas.microsoft.com/office/drawing/2014/main" id="{3BBAA39F-719C-C0BC-1182-711C02C12372}"/>
              </a:ext>
            </a:extLst>
          </p:cNvPr>
          <p:cNvSpPr txBox="1">
            <a:spLocks noChangeArrowheads="1"/>
          </p:cNvSpPr>
          <p:nvPr/>
        </p:nvSpPr>
        <p:spPr bwMode="auto">
          <a:xfrm>
            <a:off x="4951194" y="5408759"/>
            <a:ext cx="4276889" cy="1077218"/>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korrekte Kopfposition</a:t>
            </a:r>
          </a:p>
          <a:p>
            <a:r>
              <a:rPr lang="de-DE" sz="1600" dirty="0">
                <a:latin typeface="Arial" panose="020B0604020202020204" pitchFamily="34" charset="0"/>
                <a:cs typeface="Arial" panose="020B0604020202020204" pitchFamily="34" charset="0"/>
              </a:rPr>
              <a:t>→ Verwendung Schutzschild bei OK- Aufnahme</a:t>
            </a:r>
            <a:endParaRPr lang="de-DE" sz="1600" b="1" dirty="0">
              <a:solidFill>
                <a:srgbClr val="000000"/>
              </a:solidFill>
              <a:latin typeface="Arial" panose="020B0604020202020204" pitchFamily="34" charset="0"/>
              <a:cs typeface="Arial" panose="020B0604020202020204" pitchFamily="34" charset="0"/>
            </a:endParaRPr>
          </a:p>
          <a:p>
            <a:endParaRPr lang="de-DE" sz="1600" b="1" dirty="0">
              <a:solidFill>
                <a:srgbClr val="000000"/>
              </a:solidFill>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601BD449-E19D-47C7-178C-87F428DC7F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0955" y="2083631"/>
            <a:ext cx="3752298" cy="2900159"/>
          </a:xfrm>
          <a:prstGeom prst="rect">
            <a:avLst/>
          </a:prstGeom>
        </p:spPr>
      </p:pic>
    </p:spTree>
    <p:extLst>
      <p:ext uri="{BB962C8B-B14F-4D97-AF65-F5344CB8AC3E}">
        <p14:creationId xmlns:p14="http://schemas.microsoft.com/office/powerpoint/2010/main" val="426596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BB5CA95-AC1B-9009-4340-027C17F0CB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3544" y="1721095"/>
            <a:ext cx="7056912" cy="4438353"/>
          </a:xfrm>
          <a:prstGeom prst="rect">
            <a:avLst/>
          </a:prstGeom>
        </p:spPr>
      </p:pic>
      <p:sp>
        <p:nvSpPr>
          <p:cNvPr id="6" name="Rectangle 2">
            <a:extLst>
              <a:ext uri="{FF2B5EF4-FFF2-40B4-BE49-F238E27FC236}">
                <a16:creationId xmlns:a16="http://schemas.microsoft.com/office/drawing/2014/main" id="{1CA67546-B20A-656A-815C-BF8977314C6B}"/>
              </a:ext>
            </a:extLst>
          </p:cNvPr>
          <p:cNvSpPr txBox="1">
            <a:spLocks noChangeArrowheads="1"/>
          </p:cNvSpPr>
          <p:nvPr/>
        </p:nvSpPr>
        <p:spPr>
          <a:xfrm>
            <a:off x="776534" y="504932"/>
            <a:ext cx="9307512" cy="498475"/>
          </a:xfrm>
          <a:prstGeom prst="rect">
            <a:avLst/>
          </a:prstGeom>
        </p:spPr>
        <p:txBody>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err="1">
                <a:latin typeface="Arial" panose="020B0604020202020204" pitchFamily="34" charset="0"/>
                <a:cs typeface="Arial" panose="020B0604020202020204" pitchFamily="34" charset="0"/>
              </a:rPr>
              <a:t>Aufbissaufnahme</a:t>
            </a:r>
            <a:r>
              <a:rPr lang="de-DE" dirty="0">
                <a:latin typeface="Arial" panose="020B0604020202020204" pitchFamily="34" charset="0"/>
                <a:cs typeface="Arial" panose="020B0604020202020204" pitchFamily="34" charset="0"/>
              </a:rPr>
              <a:t> (3)</a:t>
            </a:r>
          </a:p>
        </p:txBody>
      </p:sp>
    </p:spTree>
    <p:extLst>
      <p:ext uri="{BB962C8B-B14F-4D97-AF65-F5344CB8AC3E}">
        <p14:creationId xmlns:p14="http://schemas.microsoft.com/office/powerpoint/2010/main" val="4266693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AF4081-C010-4A04-4D50-911656FB638B}"/>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Intraorales Röntgen - Vorgehen</a:t>
            </a:r>
          </a:p>
        </p:txBody>
      </p:sp>
      <p:sp>
        <p:nvSpPr>
          <p:cNvPr id="24" name="Textfeld 23">
            <a:extLst>
              <a:ext uri="{FF2B5EF4-FFF2-40B4-BE49-F238E27FC236}">
                <a16:creationId xmlns:a16="http://schemas.microsoft.com/office/drawing/2014/main" id="{37DC6081-0BCA-721B-4613-B48ADE8185D7}"/>
              </a:ext>
            </a:extLst>
          </p:cNvPr>
          <p:cNvSpPr txBox="1">
            <a:spLocks noChangeArrowheads="1"/>
          </p:cNvSpPr>
          <p:nvPr/>
        </p:nvSpPr>
        <p:spPr bwMode="auto">
          <a:xfrm>
            <a:off x="850900" y="1740162"/>
            <a:ext cx="3095625"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Rechtfertigende Indikation</a:t>
            </a:r>
          </a:p>
        </p:txBody>
      </p:sp>
      <p:sp>
        <p:nvSpPr>
          <p:cNvPr id="25" name="Textfeld 4">
            <a:extLst>
              <a:ext uri="{FF2B5EF4-FFF2-40B4-BE49-F238E27FC236}">
                <a16:creationId xmlns:a16="http://schemas.microsoft.com/office/drawing/2014/main" id="{FF513AFB-3472-166D-D42D-EE941C6F0E26}"/>
              </a:ext>
            </a:extLst>
          </p:cNvPr>
          <p:cNvSpPr txBox="1">
            <a:spLocks noChangeArrowheads="1"/>
          </p:cNvSpPr>
          <p:nvPr/>
        </p:nvSpPr>
        <p:spPr bwMode="auto">
          <a:xfrm>
            <a:off x="850900" y="2110049"/>
            <a:ext cx="3031599"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vor </a:t>
            </a:r>
            <a:r>
              <a:rPr lang="de-DE" dirty="0">
                <a:latin typeface="Arial" panose="020B0604020202020204" pitchFamily="34" charset="0"/>
                <a:cs typeface="Arial" panose="020B0604020202020204" pitchFamily="34" charset="0"/>
              </a:rPr>
              <a:t>der Röntgenaufnahme</a:t>
            </a:r>
          </a:p>
        </p:txBody>
      </p:sp>
      <p:sp>
        <p:nvSpPr>
          <p:cNvPr id="26" name="Textfeld 5">
            <a:extLst>
              <a:ext uri="{FF2B5EF4-FFF2-40B4-BE49-F238E27FC236}">
                <a16:creationId xmlns:a16="http://schemas.microsoft.com/office/drawing/2014/main" id="{81FEF098-2869-4F31-4468-014134FA59B2}"/>
              </a:ext>
            </a:extLst>
          </p:cNvPr>
          <p:cNvSpPr txBox="1">
            <a:spLocks noChangeArrowheads="1"/>
          </p:cNvSpPr>
          <p:nvPr/>
        </p:nvSpPr>
        <p:spPr bwMode="auto">
          <a:xfrm>
            <a:off x="850900" y="3020685"/>
            <a:ext cx="2905125" cy="368300"/>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Befragung des Patienten</a:t>
            </a:r>
          </a:p>
        </p:txBody>
      </p:sp>
      <p:sp>
        <p:nvSpPr>
          <p:cNvPr id="27" name="Textfeld 6">
            <a:extLst>
              <a:ext uri="{FF2B5EF4-FFF2-40B4-BE49-F238E27FC236}">
                <a16:creationId xmlns:a16="http://schemas.microsoft.com/office/drawing/2014/main" id="{CC36BA56-11FC-6801-2C16-F7C8AF84F25F}"/>
              </a:ext>
            </a:extLst>
          </p:cNvPr>
          <p:cNvSpPr txBox="1">
            <a:spLocks noChangeArrowheads="1"/>
          </p:cNvSpPr>
          <p:nvPr/>
        </p:nvSpPr>
        <p:spPr bwMode="auto">
          <a:xfrm>
            <a:off x="850899" y="3491221"/>
            <a:ext cx="3031599"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Schwangerschaft</a:t>
            </a:r>
            <a:r>
              <a:rPr lang="de-DE" dirty="0">
                <a:latin typeface="Arial" panose="020B0604020202020204" pitchFamily="34" charset="0"/>
                <a:cs typeface="Arial" panose="020B0604020202020204" pitchFamily="34" charset="0"/>
              </a:rPr>
              <a:t>: ja/nein</a:t>
            </a:r>
          </a:p>
        </p:txBody>
      </p:sp>
      <p:sp>
        <p:nvSpPr>
          <p:cNvPr id="29" name="Textfeld 28">
            <a:extLst>
              <a:ext uri="{FF2B5EF4-FFF2-40B4-BE49-F238E27FC236}">
                <a16:creationId xmlns:a16="http://schemas.microsoft.com/office/drawing/2014/main" id="{6A5590A1-93E0-5518-9313-BFC36624E6EB}"/>
              </a:ext>
            </a:extLst>
          </p:cNvPr>
          <p:cNvSpPr txBox="1">
            <a:spLocks noChangeArrowheads="1"/>
          </p:cNvSpPr>
          <p:nvPr/>
        </p:nvSpPr>
        <p:spPr bwMode="auto">
          <a:xfrm>
            <a:off x="850900" y="2551111"/>
            <a:ext cx="3236784"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gestellt </a:t>
            </a:r>
            <a:r>
              <a:rPr lang="de-DE" b="1" dirty="0">
                <a:latin typeface="Arial" panose="020B0604020202020204" pitchFamily="34" charset="0"/>
                <a:cs typeface="Arial" panose="020B0604020202020204" pitchFamily="34" charset="0"/>
              </a:rPr>
              <a:t>durch </a:t>
            </a:r>
            <a:r>
              <a:rPr lang="de-DE" dirty="0">
                <a:latin typeface="Arial" panose="020B0604020202020204" pitchFamily="34" charset="0"/>
                <a:cs typeface="Arial" panose="020B0604020202020204" pitchFamily="34" charset="0"/>
              </a:rPr>
              <a:t>den </a:t>
            </a:r>
            <a:r>
              <a:rPr lang="de-DE" b="1" dirty="0">
                <a:latin typeface="Arial" panose="020B0604020202020204" pitchFamily="34" charset="0"/>
                <a:cs typeface="Arial" panose="020B0604020202020204" pitchFamily="34" charset="0"/>
              </a:rPr>
              <a:t>Zahnarzt</a:t>
            </a:r>
          </a:p>
        </p:txBody>
      </p:sp>
      <p:sp>
        <p:nvSpPr>
          <p:cNvPr id="30" name="Textfeld 29">
            <a:extLst>
              <a:ext uri="{FF2B5EF4-FFF2-40B4-BE49-F238E27FC236}">
                <a16:creationId xmlns:a16="http://schemas.microsoft.com/office/drawing/2014/main" id="{06E1FCC1-92A8-5878-6DD1-89A26323F58F}"/>
              </a:ext>
            </a:extLst>
          </p:cNvPr>
          <p:cNvSpPr txBox="1">
            <a:spLocks noChangeArrowheads="1"/>
          </p:cNvSpPr>
          <p:nvPr/>
        </p:nvSpPr>
        <p:spPr bwMode="auto">
          <a:xfrm>
            <a:off x="850899" y="3958543"/>
            <a:ext cx="3584575" cy="369887"/>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Frauen im </a:t>
            </a:r>
            <a:r>
              <a:rPr lang="de-DE" dirty="0" err="1">
                <a:latin typeface="Arial" panose="020B0604020202020204" pitchFamily="34" charset="0"/>
                <a:cs typeface="Arial" panose="020B0604020202020204" pitchFamily="34" charset="0"/>
              </a:rPr>
              <a:t>gebährfähigen</a:t>
            </a:r>
            <a:r>
              <a:rPr lang="de-DE" dirty="0">
                <a:latin typeface="Arial" panose="020B0604020202020204" pitchFamily="34" charset="0"/>
                <a:cs typeface="Arial" panose="020B0604020202020204" pitchFamily="34" charset="0"/>
              </a:rPr>
              <a:t> Alter</a:t>
            </a:r>
          </a:p>
        </p:txBody>
      </p:sp>
      <p:sp>
        <p:nvSpPr>
          <p:cNvPr id="53" name="Textfeld 52">
            <a:extLst>
              <a:ext uri="{FF2B5EF4-FFF2-40B4-BE49-F238E27FC236}">
                <a16:creationId xmlns:a16="http://schemas.microsoft.com/office/drawing/2014/main" id="{88A2C174-D7AB-704D-183A-59636A153E36}"/>
              </a:ext>
            </a:extLst>
          </p:cNvPr>
          <p:cNvSpPr txBox="1">
            <a:spLocks noChangeArrowheads="1"/>
          </p:cNvSpPr>
          <p:nvPr/>
        </p:nvSpPr>
        <p:spPr bwMode="auto">
          <a:xfrm>
            <a:off x="850899" y="4485528"/>
            <a:ext cx="38528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Ablegen von Metallgegenständen</a:t>
            </a:r>
          </a:p>
        </p:txBody>
      </p:sp>
      <p:sp>
        <p:nvSpPr>
          <p:cNvPr id="54" name="Textfeld 4">
            <a:extLst>
              <a:ext uri="{FF2B5EF4-FFF2-40B4-BE49-F238E27FC236}">
                <a16:creationId xmlns:a16="http://schemas.microsoft.com/office/drawing/2014/main" id="{D2C7485C-7DA9-F0FA-247D-A43F47AB46B6}"/>
              </a:ext>
            </a:extLst>
          </p:cNvPr>
          <p:cNvSpPr txBox="1">
            <a:spLocks noChangeArrowheads="1"/>
          </p:cNvSpPr>
          <p:nvPr/>
        </p:nvSpPr>
        <p:spPr bwMode="auto">
          <a:xfrm>
            <a:off x="797301" y="4864518"/>
            <a:ext cx="3021981"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Schmuck</a:t>
            </a:r>
            <a:r>
              <a:rPr lang="de-DE" dirty="0">
                <a:latin typeface="Arial" panose="020B0604020202020204" pitchFamily="34" charset="0"/>
                <a:cs typeface="Arial" panose="020B0604020202020204" pitchFamily="34" charset="0"/>
              </a:rPr>
              <a:t>, Brille, Hörgerät</a:t>
            </a:r>
          </a:p>
        </p:txBody>
      </p:sp>
      <p:sp>
        <p:nvSpPr>
          <p:cNvPr id="55" name="Textfeld 5">
            <a:extLst>
              <a:ext uri="{FF2B5EF4-FFF2-40B4-BE49-F238E27FC236}">
                <a16:creationId xmlns:a16="http://schemas.microsoft.com/office/drawing/2014/main" id="{807E1647-FB6B-5E74-F24D-D11BB8C89443}"/>
              </a:ext>
            </a:extLst>
          </p:cNvPr>
          <p:cNvSpPr txBox="1">
            <a:spLocks noChangeArrowheads="1"/>
          </p:cNvSpPr>
          <p:nvPr/>
        </p:nvSpPr>
        <p:spPr bwMode="auto">
          <a:xfrm>
            <a:off x="4887913" y="2920443"/>
            <a:ext cx="3405187" cy="368300"/>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Strahlenschutz des Patienten</a:t>
            </a:r>
          </a:p>
        </p:txBody>
      </p:sp>
      <p:sp>
        <p:nvSpPr>
          <p:cNvPr id="56" name="Textfeld 6">
            <a:extLst>
              <a:ext uri="{FF2B5EF4-FFF2-40B4-BE49-F238E27FC236}">
                <a16:creationId xmlns:a16="http://schemas.microsoft.com/office/drawing/2014/main" id="{021F4311-F2F1-FECC-3454-C3B968F53CE8}"/>
              </a:ext>
            </a:extLst>
          </p:cNvPr>
          <p:cNvSpPr txBox="1">
            <a:spLocks noChangeArrowheads="1"/>
          </p:cNvSpPr>
          <p:nvPr/>
        </p:nvSpPr>
        <p:spPr bwMode="auto">
          <a:xfrm>
            <a:off x="4986338" y="3294063"/>
            <a:ext cx="2492990"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Bleischürze </a:t>
            </a:r>
            <a:r>
              <a:rPr lang="de-DE" dirty="0">
                <a:latin typeface="Arial" panose="020B0604020202020204" pitchFamily="34" charset="0"/>
                <a:cs typeface="Arial" panose="020B0604020202020204" pitchFamily="34" charset="0"/>
              </a:rPr>
              <a:t>anlegen</a:t>
            </a:r>
          </a:p>
        </p:txBody>
      </p:sp>
      <p:sp>
        <p:nvSpPr>
          <p:cNvPr id="57" name="Textfeld 8">
            <a:extLst>
              <a:ext uri="{FF2B5EF4-FFF2-40B4-BE49-F238E27FC236}">
                <a16:creationId xmlns:a16="http://schemas.microsoft.com/office/drawing/2014/main" id="{E3CF397B-E555-5AA4-3F70-C3F1AFBB10C4}"/>
              </a:ext>
            </a:extLst>
          </p:cNvPr>
          <p:cNvSpPr txBox="1">
            <a:spLocks noChangeArrowheads="1"/>
          </p:cNvSpPr>
          <p:nvPr/>
        </p:nvSpPr>
        <p:spPr bwMode="auto">
          <a:xfrm>
            <a:off x="4987925" y="3667125"/>
            <a:ext cx="2813591"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Schutzschild </a:t>
            </a:r>
            <a:r>
              <a:rPr lang="de-DE" dirty="0">
                <a:latin typeface="Arial" panose="020B0604020202020204" pitchFamily="34" charset="0"/>
                <a:cs typeface="Arial" panose="020B0604020202020204" pitchFamily="34" charset="0"/>
              </a:rPr>
              <a:t>anreichen</a:t>
            </a:r>
          </a:p>
        </p:txBody>
      </p:sp>
      <p:sp>
        <p:nvSpPr>
          <p:cNvPr id="58" name="Textfeld 57">
            <a:extLst>
              <a:ext uri="{FF2B5EF4-FFF2-40B4-BE49-F238E27FC236}">
                <a16:creationId xmlns:a16="http://schemas.microsoft.com/office/drawing/2014/main" id="{00C7A57A-9660-B308-6E75-F37F0B9EFA8A}"/>
              </a:ext>
            </a:extLst>
          </p:cNvPr>
          <p:cNvSpPr txBox="1">
            <a:spLocks noChangeArrowheads="1"/>
          </p:cNvSpPr>
          <p:nvPr/>
        </p:nvSpPr>
        <p:spPr bwMode="auto">
          <a:xfrm>
            <a:off x="797301" y="5241725"/>
            <a:ext cx="3544560"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herausnehmbarer Zahnersatz</a:t>
            </a:r>
          </a:p>
        </p:txBody>
      </p:sp>
      <p:sp>
        <p:nvSpPr>
          <p:cNvPr id="59" name="Textfeld 58">
            <a:extLst>
              <a:ext uri="{FF2B5EF4-FFF2-40B4-BE49-F238E27FC236}">
                <a16:creationId xmlns:a16="http://schemas.microsoft.com/office/drawing/2014/main" id="{0EB0ADA5-A927-ECD4-69C2-BC765F1BDD1D}"/>
              </a:ext>
            </a:extLst>
          </p:cNvPr>
          <p:cNvSpPr txBox="1">
            <a:spLocks noChangeArrowheads="1"/>
          </p:cNvSpPr>
          <p:nvPr/>
        </p:nvSpPr>
        <p:spPr bwMode="auto">
          <a:xfrm>
            <a:off x="4887913" y="4211638"/>
            <a:ext cx="3287712" cy="368300"/>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Patient Platz nehmen lassen</a:t>
            </a:r>
          </a:p>
        </p:txBody>
      </p:sp>
      <p:sp>
        <p:nvSpPr>
          <p:cNvPr id="60" name="Textfeld 59">
            <a:extLst>
              <a:ext uri="{FF2B5EF4-FFF2-40B4-BE49-F238E27FC236}">
                <a16:creationId xmlns:a16="http://schemas.microsoft.com/office/drawing/2014/main" id="{3E847B38-3C8E-8B0C-E1BE-C78FB427F79F}"/>
              </a:ext>
            </a:extLst>
          </p:cNvPr>
          <p:cNvSpPr txBox="1">
            <a:spLocks noChangeArrowheads="1"/>
          </p:cNvSpPr>
          <p:nvPr/>
        </p:nvSpPr>
        <p:spPr bwMode="auto">
          <a:xfrm>
            <a:off x="4986338" y="4579938"/>
            <a:ext cx="3291286" cy="646331"/>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Kopf an Kopfstütze anlehnen</a:t>
            </a:r>
          </a:p>
          <a:p>
            <a:pPr>
              <a:buFont typeface="Arial" charset="0"/>
              <a:buChar char="•"/>
            </a:pPr>
            <a:r>
              <a:rPr lang="de-DE" dirty="0">
                <a:latin typeface="Arial" panose="020B0604020202020204" pitchFamily="34" charset="0"/>
                <a:cs typeface="Arial" panose="020B0604020202020204" pitchFamily="34" charset="0"/>
              </a:rPr>
              <a:t> Kieferpositionierung</a:t>
            </a:r>
          </a:p>
        </p:txBody>
      </p:sp>
      <p:sp>
        <p:nvSpPr>
          <p:cNvPr id="66" name="Gebogener Pfeil 65">
            <a:extLst>
              <a:ext uri="{FF2B5EF4-FFF2-40B4-BE49-F238E27FC236}">
                <a16:creationId xmlns:a16="http://schemas.microsoft.com/office/drawing/2014/main" id="{CF2A85D6-4D10-38B4-2EA0-41D8113028F3}"/>
              </a:ext>
            </a:extLst>
          </p:cNvPr>
          <p:cNvSpPr/>
          <p:nvPr/>
        </p:nvSpPr>
        <p:spPr>
          <a:xfrm>
            <a:off x="4339589" y="2331781"/>
            <a:ext cx="978408" cy="978408"/>
          </a:xfrm>
          <a:prstGeom prst="circularArrow">
            <a:avLst>
              <a:gd name="adj1" fmla="val 12500"/>
              <a:gd name="adj2" fmla="val 1019871"/>
              <a:gd name="adj3" fmla="val 20457681"/>
              <a:gd name="adj4" fmla="val 10513475"/>
              <a:gd name="adj5" fmla="val 1770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
        <p:nvSpPr>
          <p:cNvPr id="67" name="Pfeil nach unten 66">
            <a:extLst>
              <a:ext uri="{FF2B5EF4-FFF2-40B4-BE49-F238E27FC236}">
                <a16:creationId xmlns:a16="http://schemas.microsoft.com/office/drawing/2014/main" id="{4F58B0F3-BAFE-66EF-E5C5-EB51ECD54271}"/>
              </a:ext>
            </a:extLst>
          </p:cNvPr>
          <p:cNvSpPr/>
          <p:nvPr/>
        </p:nvSpPr>
        <p:spPr>
          <a:xfrm>
            <a:off x="274192" y="3237677"/>
            <a:ext cx="484632" cy="978408"/>
          </a:xfrm>
          <a:prstGeom prst="downArrow">
            <a:avLst>
              <a:gd name="adj1" fmla="val 36988"/>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1339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linds(horizont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blinds(horizontal)">
                                      <p:cBhvr>
                                        <p:cTn id="37" dur="500"/>
                                        <p:tgtEl>
                                          <p:spTgt spid="5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linds(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blinds(horizontal)">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blinds(horizontal)">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blinds(horizontal)">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blinds(horizontal)">
                                      <p:cBhvr>
                                        <p:cTn id="62" dur="500"/>
                                        <p:tgtEl>
                                          <p:spTgt spid="5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blinds(horizontal)">
                                      <p:cBhvr>
                                        <p:cTn id="67" dur="500"/>
                                        <p:tgtEl>
                                          <p:spTgt spid="5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blinds(horizontal)">
                                      <p:cBhvr>
                                        <p:cTn id="7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9" grpId="0"/>
      <p:bldP spid="30" grpId="0"/>
      <p:bldP spid="53" grpId="0"/>
      <p:bldP spid="54" grpId="0"/>
      <p:bldP spid="55" grpId="0"/>
      <p:bldP spid="56" grpId="0"/>
      <p:bldP spid="57" grpId="0"/>
      <p:bldP spid="58" grpId="0"/>
      <p:bldP spid="59" grpId="0"/>
      <p:bldP spid="6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5C2C9E-91A5-4F78-5A38-2C9189FF0EB8}"/>
              </a:ext>
            </a:extLst>
          </p:cNvPr>
          <p:cNvSpPr>
            <a:spLocks noGrp="1"/>
          </p:cNvSpPr>
          <p:nvPr>
            <p:ph type="title"/>
          </p:nvPr>
        </p:nvSpPr>
        <p:spPr>
          <a:xfrm>
            <a:off x="738033" y="136905"/>
            <a:ext cx="6608233" cy="1143000"/>
          </a:xfrm>
        </p:spPr>
        <p:txBody>
          <a:bodyPr/>
          <a:lstStyle/>
          <a:p>
            <a:r>
              <a:rPr lang="de-DE" dirty="0">
                <a:latin typeface="Arial" panose="020B0604020202020204" pitchFamily="34" charset="0"/>
                <a:cs typeface="Arial" panose="020B0604020202020204" pitchFamily="34" charset="0"/>
              </a:rPr>
              <a:t>Extraorale Röntgentechniken</a:t>
            </a:r>
          </a:p>
        </p:txBody>
      </p:sp>
      <p:sp>
        <p:nvSpPr>
          <p:cNvPr id="6" name="Textfeld 3">
            <a:extLst>
              <a:ext uri="{FF2B5EF4-FFF2-40B4-BE49-F238E27FC236}">
                <a16:creationId xmlns:a16="http://schemas.microsoft.com/office/drawing/2014/main" id="{C32C446B-B031-12CE-889E-189BDE1B4420}"/>
              </a:ext>
            </a:extLst>
          </p:cNvPr>
          <p:cNvSpPr txBox="1">
            <a:spLocks noChangeArrowheads="1"/>
          </p:cNvSpPr>
          <p:nvPr/>
        </p:nvSpPr>
        <p:spPr bwMode="auto">
          <a:xfrm>
            <a:off x="765613" y="1843745"/>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7" name="Textfeld 4">
            <a:extLst>
              <a:ext uri="{FF2B5EF4-FFF2-40B4-BE49-F238E27FC236}">
                <a16:creationId xmlns:a16="http://schemas.microsoft.com/office/drawing/2014/main" id="{90E33CD4-C2AA-57B9-22CB-364AEB4B7A0C}"/>
              </a:ext>
            </a:extLst>
          </p:cNvPr>
          <p:cNvSpPr txBox="1">
            <a:spLocks noChangeArrowheads="1"/>
          </p:cNvSpPr>
          <p:nvPr/>
        </p:nvSpPr>
        <p:spPr bwMode="auto">
          <a:xfrm>
            <a:off x="1267263" y="2218395"/>
            <a:ext cx="4994275" cy="646112"/>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Röntgentechnik, bei der sich der </a:t>
            </a:r>
            <a:r>
              <a:rPr lang="de-DE" b="1" dirty="0">
                <a:latin typeface="Arial" panose="020B0604020202020204" pitchFamily="34" charset="0"/>
                <a:cs typeface="Arial" panose="020B0604020202020204" pitchFamily="34" charset="0"/>
              </a:rPr>
              <a:t>Bildträger </a:t>
            </a:r>
          </a:p>
          <a:p>
            <a:r>
              <a:rPr lang="de-DE" b="1" dirty="0">
                <a:latin typeface="Arial" panose="020B0604020202020204" pitchFamily="34" charset="0"/>
                <a:cs typeface="Arial" panose="020B0604020202020204" pitchFamily="34" charset="0"/>
              </a:rPr>
              <a:t>  außerhalb der Mundhöhle </a:t>
            </a:r>
            <a:r>
              <a:rPr lang="de-DE" dirty="0">
                <a:latin typeface="Arial" panose="020B0604020202020204" pitchFamily="34" charset="0"/>
                <a:cs typeface="Arial" panose="020B0604020202020204" pitchFamily="34" charset="0"/>
              </a:rPr>
              <a:t>befindet</a:t>
            </a:r>
          </a:p>
        </p:txBody>
      </p:sp>
      <p:sp>
        <p:nvSpPr>
          <p:cNvPr id="8" name="Textfeld 7">
            <a:extLst>
              <a:ext uri="{FF2B5EF4-FFF2-40B4-BE49-F238E27FC236}">
                <a16:creationId xmlns:a16="http://schemas.microsoft.com/office/drawing/2014/main" id="{D01E0934-DC6A-9A06-8C7D-FC4092D31F6E}"/>
              </a:ext>
            </a:extLst>
          </p:cNvPr>
          <p:cNvSpPr txBox="1">
            <a:spLocks noChangeArrowheads="1"/>
          </p:cNvSpPr>
          <p:nvPr/>
        </p:nvSpPr>
        <p:spPr bwMode="auto">
          <a:xfrm>
            <a:off x="1268851" y="3405845"/>
            <a:ext cx="6992280" cy="369332"/>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Orthopantomogramm</a:t>
            </a:r>
            <a:r>
              <a:rPr lang="de-DE" b="1" dirty="0">
                <a:latin typeface="Arial" panose="020B0604020202020204" pitchFamily="34" charset="0"/>
                <a:cs typeface="Arial" panose="020B0604020202020204" pitchFamily="34" charset="0"/>
              </a:rPr>
              <a:t> (OPG) / Panoramaschichtaufnahme</a:t>
            </a:r>
          </a:p>
        </p:txBody>
      </p:sp>
      <p:sp>
        <p:nvSpPr>
          <p:cNvPr id="9" name="Textfeld 5">
            <a:extLst>
              <a:ext uri="{FF2B5EF4-FFF2-40B4-BE49-F238E27FC236}">
                <a16:creationId xmlns:a16="http://schemas.microsoft.com/office/drawing/2014/main" id="{ABCDE4B6-4A7F-32E1-E5CD-C539FB47E469}"/>
              </a:ext>
            </a:extLst>
          </p:cNvPr>
          <p:cNvSpPr txBox="1">
            <a:spLocks noChangeArrowheads="1"/>
          </p:cNvSpPr>
          <p:nvPr/>
        </p:nvSpPr>
        <p:spPr bwMode="auto">
          <a:xfrm>
            <a:off x="773022" y="3037545"/>
            <a:ext cx="1031875"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Formen</a:t>
            </a:r>
          </a:p>
        </p:txBody>
      </p:sp>
      <p:sp>
        <p:nvSpPr>
          <p:cNvPr id="10" name="Textfeld 6">
            <a:extLst>
              <a:ext uri="{FF2B5EF4-FFF2-40B4-BE49-F238E27FC236}">
                <a16:creationId xmlns:a16="http://schemas.microsoft.com/office/drawing/2014/main" id="{47DEDE48-9F4E-632B-25E2-0BF04D209AFB}"/>
              </a:ext>
            </a:extLst>
          </p:cNvPr>
          <p:cNvSpPr txBox="1">
            <a:spLocks noChangeArrowheads="1"/>
          </p:cNvSpPr>
          <p:nvPr/>
        </p:nvSpPr>
        <p:spPr bwMode="auto">
          <a:xfrm>
            <a:off x="1268851" y="3770970"/>
            <a:ext cx="4108817"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Fernröntgenseitenaufnahme</a:t>
            </a:r>
            <a:r>
              <a:rPr lang="de-DE" b="1" dirty="0">
                <a:latin typeface="Arial" panose="020B0604020202020204" pitchFamily="34" charset="0"/>
                <a:cs typeface="Arial" panose="020B0604020202020204" pitchFamily="34" charset="0"/>
              </a:rPr>
              <a:t> (FRS)</a:t>
            </a:r>
          </a:p>
        </p:txBody>
      </p:sp>
      <p:sp>
        <p:nvSpPr>
          <p:cNvPr id="12" name="Textfeld 11">
            <a:extLst>
              <a:ext uri="{FF2B5EF4-FFF2-40B4-BE49-F238E27FC236}">
                <a16:creationId xmlns:a16="http://schemas.microsoft.com/office/drawing/2014/main" id="{6C3D9ED4-813F-04FA-72BF-36230B25F06B}"/>
              </a:ext>
            </a:extLst>
          </p:cNvPr>
          <p:cNvSpPr txBox="1">
            <a:spLocks noChangeArrowheads="1"/>
          </p:cNvSpPr>
          <p:nvPr/>
        </p:nvSpPr>
        <p:spPr bwMode="auto">
          <a:xfrm>
            <a:off x="1267263" y="4134508"/>
            <a:ext cx="1992853"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Handaufnahme</a:t>
            </a:r>
            <a:endParaRPr lang="de-DE"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053A3323-EF53-02A9-9F11-8B0DF0AB1D76}"/>
              </a:ext>
            </a:extLst>
          </p:cNvPr>
          <p:cNvSpPr txBox="1">
            <a:spLocks noChangeArrowheads="1"/>
          </p:cNvSpPr>
          <p:nvPr/>
        </p:nvSpPr>
        <p:spPr bwMode="auto">
          <a:xfrm>
            <a:off x="1267263" y="4499633"/>
            <a:ext cx="5133136"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Digitale (dentale) Volumentomografie (DVT)</a:t>
            </a:r>
            <a:endParaRPr lang="de-DE" dirty="0">
              <a:latin typeface="Arial" panose="020B0604020202020204" pitchFamily="34" charset="0"/>
              <a:cs typeface="Arial" panose="020B0604020202020204" pitchFamily="34" charset="0"/>
            </a:endParaRPr>
          </a:p>
        </p:txBody>
      </p:sp>
      <p:sp>
        <p:nvSpPr>
          <p:cNvPr id="19" name="Textfeld 33">
            <a:extLst>
              <a:ext uri="{FF2B5EF4-FFF2-40B4-BE49-F238E27FC236}">
                <a16:creationId xmlns:a16="http://schemas.microsoft.com/office/drawing/2014/main" id="{1A50576C-944A-08B9-4FEA-94311EFC1484}"/>
              </a:ext>
            </a:extLst>
          </p:cNvPr>
          <p:cNvSpPr txBox="1">
            <a:spLocks noChangeArrowheads="1"/>
          </p:cNvSpPr>
          <p:nvPr/>
        </p:nvSpPr>
        <p:spPr bwMode="auto">
          <a:xfrm>
            <a:off x="-1553725" y="7241245"/>
            <a:ext cx="6150493" cy="430887"/>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Fotos: </a:t>
            </a:r>
            <a:r>
              <a:rPr lang="de-DE" sz="1100" dirty="0" err="1">
                <a:latin typeface="Arial" panose="020B0604020202020204" pitchFamily="34" charset="0"/>
                <a:cs typeface="Arial" panose="020B0604020202020204" pitchFamily="34" charset="0"/>
              </a:rPr>
              <a:t>Fotolia</a:t>
            </a:r>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Aniuszka</a:t>
            </a:r>
            <a:r>
              <a:rPr lang="de-DE" sz="1100" dirty="0">
                <a:latin typeface="Arial" panose="020B0604020202020204" pitchFamily="34" charset="0"/>
                <a:cs typeface="Arial" panose="020B0604020202020204" pitchFamily="34" charset="0"/>
              </a:rPr>
              <a:t> (ob. li.); </a:t>
            </a:r>
            <a:r>
              <a:rPr lang="de-DE" sz="1100" dirty="0" err="1">
                <a:latin typeface="Arial" panose="020B0604020202020204" pitchFamily="34" charset="0"/>
                <a:cs typeface="Arial" panose="020B0604020202020204" pitchFamily="34" charset="0"/>
              </a:rPr>
              <a:t>Cleve</a:t>
            </a:r>
            <a:r>
              <a:rPr lang="de-DE" sz="1100" dirty="0">
                <a:latin typeface="Arial" panose="020B0604020202020204" pitchFamily="34" charset="0"/>
                <a:cs typeface="Arial" panose="020B0604020202020204" pitchFamily="34" charset="0"/>
              </a:rPr>
              <a:t>, Dr. F., Kevelaer (Mi. </a:t>
            </a:r>
            <a:r>
              <a:rPr lang="de-DE" sz="1100" dirty="0" err="1">
                <a:latin typeface="Arial" panose="020B0604020202020204" pitchFamily="34" charset="0"/>
                <a:cs typeface="Arial" panose="020B0604020202020204" pitchFamily="34" charset="0"/>
              </a:rPr>
              <a:t>re</a:t>
            </a:r>
            <a:r>
              <a:rPr lang="de-DE" sz="11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Your photo today. A1 pix – </a:t>
            </a:r>
            <a:r>
              <a:rPr lang="en-US" sz="1100" dirty="0" err="1">
                <a:latin typeface="Arial" panose="020B0604020202020204" pitchFamily="34" charset="0"/>
                <a:cs typeface="Arial" panose="020B0604020202020204" pitchFamily="34" charset="0"/>
              </a:rPr>
              <a:t>superbild</a:t>
            </a:r>
            <a:r>
              <a:rPr lang="en-US" sz="1100" dirty="0">
                <a:latin typeface="Arial" panose="020B0604020202020204" pitchFamily="34" charset="0"/>
                <a:cs typeface="Arial" panose="020B0604020202020204" pitchFamily="34" charset="0"/>
              </a:rPr>
              <a:t> </a:t>
            </a:r>
            <a:r>
              <a:rPr lang="de-DE" sz="1100" dirty="0">
                <a:latin typeface="Arial" panose="020B0604020202020204" pitchFamily="34" charset="0"/>
                <a:cs typeface="Arial" panose="020B0604020202020204" pitchFamily="34" charset="0"/>
              </a:rPr>
              <a:t>(Mi. li.); </a:t>
            </a:r>
            <a:r>
              <a:rPr lang="de-DE" sz="1100" dirty="0" err="1">
                <a:latin typeface="Arial" panose="020B0604020202020204" pitchFamily="34" charset="0"/>
                <a:cs typeface="Arial" panose="020B0604020202020204" pitchFamily="34" charset="0"/>
              </a:rPr>
              <a:t>Sirona</a:t>
            </a:r>
            <a:r>
              <a:rPr lang="de-DE" sz="1100" dirty="0">
                <a:latin typeface="Arial" panose="020B0604020202020204" pitchFamily="34" charset="0"/>
                <a:cs typeface="Arial" panose="020B0604020202020204" pitchFamily="34" charset="0"/>
              </a:rPr>
              <a:t> Dental GmbH, Wals/Österreich (</a:t>
            </a:r>
            <a:r>
              <a:rPr lang="de-DE" sz="1100" dirty="0" err="1">
                <a:latin typeface="Arial" panose="020B0604020202020204" pitchFamily="34" charset="0"/>
                <a:cs typeface="Arial" panose="020B0604020202020204" pitchFamily="34" charset="0"/>
              </a:rPr>
              <a:t>un</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re</a:t>
            </a:r>
            <a:r>
              <a:rPr lang="de-DE" sz="11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9656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A75E3C-E5C8-CD48-0C19-583829D446EB}"/>
              </a:ext>
            </a:extLst>
          </p:cNvPr>
          <p:cNvSpPr>
            <a:spLocks noGrp="1"/>
          </p:cNvSpPr>
          <p:nvPr>
            <p:ph type="title"/>
          </p:nvPr>
        </p:nvSpPr>
        <p:spPr>
          <a:xfrm>
            <a:off x="920564" y="155894"/>
            <a:ext cx="6608233" cy="1143000"/>
          </a:xfrm>
        </p:spPr>
        <p:txBody>
          <a:bodyPr/>
          <a:lstStyle/>
          <a:p>
            <a:r>
              <a:rPr lang="de-DE" dirty="0"/>
              <a:t>Panoramaschichtaufnahme /</a:t>
            </a:r>
            <a:br>
              <a:rPr lang="de-DE" dirty="0"/>
            </a:br>
            <a:r>
              <a:rPr lang="de-DE" dirty="0" err="1"/>
              <a:t>Orthopantomogramm</a:t>
            </a:r>
            <a:endParaRPr lang="de-DE" dirty="0"/>
          </a:p>
        </p:txBody>
      </p:sp>
      <p:sp>
        <p:nvSpPr>
          <p:cNvPr id="5" name="Textfeld 4">
            <a:extLst>
              <a:ext uri="{FF2B5EF4-FFF2-40B4-BE49-F238E27FC236}">
                <a16:creationId xmlns:a16="http://schemas.microsoft.com/office/drawing/2014/main" id="{4DC92068-FB37-D9BD-5312-8F5300C988E5}"/>
              </a:ext>
            </a:extLst>
          </p:cNvPr>
          <p:cNvSpPr txBox="1"/>
          <p:nvPr/>
        </p:nvSpPr>
        <p:spPr>
          <a:xfrm>
            <a:off x="1272776" y="2099339"/>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26" name="Textfeld 3">
            <a:extLst>
              <a:ext uri="{FF2B5EF4-FFF2-40B4-BE49-F238E27FC236}">
                <a16:creationId xmlns:a16="http://schemas.microsoft.com/office/drawing/2014/main" id="{934F1A48-AD15-7FD1-6FEB-E6B81F3200C9}"/>
              </a:ext>
            </a:extLst>
          </p:cNvPr>
          <p:cNvSpPr txBox="1">
            <a:spLocks noChangeArrowheads="1"/>
          </p:cNvSpPr>
          <p:nvPr/>
        </p:nvSpPr>
        <p:spPr bwMode="auto">
          <a:xfrm>
            <a:off x="951738" y="1665457"/>
            <a:ext cx="1132041"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Definition</a:t>
            </a:r>
          </a:p>
        </p:txBody>
      </p:sp>
      <p:sp>
        <p:nvSpPr>
          <p:cNvPr id="27" name="Textfeld 4">
            <a:extLst>
              <a:ext uri="{FF2B5EF4-FFF2-40B4-BE49-F238E27FC236}">
                <a16:creationId xmlns:a16="http://schemas.microsoft.com/office/drawing/2014/main" id="{2ACD4974-1780-F855-4751-DD9A72A5040E}"/>
              </a:ext>
            </a:extLst>
          </p:cNvPr>
          <p:cNvSpPr txBox="1">
            <a:spLocks noChangeArrowheads="1"/>
          </p:cNvSpPr>
          <p:nvPr/>
        </p:nvSpPr>
        <p:spPr bwMode="auto">
          <a:xfrm>
            <a:off x="1376825" y="2034695"/>
            <a:ext cx="4994275" cy="584775"/>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Übersichtsaufnahme aller Zähne und großer  </a:t>
            </a:r>
          </a:p>
          <a:p>
            <a:r>
              <a:rPr lang="de-DE" sz="1600" dirty="0">
                <a:latin typeface="Arial" panose="020B0604020202020204" pitchFamily="34" charset="0"/>
                <a:cs typeface="Arial" panose="020B0604020202020204" pitchFamily="34" charset="0"/>
              </a:rPr>
              <a:t>  Teile der Kiefer</a:t>
            </a:r>
          </a:p>
        </p:txBody>
      </p:sp>
      <p:sp>
        <p:nvSpPr>
          <p:cNvPr id="28" name="Textfeld 7">
            <a:extLst>
              <a:ext uri="{FF2B5EF4-FFF2-40B4-BE49-F238E27FC236}">
                <a16:creationId xmlns:a16="http://schemas.microsoft.com/office/drawing/2014/main" id="{1254F93D-9B2F-1B8C-1BF3-F1CF99C833B8}"/>
              </a:ext>
            </a:extLst>
          </p:cNvPr>
          <p:cNvSpPr txBox="1">
            <a:spLocks noChangeArrowheads="1"/>
          </p:cNvSpPr>
          <p:nvPr/>
        </p:nvSpPr>
        <p:spPr bwMode="auto">
          <a:xfrm>
            <a:off x="1465117" y="3012218"/>
            <a:ext cx="1427903"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alle </a:t>
            </a:r>
            <a:r>
              <a:rPr lang="de-DE" sz="1600" b="1" dirty="0">
                <a:latin typeface="Arial" panose="020B0604020202020204" pitchFamily="34" charset="0"/>
                <a:cs typeface="Arial" panose="020B0604020202020204" pitchFamily="34" charset="0"/>
              </a:rPr>
              <a:t>Zähne</a:t>
            </a:r>
          </a:p>
        </p:txBody>
      </p:sp>
      <p:sp>
        <p:nvSpPr>
          <p:cNvPr id="29" name="Textfeld 5">
            <a:extLst>
              <a:ext uri="{FF2B5EF4-FFF2-40B4-BE49-F238E27FC236}">
                <a16:creationId xmlns:a16="http://schemas.microsoft.com/office/drawing/2014/main" id="{04EF0E31-9BF2-0207-3DD9-2F5FBD5066BC}"/>
              </a:ext>
            </a:extLst>
          </p:cNvPr>
          <p:cNvSpPr txBox="1">
            <a:spLocks noChangeArrowheads="1"/>
          </p:cNvSpPr>
          <p:nvPr/>
        </p:nvSpPr>
        <p:spPr bwMode="auto">
          <a:xfrm>
            <a:off x="951738" y="2646778"/>
            <a:ext cx="2454518"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Dargestellte Strukturen</a:t>
            </a:r>
          </a:p>
        </p:txBody>
      </p:sp>
      <p:sp>
        <p:nvSpPr>
          <p:cNvPr id="30" name="Textfeld 6">
            <a:extLst>
              <a:ext uri="{FF2B5EF4-FFF2-40B4-BE49-F238E27FC236}">
                <a16:creationId xmlns:a16="http://schemas.microsoft.com/office/drawing/2014/main" id="{A710C4FE-4B79-EBC8-70B5-D55F3AF1362A}"/>
              </a:ext>
            </a:extLst>
          </p:cNvPr>
          <p:cNvSpPr txBox="1">
            <a:spLocks noChangeArrowheads="1"/>
          </p:cNvSpPr>
          <p:nvPr/>
        </p:nvSpPr>
        <p:spPr bwMode="auto">
          <a:xfrm>
            <a:off x="1465117" y="3322454"/>
            <a:ext cx="2403222"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Ober- </a:t>
            </a:r>
            <a:r>
              <a:rPr lang="de-DE" sz="1600" dirty="0">
                <a:latin typeface="Arial" panose="020B0604020202020204" pitchFamily="34" charset="0"/>
                <a:cs typeface="Arial" panose="020B0604020202020204" pitchFamily="34" charset="0"/>
              </a:rPr>
              <a:t>und </a:t>
            </a:r>
            <a:r>
              <a:rPr lang="de-DE" sz="1600" b="1" dirty="0">
                <a:latin typeface="Arial" panose="020B0604020202020204" pitchFamily="34" charset="0"/>
                <a:cs typeface="Arial" panose="020B0604020202020204" pitchFamily="34" charset="0"/>
              </a:rPr>
              <a:t>Unterkiefer</a:t>
            </a:r>
          </a:p>
        </p:txBody>
      </p:sp>
      <p:sp>
        <p:nvSpPr>
          <p:cNvPr id="31" name="Textfeld 30">
            <a:extLst>
              <a:ext uri="{FF2B5EF4-FFF2-40B4-BE49-F238E27FC236}">
                <a16:creationId xmlns:a16="http://schemas.microsoft.com/office/drawing/2014/main" id="{80B608B4-627F-50C2-EEA0-C8A308303CB1}"/>
              </a:ext>
            </a:extLst>
          </p:cNvPr>
          <p:cNvSpPr txBox="1">
            <a:spLocks noChangeArrowheads="1"/>
          </p:cNvSpPr>
          <p:nvPr/>
        </p:nvSpPr>
        <p:spPr bwMode="auto">
          <a:xfrm>
            <a:off x="1465117" y="3706259"/>
            <a:ext cx="1568058"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Kieferhöhlen</a:t>
            </a:r>
          </a:p>
        </p:txBody>
      </p:sp>
      <p:sp>
        <p:nvSpPr>
          <p:cNvPr id="32" name="Textfeld 31">
            <a:extLst>
              <a:ext uri="{FF2B5EF4-FFF2-40B4-BE49-F238E27FC236}">
                <a16:creationId xmlns:a16="http://schemas.microsoft.com/office/drawing/2014/main" id="{219B6FEF-E32F-A37A-B1F0-4EB9B93DC44A}"/>
              </a:ext>
            </a:extLst>
          </p:cNvPr>
          <p:cNvSpPr txBox="1">
            <a:spLocks noChangeArrowheads="1"/>
          </p:cNvSpPr>
          <p:nvPr/>
        </p:nvSpPr>
        <p:spPr bwMode="auto">
          <a:xfrm>
            <a:off x="1465117" y="4034861"/>
            <a:ext cx="1659429"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Kiefergelenke</a:t>
            </a:r>
          </a:p>
        </p:txBody>
      </p:sp>
      <p:sp>
        <p:nvSpPr>
          <p:cNvPr id="33" name="Textfeld 5">
            <a:extLst>
              <a:ext uri="{FF2B5EF4-FFF2-40B4-BE49-F238E27FC236}">
                <a16:creationId xmlns:a16="http://schemas.microsoft.com/office/drawing/2014/main" id="{D3753884-18D5-82B4-8A56-FD7967BCDF09}"/>
              </a:ext>
            </a:extLst>
          </p:cNvPr>
          <p:cNvSpPr txBox="1">
            <a:spLocks noChangeArrowheads="1"/>
          </p:cNvSpPr>
          <p:nvPr/>
        </p:nvSpPr>
        <p:spPr bwMode="auto">
          <a:xfrm>
            <a:off x="951738" y="4463917"/>
            <a:ext cx="1677062"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Bildentstehung</a:t>
            </a:r>
          </a:p>
        </p:txBody>
      </p:sp>
      <p:sp>
        <p:nvSpPr>
          <p:cNvPr id="34" name="Textfeld 23">
            <a:extLst>
              <a:ext uri="{FF2B5EF4-FFF2-40B4-BE49-F238E27FC236}">
                <a16:creationId xmlns:a16="http://schemas.microsoft.com/office/drawing/2014/main" id="{0A4454D3-DECC-2E3F-1112-7301DF0B2E66}"/>
              </a:ext>
            </a:extLst>
          </p:cNvPr>
          <p:cNvSpPr txBox="1">
            <a:spLocks noChangeArrowheads="1"/>
          </p:cNvSpPr>
          <p:nvPr/>
        </p:nvSpPr>
        <p:spPr bwMode="auto">
          <a:xfrm>
            <a:off x="1457507" y="4827933"/>
            <a:ext cx="5006975" cy="830997"/>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die Röntgenröhre und die gegenüberliegende </a:t>
            </a:r>
          </a:p>
          <a:p>
            <a:r>
              <a:rPr lang="de-DE" sz="1600" dirty="0">
                <a:latin typeface="Arial" panose="020B0604020202020204" pitchFamily="34" charset="0"/>
                <a:cs typeface="Arial" panose="020B0604020202020204" pitchFamily="34" charset="0"/>
              </a:rPr>
              <a:t>  Kassette mit dem Bildträger drehen sich um </a:t>
            </a:r>
          </a:p>
          <a:p>
            <a:r>
              <a:rPr lang="de-DE" sz="1600" dirty="0">
                <a:latin typeface="Arial" panose="020B0604020202020204" pitchFamily="34" charset="0"/>
                <a:cs typeface="Arial" panose="020B0604020202020204" pitchFamily="34" charset="0"/>
              </a:rPr>
              <a:t>  den Kopf des Patienten</a:t>
            </a:r>
          </a:p>
        </p:txBody>
      </p:sp>
      <p:sp>
        <p:nvSpPr>
          <p:cNvPr id="35" name="Textfeld 23">
            <a:extLst>
              <a:ext uri="{FF2B5EF4-FFF2-40B4-BE49-F238E27FC236}">
                <a16:creationId xmlns:a16="http://schemas.microsoft.com/office/drawing/2014/main" id="{9526B551-2944-88DF-07BE-91DC2E61D7A9}"/>
              </a:ext>
            </a:extLst>
          </p:cNvPr>
          <p:cNvSpPr txBox="1">
            <a:spLocks noChangeArrowheads="1"/>
          </p:cNvSpPr>
          <p:nvPr/>
        </p:nvSpPr>
        <p:spPr bwMode="auto">
          <a:xfrm>
            <a:off x="1457507" y="5623228"/>
            <a:ext cx="5213350"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während der Umdrehung des Patienten wird</a:t>
            </a:r>
          </a:p>
          <a:p>
            <a:r>
              <a:rPr lang="de-DE" sz="1600" dirty="0">
                <a:latin typeface="Arial" panose="020B0604020202020204" pitchFamily="34" charset="0"/>
                <a:cs typeface="Arial" panose="020B0604020202020204" pitchFamily="34" charset="0"/>
              </a:rPr>
              <a:t>  der Bildträger stückweise belichtet</a:t>
            </a:r>
          </a:p>
        </p:txBody>
      </p:sp>
    </p:spTree>
    <p:extLst>
      <p:ext uri="{BB962C8B-B14F-4D97-AF65-F5344CB8AC3E}">
        <p14:creationId xmlns:p14="http://schemas.microsoft.com/office/powerpoint/2010/main" val="151620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blinds(horizontal)">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blinds(horizontal)">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blinds(horizontal)">
                                      <p:cBhvr>
                                        <p:cTn id="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CABD9-C528-9DC0-4577-7499770EC165}"/>
              </a:ext>
            </a:extLst>
          </p:cNvPr>
          <p:cNvSpPr>
            <a:spLocks noGrp="1"/>
          </p:cNvSpPr>
          <p:nvPr>
            <p:ph type="title"/>
          </p:nvPr>
        </p:nvSpPr>
        <p:spPr/>
        <p:txBody>
          <a:bodyPr/>
          <a:lstStyle/>
          <a:p>
            <a:r>
              <a:rPr lang="de-DE" dirty="0"/>
              <a:t>Panoramaschichtaufnahme /</a:t>
            </a:r>
            <a:br>
              <a:rPr lang="de-DE" dirty="0"/>
            </a:br>
            <a:r>
              <a:rPr lang="de-DE" dirty="0" err="1"/>
              <a:t>Orthopantomogramm</a:t>
            </a:r>
            <a:r>
              <a:rPr lang="de-DE" dirty="0"/>
              <a:t> (2)</a:t>
            </a:r>
          </a:p>
        </p:txBody>
      </p:sp>
      <p:sp>
        <p:nvSpPr>
          <p:cNvPr id="6" name="Textfeld 3">
            <a:extLst>
              <a:ext uri="{FF2B5EF4-FFF2-40B4-BE49-F238E27FC236}">
                <a16:creationId xmlns:a16="http://schemas.microsoft.com/office/drawing/2014/main" id="{1C4D485B-3A8D-EC96-4479-546A0C946031}"/>
              </a:ext>
            </a:extLst>
          </p:cNvPr>
          <p:cNvSpPr txBox="1">
            <a:spLocks noChangeArrowheads="1"/>
          </p:cNvSpPr>
          <p:nvPr/>
        </p:nvSpPr>
        <p:spPr bwMode="auto">
          <a:xfrm>
            <a:off x="813066" y="1951562"/>
            <a:ext cx="3012363"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Positionierung des Patienten</a:t>
            </a:r>
          </a:p>
        </p:txBody>
      </p:sp>
      <p:sp>
        <p:nvSpPr>
          <p:cNvPr id="7" name="Textfeld 4">
            <a:extLst>
              <a:ext uri="{FF2B5EF4-FFF2-40B4-BE49-F238E27FC236}">
                <a16:creationId xmlns:a16="http://schemas.microsoft.com/office/drawing/2014/main" id="{143B5213-ACA4-56CE-8BC1-40735F2EAE3C}"/>
              </a:ext>
            </a:extLst>
          </p:cNvPr>
          <p:cNvSpPr txBox="1">
            <a:spLocks noChangeArrowheads="1"/>
          </p:cNvSpPr>
          <p:nvPr/>
        </p:nvSpPr>
        <p:spPr bwMode="auto">
          <a:xfrm>
            <a:off x="1311541" y="3843480"/>
            <a:ext cx="4994275" cy="584775"/>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Ausrichtung des Kopfes in der </a:t>
            </a:r>
            <a:r>
              <a:rPr lang="de-DE" sz="1600" b="1" dirty="0">
                <a:latin typeface="Arial" panose="020B0604020202020204" pitchFamily="34" charset="0"/>
                <a:cs typeface="Arial" panose="020B0604020202020204" pitchFamily="34" charset="0"/>
              </a:rPr>
              <a:t>Frankfurter </a:t>
            </a:r>
          </a:p>
          <a:p>
            <a:r>
              <a:rPr lang="de-DE" sz="1600" b="1" dirty="0">
                <a:latin typeface="Arial" panose="020B0604020202020204" pitchFamily="34" charset="0"/>
                <a:cs typeface="Arial" panose="020B0604020202020204" pitchFamily="34" charset="0"/>
              </a:rPr>
              <a:t>  Horizontalen</a:t>
            </a:r>
          </a:p>
        </p:txBody>
      </p:sp>
      <p:sp>
        <p:nvSpPr>
          <p:cNvPr id="8" name="Textfeld 7">
            <a:extLst>
              <a:ext uri="{FF2B5EF4-FFF2-40B4-BE49-F238E27FC236}">
                <a16:creationId xmlns:a16="http://schemas.microsoft.com/office/drawing/2014/main" id="{BB0012D7-A971-2E8A-D2C3-51EBCA490F55}"/>
              </a:ext>
            </a:extLst>
          </p:cNvPr>
          <p:cNvSpPr txBox="1">
            <a:spLocks noChangeArrowheads="1"/>
          </p:cNvSpPr>
          <p:nvPr/>
        </p:nvSpPr>
        <p:spPr bwMode="auto">
          <a:xfrm>
            <a:off x="1318248" y="2334792"/>
            <a:ext cx="4954587"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Verwendung von Einstellhilfen am Gerät</a:t>
            </a:r>
            <a:endParaRPr lang="de-DE" sz="1600" b="1" dirty="0">
              <a:latin typeface="Arial" panose="020B0604020202020204" pitchFamily="34" charset="0"/>
              <a:cs typeface="Arial" panose="020B0604020202020204" pitchFamily="34" charset="0"/>
            </a:endParaRPr>
          </a:p>
        </p:txBody>
      </p:sp>
      <p:sp>
        <p:nvSpPr>
          <p:cNvPr id="10" name="Textfeld 24">
            <a:extLst>
              <a:ext uri="{FF2B5EF4-FFF2-40B4-BE49-F238E27FC236}">
                <a16:creationId xmlns:a16="http://schemas.microsoft.com/office/drawing/2014/main" id="{FFE62649-09D3-936F-B442-5F027327C697}"/>
              </a:ext>
            </a:extLst>
          </p:cNvPr>
          <p:cNvSpPr txBox="1">
            <a:spLocks noChangeArrowheads="1"/>
          </p:cNvSpPr>
          <p:nvPr/>
        </p:nvSpPr>
        <p:spPr bwMode="auto">
          <a:xfrm>
            <a:off x="1854985" y="3472981"/>
            <a:ext cx="1723549"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Stirnhalterung</a:t>
            </a:r>
          </a:p>
        </p:txBody>
      </p:sp>
      <p:sp>
        <p:nvSpPr>
          <p:cNvPr id="11" name="Textfeld 24">
            <a:extLst>
              <a:ext uri="{FF2B5EF4-FFF2-40B4-BE49-F238E27FC236}">
                <a16:creationId xmlns:a16="http://schemas.microsoft.com/office/drawing/2014/main" id="{9D2AA420-C945-79F5-41C5-48E98A246454}"/>
              </a:ext>
            </a:extLst>
          </p:cNvPr>
          <p:cNvSpPr txBox="1">
            <a:spLocks noChangeArrowheads="1"/>
          </p:cNvSpPr>
          <p:nvPr/>
        </p:nvSpPr>
        <p:spPr bwMode="auto">
          <a:xfrm>
            <a:off x="1854985" y="2666262"/>
            <a:ext cx="4330032"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Bissblock (zwischen den Schneidezähnen)</a:t>
            </a:r>
          </a:p>
        </p:txBody>
      </p:sp>
      <p:sp>
        <p:nvSpPr>
          <p:cNvPr id="12" name="Textfeld 24">
            <a:extLst>
              <a:ext uri="{FF2B5EF4-FFF2-40B4-BE49-F238E27FC236}">
                <a16:creationId xmlns:a16="http://schemas.microsoft.com/office/drawing/2014/main" id="{21A730B0-A342-6778-3C31-0B68C73C1F9F}"/>
              </a:ext>
            </a:extLst>
          </p:cNvPr>
          <p:cNvSpPr txBox="1">
            <a:spLocks noChangeArrowheads="1"/>
          </p:cNvSpPr>
          <p:nvPr/>
        </p:nvSpPr>
        <p:spPr bwMode="auto">
          <a:xfrm>
            <a:off x="1854985" y="3085594"/>
            <a:ext cx="1404552"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Kinnstütze</a:t>
            </a:r>
          </a:p>
        </p:txBody>
      </p:sp>
      <p:sp>
        <p:nvSpPr>
          <p:cNvPr id="13" name="Textfeld 23">
            <a:extLst>
              <a:ext uri="{FF2B5EF4-FFF2-40B4-BE49-F238E27FC236}">
                <a16:creationId xmlns:a16="http://schemas.microsoft.com/office/drawing/2014/main" id="{AD0B5971-C537-D90B-5890-BFF7C4D21689}"/>
              </a:ext>
            </a:extLst>
          </p:cNvPr>
          <p:cNvSpPr txBox="1">
            <a:spLocks noChangeArrowheads="1"/>
          </p:cNvSpPr>
          <p:nvPr/>
        </p:nvSpPr>
        <p:spPr bwMode="auto">
          <a:xfrm>
            <a:off x="1311541" y="4457693"/>
            <a:ext cx="5264150"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die Verwendung von Lichtlinien erleichtert die  Ausrichtung des Patienten (Mittellinie, Eckzahnlinie)</a:t>
            </a:r>
          </a:p>
        </p:txBody>
      </p:sp>
      <p:sp>
        <p:nvSpPr>
          <p:cNvPr id="41" name="Textfeld 23">
            <a:extLst>
              <a:ext uri="{FF2B5EF4-FFF2-40B4-BE49-F238E27FC236}">
                <a16:creationId xmlns:a16="http://schemas.microsoft.com/office/drawing/2014/main" id="{6E55C6AB-175A-B32E-10A8-48AED602923C}"/>
              </a:ext>
            </a:extLst>
          </p:cNvPr>
          <p:cNvSpPr txBox="1">
            <a:spLocks noChangeArrowheads="1"/>
          </p:cNvSpPr>
          <p:nvPr/>
        </p:nvSpPr>
        <p:spPr bwMode="auto">
          <a:xfrm>
            <a:off x="1318248" y="5071906"/>
            <a:ext cx="5264150"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Handgriffe</a:t>
            </a:r>
          </a:p>
        </p:txBody>
      </p:sp>
      <p:sp>
        <p:nvSpPr>
          <p:cNvPr id="43" name="Textfeld 23">
            <a:extLst>
              <a:ext uri="{FF2B5EF4-FFF2-40B4-BE49-F238E27FC236}">
                <a16:creationId xmlns:a16="http://schemas.microsoft.com/office/drawing/2014/main" id="{2520C9D8-9BA6-5AAB-F8E7-DCABB51A7E9C}"/>
              </a:ext>
            </a:extLst>
          </p:cNvPr>
          <p:cNvSpPr txBox="1">
            <a:spLocks noChangeArrowheads="1"/>
          </p:cNvSpPr>
          <p:nvPr/>
        </p:nvSpPr>
        <p:spPr bwMode="auto">
          <a:xfrm>
            <a:off x="1311541" y="5399915"/>
            <a:ext cx="5264150"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Fuß- und Schulterpositionierung</a:t>
            </a:r>
          </a:p>
        </p:txBody>
      </p:sp>
      <p:sp>
        <p:nvSpPr>
          <p:cNvPr id="45" name="Textfeld 23">
            <a:extLst>
              <a:ext uri="{FF2B5EF4-FFF2-40B4-BE49-F238E27FC236}">
                <a16:creationId xmlns:a16="http://schemas.microsoft.com/office/drawing/2014/main" id="{FDD198BA-8535-A359-AC0A-50FF27A44518}"/>
              </a:ext>
            </a:extLst>
          </p:cNvPr>
          <p:cNvSpPr txBox="1">
            <a:spLocks noChangeArrowheads="1"/>
          </p:cNvSpPr>
          <p:nvPr/>
        </p:nvSpPr>
        <p:spPr bwMode="auto">
          <a:xfrm>
            <a:off x="1311541" y="5757362"/>
            <a:ext cx="5264150"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Positionierung der Zunge während der Aufnahme</a:t>
            </a:r>
          </a:p>
        </p:txBody>
      </p:sp>
    </p:spTree>
    <p:extLst>
      <p:ext uri="{BB962C8B-B14F-4D97-AF65-F5344CB8AC3E}">
        <p14:creationId xmlns:p14="http://schemas.microsoft.com/office/powerpoint/2010/main" val="51455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blinds(horizontal)">
                                      <p:cBhvr>
                                        <p:cTn id="37" dur="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linds(horizontal)">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P spid="41" grpId="0"/>
      <p:bldP spid="43" grpId="0"/>
      <p:bldP spid="4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CABD9-C528-9DC0-4577-7499770EC165}"/>
              </a:ext>
            </a:extLst>
          </p:cNvPr>
          <p:cNvSpPr>
            <a:spLocks noGrp="1"/>
          </p:cNvSpPr>
          <p:nvPr>
            <p:ph type="title"/>
          </p:nvPr>
        </p:nvSpPr>
        <p:spPr/>
        <p:txBody>
          <a:bodyPr/>
          <a:lstStyle/>
          <a:p>
            <a:r>
              <a:rPr lang="de-DE" dirty="0"/>
              <a:t>Panoramaschichtaufnahme /</a:t>
            </a:r>
            <a:br>
              <a:rPr lang="de-DE" dirty="0"/>
            </a:br>
            <a:r>
              <a:rPr lang="de-DE" dirty="0" err="1"/>
              <a:t>Orthopantomogramm</a:t>
            </a:r>
            <a:r>
              <a:rPr lang="de-DE" dirty="0"/>
              <a:t> (3)</a:t>
            </a:r>
          </a:p>
        </p:txBody>
      </p:sp>
      <p:sp>
        <p:nvSpPr>
          <p:cNvPr id="4" name="Textfeld 3077">
            <a:extLst>
              <a:ext uri="{FF2B5EF4-FFF2-40B4-BE49-F238E27FC236}">
                <a16:creationId xmlns:a16="http://schemas.microsoft.com/office/drawing/2014/main" id="{BE55CF2D-E29B-A38E-7848-AA36019F5246}"/>
              </a:ext>
            </a:extLst>
          </p:cNvPr>
          <p:cNvSpPr txBox="1">
            <a:spLocks noChangeArrowheads="1"/>
          </p:cNvSpPr>
          <p:nvPr/>
        </p:nvSpPr>
        <p:spPr bwMode="auto">
          <a:xfrm>
            <a:off x="850900" y="2644170"/>
            <a:ext cx="606026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342900" indent="-342900" eaLnBrk="1" hangingPunct="1">
              <a:spcBef>
                <a:spcPct val="50000"/>
              </a:spcBef>
              <a:buFont typeface="Arial" panose="020B0604020202020204" pitchFamily="34" charset="0"/>
              <a:buChar char="•"/>
            </a:pPr>
            <a:r>
              <a:rPr lang="de-DE" altLang="de-DE" sz="1800" dirty="0">
                <a:solidFill>
                  <a:srgbClr val="FF0000"/>
                </a:solidFill>
              </a:rPr>
              <a:t>Belichtungszeit ist Gerätekonstante</a:t>
            </a:r>
          </a:p>
          <a:p>
            <a:pPr marL="342900" indent="-342900">
              <a:spcBef>
                <a:spcPct val="50000"/>
              </a:spcBef>
              <a:buFont typeface="Arial" panose="020B0604020202020204" pitchFamily="34" charset="0"/>
              <a:buChar char="•"/>
            </a:pPr>
            <a:r>
              <a:rPr lang="de-DE" altLang="de-DE" sz="1800" dirty="0">
                <a:solidFill>
                  <a:srgbClr val="FF0000"/>
                </a:solidFill>
              </a:rPr>
              <a:t>kV und mA sind variabel</a:t>
            </a:r>
          </a:p>
        </p:txBody>
      </p:sp>
    </p:spTree>
    <p:extLst>
      <p:ext uri="{BB962C8B-B14F-4D97-AF65-F5344CB8AC3E}">
        <p14:creationId xmlns:p14="http://schemas.microsoft.com/office/powerpoint/2010/main" val="2571582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B110E6D3-92BF-BF76-E03E-65F0ACB60EA7}"/>
              </a:ext>
            </a:extLst>
          </p:cNvPr>
          <p:cNvSpPr txBox="1">
            <a:spLocks noChangeArrowheads="1"/>
          </p:cNvSpPr>
          <p:nvPr/>
        </p:nvSpPr>
        <p:spPr>
          <a:xfrm>
            <a:off x="944289" y="572770"/>
            <a:ext cx="9307512"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Fernröntgenseitenaufnahme (FRS)</a:t>
            </a:r>
          </a:p>
        </p:txBody>
      </p:sp>
      <p:sp>
        <p:nvSpPr>
          <p:cNvPr id="6" name="Textfeld 3">
            <a:extLst>
              <a:ext uri="{FF2B5EF4-FFF2-40B4-BE49-F238E27FC236}">
                <a16:creationId xmlns:a16="http://schemas.microsoft.com/office/drawing/2014/main" id="{ED7DE6D1-F91B-B83E-C735-1B1A80FBCB3A}"/>
              </a:ext>
            </a:extLst>
          </p:cNvPr>
          <p:cNvSpPr txBox="1">
            <a:spLocks noChangeArrowheads="1"/>
          </p:cNvSpPr>
          <p:nvPr/>
        </p:nvSpPr>
        <p:spPr bwMode="auto">
          <a:xfrm>
            <a:off x="944289" y="1885787"/>
            <a:ext cx="1249363" cy="369887"/>
          </a:xfrm>
          <a:prstGeom prst="rect">
            <a:avLst/>
          </a:prstGeom>
          <a:noFill/>
          <a:ln w="9525">
            <a:noFill/>
            <a:miter lim="800000"/>
            <a:headEnd/>
            <a:tailEnd/>
          </a:ln>
        </p:spPr>
        <p:txBody>
          <a:bodyPr wrap="none">
            <a:prstTxWarp prst="textNoShape">
              <a:avLst/>
            </a:prstTxWarp>
            <a:spAutoFit/>
          </a:bodyPr>
          <a:lstStyle/>
          <a:p>
            <a:r>
              <a:rPr lang="de-DE" b="1">
                <a:solidFill>
                  <a:srgbClr val="0000FF"/>
                </a:solidFill>
                <a:latin typeface="Arial" panose="020B0604020202020204" pitchFamily="34" charset="0"/>
                <a:cs typeface="Arial" panose="020B0604020202020204" pitchFamily="34" charset="0"/>
              </a:rPr>
              <a:t>Definition</a:t>
            </a:r>
          </a:p>
        </p:txBody>
      </p:sp>
      <p:sp>
        <p:nvSpPr>
          <p:cNvPr id="7" name="Textfeld 4">
            <a:extLst>
              <a:ext uri="{FF2B5EF4-FFF2-40B4-BE49-F238E27FC236}">
                <a16:creationId xmlns:a16="http://schemas.microsoft.com/office/drawing/2014/main" id="{A71B1CD1-0964-5CAB-EC95-E8BAE911685D}"/>
              </a:ext>
            </a:extLst>
          </p:cNvPr>
          <p:cNvSpPr txBox="1">
            <a:spLocks noChangeArrowheads="1"/>
          </p:cNvSpPr>
          <p:nvPr/>
        </p:nvSpPr>
        <p:spPr bwMode="auto">
          <a:xfrm>
            <a:off x="1445939" y="2260437"/>
            <a:ext cx="4994275" cy="646331"/>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seitliche Aufnahme des Schädels, meist zur </a:t>
            </a:r>
          </a:p>
          <a:p>
            <a:r>
              <a:rPr lang="de-DE" dirty="0">
                <a:latin typeface="Arial" panose="020B0604020202020204" pitchFamily="34" charset="0"/>
                <a:cs typeface="Arial" panose="020B0604020202020204" pitchFamily="34" charset="0"/>
              </a:rPr>
              <a:t>  kieferorthopädischen Diagnostik</a:t>
            </a:r>
          </a:p>
        </p:txBody>
      </p:sp>
      <p:sp>
        <p:nvSpPr>
          <p:cNvPr id="8" name="Textfeld 7">
            <a:extLst>
              <a:ext uri="{FF2B5EF4-FFF2-40B4-BE49-F238E27FC236}">
                <a16:creationId xmlns:a16="http://schemas.microsoft.com/office/drawing/2014/main" id="{63B627D4-7DED-722C-6255-8C0D3403E295}"/>
              </a:ext>
            </a:extLst>
          </p:cNvPr>
          <p:cNvSpPr txBox="1">
            <a:spLocks noChangeArrowheads="1"/>
          </p:cNvSpPr>
          <p:nvPr/>
        </p:nvSpPr>
        <p:spPr bwMode="auto">
          <a:xfrm>
            <a:off x="1447527" y="3447887"/>
            <a:ext cx="5157787" cy="369332"/>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Abstand zur Röntgenröhre mindestens 1,5 m</a:t>
            </a:r>
            <a:endParaRPr lang="de-DE" b="1" dirty="0">
              <a:latin typeface="Arial" panose="020B0604020202020204" pitchFamily="34" charset="0"/>
              <a:cs typeface="Arial" panose="020B0604020202020204" pitchFamily="34" charset="0"/>
            </a:endParaRPr>
          </a:p>
        </p:txBody>
      </p:sp>
      <p:sp>
        <p:nvSpPr>
          <p:cNvPr id="9" name="Textfeld 6">
            <a:extLst>
              <a:ext uri="{FF2B5EF4-FFF2-40B4-BE49-F238E27FC236}">
                <a16:creationId xmlns:a16="http://schemas.microsoft.com/office/drawing/2014/main" id="{EA9A82EC-A0C3-DB78-76F5-DA7DAF848178}"/>
              </a:ext>
            </a:extLst>
          </p:cNvPr>
          <p:cNvSpPr txBox="1">
            <a:spLocks noChangeArrowheads="1"/>
          </p:cNvSpPr>
          <p:nvPr/>
        </p:nvSpPr>
        <p:spPr bwMode="auto">
          <a:xfrm>
            <a:off x="1447527" y="3813012"/>
            <a:ext cx="3454792"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kleiner Abstand zum Bildträger</a:t>
            </a:r>
          </a:p>
        </p:txBody>
      </p:sp>
      <p:sp>
        <p:nvSpPr>
          <p:cNvPr id="10" name="Textfeld 9">
            <a:extLst>
              <a:ext uri="{FF2B5EF4-FFF2-40B4-BE49-F238E27FC236}">
                <a16:creationId xmlns:a16="http://schemas.microsoft.com/office/drawing/2014/main" id="{9B7A7FDA-0BC1-0E6A-9171-EA8195BEBB0E}"/>
              </a:ext>
            </a:extLst>
          </p:cNvPr>
          <p:cNvSpPr txBox="1">
            <a:spLocks noChangeArrowheads="1"/>
          </p:cNvSpPr>
          <p:nvPr/>
        </p:nvSpPr>
        <p:spPr bwMode="auto">
          <a:xfrm>
            <a:off x="1445939" y="4176549"/>
            <a:ext cx="3390672" cy="369332"/>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dirty="0">
                <a:latin typeface="Arial" panose="020B0604020202020204" pitchFamily="34" charset="0"/>
                <a:cs typeface="Arial" panose="020B0604020202020204" pitchFamily="34" charset="0"/>
              </a:rPr>
              <a:t> Verwendung von Einstellhilfen</a:t>
            </a:r>
            <a:endParaRPr lang="de-DE" b="1" dirty="0">
              <a:latin typeface="Arial" panose="020B0604020202020204" pitchFamily="34" charset="0"/>
              <a:cs typeface="Arial" panose="020B0604020202020204" pitchFamily="34" charset="0"/>
            </a:endParaRPr>
          </a:p>
        </p:txBody>
      </p:sp>
      <p:sp>
        <p:nvSpPr>
          <p:cNvPr id="11" name="Textfeld 3">
            <a:extLst>
              <a:ext uri="{FF2B5EF4-FFF2-40B4-BE49-F238E27FC236}">
                <a16:creationId xmlns:a16="http://schemas.microsoft.com/office/drawing/2014/main" id="{11AAF025-3F8E-1BDF-7EEE-0E661126AD2E}"/>
              </a:ext>
            </a:extLst>
          </p:cNvPr>
          <p:cNvSpPr txBox="1">
            <a:spLocks noChangeArrowheads="1"/>
          </p:cNvSpPr>
          <p:nvPr/>
        </p:nvSpPr>
        <p:spPr bwMode="auto">
          <a:xfrm>
            <a:off x="944289" y="3079597"/>
            <a:ext cx="3365487"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Positionierung des Patienten</a:t>
            </a:r>
          </a:p>
        </p:txBody>
      </p:sp>
      <p:sp>
        <p:nvSpPr>
          <p:cNvPr id="12" name="Textfeld 24">
            <a:extLst>
              <a:ext uri="{FF2B5EF4-FFF2-40B4-BE49-F238E27FC236}">
                <a16:creationId xmlns:a16="http://schemas.microsoft.com/office/drawing/2014/main" id="{831451A6-A5BB-8320-5A73-3F09F19C8581}"/>
              </a:ext>
            </a:extLst>
          </p:cNvPr>
          <p:cNvSpPr txBox="1">
            <a:spLocks noChangeArrowheads="1"/>
          </p:cNvSpPr>
          <p:nvPr/>
        </p:nvSpPr>
        <p:spPr bwMode="auto">
          <a:xfrm>
            <a:off x="1986208" y="4536381"/>
            <a:ext cx="4418998"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Halterung an Nasenwurzel/Gehörgang</a:t>
            </a:r>
          </a:p>
        </p:txBody>
      </p:sp>
      <p:sp>
        <p:nvSpPr>
          <p:cNvPr id="15" name="Textfeld 33">
            <a:extLst>
              <a:ext uri="{FF2B5EF4-FFF2-40B4-BE49-F238E27FC236}">
                <a16:creationId xmlns:a16="http://schemas.microsoft.com/office/drawing/2014/main" id="{583D621D-7AD9-F597-A3AE-40FC2715B6BE}"/>
              </a:ext>
            </a:extLst>
          </p:cNvPr>
          <p:cNvSpPr txBox="1">
            <a:spLocks noChangeArrowheads="1"/>
          </p:cNvSpPr>
          <p:nvPr/>
        </p:nvSpPr>
        <p:spPr bwMode="auto">
          <a:xfrm>
            <a:off x="-1375129" y="7284097"/>
            <a:ext cx="5106107" cy="369332"/>
          </a:xfrm>
          <a:prstGeom prst="rect">
            <a:avLst/>
          </a:prstGeom>
          <a:noFill/>
          <a:ln w="9525">
            <a:noFill/>
            <a:miter lim="800000"/>
            <a:headEnd/>
            <a:tailEnd/>
          </a:ln>
        </p:spPr>
        <p:txBody>
          <a:bodyPr wrap="square">
            <a:prstTxWarp prst="textNoShape">
              <a:avLst/>
            </a:prstTxWarp>
            <a:spAutoFit/>
          </a:bodyPr>
          <a:lstStyle/>
          <a:p>
            <a:pPr eaLnBrk="1" hangingPunct="1"/>
            <a:r>
              <a:rPr lang="de-DE" dirty="0">
                <a:latin typeface="Arial" panose="020B0604020202020204" pitchFamily="34" charset="0"/>
                <a:cs typeface="Arial" panose="020B0604020202020204" pitchFamily="34" charset="0"/>
              </a:rPr>
              <a:t>Fotos: </a:t>
            </a:r>
            <a:r>
              <a:rPr lang="de-DE" dirty="0" err="1">
                <a:latin typeface="Arial" panose="020B0604020202020204" pitchFamily="34" charset="0"/>
                <a:cs typeface="Arial" panose="020B0604020202020204" pitchFamily="34" charset="0"/>
              </a:rPr>
              <a:t>Cleve</a:t>
            </a:r>
            <a:r>
              <a:rPr lang="de-DE" dirty="0">
                <a:latin typeface="Arial" panose="020B0604020202020204" pitchFamily="34" charset="0"/>
                <a:cs typeface="Arial" panose="020B0604020202020204" pitchFamily="34" charset="0"/>
              </a:rPr>
              <a:t>, Dr. F., Kevelaer </a:t>
            </a:r>
          </a:p>
        </p:txBody>
      </p:sp>
    </p:spTree>
    <p:extLst>
      <p:ext uri="{BB962C8B-B14F-4D97-AF65-F5344CB8AC3E}">
        <p14:creationId xmlns:p14="http://schemas.microsoft.com/office/powerpoint/2010/main" val="219498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1245B347-C542-A88D-D1B1-BF834B964755}"/>
              </a:ext>
            </a:extLst>
          </p:cNvPr>
          <p:cNvSpPr txBox="1">
            <a:spLocks noChangeArrowheads="1"/>
          </p:cNvSpPr>
          <p:nvPr/>
        </p:nvSpPr>
        <p:spPr>
          <a:xfrm>
            <a:off x="573736" y="478412"/>
            <a:ext cx="9307512"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Digitale Volumentomografie (DVT)</a:t>
            </a:r>
          </a:p>
        </p:txBody>
      </p:sp>
      <p:sp>
        <p:nvSpPr>
          <p:cNvPr id="6" name="Textfeld 3">
            <a:extLst>
              <a:ext uri="{FF2B5EF4-FFF2-40B4-BE49-F238E27FC236}">
                <a16:creationId xmlns:a16="http://schemas.microsoft.com/office/drawing/2014/main" id="{F23D87B0-BBFF-41F1-EBE6-A5A59FE326F7}"/>
              </a:ext>
            </a:extLst>
          </p:cNvPr>
          <p:cNvSpPr txBox="1">
            <a:spLocks noChangeArrowheads="1"/>
          </p:cNvSpPr>
          <p:nvPr/>
        </p:nvSpPr>
        <p:spPr bwMode="auto">
          <a:xfrm>
            <a:off x="566327" y="1699740"/>
            <a:ext cx="1132041" cy="338554"/>
          </a:xfrm>
          <a:prstGeom prst="rect">
            <a:avLst/>
          </a:prstGeom>
          <a:noFill/>
          <a:ln w="9525">
            <a:noFill/>
            <a:miter lim="800000"/>
            <a:headEnd/>
            <a:tailEnd/>
          </a:ln>
        </p:spPr>
        <p:txBody>
          <a:bodyPr wrap="none">
            <a:prstTxWarp prst="textNoShape">
              <a:avLst/>
            </a:prstTxWarp>
            <a:spAutoFit/>
          </a:bodyPr>
          <a:lstStyle/>
          <a:p>
            <a:r>
              <a:rPr lang="de-DE" sz="1600" b="1">
                <a:solidFill>
                  <a:srgbClr val="0000FF"/>
                </a:solidFill>
                <a:latin typeface="Arial" panose="020B0604020202020204" pitchFamily="34" charset="0"/>
                <a:cs typeface="Arial" panose="020B0604020202020204" pitchFamily="34" charset="0"/>
              </a:rPr>
              <a:t>Definition</a:t>
            </a:r>
          </a:p>
        </p:txBody>
      </p:sp>
      <p:sp>
        <p:nvSpPr>
          <p:cNvPr id="7" name="Textfeld 4">
            <a:extLst>
              <a:ext uri="{FF2B5EF4-FFF2-40B4-BE49-F238E27FC236}">
                <a16:creationId xmlns:a16="http://schemas.microsoft.com/office/drawing/2014/main" id="{2F6F6C84-3EB7-B521-3469-F5D0815F0F51}"/>
              </a:ext>
            </a:extLst>
          </p:cNvPr>
          <p:cNvSpPr txBox="1">
            <a:spLocks noChangeArrowheads="1"/>
          </p:cNvSpPr>
          <p:nvPr/>
        </p:nvSpPr>
        <p:spPr bwMode="auto">
          <a:xfrm>
            <a:off x="1071151" y="2194647"/>
            <a:ext cx="7358555"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Röntgenverfahren zur dreidimensionalen Darstellung von Kiefer- und Schädelknochen</a:t>
            </a:r>
          </a:p>
        </p:txBody>
      </p:sp>
      <p:sp>
        <p:nvSpPr>
          <p:cNvPr id="8" name="Textfeld 7">
            <a:extLst>
              <a:ext uri="{FF2B5EF4-FFF2-40B4-BE49-F238E27FC236}">
                <a16:creationId xmlns:a16="http://schemas.microsoft.com/office/drawing/2014/main" id="{CD8ABB42-03D2-B420-F30F-B3850F5498D9}"/>
              </a:ext>
            </a:extLst>
          </p:cNvPr>
          <p:cNvSpPr txBox="1">
            <a:spLocks noChangeArrowheads="1"/>
          </p:cNvSpPr>
          <p:nvPr/>
        </p:nvSpPr>
        <p:spPr bwMode="auto">
          <a:xfrm>
            <a:off x="1069563" y="3261840"/>
            <a:ext cx="7864639" cy="584775"/>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während der Rotation des Röntgengerätes werden aus vielen verschiedenen  Positionen Bilder gemacht → Videoclip und Einzelbilder</a:t>
            </a:r>
            <a:endParaRPr lang="de-DE" sz="1600" b="1" dirty="0">
              <a:latin typeface="Arial" panose="020B0604020202020204" pitchFamily="34" charset="0"/>
              <a:cs typeface="Arial" panose="020B0604020202020204" pitchFamily="34" charset="0"/>
            </a:endParaRPr>
          </a:p>
        </p:txBody>
      </p:sp>
      <p:sp>
        <p:nvSpPr>
          <p:cNvPr id="9" name="Textfeld 5">
            <a:extLst>
              <a:ext uri="{FF2B5EF4-FFF2-40B4-BE49-F238E27FC236}">
                <a16:creationId xmlns:a16="http://schemas.microsoft.com/office/drawing/2014/main" id="{45BF8910-204D-737F-01B1-4DF39FEDBCE0}"/>
              </a:ext>
            </a:extLst>
          </p:cNvPr>
          <p:cNvSpPr txBox="1">
            <a:spLocks noChangeArrowheads="1"/>
          </p:cNvSpPr>
          <p:nvPr/>
        </p:nvSpPr>
        <p:spPr bwMode="auto">
          <a:xfrm>
            <a:off x="573736" y="2893540"/>
            <a:ext cx="1677062"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Bildentstehung</a:t>
            </a:r>
          </a:p>
        </p:txBody>
      </p:sp>
      <p:sp>
        <p:nvSpPr>
          <p:cNvPr id="10" name="Textfeld 9">
            <a:extLst>
              <a:ext uri="{FF2B5EF4-FFF2-40B4-BE49-F238E27FC236}">
                <a16:creationId xmlns:a16="http://schemas.microsoft.com/office/drawing/2014/main" id="{C31D06CA-6135-080D-2950-22781A2BABA2}"/>
              </a:ext>
            </a:extLst>
          </p:cNvPr>
          <p:cNvSpPr txBox="1">
            <a:spLocks noChangeArrowheads="1"/>
          </p:cNvSpPr>
          <p:nvPr/>
        </p:nvSpPr>
        <p:spPr bwMode="auto">
          <a:xfrm>
            <a:off x="1064801" y="3921854"/>
            <a:ext cx="8174201"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die Bilddaten werden danach vom Computer zu dreidimensionalen Bildern verrechnet</a:t>
            </a:r>
          </a:p>
        </p:txBody>
      </p:sp>
      <p:sp>
        <p:nvSpPr>
          <p:cNvPr id="11" name="Textfeld 5">
            <a:extLst>
              <a:ext uri="{FF2B5EF4-FFF2-40B4-BE49-F238E27FC236}">
                <a16:creationId xmlns:a16="http://schemas.microsoft.com/office/drawing/2014/main" id="{4F12BA41-2372-8182-8547-1D01B2A60FBB}"/>
              </a:ext>
            </a:extLst>
          </p:cNvPr>
          <p:cNvSpPr txBox="1">
            <a:spLocks noChangeArrowheads="1"/>
          </p:cNvSpPr>
          <p:nvPr/>
        </p:nvSpPr>
        <p:spPr bwMode="auto">
          <a:xfrm>
            <a:off x="573736" y="4405713"/>
            <a:ext cx="1154483"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Indikation</a:t>
            </a:r>
          </a:p>
        </p:txBody>
      </p:sp>
      <p:sp>
        <p:nvSpPr>
          <p:cNvPr id="12" name="Textfeld 23">
            <a:extLst>
              <a:ext uri="{FF2B5EF4-FFF2-40B4-BE49-F238E27FC236}">
                <a16:creationId xmlns:a16="http://schemas.microsoft.com/office/drawing/2014/main" id="{0C6DE485-61B4-5CB5-77E7-D389BDC49C7C}"/>
              </a:ext>
            </a:extLst>
          </p:cNvPr>
          <p:cNvSpPr txBox="1">
            <a:spLocks noChangeArrowheads="1"/>
          </p:cNvSpPr>
          <p:nvPr/>
        </p:nvSpPr>
        <p:spPr bwMode="auto">
          <a:xfrm>
            <a:off x="1064802" y="4850957"/>
            <a:ext cx="3041650"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Planung von Implantaten</a:t>
            </a:r>
          </a:p>
        </p:txBody>
      </p:sp>
      <p:sp>
        <p:nvSpPr>
          <p:cNvPr id="13" name="Textfeld 23">
            <a:extLst>
              <a:ext uri="{FF2B5EF4-FFF2-40B4-BE49-F238E27FC236}">
                <a16:creationId xmlns:a16="http://schemas.microsoft.com/office/drawing/2014/main" id="{3A75C0F0-D7A1-F170-6E06-31745398C439}"/>
              </a:ext>
            </a:extLst>
          </p:cNvPr>
          <p:cNvSpPr txBox="1">
            <a:spLocks noChangeArrowheads="1"/>
          </p:cNvSpPr>
          <p:nvPr/>
        </p:nvSpPr>
        <p:spPr bwMode="auto">
          <a:xfrm>
            <a:off x="1064802" y="5286106"/>
            <a:ext cx="6797346"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Lokalisation von Tumoren, Zysten und verlagerten Zähnen</a:t>
            </a:r>
          </a:p>
        </p:txBody>
      </p:sp>
      <p:sp>
        <p:nvSpPr>
          <p:cNvPr id="14" name="Textfeld 23">
            <a:extLst>
              <a:ext uri="{FF2B5EF4-FFF2-40B4-BE49-F238E27FC236}">
                <a16:creationId xmlns:a16="http://schemas.microsoft.com/office/drawing/2014/main" id="{0F99803B-49C2-F907-A468-EEF527264EBE}"/>
              </a:ext>
            </a:extLst>
          </p:cNvPr>
          <p:cNvSpPr txBox="1">
            <a:spLocks noChangeArrowheads="1"/>
          </p:cNvSpPr>
          <p:nvPr/>
        </p:nvSpPr>
        <p:spPr bwMode="auto">
          <a:xfrm>
            <a:off x="1064802" y="5721255"/>
            <a:ext cx="5006975" cy="338554"/>
          </a:xfrm>
          <a:prstGeom prst="rect">
            <a:avLst/>
          </a:prstGeom>
          <a:noFill/>
          <a:ln w="9525">
            <a:noFill/>
            <a:miter lim="800000"/>
            <a:headEnd/>
            <a:tailEnd/>
          </a:ln>
        </p:spPr>
        <p:txBody>
          <a:bodyPr wrap="squar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Diagnostik von Frakturen</a:t>
            </a:r>
          </a:p>
        </p:txBody>
      </p:sp>
    </p:spTree>
    <p:extLst>
      <p:ext uri="{BB962C8B-B14F-4D97-AF65-F5344CB8AC3E}">
        <p14:creationId xmlns:p14="http://schemas.microsoft.com/office/powerpoint/2010/main" val="210167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linds(horizont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92531919-3F55-1A5B-4F3B-B327D811C012}"/>
              </a:ext>
            </a:extLst>
          </p:cNvPr>
          <p:cNvSpPr txBox="1">
            <a:spLocks noChangeArrowheads="1"/>
          </p:cNvSpPr>
          <p:nvPr/>
        </p:nvSpPr>
        <p:spPr>
          <a:xfrm>
            <a:off x="584894" y="512405"/>
            <a:ext cx="9177337" cy="539750"/>
          </a:xfrm>
          <a:prstGeom prst="rect">
            <a:avLst/>
          </a:prstGeom>
          <a:noFill/>
        </p:spPr>
        <p:txBody>
          <a:bodyPr vert="horz" lIns="104274" tIns="52138" rIns="104274" bIns="52138"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Dokumentation</a:t>
            </a:r>
          </a:p>
        </p:txBody>
      </p:sp>
      <p:sp>
        <p:nvSpPr>
          <p:cNvPr id="5" name="Textfeld 4">
            <a:extLst>
              <a:ext uri="{FF2B5EF4-FFF2-40B4-BE49-F238E27FC236}">
                <a16:creationId xmlns:a16="http://schemas.microsoft.com/office/drawing/2014/main" id="{66721F6F-F524-9D4D-04B1-F32492F2AD39}"/>
              </a:ext>
            </a:extLst>
          </p:cNvPr>
          <p:cNvSpPr txBox="1">
            <a:spLocks noChangeArrowheads="1"/>
          </p:cNvSpPr>
          <p:nvPr/>
        </p:nvSpPr>
        <p:spPr bwMode="auto">
          <a:xfrm>
            <a:off x="584894" y="1800423"/>
            <a:ext cx="1980029"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Aufzeichnungen</a:t>
            </a:r>
          </a:p>
        </p:txBody>
      </p:sp>
      <p:sp>
        <p:nvSpPr>
          <p:cNvPr id="6" name="Textfeld 4">
            <a:extLst>
              <a:ext uri="{FF2B5EF4-FFF2-40B4-BE49-F238E27FC236}">
                <a16:creationId xmlns:a16="http://schemas.microsoft.com/office/drawing/2014/main" id="{4731A9D6-90A7-8932-B9B6-658256D97945}"/>
              </a:ext>
            </a:extLst>
          </p:cNvPr>
          <p:cNvSpPr txBox="1">
            <a:spLocks noChangeArrowheads="1"/>
          </p:cNvSpPr>
          <p:nvPr/>
        </p:nvSpPr>
        <p:spPr bwMode="auto">
          <a:xfrm>
            <a:off x="1076491" y="2173485"/>
            <a:ext cx="918841"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a:latin typeface="Arial" panose="020B0604020202020204" pitchFamily="34" charset="0"/>
                <a:cs typeface="Arial" panose="020B0604020202020204" pitchFamily="34" charset="0"/>
              </a:rPr>
              <a:t> Datum</a:t>
            </a:r>
          </a:p>
        </p:txBody>
      </p:sp>
      <p:sp>
        <p:nvSpPr>
          <p:cNvPr id="7" name="Textfeld 6">
            <a:extLst>
              <a:ext uri="{FF2B5EF4-FFF2-40B4-BE49-F238E27FC236}">
                <a16:creationId xmlns:a16="http://schemas.microsoft.com/office/drawing/2014/main" id="{1586A91C-0437-5451-29AC-0F681ECDDDF0}"/>
              </a:ext>
            </a:extLst>
          </p:cNvPr>
          <p:cNvSpPr txBox="1">
            <a:spLocks noChangeArrowheads="1"/>
          </p:cNvSpPr>
          <p:nvPr/>
        </p:nvSpPr>
        <p:spPr bwMode="auto">
          <a:xfrm>
            <a:off x="1076491" y="2546548"/>
            <a:ext cx="3930884"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Name und Geburtsdatum des Patienten</a:t>
            </a:r>
          </a:p>
        </p:txBody>
      </p:sp>
      <p:sp>
        <p:nvSpPr>
          <p:cNvPr id="8" name="Textfeld 7">
            <a:extLst>
              <a:ext uri="{FF2B5EF4-FFF2-40B4-BE49-F238E27FC236}">
                <a16:creationId xmlns:a16="http://schemas.microsoft.com/office/drawing/2014/main" id="{3755E103-9A41-9701-D9E9-82247B28DD18}"/>
              </a:ext>
            </a:extLst>
          </p:cNvPr>
          <p:cNvSpPr txBox="1">
            <a:spLocks noChangeArrowheads="1"/>
          </p:cNvSpPr>
          <p:nvPr/>
        </p:nvSpPr>
        <p:spPr bwMode="auto">
          <a:xfrm>
            <a:off x="1076491" y="2918023"/>
            <a:ext cx="4919662" cy="584775"/>
          </a:xfrm>
          <a:prstGeom prst="rect">
            <a:avLst/>
          </a:prstGeom>
          <a:noFill/>
          <a:ln w="9525">
            <a:noFill/>
            <a:miter lim="800000"/>
            <a:headEnd/>
            <a:tailEnd/>
          </a:ln>
        </p:spPr>
        <p:txBody>
          <a:bodyPr>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Angaben über frühere Röntgenaufnahmen </a:t>
            </a:r>
          </a:p>
          <a:p>
            <a:r>
              <a:rPr lang="de-DE" sz="1600" dirty="0">
                <a:latin typeface="Arial" panose="020B0604020202020204" pitchFamily="34" charset="0"/>
                <a:cs typeface="Arial" panose="020B0604020202020204" pitchFamily="34" charset="0"/>
              </a:rPr>
              <a:t>  (im zu untersuchenden Bereich)</a:t>
            </a:r>
          </a:p>
        </p:txBody>
      </p:sp>
      <p:sp>
        <p:nvSpPr>
          <p:cNvPr id="9" name="Textfeld 8">
            <a:extLst>
              <a:ext uri="{FF2B5EF4-FFF2-40B4-BE49-F238E27FC236}">
                <a16:creationId xmlns:a16="http://schemas.microsoft.com/office/drawing/2014/main" id="{C076E6A5-713D-082B-9F65-2D63F2E2D336}"/>
              </a:ext>
            </a:extLst>
          </p:cNvPr>
          <p:cNvSpPr txBox="1">
            <a:spLocks noChangeArrowheads="1"/>
          </p:cNvSpPr>
          <p:nvPr/>
        </p:nvSpPr>
        <p:spPr bwMode="auto">
          <a:xfrm>
            <a:off x="1078078" y="3570485"/>
            <a:ext cx="2547492"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a:latin typeface="Arial" panose="020B0604020202020204" pitchFamily="34" charset="0"/>
                <a:cs typeface="Arial" panose="020B0604020202020204" pitchFamily="34" charset="0"/>
              </a:rPr>
              <a:t> Schwangerschaft ja/nein</a:t>
            </a:r>
          </a:p>
        </p:txBody>
      </p:sp>
      <p:sp>
        <p:nvSpPr>
          <p:cNvPr id="10" name="Textfeld 9">
            <a:extLst>
              <a:ext uri="{FF2B5EF4-FFF2-40B4-BE49-F238E27FC236}">
                <a16:creationId xmlns:a16="http://schemas.microsoft.com/office/drawing/2014/main" id="{F9260946-2BB5-BD32-E5F3-660A39D63CCD}"/>
              </a:ext>
            </a:extLst>
          </p:cNvPr>
          <p:cNvSpPr txBox="1">
            <a:spLocks noChangeArrowheads="1"/>
          </p:cNvSpPr>
          <p:nvPr/>
        </p:nvSpPr>
        <p:spPr bwMode="auto">
          <a:xfrm>
            <a:off x="1076491" y="3943548"/>
            <a:ext cx="2664384"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a:latin typeface="Arial" panose="020B0604020202020204" pitchFamily="34" charset="0"/>
                <a:cs typeface="Arial" panose="020B0604020202020204" pitchFamily="34" charset="0"/>
              </a:rPr>
              <a:t> Art der Röntgenaufnahme</a:t>
            </a:r>
          </a:p>
        </p:txBody>
      </p:sp>
      <p:sp>
        <p:nvSpPr>
          <p:cNvPr id="11" name="Textfeld 10">
            <a:extLst>
              <a:ext uri="{FF2B5EF4-FFF2-40B4-BE49-F238E27FC236}">
                <a16:creationId xmlns:a16="http://schemas.microsoft.com/office/drawing/2014/main" id="{82CCBB58-D578-69EC-1B49-0AA801C60553}"/>
              </a:ext>
            </a:extLst>
          </p:cNvPr>
          <p:cNvSpPr txBox="1">
            <a:spLocks noChangeArrowheads="1"/>
          </p:cNvSpPr>
          <p:nvPr/>
        </p:nvSpPr>
        <p:spPr bwMode="auto">
          <a:xfrm>
            <a:off x="1076491" y="4315023"/>
            <a:ext cx="2092239"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a:latin typeface="Arial" panose="020B0604020202020204" pitchFamily="34" charset="0"/>
                <a:cs typeface="Arial" panose="020B0604020202020204" pitchFamily="34" charset="0"/>
              </a:rPr>
              <a:t> untersuchte Region</a:t>
            </a:r>
          </a:p>
        </p:txBody>
      </p:sp>
      <p:sp>
        <p:nvSpPr>
          <p:cNvPr id="12" name="Textfeld 11">
            <a:extLst>
              <a:ext uri="{FF2B5EF4-FFF2-40B4-BE49-F238E27FC236}">
                <a16:creationId xmlns:a16="http://schemas.microsoft.com/office/drawing/2014/main" id="{29C52808-6FF6-065B-6B5F-C3DD8251D26E}"/>
              </a:ext>
            </a:extLst>
          </p:cNvPr>
          <p:cNvSpPr txBox="1">
            <a:spLocks noChangeArrowheads="1"/>
          </p:cNvSpPr>
          <p:nvPr/>
        </p:nvSpPr>
        <p:spPr bwMode="auto">
          <a:xfrm>
            <a:off x="1076491" y="4688085"/>
            <a:ext cx="2696572"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a:latin typeface="Arial" panose="020B0604020202020204" pitchFamily="34" charset="0"/>
                <a:cs typeface="Arial" panose="020B0604020202020204" pitchFamily="34" charset="0"/>
              </a:rPr>
              <a:t> Rechtfertigende Indikation</a:t>
            </a:r>
          </a:p>
        </p:txBody>
      </p:sp>
      <p:sp>
        <p:nvSpPr>
          <p:cNvPr id="13" name="Textfeld 12">
            <a:extLst>
              <a:ext uri="{FF2B5EF4-FFF2-40B4-BE49-F238E27FC236}">
                <a16:creationId xmlns:a16="http://schemas.microsoft.com/office/drawing/2014/main" id="{3019E4C2-11C6-4BEF-87DF-53A495C0B219}"/>
              </a:ext>
            </a:extLst>
          </p:cNvPr>
          <p:cNvSpPr txBox="1">
            <a:spLocks noChangeArrowheads="1"/>
          </p:cNvSpPr>
          <p:nvPr/>
        </p:nvSpPr>
        <p:spPr bwMode="auto">
          <a:xfrm>
            <a:off x="1076491" y="5061148"/>
            <a:ext cx="1715534"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dirty="0">
                <a:latin typeface="Arial" panose="020B0604020202020204" pitchFamily="34" charset="0"/>
                <a:cs typeface="Arial" panose="020B0604020202020204" pitchFamily="34" charset="0"/>
              </a:rPr>
              <a:t> Röntgenbefund</a:t>
            </a:r>
          </a:p>
        </p:txBody>
      </p:sp>
      <p:sp>
        <p:nvSpPr>
          <p:cNvPr id="14" name="Textfeld 13">
            <a:extLst>
              <a:ext uri="{FF2B5EF4-FFF2-40B4-BE49-F238E27FC236}">
                <a16:creationId xmlns:a16="http://schemas.microsoft.com/office/drawing/2014/main" id="{0B9D6F85-BF05-8A35-8679-814E9CB322DE}"/>
              </a:ext>
            </a:extLst>
          </p:cNvPr>
          <p:cNvSpPr txBox="1">
            <a:spLocks noChangeArrowheads="1"/>
          </p:cNvSpPr>
          <p:nvPr/>
        </p:nvSpPr>
        <p:spPr bwMode="auto">
          <a:xfrm>
            <a:off x="4954808" y="3899038"/>
            <a:ext cx="3276859" cy="338554"/>
          </a:xfrm>
          <a:prstGeom prst="rect">
            <a:avLst/>
          </a:prstGeom>
          <a:noFill/>
          <a:ln w="9525">
            <a:noFill/>
            <a:miter lim="800000"/>
            <a:headEnd/>
            <a:tailEnd/>
          </a:ln>
        </p:spPr>
        <p:txBody>
          <a:bodyPr wrap="none">
            <a:prstTxWarp prst="textNoShape">
              <a:avLst/>
            </a:prstTxWarp>
            <a:spAutoFit/>
          </a:bodyPr>
          <a:lstStyle/>
          <a:p>
            <a:pPr>
              <a:buFont typeface="Arial" charset="0"/>
              <a:buChar char="•"/>
            </a:pPr>
            <a:r>
              <a:rPr lang="de-DE" sz="1600">
                <a:latin typeface="Arial" panose="020B0604020202020204" pitchFamily="34" charset="0"/>
                <a:cs typeface="Arial" panose="020B0604020202020204" pitchFamily="34" charset="0"/>
              </a:rPr>
              <a:t> Strahlenbelastung des Patienten</a:t>
            </a:r>
          </a:p>
        </p:txBody>
      </p:sp>
      <p:sp>
        <p:nvSpPr>
          <p:cNvPr id="15" name="Textfeld 14">
            <a:extLst>
              <a:ext uri="{FF2B5EF4-FFF2-40B4-BE49-F238E27FC236}">
                <a16:creationId xmlns:a16="http://schemas.microsoft.com/office/drawing/2014/main" id="{5BC820A8-34CA-4398-B826-DB45A6E481ED}"/>
              </a:ext>
            </a:extLst>
          </p:cNvPr>
          <p:cNvSpPr txBox="1">
            <a:spLocks noChangeArrowheads="1"/>
          </p:cNvSpPr>
          <p:nvPr/>
        </p:nvSpPr>
        <p:spPr bwMode="auto">
          <a:xfrm>
            <a:off x="5299612" y="4206815"/>
            <a:ext cx="2725426"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Zahnfilm: Belichtungszeit</a:t>
            </a:r>
          </a:p>
        </p:txBody>
      </p:sp>
      <p:sp>
        <p:nvSpPr>
          <p:cNvPr id="16" name="Textfeld 15">
            <a:extLst>
              <a:ext uri="{FF2B5EF4-FFF2-40B4-BE49-F238E27FC236}">
                <a16:creationId xmlns:a16="http://schemas.microsoft.com/office/drawing/2014/main" id="{C2804AF9-1D35-2CF9-BD79-9F10B21AE8A0}"/>
              </a:ext>
            </a:extLst>
          </p:cNvPr>
          <p:cNvSpPr txBox="1">
            <a:spLocks noChangeArrowheads="1"/>
          </p:cNvSpPr>
          <p:nvPr/>
        </p:nvSpPr>
        <p:spPr bwMode="auto">
          <a:xfrm>
            <a:off x="5299612" y="4465988"/>
            <a:ext cx="2023311"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OPG: kV und mA</a:t>
            </a:r>
          </a:p>
        </p:txBody>
      </p:sp>
      <p:sp>
        <p:nvSpPr>
          <p:cNvPr id="17" name="Textfeld 16">
            <a:extLst>
              <a:ext uri="{FF2B5EF4-FFF2-40B4-BE49-F238E27FC236}">
                <a16:creationId xmlns:a16="http://schemas.microsoft.com/office/drawing/2014/main" id="{63585802-B9C3-7F4F-1E2C-D0695DDD8070}"/>
              </a:ext>
            </a:extLst>
          </p:cNvPr>
          <p:cNvSpPr txBox="1">
            <a:spLocks noChangeArrowheads="1"/>
          </p:cNvSpPr>
          <p:nvPr/>
        </p:nvSpPr>
        <p:spPr bwMode="auto">
          <a:xfrm>
            <a:off x="5299612" y="4753371"/>
            <a:ext cx="3107326"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FRS: kV, mA, Belichtungszeit</a:t>
            </a:r>
          </a:p>
        </p:txBody>
      </p:sp>
      <p:sp>
        <p:nvSpPr>
          <p:cNvPr id="21" name="Textfeld 20">
            <a:extLst>
              <a:ext uri="{FF2B5EF4-FFF2-40B4-BE49-F238E27FC236}">
                <a16:creationId xmlns:a16="http://schemas.microsoft.com/office/drawing/2014/main" id="{E29D545C-1654-9A7F-C131-E413F8313148}"/>
              </a:ext>
            </a:extLst>
          </p:cNvPr>
          <p:cNvSpPr txBox="1">
            <a:spLocks noChangeArrowheads="1"/>
          </p:cNvSpPr>
          <p:nvPr/>
        </p:nvSpPr>
        <p:spPr bwMode="auto">
          <a:xfrm>
            <a:off x="5308784" y="5040050"/>
            <a:ext cx="3084562"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DVT: kV, mA, Belichtungszeit</a:t>
            </a:r>
          </a:p>
        </p:txBody>
      </p:sp>
    </p:spTree>
    <p:extLst>
      <p:ext uri="{BB962C8B-B14F-4D97-AF65-F5344CB8AC3E}">
        <p14:creationId xmlns:p14="http://schemas.microsoft.com/office/powerpoint/2010/main" val="134081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linds(horizontal)">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linds(horizont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linds(horizontal)">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2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5797EE-A1E9-3513-D1B0-AF4398868DFF}"/>
              </a:ext>
            </a:extLst>
          </p:cNvPr>
          <p:cNvSpPr>
            <a:spLocks noGrp="1"/>
          </p:cNvSpPr>
          <p:nvPr>
            <p:ph type="title"/>
          </p:nvPr>
        </p:nvSpPr>
        <p:spPr>
          <a:xfrm>
            <a:off x="410284" y="191726"/>
            <a:ext cx="6608233" cy="1143000"/>
          </a:xfrm>
        </p:spPr>
        <p:txBody>
          <a:bodyPr/>
          <a:lstStyle/>
          <a:p>
            <a:r>
              <a:rPr lang="de-DE" dirty="0"/>
              <a:t>Qualitätssicherung</a:t>
            </a:r>
          </a:p>
        </p:txBody>
      </p:sp>
      <p:sp>
        <p:nvSpPr>
          <p:cNvPr id="4" name="Textfeld 3">
            <a:extLst>
              <a:ext uri="{FF2B5EF4-FFF2-40B4-BE49-F238E27FC236}">
                <a16:creationId xmlns:a16="http://schemas.microsoft.com/office/drawing/2014/main" id="{BA46E2A8-0620-0BCC-3909-5AF921022A45}"/>
              </a:ext>
            </a:extLst>
          </p:cNvPr>
          <p:cNvSpPr txBox="1"/>
          <p:nvPr/>
        </p:nvSpPr>
        <p:spPr>
          <a:xfrm>
            <a:off x="410284" y="2972465"/>
            <a:ext cx="8323432" cy="913070"/>
          </a:xfrm>
          <a:prstGeom prst="rect">
            <a:avLst/>
          </a:prstGeom>
          <a:noFill/>
        </p:spPr>
        <p:txBody>
          <a:bodyPr wrap="none" rtlCol="0">
            <a:spAutoFit/>
          </a:bodyPr>
          <a:lstStyle/>
          <a:p>
            <a:r>
              <a:rPr lang="de-DE" altLang="de-DE" sz="2000" dirty="0">
                <a:latin typeface="Arial" panose="020B0604020202020204" pitchFamily="34" charset="0"/>
                <a:cs typeface="Arial" panose="020B0604020202020204" pitchFamily="34" charset="0"/>
              </a:rPr>
              <a:t>Vor Inbetriebnahme einer Röntgenanlage muss eine </a:t>
            </a:r>
            <a:r>
              <a:rPr lang="de-DE" altLang="de-DE" sz="2000" b="1" dirty="0">
                <a:latin typeface="Arial" panose="020B0604020202020204" pitchFamily="34" charset="0"/>
                <a:cs typeface="Arial" panose="020B0604020202020204" pitchFamily="34" charset="0"/>
              </a:rPr>
              <a:t>Abnahmeprüfung</a:t>
            </a:r>
          </a:p>
          <a:p>
            <a:r>
              <a:rPr lang="de-DE" altLang="de-DE" sz="2000" dirty="0">
                <a:latin typeface="Arial" panose="020B0604020202020204" pitchFamily="34" charset="0"/>
                <a:cs typeface="Arial" panose="020B0604020202020204" pitchFamily="34" charset="0"/>
              </a:rPr>
              <a:t>durch den </a:t>
            </a:r>
            <a:r>
              <a:rPr lang="de-DE" altLang="de-DE" sz="2000" b="1" dirty="0">
                <a:latin typeface="Arial" panose="020B0604020202020204" pitchFamily="34" charset="0"/>
                <a:cs typeface="Arial" panose="020B0604020202020204" pitchFamily="34" charset="0"/>
              </a:rPr>
              <a:t>Hersteller oder Lieferant</a:t>
            </a:r>
            <a:r>
              <a:rPr lang="de-DE" altLang="de-DE" sz="2000" dirty="0">
                <a:latin typeface="Arial" panose="020B0604020202020204" pitchFamily="34" charset="0"/>
                <a:cs typeface="Arial" panose="020B0604020202020204" pitchFamily="34" charset="0"/>
              </a:rPr>
              <a:t> erfolgen.</a:t>
            </a:r>
          </a:p>
          <a:p>
            <a:endParaRPr lang="de-DE" sz="2000" baseline="30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0185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67B3BF-1A28-905E-3142-098886E9B98F}"/>
              </a:ext>
            </a:extLst>
          </p:cNvPr>
          <p:cNvSpPr>
            <a:spLocks noGrp="1"/>
          </p:cNvSpPr>
          <p:nvPr>
            <p:ph type="title"/>
          </p:nvPr>
        </p:nvSpPr>
        <p:spPr/>
        <p:txBody>
          <a:bodyPr/>
          <a:lstStyle/>
          <a:p>
            <a:r>
              <a:rPr lang="de-DE" dirty="0"/>
              <a:t>Inbetriebnahme Röntgengerät</a:t>
            </a:r>
          </a:p>
        </p:txBody>
      </p:sp>
      <p:graphicFrame>
        <p:nvGraphicFramePr>
          <p:cNvPr id="7" name="Tabelle 6">
            <a:extLst>
              <a:ext uri="{FF2B5EF4-FFF2-40B4-BE49-F238E27FC236}">
                <a16:creationId xmlns:a16="http://schemas.microsoft.com/office/drawing/2014/main" id="{8274B0BA-1CBE-3910-0DAF-FADF6CAFEEA3}"/>
              </a:ext>
            </a:extLst>
          </p:cNvPr>
          <p:cNvGraphicFramePr>
            <a:graphicFrameLocks noGrp="1"/>
          </p:cNvGraphicFramePr>
          <p:nvPr>
            <p:extLst>
              <p:ext uri="{D42A27DB-BD31-4B8C-83A1-F6EECF244321}">
                <p14:modId xmlns:p14="http://schemas.microsoft.com/office/powerpoint/2010/main" val="102484681"/>
              </p:ext>
            </p:extLst>
          </p:nvPr>
        </p:nvGraphicFramePr>
        <p:xfrm>
          <a:off x="546265" y="2148823"/>
          <a:ext cx="8166811" cy="3600336"/>
        </p:xfrm>
        <a:graphic>
          <a:graphicData uri="http://schemas.openxmlformats.org/drawingml/2006/table">
            <a:tbl>
              <a:tblPr>
                <a:tableStyleId>{35758FB7-9AC5-4552-8A53-C91805E547FA}</a:tableStyleId>
              </a:tblPr>
              <a:tblGrid>
                <a:gridCol w="4092027">
                  <a:extLst>
                    <a:ext uri="{9D8B030D-6E8A-4147-A177-3AD203B41FA5}">
                      <a16:colId xmlns:a16="http://schemas.microsoft.com/office/drawing/2014/main" val="2092219814"/>
                    </a:ext>
                  </a:extLst>
                </a:gridCol>
                <a:gridCol w="4074784">
                  <a:extLst>
                    <a:ext uri="{9D8B030D-6E8A-4147-A177-3AD203B41FA5}">
                      <a16:colId xmlns:a16="http://schemas.microsoft.com/office/drawing/2014/main" val="2471494136"/>
                    </a:ext>
                  </a:extLst>
                </a:gridCol>
              </a:tblGrid>
              <a:tr h="447246">
                <a:tc>
                  <a:txBody>
                    <a:bodyPr/>
                    <a:lstStyle/>
                    <a:p>
                      <a:r>
                        <a:rPr lang="de-DE" sz="1400" b="1" dirty="0">
                          <a:effectLst/>
                          <a:latin typeface="Arial" panose="020B0604020202020204" pitchFamily="34" charset="0"/>
                          <a:cs typeface="Arial" panose="020B0604020202020204" pitchFamily="34" charset="0"/>
                        </a:rPr>
                        <a:t>Was ist zu tun? </a:t>
                      </a:r>
                      <a:endParaRPr lang="de-DE" sz="1400" dirty="0">
                        <a:effectLst/>
                        <a:latin typeface="Arial" panose="020B0604020202020204" pitchFamily="34" charset="0"/>
                        <a:cs typeface="Arial" panose="020B0604020202020204" pitchFamily="34" charset="0"/>
                      </a:endParaRPr>
                    </a:p>
                  </a:txBody>
                  <a:tcPr anchor="ctr"/>
                </a:tc>
                <a:tc>
                  <a:txBody>
                    <a:bodyPr/>
                    <a:lstStyle/>
                    <a:p>
                      <a:r>
                        <a:rPr lang="de-DE" sz="1400" b="1" dirty="0">
                          <a:effectLst/>
                          <a:latin typeface="Arial" panose="020B0604020202020204" pitchFamily="34" charset="0"/>
                          <a:cs typeface="Arial" panose="020B0604020202020204" pitchFamily="34" charset="0"/>
                        </a:rPr>
                        <a:t>Wer hat es zu tun? </a:t>
                      </a:r>
                      <a:endParaRPr lang="de-DE" sz="1400"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87679341"/>
                  </a:ext>
                </a:extLst>
              </a:tr>
              <a:tr h="380160">
                <a:tc>
                  <a:txBody>
                    <a:bodyPr/>
                    <a:lstStyle/>
                    <a:p>
                      <a:r>
                        <a:rPr lang="de-DE" sz="1100" dirty="0">
                          <a:effectLst/>
                          <a:latin typeface="Arial" panose="020B0604020202020204" pitchFamily="34" charset="0"/>
                          <a:cs typeface="Arial" panose="020B0604020202020204" pitchFamily="34" charset="0"/>
                        </a:rPr>
                        <a:t>Aufstellung </a:t>
                      </a:r>
                      <a:endParaRPr lang="de-DE" dirty="0">
                        <a:effectLst/>
                        <a:latin typeface="Arial" panose="020B0604020202020204" pitchFamily="34" charset="0"/>
                        <a:cs typeface="Arial" panose="020B0604020202020204" pitchFamily="34" charset="0"/>
                      </a:endParaRPr>
                    </a:p>
                  </a:txBody>
                  <a:tcPr anchor="ctr"/>
                </a:tc>
                <a:tc>
                  <a:txBody>
                    <a:bodyPr/>
                    <a:lstStyle/>
                    <a:p>
                      <a:r>
                        <a:rPr lang="de-DE" sz="1100">
                          <a:effectLst/>
                          <a:latin typeface="Arial" panose="020B0604020202020204" pitchFamily="34" charset="0"/>
                          <a:cs typeface="Arial" panose="020B0604020202020204" pitchFamily="34" charset="0"/>
                        </a:rPr>
                        <a:t>Hersteller/Lieferant </a:t>
                      </a:r>
                      <a:endParaRPr lang="de-DE">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942871078"/>
                  </a:ext>
                </a:extLst>
              </a:tr>
              <a:tr h="380160">
                <a:tc>
                  <a:txBody>
                    <a:bodyPr/>
                    <a:lstStyle/>
                    <a:p>
                      <a:r>
                        <a:rPr lang="de-DE" sz="1100" dirty="0" err="1">
                          <a:effectLst/>
                          <a:latin typeface="Arial" panose="020B0604020202020204" pitchFamily="34" charset="0"/>
                          <a:cs typeface="Arial" panose="020B0604020202020204" pitchFamily="34" charset="0"/>
                        </a:rPr>
                        <a:t>Abnahmeprüfung</a:t>
                      </a:r>
                      <a:r>
                        <a:rPr lang="de-DE" sz="1100" dirty="0">
                          <a:effectLst/>
                          <a:latin typeface="Arial" panose="020B0604020202020204" pitchFamily="34" charset="0"/>
                          <a:cs typeface="Arial" panose="020B0604020202020204" pitchFamily="34" charset="0"/>
                        </a:rPr>
                        <a:t> </a:t>
                      </a:r>
                      <a:endParaRPr lang="de-DE" dirty="0">
                        <a:effectLst/>
                        <a:latin typeface="Arial" panose="020B0604020202020204" pitchFamily="34" charset="0"/>
                        <a:cs typeface="Arial" panose="020B0604020202020204" pitchFamily="34" charset="0"/>
                      </a:endParaRPr>
                    </a:p>
                  </a:txBody>
                  <a:tcPr anchor="ctr"/>
                </a:tc>
                <a:tc>
                  <a:txBody>
                    <a:bodyPr/>
                    <a:lstStyle/>
                    <a:p>
                      <a:r>
                        <a:rPr lang="de-DE" sz="1100">
                          <a:effectLst/>
                          <a:latin typeface="Arial" panose="020B0604020202020204" pitchFamily="34" charset="0"/>
                          <a:cs typeface="Arial" panose="020B0604020202020204" pitchFamily="34" charset="0"/>
                        </a:rPr>
                        <a:t>Hersteller/Lieferant </a:t>
                      </a:r>
                      <a:endParaRPr lang="de-DE">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34923390"/>
                  </a:ext>
                </a:extLst>
              </a:tr>
              <a:tr h="626145">
                <a:tc>
                  <a:txBody>
                    <a:bodyPr/>
                    <a:lstStyle/>
                    <a:p>
                      <a:r>
                        <a:rPr lang="de-DE" sz="1100" dirty="0" err="1">
                          <a:effectLst/>
                          <a:latin typeface="Arial" panose="020B0604020202020204" pitchFamily="34" charset="0"/>
                          <a:cs typeface="Arial" panose="020B0604020202020204" pitchFamily="34" charset="0"/>
                        </a:rPr>
                        <a:t>Sachverständigenprüfung</a:t>
                      </a:r>
                      <a:br>
                        <a:rPr lang="de-DE" sz="1100" dirty="0">
                          <a:effectLst/>
                          <a:latin typeface="Arial" panose="020B0604020202020204" pitchFamily="34" charset="0"/>
                          <a:cs typeface="Arial" panose="020B0604020202020204" pitchFamily="34" charset="0"/>
                        </a:rPr>
                      </a:br>
                      <a:r>
                        <a:rPr lang="de-DE" sz="1100" dirty="0">
                          <a:effectLst/>
                          <a:latin typeface="Arial" panose="020B0604020202020204" pitchFamily="34" charset="0"/>
                          <a:cs typeface="Arial" panose="020B0604020202020204" pitchFamily="34" charset="0"/>
                        </a:rPr>
                        <a:t>mit Kontrolle der </a:t>
                      </a:r>
                      <a:r>
                        <a:rPr lang="de-DE" sz="1100" dirty="0" err="1">
                          <a:effectLst/>
                          <a:latin typeface="Arial" panose="020B0604020202020204" pitchFamily="34" charset="0"/>
                          <a:cs typeface="Arial" panose="020B0604020202020204" pitchFamily="34" charset="0"/>
                        </a:rPr>
                        <a:t>Abnahmeprüfung</a:t>
                      </a:r>
                      <a:r>
                        <a:rPr lang="de-DE" sz="1100" dirty="0">
                          <a:effectLst/>
                          <a:latin typeface="Arial" panose="020B0604020202020204" pitchFamily="34" charset="0"/>
                          <a:cs typeface="Arial" panose="020B0604020202020204" pitchFamily="34" charset="0"/>
                        </a:rPr>
                        <a:t> </a:t>
                      </a:r>
                      <a:endParaRPr lang="de-DE" dirty="0">
                        <a:effectLst/>
                        <a:latin typeface="Arial" panose="020B0604020202020204" pitchFamily="34" charset="0"/>
                        <a:cs typeface="Arial" panose="020B0604020202020204" pitchFamily="34" charset="0"/>
                      </a:endParaRPr>
                    </a:p>
                  </a:txBody>
                  <a:tcPr anchor="ctr"/>
                </a:tc>
                <a:tc>
                  <a:txBody>
                    <a:bodyPr/>
                    <a:lstStyle/>
                    <a:p>
                      <a:r>
                        <a:rPr lang="de-DE" sz="1100" dirty="0" err="1">
                          <a:effectLst/>
                          <a:latin typeface="Arial" panose="020B0604020202020204" pitchFamily="34" charset="0"/>
                          <a:cs typeface="Arial" panose="020B0604020202020204" pitchFamily="34" charset="0"/>
                        </a:rPr>
                        <a:t>Behördlich</a:t>
                      </a:r>
                      <a:r>
                        <a:rPr lang="de-DE" sz="1100" dirty="0">
                          <a:effectLst/>
                          <a:latin typeface="Arial" panose="020B0604020202020204" pitchFamily="34" charset="0"/>
                          <a:cs typeface="Arial" panose="020B0604020202020204" pitchFamily="34" charset="0"/>
                        </a:rPr>
                        <a:t> bestimmter </a:t>
                      </a:r>
                      <a:r>
                        <a:rPr lang="de-DE" sz="1100" dirty="0" err="1">
                          <a:effectLst/>
                          <a:latin typeface="Arial" panose="020B0604020202020204" pitchFamily="34" charset="0"/>
                          <a:cs typeface="Arial" panose="020B0604020202020204" pitchFamily="34" charset="0"/>
                        </a:rPr>
                        <a:t>Sachverständiger</a:t>
                      </a:r>
                      <a:r>
                        <a:rPr lang="de-DE" sz="1100" dirty="0">
                          <a:effectLst/>
                          <a:latin typeface="Arial" panose="020B0604020202020204" pitchFamily="34" charset="0"/>
                          <a:cs typeface="Arial" panose="020B0604020202020204" pitchFamily="34" charset="0"/>
                        </a:rPr>
                        <a:t> nach </a:t>
                      </a:r>
                      <a:r>
                        <a:rPr lang="de-DE" sz="1100" dirty="0" err="1">
                          <a:effectLst/>
                          <a:latin typeface="Arial" panose="020B0604020202020204" pitchFamily="34" charset="0"/>
                          <a:cs typeface="Arial" panose="020B0604020202020204" pitchFamily="34" charset="0"/>
                        </a:rPr>
                        <a:t>StrlSchG</a:t>
                      </a:r>
                      <a:r>
                        <a:rPr lang="de-DE" sz="1100" dirty="0">
                          <a:effectLst/>
                          <a:latin typeface="Arial" panose="020B0604020202020204" pitchFamily="34" charset="0"/>
                          <a:cs typeface="Arial" panose="020B0604020202020204" pitchFamily="34" charset="0"/>
                        </a:rPr>
                        <a:t>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0698852"/>
                  </a:ext>
                </a:extLst>
              </a:tr>
              <a:tr h="626145">
                <a:tc>
                  <a:txBody>
                    <a:bodyPr/>
                    <a:lstStyle/>
                    <a:p>
                      <a:r>
                        <a:rPr lang="de-DE" sz="1100" dirty="0">
                          <a:effectLst/>
                          <a:latin typeface="Arial" panose="020B0604020202020204" pitchFamily="34" charset="0"/>
                          <a:cs typeface="Arial" panose="020B0604020202020204" pitchFamily="34" charset="0"/>
                        </a:rPr>
                        <a:t>Anzeige des beabsichtigten Betriebs der </a:t>
                      </a:r>
                      <a:r>
                        <a:rPr lang="de-DE" sz="1100" dirty="0" err="1">
                          <a:effectLst/>
                          <a:latin typeface="Arial" panose="020B0604020202020204" pitchFamily="34" charset="0"/>
                          <a:cs typeface="Arial" panose="020B0604020202020204" pitchFamily="34" charset="0"/>
                        </a:rPr>
                        <a:t>Röntgeneinrichtung</a:t>
                      </a:r>
                      <a:r>
                        <a:rPr lang="de-DE" sz="1100" dirty="0">
                          <a:effectLst/>
                          <a:latin typeface="Arial" panose="020B0604020202020204" pitchFamily="34" charset="0"/>
                          <a:cs typeface="Arial" panose="020B0604020202020204" pitchFamily="34" charset="0"/>
                        </a:rPr>
                        <a:t> bei der </a:t>
                      </a:r>
                      <a:r>
                        <a:rPr lang="de-DE" sz="1100" dirty="0" err="1">
                          <a:effectLst/>
                          <a:latin typeface="Arial" panose="020B0604020202020204" pitchFamily="34" charset="0"/>
                          <a:cs typeface="Arial" panose="020B0604020202020204" pitchFamily="34" charset="0"/>
                        </a:rPr>
                        <a:t>zuständigen</a:t>
                      </a:r>
                      <a:r>
                        <a:rPr lang="de-DE" sz="1100" dirty="0">
                          <a:effectLst/>
                          <a:latin typeface="Arial" panose="020B0604020202020204" pitchFamily="34" charset="0"/>
                          <a:cs typeface="Arial" panose="020B0604020202020204" pitchFamily="34" charset="0"/>
                        </a:rPr>
                        <a:t> </a:t>
                      </a:r>
                      <a:r>
                        <a:rPr lang="de-DE" sz="1100" dirty="0" err="1">
                          <a:effectLst/>
                          <a:latin typeface="Arial" panose="020B0604020202020204" pitchFamily="34" charset="0"/>
                          <a:cs typeface="Arial" panose="020B0604020202020204" pitchFamily="34" charset="0"/>
                        </a:rPr>
                        <a:t>Behörde</a:t>
                      </a:r>
                      <a:r>
                        <a:rPr lang="de-DE" sz="1100" dirty="0">
                          <a:effectLst/>
                          <a:latin typeface="Arial" panose="020B0604020202020204" pitchFamily="34" charset="0"/>
                          <a:cs typeface="Arial" panose="020B0604020202020204" pitchFamily="34" charset="0"/>
                        </a:rPr>
                        <a:t> </a:t>
                      </a:r>
                      <a:endParaRPr lang="de-DE" dirty="0">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Zahnarzt, </a:t>
                      </a:r>
                      <a:r>
                        <a:rPr lang="de-DE" sz="1100" dirty="0" err="1">
                          <a:effectLst/>
                          <a:latin typeface="Arial" panose="020B0604020202020204" pitchFamily="34" charset="0"/>
                          <a:cs typeface="Arial" panose="020B0604020202020204" pitchFamily="34" charset="0"/>
                        </a:rPr>
                        <a:t>spätestens</a:t>
                      </a:r>
                      <a:r>
                        <a:rPr lang="de-DE" sz="1100" dirty="0">
                          <a:effectLst/>
                          <a:latin typeface="Arial" panose="020B0604020202020204" pitchFamily="34" charset="0"/>
                          <a:cs typeface="Arial" panose="020B0604020202020204" pitchFamily="34" charset="0"/>
                        </a:rPr>
                        <a:t> 4 Wochen vor Inbetriebnahme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106165261"/>
                  </a:ext>
                </a:extLst>
              </a:tr>
              <a:tr h="380160">
                <a:tc>
                  <a:txBody>
                    <a:bodyPr/>
                    <a:lstStyle/>
                    <a:p>
                      <a:r>
                        <a:rPr lang="de-DE" sz="1100">
                          <a:effectLst/>
                          <a:latin typeface="Arial" panose="020B0604020202020204" pitchFamily="34" charset="0"/>
                          <a:cs typeface="Arial" panose="020B0604020202020204" pitchFamily="34" charset="0"/>
                        </a:rPr>
                        <a:t>Anmeldung bei der Zahnärztlichen Stelle </a:t>
                      </a:r>
                      <a:endParaRPr lang="de-DE">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Zahnarzt, beauftragte Person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456594671"/>
                  </a:ext>
                </a:extLst>
              </a:tr>
              <a:tr h="380160">
                <a:tc>
                  <a:txBody>
                    <a:bodyPr/>
                    <a:lstStyle/>
                    <a:p>
                      <a:r>
                        <a:rPr lang="de-DE" sz="1100">
                          <a:effectLst/>
                          <a:latin typeface="Arial" panose="020B0604020202020204" pitchFamily="34" charset="0"/>
                          <a:cs typeface="Arial" panose="020B0604020202020204" pitchFamily="34" charset="0"/>
                        </a:rPr>
                        <a:t>Konstanzprüfung </a:t>
                      </a:r>
                      <a:endParaRPr lang="de-DE">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Zahnarzt, beauftragte Person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78229755"/>
                  </a:ext>
                </a:extLst>
              </a:tr>
              <a:tr h="380160">
                <a:tc>
                  <a:txBody>
                    <a:bodyPr/>
                    <a:lstStyle/>
                    <a:p>
                      <a:r>
                        <a:rPr lang="de-DE" sz="1100">
                          <a:effectLst/>
                          <a:latin typeface="Arial" panose="020B0604020202020204" pitchFamily="34" charset="0"/>
                          <a:cs typeface="Arial" panose="020B0604020202020204" pitchFamily="34" charset="0"/>
                        </a:rPr>
                        <a:t>Sachverständigenprüfung alle 5 Jahre </a:t>
                      </a:r>
                      <a:endParaRPr lang="de-DE">
                        <a:effectLst/>
                        <a:latin typeface="Arial" panose="020B0604020202020204" pitchFamily="34" charset="0"/>
                        <a:cs typeface="Arial" panose="020B0604020202020204" pitchFamily="34" charset="0"/>
                      </a:endParaRPr>
                    </a:p>
                  </a:txBody>
                  <a:tcPr anchor="ctr"/>
                </a:tc>
                <a:tc>
                  <a:txBody>
                    <a:bodyPr/>
                    <a:lstStyle/>
                    <a:p>
                      <a:r>
                        <a:rPr lang="de-DE" sz="1100" dirty="0" err="1">
                          <a:effectLst/>
                          <a:latin typeface="Arial" panose="020B0604020202020204" pitchFamily="34" charset="0"/>
                          <a:cs typeface="Arial" panose="020B0604020202020204" pitchFamily="34" charset="0"/>
                        </a:rPr>
                        <a:t>Sachverständiger</a:t>
                      </a:r>
                      <a:r>
                        <a:rPr lang="de-DE" sz="1100" dirty="0">
                          <a:effectLst/>
                          <a:latin typeface="Arial" panose="020B0604020202020204" pitchFamily="34" charset="0"/>
                          <a:cs typeface="Arial" panose="020B0604020202020204" pitchFamily="34" charset="0"/>
                        </a:rPr>
                        <a:t>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02059553"/>
                  </a:ext>
                </a:extLst>
              </a:tr>
            </a:tbl>
          </a:graphicData>
        </a:graphic>
      </p:graphicFrame>
    </p:spTree>
    <p:extLst>
      <p:ext uri="{BB962C8B-B14F-4D97-AF65-F5344CB8AC3E}">
        <p14:creationId xmlns:p14="http://schemas.microsoft.com/office/powerpoint/2010/main" val="7205271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3A39AB-784E-552E-9CD2-DA249ABA98B6}"/>
              </a:ext>
            </a:extLst>
          </p:cNvPr>
          <p:cNvSpPr>
            <a:spLocks noGrp="1"/>
          </p:cNvSpPr>
          <p:nvPr>
            <p:ph type="title"/>
          </p:nvPr>
        </p:nvSpPr>
        <p:spPr/>
        <p:txBody>
          <a:bodyPr/>
          <a:lstStyle/>
          <a:p>
            <a:r>
              <a:rPr lang="de-DE" dirty="0"/>
              <a:t>Abnahmeprüfung</a:t>
            </a:r>
          </a:p>
        </p:txBody>
      </p:sp>
      <p:graphicFrame>
        <p:nvGraphicFramePr>
          <p:cNvPr id="5" name="Group 32">
            <a:extLst>
              <a:ext uri="{FF2B5EF4-FFF2-40B4-BE49-F238E27FC236}">
                <a16:creationId xmlns:a16="http://schemas.microsoft.com/office/drawing/2014/main" id="{575E751C-CBF3-9E75-2E79-D24C2E2954F6}"/>
              </a:ext>
            </a:extLst>
          </p:cNvPr>
          <p:cNvGraphicFramePr>
            <a:graphicFrameLocks noGrp="1"/>
          </p:cNvGraphicFramePr>
          <p:nvPr>
            <p:extLst>
              <p:ext uri="{D42A27DB-BD31-4B8C-83A1-F6EECF244321}">
                <p14:modId xmlns:p14="http://schemas.microsoft.com/office/powerpoint/2010/main" val="571137093"/>
              </p:ext>
            </p:extLst>
          </p:nvPr>
        </p:nvGraphicFramePr>
        <p:xfrm>
          <a:off x="949057" y="2771933"/>
          <a:ext cx="6842125" cy="2571768"/>
        </p:xfrm>
        <a:graphic>
          <a:graphicData uri="http://schemas.openxmlformats.org/drawingml/2006/table">
            <a:tbl>
              <a:tblPr/>
              <a:tblGrid>
                <a:gridCol w="3422650">
                  <a:extLst>
                    <a:ext uri="{9D8B030D-6E8A-4147-A177-3AD203B41FA5}">
                      <a16:colId xmlns:a16="http://schemas.microsoft.com/office/drawing/2014/main" val="20000"/>
                    </a:ext>
                  </a:extLst>
                </a:gridCol>
                <a:gridCol w="298450">
                  <a:extLst>
                    <a:ext uri="{9D8B030D-6E8A-4147-A177-3AD203B41FA5}">
                      <a16:colId xmlns:a16="http://schemas.microsoft.com/office/drawing/2014/main" val="20001"/>
                    </a:ext>
                  </a:extLst>
                </a:gridCol>
                <a:gridCol w="3121025">
                  <a:extLst>
                    <a:ext uri="{9D8B030D-6E8A-4147-A177-3AD203B41FA5}">
                      <a16:colId xmlns:a16="http://schemas.microsoft.com/office/drawing/2014/main" val="20002"/>
                    </a:ext>
                  </a:extLst>
                </a:gridCol>
              </a:tblGrid>
              <a:tr h="3657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FFFFFF"/>
                          </a:solidFill>
                          <a:effectLst/>
                          <a:latin typeface="Arial" charset="0"/>
                        </a:rPr>
                        <a:t>Analog</a:t>
                      </a:r>
                    </a:p>
                  </a:txBody>
                  <a:tcPr marT="45697" marB="45697"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000000"/>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FFFFFF"/>
                          </a:solidFill>
                          <a:effectLst/>
                          <a:latin typeface="Arial" charset="0"/>
                        </a:rPr>
                        <a:t>Digital</a:t>
                      </a:r>
                    </a:p>
                  </a:txBody>
                  <a:tcPr marT="45697" marB="45697"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000000"/>
                    </a:solidFill>
                  </a:tcPr>
                </a:tc>
                <a:tc hMerge="1">
                  <a:txBody>
                    <a:bodyPr/>
                    <a:lstStyle/>
                    <a:p>
                      <a:endParaRPr lang="de-DE"/>
                    </a:p>
                  </a:txBody>
                  <a:tcPr/>
                </a:tc>
                <a:extLst>
                  <a:ext uri="{0D108BD9-81ED-4DB2-BD59-A6C34878D82A}">
                    <a16:rowId xmlns:a16="http://schemas.microsoft.com/office/drawing/2014/main" val="10000"/>
                  </a:ext>
                </a:extLst>
              </a:tr>
              <a:tr h="365710">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1" i="0" u="none" strike="noStrike" cap="none" normalizeH="0" baseline="0">
                          <a:ln>
                            <a:noFill/>
                          </a:ln>
                          <a:solidFill>
                            <a:srgbClr val="000000"/>
                          </a:solidFill>
                          <a:effectLst/>
                          <a:latin typeface="Arial" charset="0"/>
                        </a:rPr>
                        <a:t>Röntgengerät</a:t>
                      </a:r>
                    </a:p>
                  </a:txBody>
                  <a:tcPr marT="45697" marB="45697"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solidFill>
                      <a:srgbClr val="E7E7E7"/>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417296">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a:ln>
                            <a:noFill/>
                          </a:ln>
                          <a:solidFill>
                            <a:srgbClr val="002060"/>
                          </a:solidFill>
                          <a:effectLst/>
                          <a:latin typeface="Arial" charset="0"/>
                        </a:rPr>
                        <a:t>Filmverarbeitung</a:t>
                      </a:r>
                    </a:p>
                  </a:txBody>
                  <a:tcPr marT="45697" marB="45697" horzOverflow="overflow">
                    <a:lnL>
                      <a:noFill/>
                    </a:lnL>
                    <a:lnR>
                      <a:noFill/>
                    </a:lnR>
                    <a:lnT>
                      <a:noFill/>
                    </a:lnT>
                    <a:lnB>
                      <a:noFill/>
                    </a:lnB>
                    <a:lnTlToBr>
                      <a:noFill/>
                    </a:lnTlToBr>
                    <a:lnBlToTr>
                      <a:noFill/>
                    </a:lnBlToTr>
                    <a:solidFill>
                      <a:srgbClr val="FFFFFF"/>
                    </a:solidFill>
                  </a:tcPr>
                </a:tc>
                <a:tc hMerge="1">
                  <a:txBody>
                    <a:bodyPr/>
                    <a:lstStyle/>
                    <a:p>
                      <a:endParaRPr lang="de-DE"/>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chemeClr val="accent5"/>
                          </a:solidFill>
                          <a:effectLst/>
                          <a:latin typeface="Arial" charset="0"/>
                        </a:rPr>
                        <a:t>Sensor / Folie + Scanner</a:t>
                      </a:r>
                    </a:p>
                  </a:txBody>
                  <a:tcPr marT="45697" marB="45697" horzOverflow="overflow">
                    <a:lnL>
                      <a:noFill/>
                    </a:lnL>
                    <a:lnR>
                      <a:noFill/>
                    </a:lnR>
                    <a:lnT>
                      <a:noFill/>
                    </a:lnT>
                    <a:lnB>
                      <a:noFill/>
                    </a:lnB>
                    <a:lnTlToBr>
                      <a:noFill/>
                    </a:lnTlToBr>
                    <a:lnBlToTr>
                      <a:noFill/>
                    </a:lnBlToTr>
                    <a:solidFill>
                      <a:srgbClr val="FFFFFF"/>
                    </a:solidFill>
                  </a:tcPr>
                </a:tc>
                <a:extLst>
                  <a:ext uri="{0D108BD9-81ED-4DB2-BD59-A6C34878D82A}">
                    <a16:rowId xmlns:a16="http://schemas.microsoft.com/office/drawing/2014/main" val="10002"/>
                  </a:ext>
                </a:extLst>
              </a:tr>
              <a:tr h="64002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002060"/>
                          </a:solidFill>
                          <a:effectLst/>
                          <a:latin typeface="Arial" charset="0"/>
                        </a:rPr>
                        <a:t>Dunkelkammerbeleuchtung</a:t>
                      </a:r>
                      <a:endParaRPr kumimoji="0" lang="de-DE" sz="1800" b="1" i="0" u="none" strike="noStrike" cap="none" normalizeH="0" baseline="0" dirty="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a:ln>
                            <a:noFill/>
                          </a:ln>
                          <a:solidFill>
                            <a:srgbClr val="002060"/>
                          </a:solidFill>
                          <a:effectLst/>
                          <a:latin typeface="Arial" charset="0"/>
                        </a:rPr>
                        <a:t>ggf. Filmbetrachter</a:t>
                      </a:r>
                    </a:p>
                  </a:txBody>
                  <a:tcPr marT="45697" marB="45697" horzOverflow="overflow">
                    <a:lnL>
                      <a:noFill/>
                    </a:lnL>
                    <a:lnR>
                      <a:noFill/>
                    </a:lnR>
                    <a:lnT>
                      <a:noFill/>
                    </a:lnT>
                    <a:lnB>
                      <a:noFill/>
                    </a:lnB>
                    <a:lnTlToBr>
                      <a:noFill/>
                    </a:lnTlToBr>
                    <a:lnBlToTr>
                      <a:noFill/>
                    </a:lnBlToTr>
                    <a:solidFill>
                      <a:srgbClr val="E7E7E7"/>
                    </a:solidFill>
                  </a:tcPr>
                </a:tc>
                <a:tc hMerge="1">
                  <a:txBody>
                    <a:bodyPr/>
                    <a:lstStyle/>
                    <a:p>
                      <a:endParaRPr lang="de-DE"/>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a:ln>
                            <a:noFill/>
                          </a:ln>
                          <a:solidFill>
                            <a:schemeClr val="tx2"/>
                          </a:solidFill>
                          <a:effectLst/>
                          <a:latin typeface="Arial" charset="0"/>
                        </a:rPr>
                        <a:t>Befundmonitor</a:t>
                      </a:r>
                    </a:p>
                  </a:txBody>
                  <a:tcPr marT="45697" marB="45697" horzOverflow="overflow">
                    <a:lnL>
                      <a:noFill/>
                    </a:lnL>
                    <a:lnR>
                      <a:noFill/>
                    </a:lnR>
                    <a:lnT>
                      <a:noFill/>
                    </a:lnT>
                    <a:lnB>
                      <a:noFill/>
                    </a:lnB>
                    <a:lnTlToBr>
                      <a:noFill/>
                    </a:lnTlToBr>
                    <a:lnBlToTr>
                      <a:noFill/>
                    </a:lnBlToTr>
                    <a:solidFill>
                      <a:srgbClr val="E7E7E7"/>
                    </a:solidFill>
                  </a:tcPr>
                </a:tc>
                <a:extLst>
                  <a:ext uri="{0D108BD9-81ED-4DB2-BD59-A6C34878D82A}">
                    <a16:rowId xmlns:a16="http://schemas.microsoft.com/office/drawing/2014/main" val="10003"/>
                  </a:ext>
                </a:extLst>
              </a:tr>
              <a:tr h="417296">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1" i="0" u="none" strike="noStrike" cap="none" normalizeH="0" baseline="0">
                          <a:ln>
                            <a:noFill/>
                          </a:ln>
                          <a:solidFill>
                            <a:srgbClr val="FF3300"/>
                          </a:solidFill>
                          <a:effectLst/>
                          <a:latin typeface="Arial" charset="0"/>
                        </a:rPr>
                        <a:t>Festlegung der Bezugswerte für die Konstanzprüfung</a:t>
                      </a:r>
                    </a:p>
                  </a:txBody>
                  <a:tcPr marT="45697" marB="45697" horzOverflow="overflow">
                    <a:lnL>
                      <a:noFill/>
                    </a:lnL>
                    <a:lnR>
                      <a:noFill/>
                    </a:lnR>
                    <a:lnT>
                      <a:noFill/>
                    </a:lnT>
                    <a:lnB>
                      <a:noFill/>
                    </a:lnB>
                    <a:lnTlToBr>
                      <a:noFill/>
                    </a:lnTlToBr>
                    <a:lnBlToTr>
                      <a:noFill/>
                    </a:lnBlToTr>
                    <a:solidFill>
                      <a:srgbClr val="FFFFFF"/>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365710">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800" b="1" i="0" u="none" strike="noStrike" cap="none" normalizeH="0" baseline="0" dirty="0">
                          <a:ln>
                            <a:noFill/>
                          </a:ln>
                          <a:solidFill>
                            <a:srgbClr val="FF3300"/>
                          </a:solidFill>
                          <a:effectLst/>
                          <a:latin typeface="Arial" charset="0"/>
                        </a:rPr>
                        <a:t>Referenzbilder für die Konstanzprüfung</a:t>
                      </a:r>
                    </a:p>
                  </a:txBody>
                  <a:tcPr marT="45697" marB="45697"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solidFill>
                      <a:srgbClr val="E7E7E7"/>
                    </a:solid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5"/>
                  </a:ext>
                </a:extLst>
              </a:tr>
            </a:tbl>
          </a:graphicData>
        </a:graphic>
      </p:graphicFrame>
      <p:sp>
        <p:nvSpPr>
          <p:cNvPr id="6" name="Textfeld 5">
            <a:extLst>
              <a:ext uri="{FF2B5EF4-FFF2-40B4-BE49-F238E27FC236}">
                <a16:creationId xmlns:a16="http://schemas.microsoft.com/office/drawing/2014/main" id="{1E5E5B16-052F-6493-42B1-8480A04BF5AB}"/>
              </a:ext>
            </a:extLst>
          </p:cNvPr>
          <p:cNvSpPr txBox="1"/>
          <p:nvPr/>
        </p:nvSpPr>
        <p:spPr>
          <a:xfrm>
            <a:off x="850900" y="1944413"/>
            <a:ext cx="4519250" cy="646331"/>
          </a:xfrm>
          <a:prstGeom prst="rect">
            <a:avLst/>
          </a:prstGeom>
          <a:noFill/>
        </p:spPr>
        <p:txBody>
          <a:bodyPr wrap="none" rtlCol="0">
            <a:spAutoFit/>
          </a:bodyPr>
          <a:lstStyle/>
          <a:p>
            <a:pPr algn="r"/>
            <a:r>
              <a:rPr lang="de-DE" altLang="de-DE" b="1" dirty="0">
                <a:solidFill>
                  <a:srgbClr val="000000"/>
                </a:solidFill>
                <a:latin typeface="Arial" panose="020B0604020202020204" pitchFamily="34" charset="0"/>
                <a:cs typeface="Arial" panose="020B0604020202020204" pitchFamily="34" charset="0"/>
              </a:rPr>
              <a:t>Durch Hersteller oder Lieferant (Depot) </a:t>
            </a:r>
          </a:p>
          <a:p>
            <a:pPr algn="r"/>
            <a:endParaRPr lang="de-DE"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85081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E84570-1D58-0365-B349-236C9FD7221A}"/>
              </a:ext>
            </a:extLst>
          </p:cNvPr>
          <p:cNvSpPr>
            <a:spLocks noGrp="1"/>
          </p:cNvSpPr>
          <p:nvPr>
            <p:ph type="title"/>
          </p:nvPr>
        </p:nvSpPr>
        <p:spPr>
          <a:xfrm>
            <a:off x="550972" y="191726"/>
            <a:ext cx="6608233" cy="1143000"/>
          </a:xfrm>
        </p:spPr>
        <p:txBody>
          <a:bodyPr/>
          <a:lstStyle/>
          <a:p>
            <a:r>
              <a:rPr lang="de-DE" dirty="0"/>
              <a:t>Abnahmeprüfung</a:t>
            </a:r>
          </a:p>
        </p:txBody>
      </p:sp>
      <p:sp>
        <p:nvSpPr>
          <p:cNvPr id="5" name="Form 182273">
            <a:extLst>
              <a:ext uri="{FF2B5EF4-FFF2-40B4-BE49-F238E27FC236}">
                <a16:creationId xmlns:a16="http://schemas.microsoft.com/office/drawing/2014/main" id="{031F6BC4-4EDA-794A-FF8C-2824BBA82FDA}"/>
              </a:ext>
            </a:extLst>
          </p:cNvPr>
          <p:cNvSpPr txBox="1">
            <a:spLocks noChangeArrowheads="1"/>
          </p:cNvSpPr>
          <p:nvPr/>
        </p:nvSpPr>
        <p:spPr bwMode="auto">
          <a:xfrm>
            <a:off x="550972" y="1946768"/>
            <a:ext cx="8498435" cy="3886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90500" indent="-190500">
              <a:buNone/>
            </a:pPr>
            <a:r>
              <a:rPr lang="de-DE" altLang="de-DE" b="1" dirty="0">
                <a:solidFill>
                  <a:srgbClr val="0000FF"/>
                </a:solidFill>
                <a:latin typeface="Arial" panose="020B0604020202020204" pitchFamily="34" charset="0"/>
                <a:cs typeface="Arial" panose="020B0604020202020204" pitchFamily="34" charset="0"/>
              </a:rPr>
              <a:t>Röntgengerät – analog (Beispiele)</a:t>
            </a:r>
          </a:p>
          <a:p>
            <a:pPr marL="190500" indent="-190500">
              <a:buNone/>
            </a:pPr>
            <a:r>
              <a:rPr lang="de-DE" altLang="de-DE" dirty="0">
                <a:solidFill>
                  <a:schemeClr val="accent5">
                    <a:lumMod val="75000"/>
                  </a:schemeClr>
                </a:solidFill>
              </a:rPr>
              <a:t>	</a:t>
            </a:r>
          </a:p>
          <a:p>
            <a:pPr marL="571500" lvl="1" indent="-190500"/>
            <a:r>
              <a:rPr lang="de-DE" altLang="de-DE" dirty="0"/>
              <a:t>Röntgengerät</a:t>
            </a:r>
          </a:p>
          <a:p>
            <a:pPr marL="571500" lvl="1" indent="-190500"/>
            <a:r>
              <a:rPr lang="de-DE" altLang="de-DE" dirty="0"/>
              <a:t>Filmverarbeitung</a:t>
            </a:r>
          </a:p>
          <a:p>
            <a:pPr marL="571500" lvl="1" indent="-190500"/>
            <a:r>
              <a:rPr lang="de-DE" altLang="de-DE" dirty="0"/>
              <a:t>Dunkelkammerbeleuchtung</a:t>
            </a:r>
          </a:p>
          <a:p>
            <a:pPr marL="571500" lvl="1" indent="-190500"/>
            <a:r>
              <a:rPr lang="de-DE" altLang="de-DE" dirty="0"/>
              <a:t>Festlegung der Bezugswerte für die  Konstanzprüfung</a:t>
            </a:r>
          </a:p>
          <a:p>
            <a:pPr marL="571500" lvl="1" indent="-190500"/>
            <a:r>
              <a:rPr lang="de-DE" altLang="de-DE" dirty="0"/>
              <a:t>Festlegung der </a:t>
            </a:r>
            <a:r>
              <a:rPr lang="de-DE" altLang="de-DE" b="1" dirty="0">
                <a:solidFill>
                  <a:srgbClr val="0000FF"/>
                </a:solidFill>
                <a:latin typeface="Arial" panose="020B0604020202020204" pitchFamily="34" charset="0"/>
                <a:cs typeface="Arial" panose="020B0604020202020204" pitchFamily="34" charset="0"/>
              </a:rPr>
              <a:t>Referenzbilder für die Konstanzprüfung</a:t>
            </a:r>
          </a:p>
        </p:txBody>
      </p:sp>
    </p:spTree>
    <p:extLst>
      <p:ext uri="{BB962C8B-B14F-4D97-AF65-F5344CB8AC3E}">
        <p14:creationId xmlns:p14="http://schemas.microsoft.com/office/powerpoint/2010/main" val="1952697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31B568-AACD-C99C-1A6D-452C41DD1137}"/>
              </a:ext>
            </a:extLst>
          </p:cNvPr>
          <p:cNvSpPr>
            <a:spLocks noGrp="1"/>
          </p:cNvSpPr>
          <p:nvPr>
            <p:ph type="title"/>
          </p:nvPr>
        </p:nvSpPr>
        <p:spPr/>
        <p:txBody>
          <a:bodyPr/>
          <a:lstStyle/>
          <a:p>
            <a:r>
              <a:rPr lang="de-DE" dirty="0"/>
              <a:t>Qualitätssicherung - Hessen</a:t>
            </a:r>
          </a:p>
        </p:txBody>
      </p:sp>
      <p:sp>
        <p:nvSpPr>
          <p:cNvPr id="5" name="Text Box 4">
            <a:extLst>
              <a:ext uri="{FF2B5EF4-FFF2-40B4-BE49-F238E27FC236}">
                <a16:creationId xmlns:a16="http://schemas.microsoft.com/office/drawing/2014/main" id="{A6135D85-87F3-B0C2-E9B1-5E79BA230A4D}"/>
              </a:ext>
            </a:extLst>
          </p:cNvPr>
          <p:cNvSpPr txBox="1">
            <a:spLocks noChangeArrowheads="1"/>
          </p:cNvSpPr>
          <p:nvPr/>
        </p:nvSpPr>
        <p:spPr bwMode="auto">
          <a:xfrm>
            <a:off x="850900" y="1625075"/>
            <a:ext cx="8131175" cy="507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de-DE" altLang="de-DE" b="1" u="sng" dirty="0">
                <a:solidFill>
                  <a:srgbClr val="000000"/>
                </a:solidFill>
              </a:rPr>
              <a:t>Konstanzprüfung </a:t>
            </a:r>
          </a:p>
          <a:p>
            <a:pPr eaLnBrk="1" hangingPunct="1">
              <a:spcBef>
                <a:spcPct val="50000"/>
              </a:spcBef>
            </a:pPr>
            <a:r>
              <a:rPr lang="de-DE" altLang="de-DE" b="1" dirty="0">
                <a:solidFill>
                  <a:srgbClr val="000000"/>
                </a:solidFill>
              </a:rPr>
              <a:t>verantwortlich ist der Strahlenschutzbeauftragte</a:t>
            </a:r>
          </a:p>
          <a:p>
            <a:pPr eaLnBrk="1" hangingPunct="1">
              <a:lnSpc>
                <a:spcPct val="65000"/>
              </a:lnSpc>
              <a:spcBef>
                <a:spcPct val="50000"/>
              </a:spcBef>
            </a:pPr>
            <a:endParaRPr lang="de-DE" altLang="de-DE" b="1" dirty="0">
              <a:solidFill>
                <a:srgbClr val="000000"/>
              </a:solidFill>
            </a:endParaRPr>
          </a:p>
          <a:p>
            <a:pPr eaLnBrk="1" hangingPunct="1">
              <a:spcBef>
                <a:spcPct val="50000"/>
              </a:spcBef>
            </a:pPr>
            <a:r>
              <a:rPr lang="de-DE" altLang="de-DE" b="1" dirty="0">
                <a:solidFill>
                  <a:srgbClr val="000000"/>
                </a:solidFill>
              </a:rPr>
              <a:t>Was wird geprüft? (Fristen)</a:t>
            </a:r>
          </a:p>
          <a:p>
            <a:pPr eaLnBrk="1" hangingPunct="1"/>
            <a:endParaRPr lang="de-DE" altLang="de-DE" b="1" dirty="0">
              <a:solidFill>
                <a:srgbClr val="000000"/>
              </a:solidFill>
            </a:endParaRPr>
          </a:p>
          <a:p>
            <a:pPr eaLnBrk="1" hangingPunct="1"/>
            <a:r>
              <a:rPr lang="de-DE" altLang="de-DE" b="1" dirty="0">
                <a:solidFill>
                  <a:srgbClr val="FF0000"/>
                </a:solidFill>
              </a:rPr>
              <a:t>Filmverarbeitung:          </a:t>
            </a:r>
            <a:r>
              <a:rPr lang="de-DE" altLang="de-DE" dirty="0">
                <a:solidFill>
                  <a:srgbClr val="FF0000"/>
                </a:solidFill>
              </a:rPr>
              <a:t>wöchentlich</a:t>
            </a:r>
            <a:r>
              <a:rPr lang="de-DE" altLang="de-DE" i="1" dirty="0">
                <a:solidFill>
                  <a:srgbClr val="FF0000"/>
                </a:solidFill>
              </a:rPr>
              <a:t> </a:t>
            </a:r>
          </a:p>
          <a:p>
            <a:pPr eaLnBrk="1" hangingPunct="1">
              <a:spcBef>
                <a:spcPct val="50000"/>
              </a:spcBef>
            </a:pPr>
            <a:r>
              <a:rPr lang="de-DE" altLang="de-DE" b="1" dirty="0">
                <a:solidFill>
                  <a:srgbClr val="FF0000"/>
                </a:solidFill>
              </a:rPr>
              <a:t>Röntgengeräte:              </a:t>
            </a:r>
            <a:r>
              <a:rPr lang="de-DE" altLang="de-DE" dirty="0">
                <a:solidFill>
                  <a:srgbClr val="FF0000"/>
                </a:solidFill>
              </a:rPr>
              <a:t>3x monatlich, </a:t>
            </a:r>
            <a:br>
              <a:rPr lang="de-DE" altLang="de-DE" dirty="0">
                <a:solidFill>
                  <a:srgbClr val="FF0000"/>
                </a:solidFill>
              </a:rPr>
            </a:br>
            <a:r>
              <a:rPr lang="de-DE" altLang="de-DE" b="1" dirty="0">
                <a:solidFill>
                  <a:srgbClr val="FF0000"/>
                </a:solidFill>
              </a:rPr>
              <a:t>                                     </a:t>
            </a:r>
            <a:r>
              <a:rPr lang="de-DE" altLang="de-DE" dirty="0">
                <a:solidFill>
                  <a:srgbClr val="FF0000"/>
                </a:solidFill>
              </a:rPr>
              <a:t>dann vierteljährlich (in Hessen)</a:t>
            </a:r>
          </a:p>
          <a:p>
            <a:pPr eaLnBrk="1" hangingPunct="1">
              <a:lnSpc>
                <a:spcPct val="150000"/>
              </a:lnSpc>
              <a:spcBef>
                <a:spcPct val="50000"/>
              </a:spcBef>
            </a:pPr>
            <a:r>
              <a:rPr lang="de-DE" altLang="de-DE" b="1" dirty="0">
                <a:solidFill>
                  <a:srgbClr val="000000"/>
                </a:solidFill>
              </a:rPr>
              <a:t>Dunkelraum:                   </a:t>
            </a:r>
            <a:r>
              <a:rPr lang="de-DE" altLang="de-DE" dirty="0">
                <a:solidFill>
                  <a:srgbClr val="000000"/>
                </a:solidFill>
              </a:rPr>
              <a:t>jährlich</a:t>
            </a:r>
          </a:p>
          <a:p>
            <a:pPr eaLnBrk="1" hangingPunct="1">
              <a:lnSpc>
                <a:spcPct val="150000"/>
              </a:lnSpc>
              <a:spcBef>
                <a:spcPct val="50000"/>
              </a:spcBef>
            </a:pPr>
            <a:r>
              <a:rPr lang="de-DE" altLang="de-DE" b="1" dirty="0">
                <a:solidFill>
                  <a:srgbClr val="000000"/>
                </a:solidFill>
              </a:rPr>
              <a:t>                        </a:t>
            </a:r>
          </a:p>
        </p:txBody>
      </p:sp>
    </p:spTree>
    <p:extLst>
      <p:ext uri="{BB962C8B-B14F-4D97-AF65-F5344CB8AC3E}">
        <p14:creationId xmlns:p14="http://schemas.microsoft.com/office/powerpoint/2010/main" val="22598278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0A008A-E400-9C0B-BE79-92C80DE498F3}"/>
              </a:ext>
            </a:extLst>
          </p:cNvPr>
          <p:cNvSpPr>
            <a:spLocks noGrp="1"/>
          </p:cNvSpPr>
          <p:nvPr>
            <p:ph type="title"/>
          </p:nvPr>
        </p:nvSpPr>
        <p:spPr>
          <a:xfrm>
            <a:off x="850900" y="144226"/>
            <a:ext cx="6608233" cy="1143000"/>
          </a:xfrm>
        </p:spPr>
        <p:txBody>
          <a:bodyPr/>
          <a:lstStyle/>
          <a:p>
            <a:r>
              <a:rPr lang="de-DE" dirty="0"/>
              <a:t>Konstanzprüfung der Filmverarbeitung (analog)</a:t>
            </a:r>
          </a:p>
        </p:txBody>
      </p:sp>
      <p:sp>
        <p:nvSpPr>
          <p:cNvPr id="6" name="Text Box 4">
            <a:extLst>
              <a:ext uri="{FF2B5EF4-FFF2-40B4-BE49-F238E27FC236}">
                <a16:creationId xmlns:a16="http://schemas.microsoft.com/office/drawing/2014/main" id="{8806B998-33A2-6F55-7DB5-5A1B871EC5DA}"/>
              </a:ext>
            </a:extLst>
          </p:cNvPr>
          <p:cNvSpPr txBox="1">
            <a:spLocks noChangeArrowheads="1"/>
          </p:cNvSpPr>
          <p:nvPr/>
        </p:nvSpPr>
        <p:spPr bwMode="auto">
          <a:xfrm>
            <a:off x="850900" y="2151993"/>
            <a:ext cx="76200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de-DE" altLang="de-DE" sz="2000" b="1" u="sng" dirty="0">
                <a:solidFill>
                  <a:srgbClr val="000000"/>
                </a:solidFill>
              </a:rPr>
              <a:t>Konstanzprüfung </a:t>
            </a:r>
          </a:p>
          <a:p>
            <a:pPr eaLnBrk="1" hangingPunct="1"/>
            <a:endParaRPr lang="de-DE" altLang="de-DE" sz="2000" i="1" dirty="0">
              <a:solidFill>
                <a:srgbClr val="000000"/>
              </a:solidFill>
            </a:endParaRPr>
          </a:p>
          <a:p>
            <a:pPr eaLnBrk="1" hangingPunct="1"/>
            <a:r>
              <a:rPr lang="de-DE" altLang="de-DE" sz="2000" i="1" dirty="0">
                <a:solidFill>
                  <a:srgbClr val="000000"/>
                </a:solidFill>
              </a:rPr>
              <a:t>Temperatur des Entwicklers muss gemessen werden !</a:t>
            </a:r>
          </a:p>
          <a:p>
            <a:pPr eaLnBrk="1" hangingPunct="1"/>
            <a:r>
              <a:rPr lang="de-DE" altLang="de-DE" sz="2000" dirty="0">
                <a:solidFill>
                  <a:srgbClr val="000000"/>
                </a:solidFill>
              </a:rPr>
              <a:t>max. Abweichung +/- 0,5 °C</a:t>
            </a:r>
          </a:p>
          <a:p>
            <a:pPr eaLnBrk="1" hangingPunct="1"/>
            <a:endParaRPr lang="de-DE" altLang="de-DE" sz="2000" i="1" dirty="0">
              <a:solidFill>
                <a:srgbClr val="000000"/>
              </a:solidFill>
            </a:endParaRPr>
          </a:p>
          <a:p>
            <a:pPr eaLnBrk="1" hangingPunct="1"/>
            <a:endParaRPr lang="de-DE" altLang="de-DE" sz="2000" b="1" dirty="0">
              <a:solidFill>
                <a:srgbClr val="000000"/>
              </a:solidFill>
            </a:endParaRPr>
          </a:p>
          <a:p>
            <a:pPr eaLnBrk="1" hangingPunct="1"/>
            <a:r>
              <a:rPr lang="de-DE" altLang="de-DE" sz="2000" i="1" dirty="0">
                <a:solidFill>
                  <a:srgbClr val="000000"/>
                </a:solidFill>
              </a:rPr>
              <a:t>Zulässige Abweichungen:</a:t>
            </a:r>
          </a:p>
          <a:p>
            <a:pPr eaLnBrk="1" hangingPunct="1">
              <a:lnSpc>
                <a:spcPct val="40000"/>
              </a:lnSpc>
            </a:pPr>
            <a:endParaRPr lang="de-DE" altLang="de-DE" sz="2000" i="1" dirty="0">
              <a:solidFill>
                <a:srgbClr val="000000"/>
              </a:solidFill>
            </a:endParaRPr>
          </a:p>
          <a:p>
            <a:pPr eaLnBrk="1" hangingPunct="1"/>
            <a:r>
              <a:rPr lang="de-DE" altLang="de-DE" sz="2000" b="1" dirty="0">
                <a:solidFill>
                  <a:srgbClr val="000000"/>
                </a:solidFill>
              </a:rPr>
              <a:t>Optische Dichte:     +/-  eine Stufe des Graukeils</a:t>
            </a:r>
          </a:p>
          <a:p>
            <a:pPr eaLnBrk="1" hangingPunct="1"/>
            <a:endParaRPr lang="de-DE" altLang="de-DE" sz="2000" b="1" dirty="0">
              <a:solidFill>
                <a:srgbClr val="000000"/>
              </a:solidFill>
            </a:endParaRPr>
          </a:p>
          <a:p>
            <a:pPr eaLnBrk="1" hangingPunct="1"/>
            <a:r>
              <a:rPr lang="de-DE" altLang="de-DE" sz="2000" b="1" dirty="0">
                <a:solidFill>
                  <a:srgbClr val="000000"/>
                </a:solidFill>
              </a:rPr>
              <a:t>Nutzstrahlenfeld:    +/-  2 mm Abweichung          </a:t>
            </a:r>
          </a:p>
        </p:txBody>
      </p:sp>
    </p:spTree>
    <p:extLst>
      <p:ext uri="{BB962C8B-B14F-4D97-AF65-F5344CB8AC3E}">
        <p14:creationId xmlns:p14="http://schemas.microsoft.com/office/powerpoint/2010/main" val="14029274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0A008A-E400-9C0B-BE79-92C80DE498F3}"/>
              </a:ext>
            </a:extLst>
          </p:cNvPr>
          <p:cNvSpPr>
            <a:spLocks noGrp="1"/>
          </p:cNvSpPr>
          <p:nvPr>
            <p:ph type="title"/>
          </p:nvPr>
        </p:nvSpPr>
        <p:spPr/>
        <p:txBody>
          <a:bodyPr/>
          <a:lstStyle/>
          <a:p>
            <a:r>
              <a:rPr lang="de-DE" dirty="0"/>
              <a:t>Konstanzprüfung der Filmverarbeitung (analog)</a:t>
            </a:r>
          </a:p>
        </p:txBody>
      </p:sp>
      <p:sp>
        <p:nvSpPr>
          <p:cNvPr id="5" name="Form 200706">
            <a:extLst>
              <a:ext uri="{FF2B5EF4-FFF2-40B4-BE49-F238E27FC236}">
                <a16:creationId xmlns:a16="http://schemas.microsoft.com/office/drawing/2014/main" id="{34CDD569-5F19-F48D-F1B6-5BAF814115A3}"/>
              </a:ext>
            </a:extLst>
          </p:cNvPr>
          <p:cNvSpPr txBox="1">
            <a:spLocks noChangeArrowheads="1"/>
          </p:cNvSpPr>
          <p:nvPr/>
        </p:nvSpPr>
        <p:spPr bwMode="auto">
          <a:xfrm>
            <a:off x="850900" y="2175937"/>
            <a:ext cx="7578397" cy="37308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90500" indent="-190500"/>
            <a:r>
              <a:rPr lang="de-DE" altLang="de-DE" sz="2000" dirty="0"/>
              <a:t>Röntgenaufnahme mit Prüfkörper (Zahnfilmgerät/OPG)</a:t>
            </a:r>
          </a:p>
          <a:p>
            <a:pPr marL="0" indent="0">
              <a:buNone/>
            </a:pPr>
            <a:endParaRPr lang="de-DE" altLang="de-DE" sz="2000" dirty="0"/>
          </a:p>
          <a:p>
            <a:pPr marL="190500" indent="-190500"/>
            <a:r>
              <a:rPr lang="de-DE" altLang="de-DE" sz="2000" dirty="0"/>
              <a:t>Belichtung und Entwicklung wie bei der Abnahmeprüfung</a:t>
            </a:r>
          </a:p>
          <a:p>
            <a:pPr marL="0" indent="0">
              <a:buNone/>
            </a:pPr>
            <a:r>
              <a:rPr lang="de-DE" altLang="de-DE" sz="2000" dirty="0"/>
              <a:t>	→ Einstellungen wie Uraufnahme</a:t>
            </a:r>
          </a:p>
          <a:p>
            <a:pPr marL="0" indent="0">
              <a:buNone/>
            </a:pPr>
            <a:endParaRPr lang="de-DE" altLang="de-DE" sz="2000" dirty="0"/>
          </a:p>
          <a:p>
            <a:pPr marL="190500" indent="-190500"/>
            <a:r>
              <a:rPr lang="de-DE" altLang="de-DE" sz="2000" b="1" dirty="0">
                <a:solidFill>
                  <a:srgbClr val="FF0000"/>
                </a:solidFill>
              </a:rPr>
              <a:t>Auswertung am Röntgenfilmbetrachter !</a:t>
            </a:r>
          </a:p>
          <a:p>
            <a:pPr marL="0" indent="0">
              <a:buNone/>
            </a:pPr>
            <a:endParaRPr lang="de-DE" altLang="de-DE" sz="2000" b="1" dirty="0">
              <a:solidFill>
                <a:schemeClr val="accent2"/>
              </a:solidFill>
            </a:endParaRPr>
          </a:p>
          <a:p>
            <a:pPr marL="190500" indent="-190500"/>
            <a:r>
              <a:rPr lang="de-DE" altLang="de-DE" sz="2000" dirty="0"/>
              <a:t>Dokumentation</a:t>
            </a:r>
          </a:p>
          <a:p>
            <a:pPr marL="190500" indent="-190500">
              <a:buFontTx/>
              <a:buNone/>
            </a:pPr>
            <a:endParaRPr lang="de-DE" altLang="de-DE" sz="2000" dirty="0"/>
          </a:p>
        </p:txBody>
      </p:sp>
    </p:spTree>
    <p:extLst>
      <p:ext uri="{BB962C8B-B14F-4D97-AF65-F5344CB8AC3E}">
        <p14:creationId xmlns:p14="http://schemas.microsoft.com/office/powerpoint/2010/main" val="20963431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6FCDC-F6CE-11C6-5872-FC1934053488}"/>
              </a:ext>
            </a:extLst>
          </p:cNvPr>
          <p:cNvSpPr>
            <a:spLocks noGrp="1"/>
          </p:cNvSpPr>
          <p:nvPr>
            <p:ph type="title"/>
          </p:nvPr>
        </p:nvSpPr>
        <p:spPr/>
        <p:txBody>
          <a:bodyPr/>
          <a:lstStyle/>
          <a:p>
            <a:r>
              <a:rPr lang="de-DE" dirty="0"/>
              <a:t>Konstanzprüfung Dunkelkammerbeleuchtung</a:t>
            </a:r>
            <a:br>
              <a:rPr lang="de-DE" dirty="0"/>
            </a:br>
            <a:r>
              <a:rPr lang="de-DE" dirty="0"/>
              <a:t>oder Tageslichtvorsatz (analog)</a:t>
            </a:r>
          </a:p>
        </p:txBody>
      </p:sp>
      <p:sp>
        <p:nvSpPr>
          <p:cNvPr id="5" name="Form 243714">
            <a:extLst>
              <a:ext uri="{FF2B5EF4-FFF2-40B4-BE49-F238E27FC236}">
                <a16:creationId xmlns:a16="http://schemas.microsoft.com/office/drawing/2014/main" id="{BBA2C6AD-AA6A-2001-4CED-30AB99ECB105}"/>
              </a:ext>
            </a:extLst>
          </p:cNvPr>
          <p:cNvSpPr txBox="1">
            <a:spLocks noChangeArrowheads="1"/>
          </p:cNvSpPr>
          <p:nvPr/>
        </p:nvSpPr>
        <p:spPr bwMode="auto">
          <a:xfrm>
            <a:off x="850900" y="2168525"/>
            <a:ext cx="7993062" cy="25209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90500" indent="-190500"/>
            <a:r>
              <a:rPr lang="de-DE" altLang="de-DE" sz="2800" dirty="0">
                <a:solidFill>
                  <a:srgbClr val="FF0000"/>
                </a:solidFill>
              </a:rPr>
              <a:t>1 x jährlich </a:t>
            </a:r>
          </a:p>
          <a:p>
            <a:pPr marL="190500" indent="-190500"/>
            <a:r>
              <a:rPr lang="de-DE" altLang="de-DE" sz="2800" dirty="0"/>
              <a:t>bei Änderungen an der Dunkelkammerbeleuchtung</a:t>
            </a:r>
          </a:p>
          <a:p>
            <a:pPr marL="190500" indent="-190500"/>
            <a:r>
              <a:rPr lang="de-DE" altLang="de-DE" sz="2800" dirty="0"/>
              <a:t>wenn Bilder erhöhten Schleier aufweisen</a:t>
            </a:r>
          </a:p>
        </p:txBody>
      </p:sp>
    </p:spTree>
    <p:extLst>
      <p:ext uri="{BB962C8B-B14F-4D97-AF65-F5344CB8AC3E}">
        <p14:creationId xmlns:p14="http://schemas.microsoft.com/office/powerpoint/2010/main" val="3492967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6FCDC-F6CE-11C6-5872-FC1934053488}"/>
              </a:ext>
            </a:extLst>
          </p:cNvPr>
          <p:cNvSpPr>
            <a:spLocks noGrp="1"/>
          </p:cNvSpPr>
          <p:nvPr>
            <p:ph type="title"/>
          </p:nvPr>
        </p:nvSpPr>
        <p:spPr/>
        <p:txBody>
          <a:bodyPr/>
          <a:lstStyle/>
          <a:p>
            <a:r>
              <a:rPr lang="de-DE" dirty="0"/>
              <a:t>Konstanzprüfung Dunkelkammerbeleuchtung</a:t>
            </a:r>
            <a:br>
              <a:rPr lang="de-DE" dirty="0"/>
            </a:br>
            <a:r>
              <a:rPr lang="de-DE" dirty="0"/>
              <a:t>oder Tageslichtvorsatz (analog)</a:t>
            </a:r>
          </a:p>
        </p:txBody>
      </p:sp>
      <p:sp>
        <p:nvSpPr>
          <p:cNvPr id="4" name="Textfeld 3">
            <a:extLst>
              <a:ext uri="{FF2B5EF4-FFF2-40B4-BE49-F238E27FC236}">
                <a16:creationId xmlns:a16="http://schemas.microsoft.com/office/drawing/2014/main" id="{9526F7AD-AC0B-324B-C17E-42F3E4A3FF5B}"/>
              </a:ext>
            </a:extLst>
          </p:cNvPr>
          <p:cNvSpPr txBox="1"/>
          <p:nvPr/>
        </p:nvSpPr>
        <p:spPr>
          <a:xfrm>
            <a:off x="687628" y="2081048"/>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7" name="Form 245762">
            <a:extLst>
              <a:ext uri="{FF2B5EF4-FFF2-40B4-BE49-F238E27FC236}">
                <a16:creationId xmlns:a16="http://schemas.microsoft.com/office/drawing/2014/main" id="{A67CD141-3E30-1ADC-4105-B4B0EC16BCE8}"/>
              </a:ext>
            </a:extLst>
          </p:cNvPr>
          <p:cNvSpPr txBox="1">
            <a:spLocks noChangeArrowheads="1"/>
          </p:cNvSpPr>
          <p:nvPr/>
        </p:nvSpPr>
        <p:spPr bwMode="auto">
          <a:xfrm>
            <a:off x="779993" y="2741942"/>
            <a:ext cx="7777162" cy="31686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90500" indent="-190500"/>
            <a:r>
              <a:rPr lang="de-DE" altLang="de-DE" sz="2000" dirty="0"/>
              <a:t>Film mit Prüfkörper belichten</a:t>
            </a:r>
          </a:p>
          <a:p>
            <a:pPr marL="190500" indent="-190500"/>
            <a:r>
              <a:rPr lang="de-DE" altLang="de-DE" sz="2000" dirty="0"/>
              <a:t>Dunkelkammer -Beleuchtung ausschalten</a:t>
            </a:r>
          </a:p>
          <a:p>
            <a:pPr marL="190500" indent="-190500"/>
            <a:r>
              <a:rPr lang="de-DE" altLang="de-DE" sz="2000" dirty="0"/>
              <a:t>Film auspacken</a:t>
            </a:r>
          </a:p>
          <a:p>
            <a:pPr marL="190500" indent="-190500"/>
            <a:r>
              <a:rPr lang="de-DE" altLang="de-DE" sz="2000" dirty="0"/>
              <a:t>Hälfte des Films mit lichtundurchlässigem Material (Karton) abdecken</a:t>
            </a:r>
          </a:p>
          <a:p>
            <a:pPr marL="190500" indent="-190500"/>
            <a:r>
              <a:rPr lang="de-DE" altLang="de-DE" sz="2000" dirty="0"/>
              <a:t>Dunkelkammer -Beleuchtung für 1 Minute </a:t>
            </a:r>
            <a:r>
              <a:rPr lang="de-DE" altLang="de-DE" sz="2000" b="1" dirty="0">
                <a:solidFill>
                  <a:srgbClr val="FF0000"/>
                </a:solidFill>
              </a:rPr>
              <a:t>anschalten</a:t>
            </a:r>
          </a:p>
          <a:p>
            <a:pPr marL="190500" indent="-190500"/>
            <a:r>
              <a:rPr lang="de-DE" altLang="de-DE" sz="2000" dirty="0"/>
              <a:t>Dunkelkammer -Beleuchtung wieder ausschalten</a:t>
            </a:r>
          </a:p>
          <a:p>
            <a:pPr marL="190500" indent="-190500"/>
            <a:r>
              <a:rPr lang="de-DE" altLang="de-DE" sz="2000" dirty="0"/>
              <a:t>Film im Dunkeln entwickeln</a:t>
            </a:r>
          </a:p>
        </p:txBody>
      </p:sp>
      <p:sp>
        <p:nvSpPr>
          <p:cNvPr id="9" name="Textfeld 8">
            <a:extLst>
              <a:ext uri="{FF2B5EF4-FFF2-40B4-BE49-F238E27FC236}">
                <a16:creationId xmlns:a16="http://schemas.microsoft.com/office/drawing/2014/main" id="{FDD6DED4-C61A-AF07-DDC3-7FD240BFF1E1}"/>
              </a:ext>
            </a:extLst>
          </p:cNvPr>
          <p:cNvSpPr txBox="1"/>
          <p:nvPr/>
        </p:nvSpPr>
        <p:spPr>
          <a:xfrm>
            <a:off x="687628" y="2034056"/>
            <a:ext cx="2190280" cy="707886"/>
          </a:xfrm>
          <a:prstGeom prst="rect">
            <a:avLst/>
          </a:prstGeom>
          <a:noFill/>
        </p:spPr>
        <p:txBody>
          <a:bodyPr wrap="none" rtlCol="0">
            <a:spAutoFit/>
          </a:bodyPr>
          <a:lstStyle/>
          <a:p>
            <a:pPr algn="r"/>
            <a:r>
              <a:rPr lang="de-DE" sz="2000" b="1" dirty="0">
                <a:solidFill>
                  <a:srgbClr val="0000FF"/>
                </a:solidFill>
                <a:latin typeface="Arial" panose="020B0604020202020204" pitchFamily="34" charset="0"/>
                <a:cs typeface="Arial" panose="020B0604020202020204" pitchFamily="34" charset="0"/>
              </a:rPr>
              <a:t>Vorgehensweise</a:t>
            </a:r>
          </a:p>
          <a:p>
            <a:pPr algn="r"/>
            <a:endParaRPr lang="de-DE" sz="2000" dirty="0">
              <a:latin typeface="Arial"/>
              <a:cs typeface="Arial"/>
            </a:endParaRPr>
          </a:p>
        </p:txBody>
      </p:sp>
    </p:spTree>
    <p:extLst>
      <p:ext uri="{BB962C8B-B14F-4D97-AF65-F5344CB8AC3E}">
        <p14:creationId xmlns:p14="http://schemas.microsoft.com/office/powerpoint/2010/main" val="640602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B0D8F-005D-AB18-17C6-72C76CDD753C}"/>
              </a:ext>
            </a:extLst>
          </p:cNvPr>
          <p:cNvSpPr>
            <a:spLocks noGrp="1"/>
          </p:cNvSpPr>
          <p:nvPr>
            <p:ph type="title"/>
          </p:nvPr>
        </p:nvSpPr>
        <p:spPr/>
        <p:txBody>
          <a:bodyPr/>
          <a:lstStyle/>
          <a:p>
            <a:r>
              <a:rPr lang="de-DE" dirty="0"/>
              <a:t>Fehleranalyse – Filmverarbeitung (analog)</a:t>
            </a:r>
          </a:p>
        </p:txBody>
      </p:sp>
      <p:graphicFrame>
        <p:nvGraphicFramePr>
          <p:cNvPr id="5" name="Tabelle 4">
            <a:extLst>
              <a:ext uri="{FF2B5EF4-FFF2-40B4-BE49-F238E27FC236}">
                <a16:creationId xmlns:a16="http://schemas.microsoft.com/office/drawing/2014/main" id="{2A6370B4-29EA-5A6B-0008-B493D2F21621}"/>
              </a:ext>
            </a:extLst>
          </p:cNvPr>
          <p:cNvGraphicFramePr>
            <a:graphicFrameLocks noGrp="1"/>
          </p:cNvGraphicFramePr>
          <p:nvPr>
            <p:extLst>
              <p:ext uri="{D42A27DB-BD31-4B8C-83A1-F6EECF244321}">
                <p14:modId xmlns:p14="http://schemas.microsoft.com/office/powerpoint/2010/main" val="2563103616"/>
              </p:ext>
            </p:extLst>
          </p:nvPr>
        </p:nvGraphicFramePr>
        <p:xfrm>
          <a:off x="500445" y="2231871"/>
          <a:ext cx="8143110" cy="3496266"/>
        </p:xfrm>
        <a:graphic>
          <a:graphicData uri="http://schemas.openxmlformats.org/drawingml/2006/table">
            <a:tbl>
              <a:tblPr>
                <a:tableStyleId>{35758FB7-9AC5-4552-8A53-C91805E547FA}</a:tableStyleId>
              </a:tblPr>
              <a:tblGrid>
                <a:gridCol w="4071555">
                  <a:extLst>
                    <a:ext uri="{9D8B030D-6E8A-4147-A177-3AD203B41FA5}">
                      <a16:colId xmlns:a16="http://schemas.microsoft.com/office/drawing/2014/main" val="1785560553"/>
                    </a:ext>
                  </a:extLst>
                </a:gridCol>
                <a:gridCol w="4071555">
                  <a:extLst>
                    <a:ext uri="{9D8B030D-6E8A-4147-A177-3AD203B41FA5}">
                      <a16:colId xmlns:a16="http://schemas.microsoft.com/office/drawing/2014/main" val="1365274667"/>
                    </a:ext>
                  </a:extLst>
                </a:gridCol>
              </a:tblGrid>
              <a:tr h="789479">
                <a:tc>
                  <a:txBody>
                    <a:bodyPr/>
                    <a:lstStyle/>
                    <a:p>
                      <a:r>
                        <a:rPr lang="de-DE" sz="1400" b="1" dirty="0">
                          <a:effectLst/>
                          <a:latin typeface="Arial" panose="020B0604020202020204" pitchFamily="34" charset="0"/>
                          <a:cs typeface="Arial" panose="020B0604020202020204" pitchFamily="34" charset="0"/>
                        </a:rPr>
                        <a:t>Beispiele </a:t>
                      </a:r>
                      <a:r>
                        <a:rPr lang="de-DE" sz="1400" b="1" dirty="0" err="1">
                          <a:effectLst/>
                          <a:latin typeface="Arial" panose="020B0604020202020204" pitchFamily="34" charset="0"/>
                          <a:cs typeface="Arial" panose="020B0604020202020204" pitchFamily="34" charset="0"/>
                        </a:rPr>
                        <a:t>für</a:t>
                      </a:r>
                      <a:r>
                        <a:rPr lang="de-DE" sz="1400" b="1" dirty="0">
                          <a:effectLst/>
                          <a:latin typeface="Arial" panose="020B0604020202020204" pitchFamily="34" charset="0"/>
                          <a:cs typeface="Arial" panose="020B0604020202020204" pitchFamily="34" charset="0"/>
                        </a:rPr>
                        <a:t> zu helles </a:t>
                      </a:r>
                      <a:r>
                        <a:rPr lang="de-DE" sz="1400" b="1" dirty="0" err="1">
                          <a:effectLst/>
                          <a:latin typeface="Arial" panose="020B0604020202020204" pitchFamily="34" charset="0"/>
                          <a:cs typeface="Arial" panose="020B0604020202020204" pitchFamily="34" charset="0"/>
                        </a:rPr>
                        <a:t>Prüfkörperbild</a:t>
                      </a:r>
                      <a:r>
                        <a:rPr lang="de-DE" sz="1400" b="1" dirty="0">
                          <a:effectLst/>
                          <a:latin typeface="Arial" panose="020B0604020202020204" pitchFamily="34" charset="0"/>
                          <a:cs typeface="Arial" panose="020B0604020202020204" pitchFamily="34" charset="0"/>
                        </a:rPr>
                        <a:t> </a:t>
                      </a:r>
                      <a:endParaRPr lang="de-DE" sz="1400" dirty="0">
                        <a:effectLst/>
                        <a:latin typeface="Arial" panose="020B0604020202020204" pitchFamily="34" charset="0"/>
                        <a:cs typeface="Arial" panose="020B0604020202020204" pitchFamily="34" charset="0"/>
                      </a:endParaRPr>
                    </a:p>
                  </a:txBody>
                  <a:tcPr anchor="ctr"/>
                </a:tc>
                <a:tc>
                  <a:txBody>
                    <a:bodyPr/>
                    <a:lstStyle/>
                    <a:p>
                      <a:r>
                        <a:rPr lang="de-DE" sz="1400" b="1" dirty="0">
                          <a:effectLst/>
                          <a:latin typeface="Arial" panose="020B0604020202020204" pitchFamily="34" charset="0"/>
                          <a:cs typeface="Arial" panose="020B0604020202020204" pitchFamily="34" charset="0"/>
                        </a:rPr>
                        <a:t>Beispiele </a:t>
                      </a:r>
                      <a:r>
                        <a:rPr lang="de-DE" sz="1400" b="1" dirty="0" err="1">
                          <a:effectLst/>
                          <a:latin typeface="Arial" panose="020B0604020202020204" pitchFamily="34" charset="0"/>
                          <a:cs typeface="Arial" panose="020B0604020202020204" pitchFamily="34" charset="0"/>
                        </a:rPr>
                        <a:t>für</a:t>
                      </a:r>
                      <a:r>
                        <a:rPr lang="de-DE" sz="1400" b="1" dirty="0">
                          <a:effectLst/>
                          <a:latin typeface="Arial" panose="020B0604020202020204" pitchFamily="34" charset="0"/>
                          <a:cs typeface="Arial" panose="020B0604020202020204" pitchFamily="34" charset="0"/>
                        </a:rPr>
                        <a:t> zu dunkles </a:t>
                      </a:r>
                      <a:r>
                        <a:rPr lang="de-DE" sz="1400" b="1" dirty="0" err="1">
                          <a:effectLst/>
                          <a:latin typeface="Arial" panose="020B0604020202020204" pitchFamily="34" charset="0"/>
                          <a:cs typeface="Arial" panose="020B0604020202020204" pitchFamily="34" charset="0"/>
                        </a:rPr>
                        <a:t>Prüfkörperbild</a:t>
                      </a:r>
                      <a:r>
                        <a:rPr lang="de-DE" sz="1400" b="1" dirty="0">
                          <a:effectLst/>
                          <a:latin typeface="Arial" panose="020B0604020202020204" pitchFamily="34" charset="0"/>
                          <a:cs typeface="Arial" panose="020B0604020202020204" pitchFamily="34" charset="0"/>
                        </a:rPr>
                        <a:t> </a:t>
                      </a:r>
                      <a:endParaRPr lang="de-DE" sz="1400"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780993193"/>
                  </a:ext>
                </a:extLst>
              </a:tr>
              <a:tr h="479327">
                <a:tc>
                  <a:txBody>
                    <a:bodyPr/>
                    <a:lstStyle/>
                    <a:p>
                      <a:r>
                        <a:rPr lang="de-DE" sz="1100" dirty="0">
                          <a:effectLst/>
                          <a:latin typeface="Arial" panose="020B0604020202020204" pitchFamily="34" charset="0"/>
                          <a:cs typeface="Arial" panose="020B0604020202020204" pitchFamily="34" charset="0"/>
                        </a:rPr>
                        <a:t>Entwickler verbraucht </a:t>
                      </a:r>
                      <a:endParaRPr lang="de-DE" dirty="0">
                        <a:effectLst/>
                        <a:latin typeface="Arial" panose="020B0604020202020204" pitchFamily="34" charset="0"/>
                        <a:cs typeface="Arial" panose="020B0604020202020204" pitchFamily="34" charset="0"/>
                      </a:endParaRPr>
                    </a:p>
                  </a:txBody>
                  <a:tcPr anchor="ctr"/>
                </a:tc>
                <a:tc>
                  <a:txBody>
                    <a:bodyPr/>
                    <a:lstStyle/>
                    <a:p>
                      <a:r>
                        <a:rPr lang="de-DE" sz="1100">
                          <a:effectLst/>
                          <a:latin typeface="Arial" panose="020B0604020202020204" pitchFamily="34" charset="0"/>
                          <a:cs typeface="Arial" panose="020B0604020202020204" pitchFamily="34" charset="0"/>
                        </a:rPr>
                        <a:t>Entwickler zu konzentriert angesetzt </a:t>
                      </a:r>
                      <a:endParaRPr lang="de-DE">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90702454"/>
                  </a:ext>
                </a:extLst>
              </a:tr>
              <a:tr h="479327">
                <a:tc>
                  <a:txBody>
                    <a:bodyPr/>
                    <a:lstStyle/>
                    <a:p>
                      <a:r>
                        <a:rPr lang="de-DE" sz="1100">
                          <a:effectLst/>
                          <a:latin typeface="Arial" panose="020B0604020202020204" pitchFamily="34" charset="0"/>
                          <a:cs typeface="Arial" panose="020B0604020202020204" pitchFamily="34" charset="0"/>
                        </a:rPr>
                        <a:t>Entwickler zu kalt </a:t>
                      </a:r>
                      <a:endParaRPr lang="de-DE">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Entwickler zu warm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250839062"/>
                  </a:ext>
                </a:extLst>
              </a:tr>
              <a:tr h="479327">
                <a:tc>
                  <a:txBody>
                    <a:bodyPr/>
                    <a:lstStyle/>
                    <a:p>
                      <a:r>
                        <a:rPr lang="de-DE" sz="1100" dirty="0">
                          <a:effectLst/>
                          <a:latin typeface="Arial" panose="020B0604020202020204" pitchFamily="34" charset="0"/>
                          <a:cs typeface="Arial" panose="020B0604020202020204" pitchFamily="34" charset="0"/>
                        </a:rPr>
                        <a:t>Spannungsschwankung im Stromnetz </a:t>
                      </a:r>
                      <a:endParaRPr lang="de-DE" dirty="0">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Spannungsschwankung im Stromnetz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699611961"/>
                  </a:ext>
                </a:extLst>
              </a:tr>
              <a:tr h="789479">
                <a:tc>
                  <a:txBody>
                    <a:bodyPr/>
                    <a:lstStyle/>
                    <a:p>
                      <a:r>
                        <a:rPr lang="de-DE" sz="1100">
                          <a:effectLst/>
                          <a:latin typeface="Arial" panose="020B0604020202020204" pitchFamily="34" charset="0"/>
                          <a:cs typeface="Arial" panose="020B0604020202020204" pitchFamily="34" charset="0"/>
                        </a:rPr>
                        <a:t>Verwendung eines anderen Zahnfilmes einer unempfindlicheren Stufe </a:t>
                      </a:r>
                      <a:endParaRPr lang="de-DE">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Verwendung eines anderen Zahnfilmes einer </a:t>
                      </a:r>
                      <a:r>
                        <a:rPr lang="de-DE" sz="1100" dirty="0" err="1">
                          <a:effectLst/>
                          <a:latin typeface="Arial" panose="020B0604020202020204" pitchFamily="34" charset="0"/>
                          <a:cs typeface="Arial" panose="020B0604020202020204" pitchFamily="34" charset="0"/>
                        </a:rPr>
                        <a:t>höheren</a:t>
                      </a:r>
                      <a:r>
                        <a:rPr lang="de-DE" sz="1100" dirty="0">
                          <a:effectLst/>
                          <a:latin typeface="Arial" panose="020B0604020202020204" pitchFamily="34" charset="0"/>
                          <a:cs typeface="Arial" panose="020B0604020202020204" pitchFamily="34" charset="0"/>
                        </a:rPr>
                        <a:t> Empfindlichkeit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756152449"/>
                  </a:ext>
                </a:extLst>
              </a:tr>
              <a:tr h="479327">
                <a:tc>
                  <a:txBody>
                    <a:bodyPr/>
                    <a:lstStyle/>
                    <a:p>
                      <a:r>
                        <a:rPr lang="de-DE" sz="1100">
                          <a:effectLst/>
                          <a:latin typeface="Arial" panose="020B0604020202020204" pitchFamily="34" charset="0"/>
                          <a:cs typeface="Arial" panose="020B0604020202020204" pitchFamily="34" charset="0"/>
                        </a:rPr>
                        <a:t>Verwendung einer neuen Filmcharge </a:t>
                      </a:r>
                      <a:endParaRPr lang="de-DE">
                        <a:effectLst/>
                        <a:latin typeface="Arial" panose="020B0604020202020204" pitchFamily="34" charset="0"/>
                        <a:cs typeface="Arial" panose="020B0604020202020204" pitchFamily="34" charset="0"/>
                      </a:endParaRPr>
                    </a:p>
                  </a:txBody>
                  <a:tcPr anchor="ctr"/>
                </a:tc>
                <a:tc>
                  <a:txBody>
                    <a:bodyPr/>
                    <a:lstStyle/>
                    <a:p>
                      <a:r>
                        <a:rPr lang="de-DE" sz="1100" dirty="0">
                          <a:effectLst/>
                          <a:latin typeface="Arial" panose="020B0604020202020204" pitchFamily="34" charset="0"/>
                          <a:cs typeface="Arial" panose="020B0604020202020204" pitchFamily="34" charset="0"/>
                        </a:rPr>
                        <a:t>Verwendung einer neuen Filmcharge </a:t>
                      </a:r>
                      <a:endParaRPr lang="de-DE"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31272938"/>
                  </a:ext>
                </a:extLst>
              </a:tr>
            </a:tbl>
          </a:graphicData>
        </a:graphic>
      </p:graphicFrame>
    </p:spTree>
    <p:extLst>
      <p:ext uri="{BB962C8B-B14F-4D97-AF65-F5344CB8AC3E}">
        <p14:creationId xmlns:p14="http://schemas.microsoft.com/office/powerpoint/2010/main" val="17235326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E51916-7BE2-0FB3-78AD-22ABA52876F5}"/>
              </a:ext>
            </a:extLst>
          </p:cNvPr>
          <p:cNvSpPr>
            <a:spLocks noGrp="1"/>
          </p:cNvSpPr>
          <p:nvPr>
            <p:ph type="title"/>
          </p:nvPr>
        </p:nvSpPr>
        <p:spPr/>
        <p:txBody>
          <a:bodyPr/>
          <a:lstStyle/>
          <a:p>
            <a:r>
              <a:rPr lang="de-DE" dirty="0"/>
              <a:t>Konstanzprüfung – digitales Röntgen</a:t>
            </a:r>
          </a:p>
        </p:txBody>
      </p:sp>
      <p:sp>
        <p:nvSpPr>
          <p:cNvPr id="5" name="Form 188417">
            <a:extLst>
              <a:ext uri="{FF2B5EF4-FFF2-40B4-BE49-F238E27FC236}">
                <a16:creationId xmlns:a16="http://schemas.microsoft.com/office/drawing/2014/main" id="{96360477-6DCA-F590-DC61-97E6DDC9712C}"/>
              </a:ext>
            </a:extLst>
          </p:cNvPr>
          <p:cNvSpPr txBox="1">
            <a:spLocks noChangeArrowheads="1"/>
          </p:cNvSpPr>
          <p:nvPr/>
        </p:nvSpPr>
        <p:spPr bwMode="auto">
          <a:xfrm>
            <a:off x="553819" y="2284977"/>
            <a:ext cx="8424862" cy="3886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90500" indent="-190500">
              <a:lnSpc>
                <a:spcPct val="80000"/>
              </a:lnSpc>
              <a:buFontTx/>
              <a:buNone/>
            </a:pPr>
            <a:endParaRPr lang="de-DE" altLang="de-DE" sz="2000" dirty="0"/>
          </a:p>
          <a:p>
            <a:pPr marL="190500" indent="-190500">
              <a:lnSpc>
                <a:spcPct val="80000"/>
              </a:lnSpc>
              <a:buFontTx/>
              <a:buNone/>
            </a:pPr>
            <a:r>
              <a:rPr lang="de-DE" altLang="de-DE" dirty="0"/>
              <a:t>Bildwiedergabegerät (BWG)  = Befundmonitor</a:t>
            </a:r>
          </a:p>
          <a:p>
            <a:pPr marL="571500" lvl="1" indent="-190500">
              <a:lnSpc>
                <a:spcPct val="80000"/>
              </a:lnSpc>
              <a:buFontTx/>
              <a:buNone/>
            </a:pPr>
            <a:endParaRPr lang="de-DE" altLang="de-DE" sz="2000" dirty="0"/>
          </a:p>
          <a:p>
            <a:pPr marL="571500" lvl="1" indent="-190500">
              <a:lnSpc>
                <a:spcPct val="80000"/>
              </a:lnSpc>
            </a:pPr>
            <a:r>
              <a:rPr lang="de-DE" altLang="de-DE" sz="2000" dirty="0"/>
              <a:t> In der Praxis muss mindestens ein sog. Befundmonitor vorhanden sein.</a:t>
            </a:r>
            <a:br>
              <a:rPr lang="de-DE" altLang="de-DE" sz="2000" dirty="0"/>
            </a:br>
            <a:endParaRPr lang="de-DE" altLang="de-DE" sz="2000" dirty="0"/>
          </a:p>
          <a:p>
            <a:pPr marL="571500" lvl="1" indent="-190500">
              <a:lnSpc>
                <a:spcPct val="80000"/>
              </a:lnSpc>
            </a:pPr>
            <a:r>
              <a:rPr lang="de-DE" altLang="de-DE" sz="2000" dirty="0"/>
              <a:t> Zusätzliche Monitore gelten als Betrachtungsmonitore </a:t>
            </a:r>
            <a:br>
              <a:rPr lang="de-DE" altLang="de-DE" sz="2000" dirty="0"/>
            </a:br>
            <a:r>
              <a:rPr lang="de-DE" altLang="de-DE" sz="2000" dirty="0"/>
              <a:t>(</a:t>
            </a:r>
            <a:r>
              <a:rPr lang="de-DE" altLang="de-DE" sz="2000" b="1" dirty="0"/>
              <a:t>Keine Abnahme- und Konstanzprüfung</a:t>
            </a:r>
            <a:r>
              <a:rPr lang="de-DE" altLang="de-DE" sz="2000" dirty="0"/>
              <a:t>)</a:t>
            </a:r>
          </a:p>
          <a:p>
            <a:pPr marL="571500" lvl="1" indent="-190500">
              <a:lnSpc>
                <a:spcPct val="80000"/>
              </a:lnSpc>
              <a:buFontTx/>
              <a:buNone/>
            </a:pPr>
            <a:endParaRPr lang="de-DE" altLang="de-DE" sz="2000" dirty="0"/>
          </a:p>
        </p:txBody>
      </p:sp>
    </p:spTree>
    <p:extLst>
      <p:ext uri="{BB962C8B-B14F-4D97-AF65-F5344CB8AC3E}">
        <p14:creationId xmlns:p14="http://schemas.microsoft.com/office/powerpoint/2010/main" val="4958857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E51916-7BE2-0FB3-78AD-22ABA52876F5}"/>
              </a:ext>
            </a:extLst>
          </p:cNvPr>
          <p:cNvSpPr>
            <a:spLocks noGrp="1"/>
          </p:cNvSpPr>
          <p:nvPr>
            <p:ph type="title"/>
          </p:nvPr>
        </p:nvSpPr>
        <p:spPr/>
        <p:txBody>
          <a:bodyPr/>
          <a:lstStyle/>
          <a:p>
            <a:r>
              <a:rPr lang="de-DE" dirty="0"/>
              <a:t>Konstanzprüfung – digitales Röntgen</a:t>
            </a:r>
            <a:br>
              <a:rPr lang="de-DE" dirty="0"/>
            </a:br>
            <a:r>
              <a:rPr lang="de-DE" dirty="0"/>
              <a:t>Monitore nach 01.05.2015</a:t>
            </a:r>
          </a:p>
        </p:txBody>
      </p:sp>
      <p:sp>
        <p:nvSpPr>
          <p:cNvPr id="3" name="Textfeld 2">
            <a:extLst>
              <a:ext uri="{FF2B5EF4-FFF2-40B4-BE49-F238E27FC236}">
                <a16:creationId xmlns:a16="http://schemas.microsoft.com/office/drawing/2014/main" id="{11EEFB95-1897-CB5E-2D83-79113AEDBC16}"/>
              </a:ext>
            </a:extLst>
          </p:cNvPr>
          <p:cNvSpPr txBox="1"/>
          <p:nvPr/>
        </p:nvSpPr>
        <p:spPr>
          <a:xfrm>
            <a:off x="307050" y="2522483"/>
            <a:ext cx="8468985" cy="2308324"/>
          </a:xfrm>
          <a:prstGeom prst="rect">
            <a:avLst/>
          </a:prstGeom>
          <a:noFill/>
        </p:spPr>
        <p:txBody>
          <a:bodyPr wrap="none" rtlCol="0">
            <a:spAutoFit/>
          </a:bodyPr>
          <a:lstStyle/>
          <a:p>
            <a:r>
              <a:rPr lang="de-DE" b="1" i="0" u="none" strike="noStrike" dirty="0">
                <a:solidFill>
                  <a:srgbClr val="343434"/>
                </a:solidFill>
                <a:effectLst/>
                <a:latin typeface="Arial" panose="020B0604020202020204" pitchFamily="34" charset="0"/>
              </a:rPr>
              <a:t>Jeder </a:t>
            </a:r>
            <a:r>
              <a:rPr lang="de-DE" b="1" i="0" u="none" strike="noStrike" dirty="0" err="1">
                <a:solidFill>
                  <a:srgbClr val="343434"/>
                </a:solidFill>
                <a:effectLst/>
                <a:latin typeface="Arial" panose="020B0604020202020204" pitchFamily="34" charset="0"/>
              </a:rPr>
              <a:t>Befundungsmonitor</a:t>
            </a:r>
            <a:r>
              <a:rPr lang="de-DE" b="0" i="0" u="none" strike="noStrike" dirty="0">
                <a:solidFill>
                  <a:srgbClr val="343434"/>
                </a:solidFill>
                <a:effectLst/>
                <a:latin typeface="Arial" panose="020B0604020202020204" pitchFamily="34" charset="0"/>
              </a:rPr>
              <a:t> in der Praxis muss an </a:t>
            </a:r>
            <a:r>
              <a:rPr lang="de-DE" b="1" i="0" u="none" strike="noStrike" dirty="0">
                <a:solidFill>
                  <a:srgbClr val="0432FF"/>
                </a:solidFill>
                <a:effectLst/>
                <a:latin typeface="Arial" panose="020B0604020202020204" pitchFamily="34" charset="0"/>
              </a:rPr>
              <a:t>jedem Arbeitstag</a:t>
            </a:r>
            <a:r>
              <a:rPr lang="de-DE" b="0" i="0" u="none" strike="noStrike" dirty="0">
                <a:solidFill>
                  <a:srgbClr val="0432FF"/>
                </a:solidFill>
                <a:effectLst/>
                <a:latin typeface="Arial" panose="020B0604020202020204" pitchFamily="34" charset="0"/>
              </a:rPr>
              <a:t> </a:t>
            </a:r>
            <a:r>
              <a:rPr lang="de-DE" b="0" i="0" u="none" strike="noStrike" dirty="0">
                <a:solidFill>
                  <a:srgbClr val="343434"/>
                </a:solidFill>
                <a:effectLst/>
                <a:latin typeface="Arial" panose="020B0604020202020204" pitchFamily="34" charset="0"/>
              </a:rPr>
              <a:t>auf seine</a:t>
            </a:r>
          </a:p>
          <a:p>
            <a:r>
              <a:rPr lang="de-DE" b="0" i="0" u="none" strike="noStrike" dirty="0">
                <a:solidFill>
                  <a:srgbClr val="343434"/>
                </a:solidFill>
                <a:effectLst/>
                <a:latin typeface="Arial" panose="020B0604020202020204" pitchFamily="34" charset="0"/>
              </a:rPr>
              <a:t>Konstanz geprüft werden werden (Testbild 1, 2, 3, 5 und 7)</a:t>
            </a:r>
          </a:p>
          <a:p>
            <a:endParaRPr lang="de-DE" b="0" i="0" u="none" strike="noStrike" dirty="0">
              <a:solidFill>
                <a:srgbClr val="343434"/>
              </a:solidFill>
              <a:effectLst/>
              <a:latin typeface="Arial" panose="020B0604020202020204" pitchFamily="34" charset="0"/>
            </a:endParaRPr>
          </a:p>
          <a:p>
            <a:r>
              <a:rPr lang="de-DE" dirty="0">
                <a:solidFill>
                  <a:srgbClr val="343434"/>
                </a:solidFill>
                <a:latin typeface="Arial" panose="020B0604020202020204" pitchFamily="34" charset="0"/>
              </a:rPr>
              <a:t>u</a:t>
            </a:r>
            <a:r>
              <a:rPr lang="de-DE" b="0" i="0" u="none" strike="noStrike" dirty="0">
                <a:solidFill>
                  <a:srgbClr val="343434"/>
                </a:solidFill>
                <a:effectLst/>
                <a:latin typeface="Arial" panose="020B0604020202020204" pitchFamily="34" charset="0"/>
              </a:rPr>
              <a:t>nd</a:t>
            </a:r>
          </a:p>
          <a:p>
            <a:endParaRPr lang="de-DE" b="0" i="0" u="none" strike="noStrike" dirty="0">
              <a:solidFill>
                <a:srgbClr val="343434"/>
              </a:solidFill>
              <a:effectLst/>
              <a:latin typeface="Arial" panose="020B0604020202020204" pitchFamily="34" charset="0"/>
            </a:endParaRPr>
          </a:p>
          <a:p>
            <a:r>
              <a:rPr lang="de-DE" b="1" i="0" u="none" strike="noStrike" dirty="0">
                <a:solidFill>
                  <a:srgbClr val="343434"/>
                </a:solidFill>
                <a:effectLst/>
                <a:latin typeface="Arial" panose="020B0604020202020204" pitchFamily="34" charset="0"/>
              </a:rPr>
              <a:t>zusätzlich je nach Raumklasse und Geräteart </a:t>
            </a:r>
            <a:r>
              <a:rPr lang="de-DE" b="1" i="0" u="none" strike="noStrike" dirty="0">
                <a:solidFill>
                  <a:srgbClr val="0432FF"/>
                </a:solidFill>
                <a:effectLst/>
                <a:latin typeface="Arial" panose="020B0604020202020204" pitchFamily="34" charset="0"/>
              </a:rPr>
              <a:t>halbjährlich </a:t>
            </a:r>
            <a:r>
              <a:rPr lang="de-DE" b="0" i="0" u="none" strike="noStrike" dirty="0">
                <a:solidFill>
                  <a:srgbClr val="343434"/>
                </a:solidFill>
                <a:effectLst/>
                <a:latin typeface="Arial" panose="020B0604020202020204" pitchFamily="34" charset="0"/>
              </a:rPr>
              <a:t>(Testbild 6 und 8)</a:t>
            </a:r>
            <a:r>
              <a:rPr lang="de-DE" b="1" i="0" u="none" strike="noStrike" dirty="0">
                <a:solidFill>
                  <a:srgbClr val="343434"/>
                </a:solidFill>
                <a:effectLst/>
                <a:latin typeface="Arial" panose="020B0604020202020204" pitchFamily="34" charset="0"/>
              </a:rPr>
              <a:t>,</a:t>
            </a:r>
          </a:p>
          <a:p>
            <a:r>
              <a:rPr lang="de-DE" b="1" dirty="0">
                <a:solidFill>
                  <a:srgbClr val="0432FF"/>
                </a:solidFill>
                <a:latin typeface="Arial" panose="020B0604020202020204" pitchFamily="34" charset="0"/>
              </a:rPr>
              <a:t>j</a:t>
            </a:r>
            <a:r>
              <a:rPr lang="de-DE" b="1" i="0" u="none" strike="noStrike" dirty="0">
                <a:solidFill>
                  <a:srgbClr val="0432FF"/>
                </a:solidFill>
                <a:effectLst/>
                <a:latin typeface="Arial" panose="020B0604020202020204" pitchFamily="34" charset="0"/>
              </a:rPr>
              <a:t>ährlich </a:t>
            </a:r>
            <a:r>
              <a:rPr lang="de-DE" b="0" i="0" u="none" strike="noStrike" dirty="0">
                <a:solidFill>
                  <a:srgbClr val="343434"/>
                </a:solidFill>
                <a:effectLst/>
                <a:latin typeface="Arial" panose="020B0604020202020204" pitchFamily="34" charset="0"/>
              </a:rPr>
              <a:t>(bestimmte Parameter bei Raumklasse 6) </a:t>
            </a:r>
            <a:r>
              <a:rPr lang="de-DE" b="1" i="0" u="none" strike="noStrike" dirty="0">
                <a:solidFill>
                  <a:srgbClr val="343434"/>
                </a:solidFill>
                <a:effectLst/>
                <a:latin typeface="Arial" panose="020B0604020202020204" pitchFamily="34" charset="0"/>
              </a:rPr>
              <a:t>und </a:t>
            </a:r>
            <a:r>
              <a:rPr lang="de-DE" b="1" i="0" u="none" strike="noStrike" dirty="0">
                <a:solidFill>
                  <a:srgbClr val="0432FF"/>
                </a:solidFill>
                <a:effectLst/>
                <a:latin typeface="Arial" panose="020B0604020202020204" pitchFamily="34" charset="0"/>
              </a:rPr>
              <a:t>fünfjährlich </a:t>
            </a:r>
            <a:r>
              <a:rPr lang="de-DE" b="0" i="0" u="none" strike="noStrike" dirty="0">
                <a:solidFill>
                  <a:srgbClr val="343434"/>
                </a:solidFill>
                <a:effectLst/>
                <a:latin typeface="Arial" panose="020B0604020202020204" pitchFamily="34" charset="0"/>
              </a:rPr>
              <a:t>(bestimmte </a:t>
            </a:r>
          </a:p>
          <a:p>
            <a:r>
              <a:rPr lang="de-DE" b="0" i="0" u="none" strike="noStrike" dirty="0">
                <a:solidFill>
                  <a:srgbClr val="343434"/>
                </a:solidFill>
                <a:effectLst/>
                <a:latin typeface="Arial" panose="020B0604020202020204" pitchFamily="34" charset="0"/>
              </a:rPr>
              <a:t>Parameter bei Raumklasse 5 im Rahmen der Sachverständigenprüfung).</a:t>
            </a:r>
            <a:endParaRPr lang="de-DE" baseline="30000" dirty="0">
              <a:latin typeface="Arial"/>
              <a:cs typeface="Arial"/>
            </a:endParaRPr>
          </a:p>
        </p:txBody>
      </p:sp>
    </p:spTree>
    <p:extLst>
      <p:ext uri="{BB962C8B-B14F-4D97-AF65-F5344CB8AC3E}">
        <p14:creationId xmlns:p14="http://schemas.microsoft.com/office/powerpoint/2010/main" val="39437437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E51916-7BE2-0FB3-78AD-22ABA52876F5}"/>
              </a:ext>
            </a:extLst>
          </p:cNvPr>
          <p:cNvSpPr>
            <a:spLocks noGrp="1"/>
          </p:cNvSpPr>
          <p:nvPr>
            <p:ph type="title"/>
          </p:nvPr>
        </p:nvSpPr>
        <p:spPr/>
        <p:txBody>
          <a:bodyPr/>
          <a:lstStyle/>
          <a:p>
            <a:r>
              <a:rPr lang="de-DE" dirty="0"/>
              <a:t>Konstanzprüfung – digitales Röntgen</a:t>
            </a:r>
            <a:br>
              <a:rPr lang="de-DE" dirty="0"/>
            </a:br>
            <a:r>
              <a:rPr lang="de-DE" b="1" dirty="0"/>
              <a:t>monatlich</a:t>
            </a:r>
          </a:p>
        </p:txBody>
      </p:sp>
      <p:pic>
        <p:nvPicPr>
          <p:cNvPr id="5" name="Grafik 4" descr="Ein Bild, das Tisch enthält.&#10;&#10;Automatisch generierte Beschreibung">
            <a:extLst>
              <a:ext uri="{FF2B5EF4-FFF2-40B4-BE49-F238E27FC236}">
                <a16:creationId xmlns:a16="http://schemas.microsoft.com/office/drawing/2014/main" id="{108C6168-3E48-DB95-C98C-915DB3EEFE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8816" y="1709574"/>
            <a:ext cx="7779200" cy="1591200"/>
          </a:xfrm>
          <a:prstGeom prst="rect">
            <a:avLst/>
          </a:prstGeom>
          <a:solidFill>
            <a:srgbClr val="0432FF"/>
          </a:solidFill>
        </p:spPr>
      </p:pic>
      <p:sp>
        <p:nvSpPr>
          <p:cNvPr id="6" name="Textfeld 5">
            <a:extLst>
              <a:ext uri="{FF2B5EF4-FFF2-40B4-BE49-F238E27FC236}">
                <a16:creationId xmlns:a16="http://schemas.microsoft.com/office/drawing/2014/main" id="{5487DBBC-6120-2EC0-74AD-3078AB915976}"/>
              </a:ext>
            </a:extLst>
          </p:cNvPr>
          <p:cNvSpPr txBox="1"/>
          <p:nvPr/>
        </p:nvSpPr>
        <p:spPr>
          <a:xfrm>
            <a:off x="268816" y="3876885"/>
            <a:ext cx="7681911" cy="995144"/>
          </a:xfrm>
          <a:prstGeom prst="rect">
            <a:avLst/>
          </a:prstGeom>
          <a:noFill/>
        </p:spPr>
        <p:txBody>
          <a:bodyPr wrap="none" rtlCol="0">
            <a:spAutoFit/>
          </a:bodyPr>
          <a:lstStyle/>
          <a:p>
            <a:pPr algn="l" fontAlgn="base"/>
            <a:r>
              <a:rPr lang="de-DE" sz="1600" b="1" i="0" u="none" strike="noStrike" dirty="0" err="1">
                <a:solidFill>
                  <a:srgbClr val="0432FF"/>
                </a:solidFill>
                <a:effectLst/>
                <a:latin typeface="Arial" panose="020B0604020202020204" pitchFamily="34" charset="0"/>
              </a:rPr>
              <a:t>Artefaktfreiheit</a:t>
            </a:r>
            <a:r>
              <a:rPr lang="de-DE" sz="1600" b="1" i="0" u="none" strike="noStrike" dirty="0">
                <a:solidFill>
                  <a:srgbClr val="0432FF"/>
                </a:solidFill>
                <a:effectLst/>
                <a:latin typeface="Arial" panose="020B0604020202020204" pitchFamily="34" charset="0"/>
              </a:rPr>
              <a:t> prüfen</a:t>
            </a:r>
          </a:p>
          <a:p>
            <a:pPr algn="l" fontAlgn="base"/>
            <a:r>
              <a:rPr lang="de-DE" sz="1600" b="0" i="0" u="none" strike="noStrike" dirty="0">
                <a:solidFill>
                  <a:srgbClr val="343434"/>
                </a:solidFill>
                <a:effectLst/>
                <a:latin typeface="Arial" panose="020B0604020202020204" pitchFamily="34" charset="0"/>
              </a:rPr>
              <a:t>Artefakte sind Bildfehler, die durch Staub, Kratzer, Flecken, etc. entstehen können.</a:t>
            </a:r>
          </a:p>
          <a:p>
            <a:br>
              <a:rPr lang="de-DE" sz="1600" dirty="0"/>
            </a:br>
            <a:endParaRPr lang="de-DE" sz="1600" baseline="30000" dirty="0">
              <a:latin typeface="Arial"/>
              <a:cs typeface="Arial"/>
            </a:endParaRPr>
          </a:p>
        </p:txBody>
      </p:sp>
      <p:sp>
        <p:nvSpPr>
          <p:cNvPr id="7" name="Textfeld 6">
            <a:extLst>
              <a:ext uri="{FF2B5EF4-FFF2-40B4-BE49-F238E27FC236}">
                <a16:creationId xmlns:a16="http://schemas.microsoft.com/office/drawing/2014/main" id="{C99CD6F0-194D-8D13-A807-5A4CE259FA63}"/>
              </a:ext>
            </a:extLst>
          </p:cNvPr>
          <p:cNvSpPr txBox="1"/>
          <p:nvPr/>
        </p:nvSpPr>
        <p:spPr>
          <a:xfrm>
            <a:off x="268816" y="4487917"/>
            <a:ext cx="1650645" cy="502702"/>
          </a:xfrm>
          <a:prstGeom prst="rect">
            <a:avLst/>
          </a:prstGeom>
          <a:noFill/>
        </p:spPr>
        <p:txBody>
          <a:bodyPr wrap="none" rtlCol="0">
            <a:spAutoFit/>
          </a:bodyPr>
          <a:lstStyle/>
          <a:p>
            <a:r>
              <a:rPr lang="de-DE" sz="1600" b="1" i="0" u="none" strike="noStrike" dirty="0" err="1">
                <a:solidFill>
                  <a:srgbClr val="0432FF"/>
                </a:solidFill>
                <a:effectLst/>
                <a:latin typeface="Arial" panose="020B0604020202020204" pitchFamily="34" charset="0"/>
              </a:rPr>
              <a:t>Tubuskontrolle</a:t>
            </a:r>
            <a:endParaRPr lang="de-DE" sz="1600" b="1" i="0" u="none" strike="noStrike" dirty="0">
              <a:solidFill>
                <a:srgbClr val="0432FF"/>
              </a:solidFill>
              <a:effectLst/>
              <a:latin typeface="Arial" panose="020B0604020202020204" pitchFamily="34" charset="0"/>
            </a:endParaRPr>
          </a:p>
          <a:p>
            <a:pPr algn="r"/>
            <a:endParaRPr lang="de-DE" sz="1600" baseline="30000" dirty="0">
              <a:latin typeface="Arial"/>
              <a:cs typeface="Arial"/>
            </a:endParaRPr>
          </a:p>
        </p:txBody>
      </p:sp>
      <p:sp>
        <p:nvSpPr>
          <p:cNvPr id="8" name="Textfeld 7">
            <a:extLst>
              <a:ext uri="{FF2B5EF4-FFF2-40B4-BE49-F238E27FC236}">
                <a16:creationId xmlns:a16="http://schemas.microsoft.com/office/drawing/2014/main" id="{963B7D84-20B7-BF26-F894-976B125AB81B}"/>
              </a:ext>
            </a:extLst>
          </p:cNvPr>
          <p:cNvSpPr txBox="1"/>
          <p:nvPr/>
        </p:nvSpPr>
        <p:spPr>
          <a:xfrm>
            <a:off x="268816" y="4762047"/>
            <a:ext cx="6125268" cy="338554"/>
          </a:xfrm>
          <a:prstGeom prst="rect">
            <a:avLst/>
          </a:prstGeom>
          <a:noFill/>
        </p:spPr>
        <p:txBody>
          <a:bodyPr wrap="none" rtlCol="0">
            <a:spAutoFit/>
          </a:bodyPr>
          <a:lstStyle/>
          <a:p>
            <a:r>
              <a:rPr lang="de-DE" sz="1600" b="0" i="0" u="none" strike="noStrike" dirty="0">
                <a:solidFill>
                  <a:srgbClr val="343434"/>
                </a:solidFill>
                <a:effectLst/>
                <a:latin typeface="Arial" panose="020B0604020202020204" pitchFamily="34" charset="0"/>
              </a:rPr>
              <a:t>Der Tubus muss visuell auf mechanische Mängel geprüft werden.</a:t>
            </a:r>
            <a:endParaRPr lang="de-DE" sz="1600" baseline="30000" dirty="0">
              <a:latin typeface="Arial"/>
              <a:cs typeface="Arial"/>
            </a:endParaRPr>
          </a:p>
        </p:txBody>
      </p:sp>
      <p:sp>
        <p:nvSpPr>
          <p:cNvPr id="9" name="Textfeld 8">
            <a:extLst>
              <a:ext uri="{FF2B5EF4-FFF2-40B4-BE49-F238E27FC236}">
                <a16:creationId xmlns:a16="http://schemas.microsoft.com/office/drawing/2014/main" id="{B7D20D5B-118E-9FDE-6A77-385CD8A1A66B}"/>
              </a:ext>
            </a:extLst>
          </p:cNvPr>
          <p:cNvSpPr txBox="1"/>
          <p:nvPr/>
        </p:nvSpPr>
        <p:spPr>
          <a:xfrm>
            <a:off x="268816" y="5448140"/>
            <a:ext cx="9748246" cy="995144"/>
          </a:xfrm>
          <a:prstGeom prst="rect">
            <a:avLst/>
          </a:prstGeom>
          <a:noFill/>
        </p:spPr>
        <p:txBody>
          <a:bodyPr wrap="none" rtlCol="0">
            <a:spAutoFit/>
          </a:bodyPr>
          <a:lstStyle/>
          <a:p>
            <a:r>
              <a:rPr lang="de-DE" sz="1600" dirty="0">
                <a:effectLst/>
                <a:latin typeface="Arial" panose="020B0604020202020204" pitchFamily="34" charset="0"/>
                <a:cs typeface="Arial" panose="020B0604020202020204" pitchFamily="34" charset="0"/>
              </a:rPr>
              <a:t>Nur bei PSA‐ und </a:t>
            </a:r>
            <a:r>
              <a:rPr lang="de-DE" sz="1600" dirty="0" err="1">
                <a:effectLst/>
                <a:latin typeface="Arial" panose="020B0604020202020204" pitchFamily="34" charset="0"/>
                <a:cs typeface="Arial" panose="020B0604020202020204" pitchFamily="34" charset="0"/>
              </a:rPr>
              <a:t>FRS‐Geräten</a:t>
            </a:r>
            <a:r>
              <a:rPr lang="de-DE" sz="1600" dirty="0">
                <a:effectLst/>
                <a:latin typeface="Arial" panose="020B0604020202020204" pitchFamily="34" charset="0"/>
                <a:cs typeface="Arial" panose="020B0604020202020204" pitchFamily="34" charset="0"/>
              </a:rPr>
              <a:t> </a:t>
            </a:r>
          </a:p>
          <a:p>
            <a:pPr>
              <a:buFont typeface="+mj-lt"/>
              <a:buAutoNum type="arabicPeriod"/>
            </a:pPr>
            <a:r>
              <a:rPr lang="de-DE" sz="1600" dirty="0">
                <a:effectLst/>
                <a:latin typeface="Arial" panose="020B0604020202020204" pitchFamily="34" charset="0"/>
                <a:cs typeface="Arial" panose="020B0604020202020204" pitchFamily="34" charset="0"/>
              </a:rPr>
              <a:t> Sensor: oben und unten unbelichteter Rand </a:t>
            </a:r>
          </a:p>
          <a:p>
            <a:pPr>
              <a:buFont typeface="+mj-lt"/>
              <a:buAutoNum type="arabicPeriod"/>
            </a:pPr>
            <a:r>
              <a:rPr lang="de-DE" sz="1600" dirty="0">
                <a:latin typeface="Arial" panose="020B0604020202020204" pitchFamily="34" charset="0"/>
                <a:cs typeface="Arial" panose="020B0604020202020204" pitchFamily="34" charset="0"/>
              </a:rPr>
              <a:t> </a:t>
            </a:r>
            <a:r>
              <a:rPr lang="de-DE" sz="1600" dirty="0">
                <a:effectLst/>
                <a:latin typeface="Arial" panose="020B0604020202020204" pitchFamily="34" charset="0"/>
                <a:cs typeface="Arial" panose="020B0604020202020204" pitchFamily="34" charset="0"/>
              </a:rPr>
              <a:t>Speicherfolie: umlaufend unbelichteter Rand </a:t>
            </a:r>
          </a:p>
          <a:p>
            <a:pPr algn="r"/>
            <a:endParaRPr lang="de-DE" sz="1600" baseline="3000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8DA61619-B99C-C332-9871-17111CB8C55B}"/>
              </a:ext>
            </a:extLst>
          </p:cNvPr>
          <p:cNvSpPr txBox="1"/>
          <p:nvPr/>
        </p:nvSpPr>
        <p:spPr>
          <a:xfrm>
            <a:off x="268816" y="5115841"/>
            <a:ext cx="1792478" cy="338554"/>
          </a:xfrm>
          <a:prstGeom prst="rect">
            <a:avLst/>
          </a:prstGeom>
          <a:noFill/>
        </p:spPr>
        <p:txBody>
          <a:bodyPr wrap="none" rtlCol="0">
            <a:spAutoFit/>
          </a:bodyPr>
          <a:lstStyle/>
          <a:p>
            <a:r>
              <a:rPr lang="de-DE" sz="1600" b="1" dirty="0">
                <a:solidFill>
                  <a:srgbClr val="0432FF"/>
                </a:solidFill>
                <a:latin typeface="Arial"/>
                <a:cs typeface="Arial"/>
              </a:rPr>
              <a:t>Nutzstrahlenfeld</a:t>
            </a:r>
          </a:p>
        </p:txBody>
      </p:sp>
      <p:sp>
        <p:nvSpPr>
          <p:cNvPr id="11" name="Textfeld 10">
            <a:extLst>
              <a:ext uri="{FF2B5EF4-FFF2-40B4-BE49-F238E27FC236}">
                <a16:creationId xmlns:a16="http://schemas.microsoft.com/office/drawing/2014/main" id="{A3994C33-846B-30BE-EDB5-FB3ED6916654}"/>
              </a:ext>
            </a:extLst>
          </p:cNvPr>
          <p:cNvSpPr txBox="1"/>
          <p:nvPr/>
        </p:nvSpPr>
        <p:spPr>
          <a:xfrm>
            <a:off x="268816" y="3463796"/>
            <a:ext cx="3273653" cy="338554"/>
          </a:xfrm>
          <a:prstGeom prst="rect">
            <a:avLst/>
          </a:prstGeom>
          <a:noFill/>
        </p:spPr>
        <p:txBody>
          <a:bodyPr wrap="none" rtlCol="0">
            <a:spAutoFit/>
          </a:bodyPr>
          <a:lstStyle/>
          <a:p>
            <a:r>
              <a:rPr lang="de-DE" sz="1600" b="1" dirty="0">
                <a:solidFill>
                  <a:srgbClr val="0432FF"/>
                </a:solidFill>
                <a:latin typeface="Arial"/>
                <a:cs typeface="Arial"/>
              </a:rPr>
              <a:t>Auflösung und Mindestkontrast</a:t>
            </a:r>
          </a:p>
        </p:txBody>
      </p:sp>
      <p:sp>
        <p:nvSpPr>
          <p:cNvPr id="12" name="Textfeld 11">
            <a:extLst>
              <a:ext uri="{FF2B5EF4-FFF2-40B4-BE49-F238E27FC236}">
                <a16:creationId xmlns:a16="http://schemas.microsoft.com/office/drawing/2014/main" id="{8D1863C5-4FD1-CA33-AB4D-63092936900A}"/>
              </a:ext>
            </a:extLst>
          </p:cNvPr>
          <p:cNvSpPr txBox="1"/>
          <p:nvPr/>
        </p:nvSpPr>
        <p:spPr>
          <a:xfrm>
            <a:off x="4038733" y="3463796"/>
            <a:ext cx="1910122" cy="338554"/>
          </a:xfrm>
          <a:prstGeom prst="rect">
            <a:avLst/>
          </a:prstGeom>
          <a:noFill/>
        </p:spPr>
        <p:txBody>
          <a:bodyPr wrap="square" rtlCol="0">
            <a:spAutoFit/>
          </a:bodyPr>
          <a:lstStyle/>
          <a:p>
            <a:pPr algn="r"/>
            <a:r>
              <a:rPr lang="de-DE" sz="1600" dirty="0">
                <a:latin typeface="Arial"/>
                <a:cs typeface="Arial"/>
              </a:rPr>
              <a:t>siehe Tabelle oben</a:t>
            </a:r>
          </a:p>
        </p:txBody>
      </p:sp>
    </p:spTree>
    <p:extLst>
      <p:ext uri="{BB962C8B-B14F-4D97-AF65-F5344CB8AC3E}">
        <p14:creationId xmlns:p14="http://schemas.microsoft.com/office/powerpoint/2010/main" val="18522613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570FF-DC0C-5E72-DFEE-EF9EDB80051B}"/>
              </a:ext>
            </a:extLst>
          </p:cNvPr>
          <p:cNvSpPr>
            <a:spLocks noGrp="1"/>
          </p:cNvSpPr>
          <p:nvPr>
            <p:ph type="title"/>
          </p:nvPr>
        </p:nvSpPr>
        <p:spPr/>
        <p:txBody>
          <a:bodyPr/>
          <a:lstStyle/>
          <a:p>
            <a:r>
              <a:rPr lang="de-DE" dirty="0"/>
              <a:t>Fristen und Termine (1)</a:t>
            </a:r>
          </a:p>
        </p:txBody>
      </p:sp>
      <p:sp>
        <p:nvSpPr>
          <p:cNvPr id="4" name="Textfeld 3">
            <a:extLst>
              <a:ext uri="{FF2B5EF4-FFF2-40B4-BE49-F238E27FC236}">
                <a16:creationId xmlns:a16="http://schemas.microsoft.com/office/drawing/2014/main" id="{247AFF78-357F-2EC0-622B-FD82A15591DC}"/>
              </a:ext>
            </a:extLst>
          </p:cNvPr>
          <p:cNvSpPr txBox="1"/>
          <p:nvPr/>
        </p:nvSpPr>
        <p:spPr>
          <a:xfrm>
            <a:off x="351297" y="2112579"/>
            <a:ext cx="8523072" cy="4011355"/>
          </a:xfrm>
          <a:prstGeom prst="rect">
            <a:avLst/>
          </a:prstGeom>
          <a:noFill/>
        </p:spPr>
        <p:txBody>
          <a:bodyPr wrap="square" rtlCol="0">
            <a:spAutoFit/>
          </a:bodyPr>
          <a:lstStyle/>
          <a:p>
            <a:pPr>
              <a:buFont typeface="Arial" panose="020B0604020202020204" pitchFamily="34" charset="0"/>
              <a:buChar char="•"/>
            </a:pPr>
            <a:r>
              <a:rPr lang="de-DE" sz="1800" dirty="0">
                <a:effectLst/>
                <a:latin typeface="ArialMT"/>
              </a:rPr>
              <a:t> Aufbewahrungsfrist der </a:t>
            </a:r>
            <a:r>
              <a:rPr lang="de-DE" sz="1800" dirty="0" err="1">
                <a:effectLst/>
                <a:latin typeface="ArialMT"/>
              </a:rPr>
              <a:t>Röntgenbilder</a:t>
            </a:r>
            <a:r>
              <a:rPr lang="de-DE" sz="1800" dirty="0">
                <a:effectLst/>
                <a:latin typeface="ArialMT"/>
              </a:rPr>
              <a:t> und der dazugehörigen Aufzeichnungen</a:t>
            </a:r>
          </a:p>
          <a:p>
            <a:r>
              <a:rPr lang="de-DE" dirty="0">
                <a:latin typeface="ArialMT"/>
              </a:rPr>
              <a:t> </a:t>
            </a:r>
            <a:r>
              <a:rPr lang="de-DE" sz="1800" dirty="0">
                <a:effectLst/>
                <a:latin typeface="ArialMT"/>
              </a:rPr>
              <a:t> bei Personen </a:t>
            </a:r>
            <a:r>
              <a:rPr lang="de-DE" sz="1800" dirty="0" err="1">
                <a:effectLst/>
                <a:latin typeface="ArialMT"/>
              </a:rPr>
              <a:t>über</a:t>
            </a:r>
            <a:r>
              <a:rPr lang="de-DE" dirty="0">
                <a:latin typeface="ArialMT"/>
              </a:rPr>
              <a:t> </a:t>
            </a:r>
            <a:r>
              <a:rPr lang="de-DE" sz="1800" dirty="0">
                <a:effectLst/>
                <a:latin typeface="ArialMT"/>
              </a:rPr>
              <a:t>18 Jahren: 10 Jahre</a:t>
            </a:r>
          </a:p>
          <a:p>
            <a:r>
              <a:rPr lang="de-DE" sz="1800" dirty="0">
                <a:effectLst/>
                <a:latin typeface="ArialMT"/>
              </a:rPr>
              <a:t> </a:t>
            </a:r>
            <a:endParaRPr lang="de-DE" sz="1600" dirty="0">
              <a:effectLst/>
            </a:endParaRPr>
          </a:p>
          <a:p>
            <a:pPr>
              <a:buFont typeface="Arial" panose="020B0604020202020204" pitchFamily="34" charset="0"/>
              <a:buChar char="•"/>
            </a:pPr>
            <a:r>
              <a:rPr lang="de-DE" sz="1800" dirty="0">
                <a:effectLst/>
                <a:latin typeface="Symbol" pitchFamily="2" charset="2"/>
              </a:rPr>
              <a:t> </a:t>
            </a:r>
            <a:r>
              <a:rPr lang="de-DE" sz="1800" dirty="0">
                <a:effectLst/>
                <a:latin typeface="ArialMT"/>
              </a:rPr>
              <a:t>Aufbewahrungsfrist der </a:t>
            </a:r>
            <a:r>
              <a:rPr lang="de-DE" sz="1800" dirty="0" err="1">
                <a:effectLst/>
                <a:latin typeface="ArialMT"/>
              </a:rPr>
              <a:t>Röntgenbilder</a:t>
            </a:r>
            <a:r>
              <a:rPr lang="de-DE" sz="1800" dirty="0">
                <a:effectLst/>
                <a:latin typeface="ArialMT"/>
              </a:rPr>
              <a:t> bei Personen unter 18 Jahren: bis zum 28. </a:t>
            </a:r>
            <a:endParaRPr lang="de-DE" sz="1600" dirty="0">
              <a:effectLst/>
            </a:endParaRPr>
          </a:p>
          <a:p>
            <a:r>
              <a:rPr lang="de-DE" dirty="0">
                <a:latin typeface="ArialMT"/>
              </a:rPr>
              <a:t>  </a:t>
            </a:r>
            <a:r>
              <a:rPr lang="de-DE" sz="1800" dirty="0">
                <a:effectLst/>
                <a:latin typeface="ArialMT"/>
              </a:rPr>
              <a:t>Lebensjahr </a:t>
            </a:r>
          </a:p>
          <a:p>
            <a:endParaRPr lang="de-DE" sz="1600" dirty="0">
              <a:effectLst/>
            </a:endParaRPr>
          </a:p>
          <a:p>
            <a:pPr>
              <a:buFont typeface="Arial" panose="020B0604020202020204" pitchFamily="34" charset="0"/>
              <a:buChar char="•"/>
            </a:pPr>
            <a:r>
              <a:rPr lang="de-DE" dirty="0">
                <a:latin typeface="Symbol" pitchFamily="2" charset="2"/>
              </a:rPr>
              <a:t> </a:t>
            </a:r>
            <a:r>
              <a:rPr lang="de-DE" sz="1800" dirty="0">
                <a:effectLst/>
                <a:latin typeface="ArialMT"/>
              </a:rPr>
              <a:t>Aufbewahrungsfrist der Zutrittserlaubnis </a:t>
            </a:r>
            <a:r>
              <a:rPr lang="de-DE" sz="1800" dirty="0" err="1">
                <a:effectLst/>
                <a:latin typeface="ArialMT"/>
              </a:rPr>
              <a:t>für</a:t>
            </a:r>
            <a:r>
              <a:rPr lang="de-DE" sz="1800" dirty="0">
                <a:effectLst/>
                <a:latin typeface="ArialMT"/>
              </a:rPr>
              <a:t> schwangere Personen zum </a:t>
            </a:r>
          </a:p>
          <a:p>
            <a:r>
              <a:rPr lang="de-DE" dirty="0">
                <a:latin typeface="ArialMT"/>
              </a:rPr>
              <a:t>  </a:t>
            </a:r>
            <a:r>
              <a:rPr lang="de-DE" sz="1800" dirty="0">
                <a:effectLst/>
                <a:latin typeface="ArialMT"/>
              </a:rPr>
              <a:t>Kontrollbereich: mind. 5 Jahre </a:t>
            </a:r>
          </a:p>
          <a:p>
            <a:endParaRPr lang="de-DE" sz="1600" dirty="0">
              <a:effectLst/>
            </a:endParaRPr>
          </a:p>
          <a:p>
            <a:pPr>
              <a:buFont typeface="Arial" panose="020B0604020202020204" pitchFamily="34" charset="0"/>
              <a:buChar char="•"/>
            </a:pPr>
            <a:r>
              <a:rPr lang="de-DE" dirty="0">
                <a:latin typeface="Symbol" pitchFamily="2" charset="2"/>
              </a:rPr>
              <a:t> </a:t>
            </a:r>
            <a:r>
              <a:rPr lang="de-DE" sz="1800" dirty="0">
                <a:effectLst/>
                <a:latin typeface="ArialMT"/>
              </a:rPr>
              <a:t>Aktualisierung der Fachkunde im Strahlenschutz: </a:t>
            </a:r>
            <a:r>
              <a:rPr lang="de-DE" sz="1800" dirty="0" err="1">
                <a:effectLst/>
                <a:latin typeface="ArialMT"/>
              </a:rPr>
              <a:t>spätestens</a:t>
            </a:r>
            <a:r>
              <a:rPr lang="de-DE" sz="1800" dirty="0">
                <a:effectLst/>
                <a:latin typeface="ArialMT"/>
              </a:rPr>
              <a:t> alle 5Jahre </a:t>
            </a:r>
          </a:p>
          <a:p>
            <a:pPr>
              <a:buFont typeface="Arial" panose="020B0604020202020204" pitchFamily="34" charset="0"/>
              <a:buChar char="•"/>
            </a:pPr>
            <a:endParaRPr lang="de-DE" sz="1600" dirty="0">
              <a:effectLst/>
            </a:endParaRPr>
          </a:p>
          <a:p>
            <a:pPr>
              <a:buFont typeface="Arial" panose="020B0604020202020204" pitchFamily="34" charset="0"/>
              <a:buChar char="•"/>
            </a:pPr>
            <a:r>
              <a:rPr lang="de-DE" dirty="0">
                <a:latin typeface="Symbol" pitchFamily="2" charset="2"/>
              </a:rPr>
              <a:t> </a:t>
            </a:r>
            <a:r>
              <a:rPr lang="de-DE" sz="1800" dirty="0">
                <a:effectLst/>
                <a:latin typeface="ArialMT"/>
              </a:rPr>
              <a:t>Aktualisierung der Kenntnisse im Strahlenschutz: </a:t>
            </a:r>
            <a:r>
              <a:rPr lang="de-DE" sz="1800" dirty="0" err="1">
                <a:effectLst/>
                <a:latin typeface="ArialMT"/>
              </a:rPr>
              <a:t>spätestens</a:t>
            </a:r>
            <a:r>
              <a:rPr lang="de-DE" sz="1800" dirty="0">
                <a:effectLst/>
                <a:latin typeface="ArialMT"/>
              </a:rPr>
              <a:t> alle 5Jahre </a:t>
            </a:r>
          </a:p>
          <a:p>
            <a:pPr>
              <a:buFont typeface="Arial" panose="020B0604020202020204" pitchFamily="34" charset="0"/>
              <a:buChar char="•"/>
            </a:pPr>
            <a:endParaRPr lang="de-DE" sz="1600" dirty="0">
              <a:effectLst/>
            </a:endParaRPr>
          </a:p>
          <a:p>
            <a:pPr>
              <a:buFont typeface="Arial" panose="020B0604020202020204" pitchFamily="34" charset="0"/>
              <a:buChar char="•"/>
            </a:pPr>
            <a:r>
              <a:rPr lang="de-DE" dirty="0">
                <a:latin typeface="Symbol" pitchFamily="2" charset="2"/>
              </a:rPr>
              <a:t> </a:t>
            </a:r>
            <a:r>
              <a:rPr lang="de-DE" sz="1800" dirty="0">
                <a:effectLst/>
                <a:latin typeface="ArialMT"/>
              </a:rPr>
              <a:t>Aufzeichnungen </a:t>
            </a:r>
            <a:r>
              <a:rPr lang="de-DE" sz="1800" dirty="0" err="1">
                <a:effectLst/>
                <a:latin typeface="ArialMT"/>
              </a:rPr>
              <a:t>über</a:t>
            </a:r>
            <a:r>
              <a:rPr lang="de-DE" sz="1800" dirty="0">
                <a:effectLst/>
                <a:latin typeface="ArialMT"/>
              </a:rPr>
              <a:t> die jährliche Unterweisung nach §63 StrlSchV: 5 Jahre </a:t>
            </a:r>
            <a:endParaRPr lang="de-DE" sz="1600" dirty="0">
              <a:effectLst/>
            </a:endParaRPr>
          </a:p>
          <a:p>
            <a:pPr algn="r"/>
            <a:endParaRPr lang="de-DE" sz="1600" baseline="30000" dirty="0">
              <a:latin typeface="Arial"/>
              <a:cs typeface="Arial"/>
            </a:endParaRPr>
          </a:p>
        </p:txBody>
      </p:sp>
    </p:spTree>
    <p:extLst>
      <p:ext uri="{BB962C8B-B14F-4D97-AF65-F5344CB8AC3E}">
        <p14:creationId xmlns:p14="http://schemas.microsoft.com/office/powerpoint/2010/main" val="775063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F6841C-C504-7E09-BB35-4CCA99885BCB}"/>
              </a:ext>
            </a:extLst>
          </p:cNvPr>
          <p:cNvSpPr>
            <a:spLocks noGrp="1"/>
          </p:cNvSpPr>
          <p:nvPr>
            <p:ph type="title"/>
          </p:nvPr>
        </p:nvSpPr>
        <p:spPr/>
        <p:txBody>
          <a:bodyPr/>
          <a:lstStyle/>
          <a:p>
            <a:r>
              <a:rPr lang="de-DE" dirty="0"/>
              <a:t>Fristen und Termine (2)</a:t>
            </a:r>
          </a:p>
        </p:txBody>
      </p:sp>
      <p:sp>
        <p:nvSpPr>
          <p:cNvPr id="4" name="Textfeld 3">
            <a:extLst>
              <a:ext uri="{FF2B5EF4-FFF2-40B4-BE49-F238E27FC236}">
                <a16:creationId xmlns:a16="http://schemas.microsoft.com/office/drawing/2014/main" id="{0AB661C4-ED34-7399-EFF8-28404107E033}"/>
              </a:ext>
            </a:extLst>
          </p:cNvPr>
          <p:cNvSpPr txBox="1"/>
          <p:nvPr/>
        </p:nvSpPr>
        <p:spPr>
          <a:xfrm>
            <a:off x="309255" y="2028496"/>
            <a:ext cx="8682345" cy="3488134"/>
          </a:xfrm>
          <a:prstGeom prst="rect">
            <a:avLst/>
          </a:prstGeom>
          <a:noFill/>
        </p:spPr>
        <p:txBody>
          <a:bodyPr wrap="square" rtlCol="0">
            <a:spAutoFit/>
          </a:bodyPr>
          <a:lstStyle/>
          <a:p>
            <a:pPr>
              <a:buFont typeface="Arial" panose="020B0604020202020204" pitchFamily="34" charset="0"/>
              <a:buChar char="•"/>
            </a:pPr>
            <a:r>
              <a:rPr lang="de-DE" sz="1800" dirty="0">
                <a:effectLst/>
                <a:latin typeface="ArialMT"/>
              </a:rPr>
              <a:t> Aufzeichnungen </a:t>
            </a:r>
            <a:r>
              <a:rPr lang="de-DE" sz="1800" dirty="0" err="1">
                <a:effectLst/>
                <a:latin typeface="ArialMT"/>
              </a:rPr>
              <a:t>über</a:t>
            </a:r>
            <a:r>
              <a:rPr lang="de-DE" sz="1800" dirty="0">
                <a:effectLst/>
                <a:latin typeface="ArialMT"/>
              </a:rPr>
              <a:t> die Unterweisung nach §63 StrlSchV bei Betreuungs- und </a:t>
            </a:r>
            <a:endParaRPr lang="de-DE" sz="1600" dirty="0">
              <a:effectLst/>
            </a:endParaRPr>
          </a:p>
          <a:p>
            <a:r>
              <a:rPr lang="de-DE" dirty="0">
                <a:latin typeface="ArialMT"/>
              </a:rPr>
              <a:t>  </a:t>
            </a:r>
            <a:r>
              <a:rPr lang="de-DE" sz="1800" dirty="0">
                <a:effectLst/>
                <a:latin typeface="ArialMT"/>
              </a:rPr>
              <a:t>Begleitpersonen: 1 Jahr </a:t>
            </a:r>
          </a:p>
          <a:p>
            <a:endParaRPr lang="de-DE" sz="1600" dirty="0">
              <a:effectLst/>
            </a:endParaRPr>
          </a:p>
          <a:p>
            <a:pPr>
              <a:buFont typeface="Arial" panose="020B0604020202020204" pitchFamily="34" charset="0"/>
              <a:buChar char="•"/>
            </a:pPr>
            <a:r>
              <a:rPr lang="de-DE" sz="1800" dirty="0">
                <a:effectLst/>
                <a:latin typeface="ArialMT"/>
              </a:rPr>
              <a:t> Aufbewahrungsfrist </a:t>
            </a:r>
            <a:r>
              <a:rPr lang="de-DE" sz="1800" dirty="0" err="1">
                <a:effectLst/>
                <a:latin typeface="ArialMT"/>
              </a:rPr>
              <a:t>Konstanzaufnahmen</a:t>
            </a:r>
            <a:r>
              <a:rPr lang="de-DE" sz="1800" dirty="0">
                <a:effectLst/>
                <a:latin typeface="ArialMT"/>
              </a:rPr>
              <a:t> sowie die </a:t>
            </a:r>
            <a:r>
              <a:rPr lang="de-DE" sz="1800" dirty="0" err="1">
                <a:effectLst/>
                <a:latin typeface="ArialMT"/>
              </a:rPr>
              <a:t>zugehörigen</a:t>
            </a:r>
            <a:r>
              <a:rPr lang="de-DE" sz="1800" dirty="0">
                <a:effectLst/>
                <a:latin typeface="ArialMT"/>
              </a:rPr>
              <a:t> Unterlagen:</a:t>
            </a:r>
          </a:p>
          <a:p>
            <a:r>
              <a:rPr lang="de-DE" dirty="0">
                <a:latin typeface="ArialMT"/>
              </a:rPr>
              <a:t>  </a:t>
            </a:r>
            <a:r>
              <a:rPr lang="de-DE" sz="1800" dirty="0">
                <a:effectLst/>
                <a:latin typeface="ArialMT"/>
              </a:rPr>
              <a:t>10 Jahre </a:t>
            </a:r>
          </a:p>
          <a:p>
            <a:endParaRPr lang="de-DE" sz="1600" dirty="0">
              <a:effectLst/>
            </a:endParaRPr>
          </a:p>
          <a:p>
            <a:pPr>
              <a:buFont typeface="Arial" panose="020B0604020202020204" pitchFamily="34" charset="0"/>
              <a:buChar char="•"/>
            </a:pPr>
            <a:r>
              <a:rPr lang="de-DE" sz="1800" dirty="0">
                <a:effectLst/>
                <a:latin typeface="ArialMT"/>
              </a:rPr>
              <a:t> </a:t>
            </a:r>
            <a:r>
              <a:rPr lang="de-DE" sz="1800" dirty="0" err="1">
                <a:effectLst/>
                <a:latin typeface="ArialMT"/>
              </a:rPr>
              <a:t>Abnahmeprüfung</a:t>
            </a:r>
            <a:r>
              <a:rPr lang="de-DE" sz="1800" dirty="0">
                <a:effectLst/>
                <a:latin typeface="ArialMT"/>
              </a:rPr>
              <a:t> der </a:t>
            </a:r>
            <a:r>
              <a:rPr lang="de-DE" sz="1800" dirty="0" err="1">
                <a:effectLst/>
                <a:latin typeface="ArialMT"/>
              </a:rPr>
              <a:t>Röntgeneinrichtung</a:t>
            </a:r>
            <a:r>
              <a:rPr lang="de-DE" sz="1800" dirty="0">
                <a:effectLst/>
                <a:latin typeface="ArialMT"/>
              </a:rPr>
              <a:t>: </a:t>
            </a:r>
            <a:r>
              <a:rPr lang="de-DE" dirty="0" err="1">
                <a:latin typeface="ArialMT"/>
              </a:rPr>
              <a:t>f</a:t>
            </a:r>
            <a:r>
              <a:rPr lang="de-DE" sz="1800" dirty="0" err="1">
                <a:effectLst/>
                <a:latin typeface="ArialMT"/>
              </a:rPr>
              <a:t>ür</a:t>
            </a:r>
            <a:r>
              <a:rPr lang="de-DE" sz="1800" dirty="0">
                <a:effectLst/>
                <a:latin typeface="ArialMT"/>
              </a:rPr>
              <a:t> die Dauer des </a:t>
            </a:r>
            <a:r>
              <a:rPr lang="de-DE" sz="1800" dirty="0" err="1">
                <a:effectLst/>
                <a:latin typeface="ArialMT"/>
              </a:rPr>
              <a:t>Betriebes,mindestens</a:t>
            </a:r>
            <a:r>
              <a:rPr lang="de-DE" sz="1800" dirty="0">
                <a:effectLst/>
                <a:latin typeface="ArialMT"/>
              </a:rPr>
              <a:t> </a:t>
            </a:r>
            <a:endParaRPr lang="de-DE" sz="1600" dirty="0">
              <a:effectLst/>
            </a:endParaRPr>
          </a:p>
          <a:p>
            <a:r>
              <a:rPr lang="de-DE" dirty="0">
                <a:latin typeface="ArialMT"/>
              </a:rPr>
              <a:t>  </a:t>
            </a:r>
            <a:r>
              <a:rPr lang="de-DE" sz="1800" dirty="0">
                <a:effectLst/>
                <a:latin typeface="ArialMT"/>
              </a:rPr>
              <a:t>jedoch 3 Jahre nach Abschluss der </a:t>
            </a:r>
            <a:r>
              <a:rPr lang="de-DE" sz="1800" dirty="0" err="1">
                <a:effectLst/>
                <a:latin typeface="ArialMT"/>
              </a:rPr>
              <a:t>nächsten</a:t>
            </a:r>
            <a:r>
              <a:rPr lang="de-DE" sz="1800" dirty="0">
                <a:effectLst/>
                <a:latin typeface="ArialMT"/>
              </a:rPr>
              <a:t> </a:t>
            </a:r>
            <a:r>
              <a:rPr lang="de-DE" sz="1800" dirty="0" err="1">
                <a:effectLst/>
                <a:latin typeface="ArialMT"/>
              </a:rPr>
              <a:t>vollständigen</a:t>
            </a:r>
            <a:r>
              <a:rPr lang="de-DE" sz="1800" dirty="0">
                <a:effectLst/>
                <a:latin typeface="ArialMT"/>
              </a:rPr>
              <a:t> </a:t>
            </a:r>
            <a:r>
              <a:rPr lang="de-DE" sz="1800" dirty="0" err="1">
                <a:effectLst/>
                <a:latin typeface="ArialMT"/>
              </a:rPr>
              <a:t>Abnahmeprüfung</a:t>
            </a:r>
            <a:r>
              <a:rPr lang="de-DE" sz="1800" dirty="0">
                <a:effectLst/>
                <a:latin typeface="ArialMT"/>
              </a:rPr>
              <a:t> </a:t>
            </a:r>
          </a:p>
          <a:p>
            <a:endParaRPr lang="de-DE" sz="1600" dirty="0">
              <a:effectLst/>
            </a:endParaRPr>
          </a:p>
          <a:p>
            <a:pPr>
              <a:buFont typeface="Arial" panose="020B0604020202020204" pitchFamily="34" charset="0"/>
              <a:buChar char="•"/>
            </a:pPr>
            <a:r>
              <a:rPr lang="de-DE" sz="1800" dirty="0">
                <a:effectLst/>
                <a:latin typeface="ArialMT"/>
              </a:rPr>
              <a:t> </a:t>
            </a:r>
            <a:r>
              <a:rPr lang="de-DE" sz="1800" dirty="0" err="1">
                <a:effectLst/>
                <a:latin typeface="ArialMT"/>
              </a:rPr>
              <a:t>Sachverständigungsprüfung</a:t>
            </a:r>
            <a:r>
              <a:rPr lang="de-DE" sz="1800" dirty="0">
                <a:effectLst/>
                <a:latin typeface="ArialMT"/>
              </a:rPr>
              <a:t>: alle 5 Jahre </a:t>
            </a:r>
          </a:p>
          <a:p>
            <a:pPr>
              <a:buFont typeface="Arial" panose="020B0604020202020204" pitchFamily="34" charset="0"/>
              <a:buChar char="•"/>
            </a:pPr>
            <a:endParaRPr lang="de-DE" sz="1600" dirty="0">
              <a:effectLst/>
            </a:endParaRPr>
          </a:p>
          <a:p>
            <a:pPr>
              <a:buFont typeface="Arial" panose="020B0604020202020204" pitchFamily="34" charset="0"/>
              <a:buChar char="•"/>
            </a:pPr>
            <a:r>
              <a:rPr lang="de-DE" sz="1800" dirty="0">
                <a:effectLst/>
                <a:latin typeface="ArialMT"/>
              </a:rPr>
              <a:t> </a:t>
            </a:r>
            <a:r>
              <a:rPr lang="de-DE" sz="1800" dirty="0" err="1">
                <a:effectLst/>
                <a:latin typeface="ArialMT"/>
              </a:rPr>
              <a:t>Überprüfung</a:t>
            </a:r>
            <a:r>
              <a:rPr lang="de-DE" sz="1800" dirty="0">
                <a:effectLst/>
                <a:latin typeface="ArialMT"/>
              </a:rPr>
              <a:t> durch die </a:t>
            </a:r>
            <a:r>
              <a:rPr lang="de-DE" sz="1800" dirty="0" err="1">
                <a:effectLst/>
                <a:latin typeface="ArialMT"/>
              </a:rPr>
              <a:t>Zahnärztliche</a:t>
            </a:r>
            <a:r>
              <a:rPr lang="de-DE" sz="1800" dirty="0">
                <a:effectLst/>
                <a:latin typeface="ArialMT"/>
              </a:rPr>
              <a:t> Stelle: alle 3 Jahre </a:t>
            </a:r>
            <a:endParaRPr lang="de-DE" sz="1600" dirty="0">
              <a:effectLst/>
            </a:endParaRPr>
          </a:p>
          <a:p>
            <a:pPr algn="r"/>
            <a:endParaRPr lang="de-DE" sz="1600" baseline="30000" dirty="0">
              <a:latin typeface="Arial"/>
              <a:cs typeface="Arial"/>
            </a:endParaRPr>
          </a:p>
        </p:txBody>
      </p:sp>
    </p:spTree>
    <p:extLst>
      <p:ext uri="{BB962C8B-B14F-4D97-AF65-F5344CB8AC3E}">
        <p14:creationId xmlns:p14="http://schemas.microsoft.com/office/powerpoint/2010/main" val="23241329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7C46FA-BE75-B5BC-A142-C6EFE95B4CEB}"/>
              </a:ext>
            </a:extLst>
          </p:cNvPr>
          <p:cNvSpPr>
            <a:spLocks noGrp="1"/>
          </p:cNvSpPr>
          <p:nvPr>
            <p:ph type="title"/>
          </p:nvPr>
        </p:nvSpPr>
        <p:spPr/>
        <p:txBody>
          <a:bodyPr/>
          <a:lstStyle/>
          <a:p>
            <a:r>
              <a:rPr lang="de-DE" dirty="0"/>
              <a:t>Abrechnung BEMA/GOZ</a:t>
            </a:r>
          </a:p>
        </p:txBody>
      </p:sp>
      <p:sp>
        <p:nvSpPr>
          <p:cNvPr id="4" name="Textfeld 3">
            <a:extLst>
              <a:ext uri="{FF2B5EF4-FFF2-40B4-BE49-F238E27FC236}">
                <a16:creationId xmlns:a16="http://schemas.microsoft.com/office/drawing/2014/main" id="{DFCFB356-5236-0E5B-3486-8D62C30BB17F}"/>
              </a:ext>
            </a:extLst>
          </p:cNvPr>
          <p:cNvSpPr txBox="1"/>
          <p:nvPr/>
        </p:nvSpPr>
        <p:spPr>
          <a:xfrm>
            <a:off x="356914" y="1933903"/>
            <a:ext cx="787396" cy="338554"/>
          </a:xfrm>
          <a:prstGeom prst="rect">
            <a:avLst/>
          </a:prstGeom>
          <a:noFill/>
        </p:spPr>
        <p:txBody>
          <a:bodyPr wrap="none" rtlCol="0">
            <a:spAutoFit/>
          </a:bodyPr>
          <a:lstStyle/>
          <a:p>
            <a:pPr algn="r"/>
            <a:r>
              <a:rPr lang="de-DE" sz="1600" b="1" dirty="0">
                <a:solidFill>
                  <a:srgbClr val="0432FF"/>
                </a:solidFill>
                <a:latin typeface="Arial"/>
                <a:cs typeface="Arial"/>
              </a:rPr>
              <a:t>BEMA</a:t>
            </a:r>
          </a:p>
        </p:txBody>
      </p:sp>
      <p:sp>
        <p:nvSpPr>
          <p:cNvPr id="5" name="Textfeld 4">
            <a:extLst>
              <a:ext uri="{FF2B5EF4-FFF2-40B4-BE49-F238E27FC236}">
                <a16:creationId xmlns:a16="http://schemas.microsoft.com/office/drawing/2014/main" id="{BFBFF952-D9E6-92A5-0B88-BB26182743B1}"/>
              </a:ext>
            </a:extLst>
          </p:cNvPr>
          <p:cNvSpPr txBox="1"/>
          <p:nvPr/>
        </p:nvSpPr>
        <p:spPr>
          <a:xfrm>
            <a:off x="356914" y="2469929"/>
            <a:ext cx="4557033" cy="2800767"/>
          </a:xfrm>
          <a:prstGeom prst="rect">
            <a:avLst/>
          </a:prstGeom>
          <a:noFill/>
        </p:spPr>
        <p:txBody>
          <a:bodyPr wrap="square" rtlCol="0">
            <a:spAutoFit/>
          </a:bodyPr>
          <a:lstStyle/>
          <a:p>
            <a:pPr marL="285750" indent="-285750">
              <a:buFont typeface="Arial" panose="020B0604020202020204" pitchFamily="34" charset="0"/>
              <a:buChar char="•"/>
            </a:pPr>
            <a:r>
              <a:rPr lang="de-DE" sz="1600" dirty="0">
                <a:latin typeface="Arial"/>
                <a:cs typeface="Arial"/>
              </a:rPr>
              <a:t>Rö2</a:t>
            </a:r>
            <a:r>
              <a:rPr lang="de-DE" sz="1600" baseline="-25000" dirty="0">
                <a:latin typeface="Arial"/>
                <a:cs typeface="Arial"/>
              </a:rPr>
              <a:t> </a:t>
            </a:r>
            <a:r>
              <a:rPr lang="de-DE" sz="1600" dirty="0">
                <a:latin typeface="Arial"/>
                <a:cs typeface="Arial"/>
              </a:rPr>
              <a:t> 		bis zu zwei Zahnfilmaufnahmen</a:t>
            </a:r>
          </a:p>
          <a:p>
            <a:pPr marL="285750" indent="-285750">
              <a:buFont typeface="Arial" panose="020B0604020202020204" pitchFamily="34" charset="0"/>
              <a:buChar char="•"/>
            </a:pPr>
            <a:endParaRPr lang="de-DE" sz="1600" dirty="0">
              <a:latin typeface="Arial"/>
              <a:cs typeface="Arial"/>
            </a:endParaRPr>
          </a:p>
          <a:p>
            <a:pPr marL="285750" indent="-285750">
              <a:buFont typeface="Arial" panose="020B0604020202020204" pitchFamily="34" charset="0"/>
              <a:buChar char="•"/>
            </a:pPr>
            <a:r>
              <a:rPr lang="de-DE" sz="1600" dirty="0">
                <a:latin typeface="Arial"/>
                <a:cs typeface="Arial"/>
              </a:rPr>
              <a:t>Rö5		bis zu fünf Zahnfilmaufnahmen</a:t>
            </a:r>
          </a:p>
          <a:p>
            <a:pPr marL="285750" indent="-285750">
              <a:buFont typeface="Arial" panose="020B0604020202020204" pitchFamily="34" charset="0"/>
              <a:buChar char="•"/>
            </a:pPr>
            <a:endParaRPr lang="de-DE" sz="1600" dirty="0">
              <a:latin typeface="Arial"/>
              <a:cs typeface="Arial"/>
            </a:endParaRPr>
          </a:p>
          <a:p>
            <a:pPr marL="285750" indent="-285750">
              <a:buFont typeface="Arial" panose="020B0604020202020204" pitchFamily="34" charset="0"/>
              <a:buChar char="•"/>
            </a:pPr>
            <a:r>
              <a:rPr lang="de-DE" sz="1600" dirty="0">
                <a:latin typeface="Arial"/>
                <a:cs typeface="Arial"/>
              </a:rPr>
              <a:t>Rö8		bis zu acht Zahnfilmaufnahmen</a:t>
            </a:r>
          </a:p>
          <a:p>
            <a:pPr marL="285750" indent="-285750">
              <a:buFont typeface="Arial" panose="020B0604020202020204" pitchFamily="34" charset="0"/>
              <a:buChar char="•"/>
            </a:pPr>
            <a:endParaRPr lang="de-DE" sz="1600" dirty="0">
              <a:latin typeface="Arial"/>
              <a:cs typeface="Arial"/>
            </a:endParaRPr>
          </a:p>
          <a:p>
            <a:pPr marL="285750" indent="-285750">
              <a:buFont typeface="Arial" panose="020B0604020202020204" pitchFamily="34" charset="0"/>
              <a:buChar char="•"/>
            </a:pPr>
            <a:r>
              <a:rPr lang="de-DE" sz="1600" dirty="0" err="1">
                <a:latin typeface="Arial"/>
                <a:cs typeface="Arial"/>
              </a:rPr>
              <a:t>Stat</a:t>
            </a:r>
            <a:r>
              <a:rPr lang="de-DE" sz="1600" dirty="0">
                <a:latin typeface="Arial"/>
                <a:cs typeface="Arial"/>
              </a:rPr>
              <a:t> 		Röntgenstatus</a:t>
            </a:r>
          </a:p>
          <a:p>
            <a:pPr marL="285750" indent="-285750">
              <a:buFont typeface="Arial" panose="020B0604020202020204" pitchFamily="34" charset="0"/>
              <a:buChar char="•"/>
            </a:pPr>
            <a:endParaRPr lang="de-DE" sz="1600" dirty="0">
              <a:latin typeface="Arial"/>
              <a:cs typeface="Arial"/>
            </a:endParaRPr>
          </a:p>
          <a:p>
            <a:pPr marL="285750" indent="-285750">
              <a:buFont typeface="Arial" panose="020B0604020202020204" pitchFamily="34" charset="0"/>
              <a:buChar char="•"/>
            </a:pPr>
            <a:r>
              <a:rPr lang="de-DE" sz="1600" dirty="0">
                <a:latin typeface="Arial"/>
                <a:cs typeface="Arial"/>
              </a:rPr>
              <a:t>OPG/Ä935d	Panoramaschichtaufnahme</a:t>
            </a:r>
          </a:p>
          <a:p>
            <a:pPr marL="285750" indent="-285750">
              <a:buFont typeface="Arial" panose="020B0604020202020204" pitchFamily="34" charset="0"/>
              <a:buChar char="•"/>
            </a:pPr>
            <a:endParaRPr lang="de-DE" sz="1600" dirty="0">
              <a:latin typeface="Arial"/>
              <a:cs typeface="Arial"/>
            </a:endParaRPr>
          </a:p>
          <a:p>
            <a:pPr marL="285750" indent="-285750">
              <a:buFont typeface="Arial" panose="020B0604020202020204" pitchFamily="34" charset="0"/>
              <a:buChar char="•"/>
            </a:pPr>
            <a:r>
              <a:rPr lang="de-DE" sz="1600" dirty="0">
                <a:solidFill>
                  <a:srgbClr val="FF0000"/>
                </a:solidFill>
                <a:latin typeface="Arial"/>
                <a:cs typeface="Arial"/>
              </a:rPr>
              <a:t>Angabe einer Röntgenbegründung (0-5)</a:t>
            </a:r>
          </a:p>
        </p:txBody>
      </p:sp>
      <p:sp>
        <p:nvSpPr>
          <p:cNvPr id="6" name="Textfeld 5">
            <a:extLst>
              <a:ext uri="{FF2B5EF4-FFF2-40B4-BE49-F238E27FC236}">
                <a16:creationId xmlns:a16="http://schemas.microsoft.com/office/drawing/2014/main" id="{BFDABBFA-4F1F-8D6D-4607-1DCE03CCD33B}"/>
              </a:ext>
            </a:extLst>
          </p:cNvPr>
          <p:cNvSpPr txBox="1"/>
          <p:nvPr/>
        </p:nvSpPr>
        <p:spPr>
          <a:xfrm>
            <a:off x="5129366" y="1933903"/>
            <a:ext cx="630302" cy="338554"/>
          </a:xfrm>
          <a:prstGeom prst="rect">
            <a:avLst/>
          </a:prstGeom>
          <a:noFill/>
        </p:spPr>
        <p:txBody>
          <a:bodyPr wrap="none" rtlCol="0">
            <a:spAutoFit/>
          </a:bodyPr>
          <a:lstStyle/>
          <a:p>
            <a:pPr algn="r"/>
            <a:r>
              <a:rPr lang="de-DE" sz="1600" b="1" dirty="0">
                <a:solidFill>
                  <a:srgbClr val="0432FF"/>
                </a:solidFill>
                <a:latin typeface="Arial"/>
                <a:cs typeface="Arial"/>
              </a:rPr>
              <a:t>GOZ</a:t>
            </a:r>
          </a:p>
        </p:txBody>
      </p:sp>
      <p:sp>
        <p:nvSpPr>
          <p:cNvPr id="8" name="Textfeld 7">
            <a:extLst>
              <a:ext uri="{FF2B5EF4-FFF2-40B4-BE49-F238E27FC236}">
                <a16:creationId xmlns:a16="http://schemas.microsoft.com/office/drawing/2014/main" id="{AE06D712-3FB1-8C2E-5ED5-51C1D810E227}"/>
              </a:ext>
            </a:extLst>
          </p:cNvPr>
          <p:cNvSpPr txBox="1"/>
          <p:nvPr/>
        </p:nvSpPr>
        <p:spPr>
          <a:xfrm>
            <a:off x="4913947" y="2469929"/>
            <a:ext cx="4557033" cy="2062103"/>
          </a:xfrm>
          <a:prstGeom prst="rect">
            <a:avLst/>
          </a:prstGeom>
          <a:noFill/>
        </p:spPr>
        <p:txBody>
          <a:bodyPr wrap="square" rtlCol="0">
            <a:spAutoFit/>
          </a:bodyPr>
          <a:lstStyle/>
          <a:p>
            <a:pPr marL="285750" indent="-285750">
              <a:buFont typeface="Arial" panose="020B0604020202020204" pitchFamily="34" charset="0"/>
              <a:buChar char="•"/>
            </a:pPr>
            <a:r>
              <a:rPr lang="de-DE" sz="1600" dirty="0">
                <a:latin typeface="Arial"/>
                <a:cs typeface="Arial"/>
              </a:rPr>
              <a:t>Ä5000 	 Zahnfilmaufnahme, </a:t>
            </a:r>
          </a:p>
          <a:p>
            <a:r>
              <a:rPr lang="de-DE" sz="1600" dirty="0">
                <a:latin typeface="Arial"/>
                <a:cs typeface="Arial"/>
              </a:rPr>
              <a:t>			 je Projektion</a:t>
            </a:r>
          </a:p>
          <a:p>
            <a:endParaRPr lang="de-DE" sz="1600" dirty="0">
              <a:latin typeface="Arial"/>
              <a:cs typeface="Arial"/>
            </a:endParaRPr>
          </a:p>
          <a:p>
            <a:pPr marL="285750" indent="-285750">
              <a:buFont typeface="Arial" panose="020B0604020202020204" pitchFamily="34" charset="0"/>
              <a:buChar char="•"/>
            </a:pPr>
            <a:r>
              <a:rPr lang="de-DE" sz="1600" dirty="0">
                <a:latin typeface="Arial"/>
                <a:cs typeface="Arial"/>
              </a:rPr>
              <a:t>Ä5004		Panoramaschichtaufnahme</a:t>
            </a:r>
          </a:p>
          <a:p>
            <a:pPr marL="285750" indent="-285750">
              <a:buFont typeface="Arial" panose="020B0604020202020204" pitchFamily="34" charset="0"/>
              <a:buChar char="•"/>
            </a:pPr>
            <a:endParaRPr lang="de-DE" sz="1600" dirty="0">
              <a:latin typeface="Arial"/>
              <a:cs typeface="Arial"/>
            </a:endParaRPr>
          </a:p>
          <a:p>
            <a:pPr marL="285750" indent="-285750">
              <a:buFont typeface="Arial" panose="020B0604020202020204" pitchFamily="34" charset="0"/>
              <a:buChar char="•"/>
            </a:pPr>
            <a:r>
              <a:rPr lang="de-DE" sz="1600" dirty="0">
                <a:solidFill>
                  <a:srgbClr val="FF0000"/>
                </a:solidFill>
                <a:latin typeface="Arial"/>
                <a:cs typeface="Arial"/>
              </a:rPr>
              <a:t>Reduzierter Gebührenrahmen:</a:t>
            </a:r>
          </a:p>
          <a:p>
            <a:r>
              <a:rPr lang="de-DE" sz="1600" dirty="0">
                <a:solidFill>
                  <a:srgbClr val="FF0000"/>
                </a:solidFill>
                <a:latin typeface="Arial"/>
                <a:cs typeface="Arial"/>
              </a:rPr>
              <a:t>     i. d. R. Steigerungssatz 1,8</a:t>
            </a:r>
          </a:p>
          <a:p>
            <a:r>
              <a:rPr lang="de-DE" sz="1600" dirty="0">
                <a:solidFill>
                  <a:srgbClr val="FF0000"/>
                </a:solidFill>
                <a:latin typeface="Arial"/>
                <a:cs typeface="Arial"/>
              </a:rPr>
              <a:t>     in Einzelfällen Steigerungssatz 2,5</a:t>
            </a:r>
          </a:p>
        </p:txBody>
      </p:sp>
    </p:spTree>
    <p:extLst>
      <p:ext uri="{BB962C8B-B14F-4D97-AF65-F5344CB8AC3E}">
        <p14:creationId xmlns:p14="http://schemas.microsoft.com/office/powerpoint/2010/main" val="3662826593"/>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3578</Words>
  <Application>Microsoft Office PowerPoint</Application>
  <PresentationFormat>Bildschirmpräsentation (4:3)</PresentationFormat>
  <Paragraphs>628</Paragraphs>
  <Slides>75</Slides>
  <Notes>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75</vt:i4>
      </vt:variant>
    </vt:vector>
  </HeadingPairs>
  <TitlesOfParts>
    <vt:vector size="83" baseType="lpstr">
      <vt:lpstr>Arial</vt:lpstr>
      <vt:lpstr>ArialMT</vt:lpstr>
      <vt:lpstr>Calibri</vt:lpstr>
      <vt:lpstr>Helvetica</vt:lpstr>
      <vt:lpstr>Symbol</vt:lpstr>
      <vt:lpstr>Wingdings</vt:lpstr>
      <vt:lpstr>Office-Design</vt:lpstr>
      <vt:lpstr>1_Office-Design</vt:lpstr>
      <vt:lpstr>Röntgen</vt:lpstr>
      <vt:lpstr>Urheberrecht</vt:lpstr>
      <vt:lpstr>Eigenschaften von Röntgenstrahlen</vt:lpstr>
      <vt:lpstr>Eigenschaften von Röntgenstrahlen (2)</vt:lpstr>
      <vt:lpstr>Aufbau Röntgenröhre</vt:lpstr>
      <vt:lpstr>Entstehung von Röntgenstrahlen</vt:lpstr>
      <vt:lpstr>Entstehung von Röntgenstrahlen (2)</vt:lpstr>
      <vt:lpstr>Beeinflussung der Röntgenstrahlen</vt:lpstr>
      <vt:lpstr>Strahlendosis und biologische Wirkung</vt:lpstr>
      <vt:lpstr>Strahlendosis und biologische Wirkung (2)</vt:lpstr>
      <vt:lpstr>Strahlendosis und biologische Wirkung (3)</vt:lpstr>
      <vt:lpstr>Begriff Effektive Dosis</vt:lpstr>
      <vt:lpstr>PowerPoint-Präsentation</vt:lpstr>
      <vt:lpstr>PowerPoint-Präsentation</vt:lpstr>
      <vt:lpstr>PowerPoint-Präsentation</vt:lpstr>
      <vt:lpstr>Effektive Dosis im Vergleich </vt:lpstr>
      <vt:lpstr>Effektive Dosis im Vergleich (2)</vt:lpstr>
      <vt:lpstr>Effektive Dosis im Vergleich (3)</vt:lpstr>
      <vt:lpstr>Strahlenbelastung durch Rauchen</vt:lpstr>
      <vt:lpstr>Strahlenschutz-Grundsätze</vt:lpstr>
      <vt:lpstr>Strahlenschutz</vt:lpstr>
      <vt:lpstr>Übersicht der Möglichkeiten zur Dosisbegrenzung</vt:lpstr>
      <vt:lpstr>Möglichkeiten zur Dosisbegrenzung</vt:lpstr>
      <vt:lpstr>Möglichkeiten zur Dosisbegrenzung –  analoge Technik</vt:lpstr>
      <vt:lpstr>Möglichkeiten zur Dosisbegrenzung –  analoge Technik</vt:lpstr>
      <vt:lpstr>Verstärkerfolien - Filmkassetten</vt:lpstr>
      <vt:lpstr>Digitales Röntgen</vt:lpstr>
      <vt:lpstr>Digitales Röntgen</vt:lpstr>
      <vt:lpstr>Möglichkeiten zur Dosisbegrenzung</vt:lpstr>
      <vt:lpstr>Möglichkeiten zur Dosisbegrenzung</vt:lpstr>
      <vt:lpstr>Einblendung des Nutzstrahlenfeldes</vt:lpstr>
      <vt:lpstr>Einblendung des Nutzstrahlenfeldes</vt:lpstr>
      <vt:lpstr>Kontrollbereich</vt:lpstr>
      <vt:lpstr>Helfende Person</vt:lpstr>
      <vt:lpstr>Gesetzliche Vorgaben</vt:lpstr>
      <vt:lpstr>PowerPoint-Präsentation</vt:lpstr>
      <vt:lpstr>Intraorale Röntgentechniken</vt:lpstr>
      <vt:lpstr>Einstellung des Zentralstrahls</vt:lpstr>
      <vt:lpstr>Paralleltechnik</vt:lpstr>
      <vt:lpstr>PowerPoint-Präsentation</vt:lpstr>
      <vt:lpstr>PowerPoint-Präsentation</vt:lpstr>
      <vt:lpstr>PowerPoint-Präsentation</vt:lpstr>
      <vt:lpstr>PowerPoint-Präsentation</vt:lpstr>
      <vt:lpstr>Halbwinkeltechnik - Fehlermöglichkeiten</vt:lpstr>
      <vt:lpstr>Halbwinkeltechnik - Fehlermöglichkeiten</vt:lpstr>
      <vt:lpstr>Halbwinkeltechnik - Fehlermöglichkeiten</vt:lpstr>
      <vt:lpstr>Technik nach Le Master</vt:lpstr>
      <vt:lpstr>Bissflügelaufnahme</vt:lpstr>
      <vt:lpstr>Aufbissaufnahme (1)</vt:lpstr>
      <vt:lpstr>Aufbissaufnahme (2)</vt:lpstr>
      <vt:lpstr>PowerPoint-Präsentation</vt:lpstr>
      <vt:lpstr>Intraorales Röntgen - Vorgehen</vt:lpstr>
      <vt:lpstr>Extraorale Röntgentechniken</vt:lpstr>
      <vt:lpstr>Panoramaschichtaufnahme / Orthopantomogramm</vt:lpstr>
      <vt:lpstr>Panoramaschichtaufnahme / Orthopantomogramm (2)</vt:lpstr>
      <vt:lpstr>Panoramaschichtaufnahme / Orthopantomogramm (3)</vt:lpstr>
      <vt:lpstr>PowerPoint-Präsentation</vt:lpstr>
      <vt:lpstr>PowerPoint-Präsentation</vt:lpstr>
      <vt:lpstr>PowerPoint-Präsentation</vt:lpstr>
      <vt:lpstr>Qualitätssicherung</vt:lpstr>
      <vt:lpstr>Inbetriebnahme Röntgengerät</vt:lpstr>
      <vt:lpstr>Abnahmeprüfung</vt:lpstr>
      <vt:lpstr>Abnahmeprüfung</vt:lpstr>
      <vt:lpstr>Qualitätssicherung - Hessen</vt:lpstr>
      <vt:lpstr>Konstanzprüfung der Filmverarbeitung (analog)</vt:lpstr>
      <vt:lpstr>Konstanzprüfung der Filmverarbeitung (analog)</vt:lpstr>
      <vt:lpstr>Konstanzprüfung Dunkelkammerbeleuchtung oder Tageslichtvorsatz (analog)</vt:lpstr>
      <vt:lpstr>Konstanzprüfung Dunkelkammerbeleuchtung oder Tageslichtvorsatz (analog)</vt:lpstr>
      <vt:lpstr>Fehleranalyse – Filmverarbeitung (analog)</vt:lpstr>
      <vt:lpstr>Konstanzprüfung – digitales Röntgen</vt:lpstr>
      <vt:lpstr>Konstanzprüfung – digitales Röntgen Monitore nach 01.05.2015</vt:lpstr>
      <vt:lpstr>Konstanzprüfung – digitales Röntgen monatlich</vt:lpstr>
      <vt:lpstr>Fristen und Termine (1)</vt:lpstr>
      <vt:lpstr>Fristen und Termine (2)</vt:lpstr>
      <vt:lpstr>Abrechnung BEMA/GOZ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108</cp:revision>
  <dcterms:created xsi:type="dcterms:W3CDTF">2012-08-28T12:25:04Z</dcterms:created>
  <dcterms:modified xsi:type="dcterms:W3CDTF">2026-09-21T06:13:25Z</dcterms:modified>
</cp:coreProperties>
</file>