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30"/>
  </p:notesMasterIdLst>
  <p:sldIdLst>
    <p:sldId id="256" r:id="rId3"/>
    <p:sldId id="388" r:id="rId4"/>
    <p:sldId id="310" r:id="rId5"/>
    <p:sldId id="258" r:id="rId6"/>
    <p:sldId id="366" r:id="rId7"/>
    <p:sldId id="330" r:id="rId8"/>
    <p:sldId id="365" r:id="rId9"/>
    <p:sldId id="347" r:id="rId10"/>
    <p:sldId id="348" r:id="rId11"/>
    <p:sldId id="349" r:id="rId12"/>
    <p:sldId id="362" r:id="rId13"/>
    <p:sldId id="350" r:id="rId14"/>
    <p:sldId id="351" r:id="rId15"/>
    <p:sldId id="367" r:id="rId16"/>
    <p:sldId id="356" r:id="rId17"/>
    <p:sldId id="357" r:id="rId18"/>
    <p:sldId id="358" r:id="rId19"/>
    <p:sldId id="311" r:id="rId20"/>
    <p:sldId id="313" r:id="rId21"/>
    <p:sldId id="312" r:id="rId22"/>
    <p:sldId id="314" r:id="rId23"/>
    <p:sldId id="318" r:id="rId24"/>
    <p:sldId id="315" r:id="rId25"/>
    <p:sldId id="317" r:id="rId26"/>
    <p:sldId id="352" r:id="rId27"/>
    <p:sldId id="353" r:id="rId28"/>
    <p:sldId id="354" r:id="rId29"/>
    <p:sldId id="316" r:id="rId30"/>
    <p:sldId id="326" r:id="rId31"/>
    <p:sldId id="368" r:id="rId32"/>
    <p:sldId id="384" r:id="rId33"/>
    <p:sldId id="385" r:id="rId34"/>
    <p:sldId id="359" r:id="rId35"/>
    <p:sldId id="319" r:id="rId36"/>
    <p:sldId id="331" r:id="rId37"/>
    <p:sldId id="321" r:id="rId38"/>
    <p:sldId id="324" r:id="rId39"/>
    <p:sldId id="327" r:id="rId40"/>
    <p:sldId id="323" r:id="rId41"/>
    <p:sldId id="325" r:id="rId42"/>
    <p:sldId id="320" r:id="rId43"/>
    <p:sldId id="328" r:id="rId44"/>
    <p:sldId id="329" r:id="rId45"/>
    <p:sldId id="332" r:id="rId46"/>
    <p:sldId id="333" r:id="rId47"/>
    <p:sldId id="309" r:id="rId48"/>
    <p:sldId id="261" r:id="rId49"/>
    <p:sldId id="272" r:id="rId50"/>
    <p:sldId id="386" r:id="rId51"/>
    <p:sldId id="387" r:id="rId52"/>
    <p:sldId id="334" r:id="rId53"/>
    <p:sldId id="335" r:id="rId54"/>
    <p:sldId id="336" r:id="rId55"/>
    <p:sldId id="338" r:id="rId56"/>
    <p:sldId id="337" r:id="rId57"/>
    <p:sldId id="339" r:id="rId58"/>
    <p:sldId id="369" r:id="rId59"/>
    <p:sldId id="344" r:id="rId60"/>
    <p:sldId id="345" r:id="rId61"/>
    <p:sldId id="341" r:id="rId62"/>
    <p:sldId id="371" r:id="rId63"/>
    <p:sldId id="340" r:id="rId64"/>
    <p:sldId id="370" r:id="rId65"/>
    <p:sldId id="342" r:id="rId66"/>
    <p:sldId id="360" r:id="rId67"/>
    <p:sldId id="363" r:id="rId68"/>
    <p:sldId id="343" r:id="rId69"/>
    <p:sldId id="380" r:id="rId70"/>
    <p:sldId id="346" r:id="rId71"/>
    <p:sldId id="372" r:id="rId72"/>
    <p:sldId id="322" r:id="rId73"/>
    <p:sldId id="361" r:id="rId74"/>
    <p:sldId id="379" r:id="rId75"/>
    <p:sldId id="274" r:id="rId76"/>
    <p:sldId id="271" r:id="rId77"/>
    <p:sldId id="260" r:id="rId78"/>
    <p:sldId id="259" r:id="rId79"/>
    <p:sldId id="262" r:id="rId80"/>
    <p:sldId id="263" r:id="rId81"/>
    <p:sldId id="284" r:id="rId82"/>
    <p:sldId id="306" r:id="rId83"/>
    <p:sldId id="270" r:id="rId84"/>
    <p:sldId id="264" r:id="rId85"/>
    <p:sldId id="265" r:id="rId86"/>
    <p:sldId id="269" r:id="rId87"/>
    <p:sldId id="266" r:id="rId88"/>
    <p:sldId id="267" r:id="rId89"/>
    <p:sldId id="382" r:id="rId90"/>
    <p:sldId id="383" r:id="rId91"/>
    <p:sldId id="278" r:id="rId92"/>
    <p:sldId id="276" r:id="rId93"/>
    <p:sldId id="282" r:id="rId94"/>
    <p:sldId id="283" r:id="rId95"/>
    <p:sldId id="275" r:id="rId96"/>
    <p:sldId id="281" r:id="rId97"/>
    <p:sldId id="277" r:id="rId98"/>
    <p:sldId id="268" r:id="rId99"/>
    <p:sldId id="286" r:id="rId100"/>
    <p:sldId id="287" r:id="rId101"/>
    <p:sldId id="376" r:id="rId102"/>
    <p:sldId id="285" r:id="rId103"/>
    <p:sldId id="280" r:id="rId104"/>
    <p:sldId id="288" r:id="rId105"/>
    <p:sldId id="289" r:id="rId106"/>
    <p:sldId id="304" r:id="rId107"/>
    <p:sldId id="307" r:id="rId108"/>
    <p:sldId id="290" r:id="rId109"/>
    <p:sldId id="303" r:id="rId110"/>
    <p:sldId id="291" r:id="rId111"/>
    <p:sldId id="292" r:id="rId112"/>
    <p:sldId id="378" r:id="rId113"/>
    <p:sldId id="295" r:id="rId114"/>
    <p:sldId id="293" r:id="rId115"/>
    <p:sldId id="294" r:id="rId116"/>
    <p:sldId id="300" r:id="rId117"/>
    <p:sldId id="305" r:id="rId118"/>
    <p:sldId id="301" r:id="rId119"/>
    <p:sldId id="373" r:id="rId120"/>
    <p:sldId id="296" r:id="rId121"/>
    <p:sldId id="374" r:id="rId122"/>
    <p:sldId id="297" r:id="rId123"/>
    <p:sldId id="298" r:id="rId124"/>
    <p:sldId id="299" r:id="rId125"/>
    <p:sldId id="302" r:id="rId126"/>
    <p:sldId id="308" r:id="rId127"/>
    <p:sldId id="381" r:id="rId128"/>
    <p:sldId id="377" r:id="rId129"/>
  </p:sldIdLst>
  <p:sldSz cx="9144000" cy="6858000" type="screen4x3"/>
  <p:notesSz cx="9144000" cy="6858000"/>
  <p:defaultText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r. Daniel Mayer" initials="DDM" lastIdx="7" clrIdx="0">
    <p:extLst>
      <p:ext uri="{19B8F6BF-5375-455C-9EA6-DF929625EA0E}">
        <p15:presenceInfo xmlns:p15="http://schemas.microsoft.com/office/powerpoint/2012/main" userId="8b09e9cceef405fb" providerId="Windows Live"/>
      </p:ext>
    </p:extLst>
  </p:cmAuthor>
  <p:cmAuthor id="2" name="Oliver Renner" initials="OR" lastIdx="1" clrIdx="1">
    <p:extLst>
      <p:ext uri="{19B8F6BF-5375-455C-9EA6-DF929625EA0E}">
        <p15:presenceInfo xmlns:p15="http://schemas.microsoft.com/office/powerpoint/2012/main" userId="b5e3cd4ff5263fd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ttlere Formatvorlage 2 - Akz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5" autoAdjust="0"/>
    <p:restoredTop sz="95921" autoAdjust="0"/>
  </p:normalViewPr>
  <p:slideViewPr>
    <p:cSldViewPr>
      <p:cViewPr varScale="1">
        <p:scale>
          <a:sx n="122" d="100"/>
          <a:sy n="122" d="100"/>
        </p:scale>
        <p:origin x="129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viewProps" Target="viewProps.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slide" Target="slides/slide126.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slide" Target="slides/slide124.xml"/><Relationship Id="rId13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slide" Target="slides/slide122.xml"/><Relationship Id="rId129" Type="http://schemas.openxmlformats.org/officeDocument/2006/relationships/slide" Target="slides/slide127.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3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30" Type="http://schemas.openxmlformats.org/officeDocument/2006/relationships/notesMaster" Target="notesMasters/notesMaster1.xml"/><Relationship Id="rId13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slide" Target="slides/slide123.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commentAuthors" Target="commentAuthor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11-08T14:11:05.429" idx="6">
    <p:pos x="2724" y="3427"/>
    <p:text>das würde ich anders formulieren, das ist ja DIfferenz Zuschuss zu Eigenanteil darf nur dreifache Differenz Härtefall zu Mehrverdienst ausmachen oder so</p:text>
    <p:extLst>
      <p:ext uri="{C676402C-5697-4E1C-873F-D02D1690AC5C}">
        <p15:threadingInfo xmlns:p15="http://schemas.microsoft.com/office/powerpoint/2012/main" timeZoneBias="-6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C859282B-CC9F-41BA-AC57-39CA88EBC8CE}" type="datetimeFigureOut">
              <a:rPr lang="de-DE" smtClean="0"/>
              <a:t>21.09.2026</a:t>
            </a:fld>
            <a:endParaRPr lang="de-DE"/>
          </a:p>
        </p:txBody>
      </p:sp>
      <p:sp>
        <p:nvSpPr>
          <p:cNvPr id="4" name="Folienbildplatzhalt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2644A3E1-1321-4B43-A3B2-6885466DEEE6}" type="slidenum">
              <a:rPr lang="de-DE" smtClean="0"/>
              <a:t>‹Nr.›</a:t>
            </a:fld>
            <a:endParaRPr lang="de-DE"/>
          </a:p>
        </p:txBody>
      </p:sp>
    </p:spTree>
    <p:extLst>
      <p:ext uri="{BB962C8B-B14F-4D97-AF65-F5344CB8AC3E}">
        <p14:creationId xmlns:p14="http://schemas.microsoft.com/office/powerpoint/2010/main" val="33499498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
Zweite Ebene
Dritte Ebene
Vierte Ebene
Fünfte Ebene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
Zweite Ebene
Dritte Ebene
Vierte Ebene
Fünfte Ebene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
Zweite Ebene
Dritte Ebene
Vierte Ebene
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
Zweite Ebene
Dritte Ebene
Vierte Ebene
Fünfte Ebene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
Zweite Ebene
Dritte Ebene
Vierte Ebene
Fünfte Ebene</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
Zweite Ebene
Dritte Ebene
Vierte Ebene
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
Zweite Ebene
Dritte Ebene
Vierte Ebene
Fünfte Ebene</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
Zweite Ebene
Dritte Ebene
Vierte Ebene
Fünfte Ebene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
Zweite Ebene
Dritte Ebene
Vierte Ebene
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
Zweite Ebene
Dritte Ebene
Vierte Ebene
Fünfte Ebene</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de-DE"/>
              <a:t>Bild durch Klicken auf Symbol hinzufügen</a:t>
            </a:r>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
Zweite Ebene
Dritte Ebene
Vierte Ebene
Fünfte Ebene</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
Zweite Ebene
Dritte Ebene
Vierte Ebene
Fünfte Ebene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
Zweite Ebene
Dritte Ebene
Vierte Ebene
Fünfte Ebene</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elfolie">
    <p:spTree>
      <p:nvGrpSpPr>
        <p:cNvPr id="1" name=""/>
        <p:cNvGrpSpPr/>
        <p:nvPr/>
      </p:nvGrpSpPr>
      <p:grpSpPr bwMode="auto">
        <a:xfrm>
          <a:off x="0" y="0"/>
          <a:ext cx="0" cy="0"/>
          <a:chOff x="0" y="0"/>
          <a:chExt cx="0" cy="0"/>
        </a:xfrm>
      </p:grpSpPr>
      <p:pic>
        <p:nvPicPr>
          <p:cNvPr id="4" name="Bild 6" descr="Vorlage-2.png"/>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bwMode="auto">
          <a:xfrm>
            <a:off x="0" y="1661348"/>
            <a:ext cx="9158400" cy="5204836"/>
          </a:xfrm>
          <a:prstGeom prst="rect">
            <a:avLst/>
          </a:prstGeom>
        </p:spPr>
      </p:pic>
      <p:sp>
        <p:nvSpPr>
          <p:cNvPr id="5" name="Untertitel 2"/>
          <p:cNvSpPr>
            <a:spLocks noGrp="1"/>
          </p:cNvSpPr>
          <p:nvPr>
            <p:ph type="subTitle" idx="1"/>
          </p:nvPr>
        </p:nvSpPr>
        <p:spPr bwMode="auto">
          <a:xfrm>
            <a:off x="850900" y="4182533"/>
            <a:ext cx="8293100" cy="2078568"/>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p>
        </p:txBody>
      </p:sp>
      <p:sp>
        <p:nvSpPr>
          <p:cNvPr id="6" name="Titelplatzhalter 1"/>
          <p:cNvSpPr>
            <a:spLocks noGrp="1"/>
          </p:cNvSpPr>
          <p:nvPr>
            <p:ph type="title"/>
          </p:nvPr>
        </p:nvSpPr>
        <p:spPr bwMode="auto">
          <a:xfrm>
            <a:off x="850900" y="156104"/>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Tree>
    <p:extLst>
      <p:ext uri="{BB962C8B-B14F-4D97-AF65-F5344CB8AC3E}">
        <p14:creationId xmlns:p14="http://schemas.microsoft.com/office/powerpoint/2010/main" val="289095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obj" preserve="1" userDrawn="1">
  <p:cSld name="Titel und Inhal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idx="1"/>
          </p:nvPr>
        </p:nvSpPr>
        <p:spPr bwMode="auto"/>
        <p:txBody>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5717034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secHead" preserve="1" userDrawn="1">
  <p:cSld name="Abschnittsüberschrift">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722313" y="4406900"/>
            <a:ext cx="7772400" cy="1362075"/>
          </a:xfrm>
        </p:spPr>
        <p:txBody>
          <a:bodyPr anchor="t">
            <a:normAutofit/>
          </a:bodyPr>
          <a:lstStyle>
            <a:lvl1pPr algn="l">
              <a:defRPr sz="3600" b="0" cap="all"/>
            </a:lvl1pPr>
          </a:lstStyle>
          <a:p>
            <a:pPr>
              <a:defRPr/>
            </a:pPr>
            <a:r>
              <a:rPr lang="de-DE"/>
              <a:t>Mastertitelformat bearbeiten</a:t>
            </a:r>
          </a:p>
        </p:txBody>
      </p:sp>
      <p:sp>
        <p:nvSpPr>
          <p:cNvPr id="5" name="Textplatzhalter 2"/>
          <p:cNvSpPr>
            <a:spLocks noGrp="1"/>
          </p:cNvSpPr>
          <p:nvPr>
            <p:ph type="body" idx="1"/>
          </p:nvPr>
        </p:nvSpPr>
        <p:spPr bwMode="auto">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defRPr/>
            </a:pPr>
            <a:r>
              <a:rPr lang="de-DE"/>
              <a:t>Mastertextformat bearbeiten</a:t>
            </a:r>
            <a:endParaRPr/>
          </a:p>
        </p:txBody>
      </p:sp>
    </p:spTree>
    <p:extLst>
      <p:ext uri="{BB962C8B-B14F-4D97-AF65-F5344CB8AC3E}">
        <p14:creationId xmlns:p14="http://schemas.microsoft.com/office/powerpoint/2010/main" val="365801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woObj" preserve="1" userDrawn="1">
  <p:cSld name="Zwei Inhalte">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Inhaltsplatzhalter 2"/>
          <p:cNvSpPr>
            <a:spLocks noGrp="1"/>
          </p:cNvSpPr>
          <p:nvPr>
            <p:ph sz="half" idx="1"/>
          </p:nvPr>
        </p:nvSpPr>
        <p:spPr bwMode="auto">
          <a:xfrm>
            <a:off x="457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Inhaltsplatzhalter 3"/>
          <p:cNvSpPr>
            <a:spLocks noGrp="1"/>
          </p:cNvSpPr>
          <p:nvPr>
            <p:ph sz="half" idx="2"/>
          </p:nvPr>
        </p:nvSpPr>
        <p:spPr bwMode="auto">
          <a:xfrm>
            <a:off x="4648200" y="1820333"/>
            <a:ext cx="4038600" cy="43058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816541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Vergleich">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lvl1pPr>
              <a:defRPr/>
            </a:lvl1pPr>
          </a:lstStyle>
          <a:p>
            <a:pPr>
              <a:defRPr/>
            </a:pPr>
            <a:r>
              <a:rPr lang="de-DE"/>
              <a:t>Mastertitelformat bearbeiten</a:t>
            </a:r>
          </a:p>
        </p:txBody>
      </p:sp>
      <p:sp>
        <p:nvSpPr>
          <p:cNvPr id="5" name="Textplatzhalter 2"/>
          <p:cNvSpPr>
            <a:spLocks noGrp="1"/>
          </p:cNvSpPr>
          <p:nvPr>
            <p:ph type="body" idx="1"/>
          </p:nvPr>
        </p:nvSpPr>
        <p:spPr bwMode="auto">
          <a:xfrm>
            <a:off x="457200" y="1854994"/>
            <a:ext cx="4040188"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6" name="Inhaltsplatzhalter 3"/>
          <p:cNvSpPr>
            <a:spLocks noGrp="1"/>
          </p:cNvSpPr>
          <p:nvPr>
            <p:ph sz="half" idx="2"/>
          </p:nvPr>
        </p:nvSpPr>
        <p:spPr bwMode="auto">
          <a:xfrm>
            <a:off x="457200" y="2494755"/>
            <a:ext cx="4040188"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7" name="Textplatzhalter 4"/>
          <p:cNvSpPr>
            <a:spLocks noGrp="1"/>
          </p:cNvSpPr>
          <p:nvPr>
            <p:ph type="body" sz="quarter" idx="3"/>
          </p:nvPr>
        </p:nvSpPr>
        <p:spPr bwMode="auto">
          <a:xfrm>
            <a:off x="4645025" y="1854994"/>
            <a:ext cx="4041775"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de-DE"/>
              <a:t>Mastertextformat bearbeiten</a:t>
            </a:r>
            <a:endParaRPr/>
          </a:p>
        </p:txBody>
      </p:sp>
      <p:sp>
        <p:nvSpPr>
          <p:cNvPr id="8" name="Inhaltsplatzhalter 5"/>
          <p:cNvSpPr>
            <a:spLocks noGrp="1"/>
          </p:cNvSpPr>
          <p:nvPr>
            <p:ph sz="quarter" idx="4"/>
          </p:nvPr>
        </p:nvSpPr>
        <p:spPr bwMode="auto">
          <a:xfrm>
            <a:off x="4645025" y="2494755"/>
            <a:ext cx="4041775" cy="363140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5335578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itleOnly" preserve="1" userDrawn="1">
  <p:cSld name="Nur Titel">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Tree>
    <p:extLst>
      <p:ext uri="{BB962C8B-B14F-4D97-AF65-F5344CB8AC3E}">
        <p14:creationId xmlns:p14="http://schemas.microsoft.com/office/powerpoint/2010/main" val="4506276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blank" preserve="1" userDrawn="1">
  <p:cSld name="Leer">
    <p:spTree>
      <p:nvGrpSpPr>
        <p:cNvPr id="1" name=""/>
        <p:cNvGrpSpPr/>
        <p:nvPr/>
      </p:nvGrpSpPr>
      <p:grpSpPr bwMode="auto">
        <a:xfrm>
          <a:off x="0" y="0"/>
          <a:ext cx="0" cy="0"/>
          <a:chOff x="0" y="0"/>
          <a:chExt cx="0" cy="0"/>
        </a:xfrm>
      </p:grpSpPr>
    </p:spTree>
    <p:extLst>
      <p:ext uri="{BB962C8B-B14F-4D97-AF65-F5344CB8AC3E}">
        <p14:creationId xmlns:p14="http://schemas.microsoft.com/office/powerpoint/2010/main" val="2905062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objTx" preserve="1" userDrawn="1">
  <p:cSld name="Inhalt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566737" y="1896532"/>
            <a:ext cx="3008313" cy="1162050"/>
          </a:xfrm>
        </p:spPr>
        <p:txBody>
          <a:bodyPr anchor="b"/>
          <a:lstStyle>
            <a:lvl1pPr algn="l">
              <a:defRPr sz="2000" b="0"/>
            </a:lvl1pPr>
          </a:lstStyle>
          <a:p>
            <a:pPr>
              <a:defRPr/>
            </a:pPr>
            <a:r>
              <a:rPr lang="de-DE"/>
              <a:t>Mastertitelformat bearbeiten</a:t>
            </a:r>
          </a:p>
        </p:txBody>
      </p:sp>
      <p:sp>
        <p:nvSpPr>
          <p:cNvPr id="5" name="Inhaltsplatzhalter 2"/>
          <p:cNvSpPr>
            <a:spLocks noGrp="1"/>
          </p:cNvSpPr>
          <p:nvPr>
            <p:ph idx="1"/>
          </p:nvPr>
        </p:nvSpPr>
        <p:spPr bwMode="auto">
          <a:xfrm>
            <a:off x="3575050" y="1896532"/>
            <a:ext cx="5111750" cy="422963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platzhalter 3"/>
          <p:cNvSpPr>
            <a:spLocks noGrp="1"/>
          </p:cNvSpPr>
          <p:nvPr>
            <p:ph type="body" sz="half" idx="2"/>
          </p:nvPr>
        </p:nvSpPr>
        <p:spPr bwMode="auto">
          <a:xfrm>
            <a:off x="566736" y="3058584"/>
            <a:ext cx="3008313" cy="30675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28201819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picTx" preserve="1" userDrawn="1">
  <p:cSld name="Bild mit Beschriftung">
    <p:spTree>
      <p:nvGrpSpPr>
        <p:cNvPr id="1" name=""/>
        <p:cNvGrpSpPr/>
        <p:nvPr/>
      </p:nvGrpSpPr>
      <p:grpSpPr bwMode="auto">
        <a:xfrm>
          <a:off x="0" y="0"/>
          <a:ext cx="0" cy="0"/>
          <a:chOff x="0" y="0"/>
          <a:chExt cx="0" cy="0"/>
        </a:xfrm>
      </p:grpSpPr>
      <p:sp>
        <p:nvSpPr>
          <p:cNvPr id="4" name="Titel 1"/>
          <p:cNvSpPr>
            <a:spLocks noGrp="1"/>
          </p:cNvSpPr>
          <p:nvPr>
            <p:ph type="title"/>
          </p:nvPr>
        </p:nvSpPr>
        <p:spPr bwMode="auto">
          <a:xfrm>
            <a:off x="1792288" y="4800600"/>
            <a:ext cx="5486400" cy="566738"/>
          </a:xfrm>
        </p:spPr>
        <p:txBody>
          <a:bodyPr anchor="b"/>
          <a:lstStyle>
            <a:lvl1pPr algn="l">
              <a:defRPr sz="2000" b="0"/>
            </a:lvl1pPr>
          </a:lstStyle>
          <a:p>
            <a:pPr>
              <a:defRPr/>
            </a:pPr>
            <a:r>
              <a:rPr lang="de-DE"/>
              <a:t>Mastertitelformat bearbeiten</a:t>
            </a:r>
          </a:p>
        </p:txBody>
      </p:sp>
      <p:sp>
        <p:nvSpPr>
          <p:cNvPr id="5" name="Bildplatzhalter 2"/>
          <p:cNvSpPr>
            <a:spLocks noGrp="1"/>
          </p:cNvSpPr>
          <p:nvPr>
            <p:ph type="pic" idx="1"/>
          </p:nvPr>
        </p:nvSpPr>
        <p:spPr bwMode="auto">
          <a:xfrm>
            <a:off x="1792288" y="1710267"/>
            <a:ext cx="5486400" cy="301730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de-DE"/>
          </a:p>
        </p:txBody>
      </p:sp>
      <p:sp>
        <p:nvSpPr>
          <p:cNvPr id="6" name="Textplatzhalter 3"/>
          <p:cNvSpPr>
            <a:spLocks noGrp="1"/>
          </p:cNvSpPr>
          <p:nvPr>
            <p:ph type="body" sz="half" idx="2"/>
          </p:nvPr>
        </p:nvSpPr>
        <p:spPr bwMode="auto">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defRPr/>
            </a:pPr>
            <a:r>
              <a:rPr lang="de-DE"/>
              <a:t>Mastertextformat bearbeiten</a:t>
            </a:r>
            <a:endParaRPr/>
          </a:p>
        </p:txBody>
      </p:sp>
    </p:spTree>
    <p:extLst>
      <p:ext uri="{BB962C8B-B14F-4D97-AF65-F5344CB8AC3E}">
        <p14:creationId xmlns:p14="http://schemas.microsoft.com/office/powerpoint/2010/main" val="37781251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vertTx" preserve="1" userDrawn="1">
  <p:cSld name="Titel und vertikaler Text">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a:t>Mastertitelformat bearbeiten</a:t>
            </a:r>
          </a:p>
        </p:txBody>
      </p:sp>
      <p:sp>
        <p:nvSpPr>
          <p:cNvPr id="5" name="Vertikaler Textplatzhalter 2"/>
          <p:cNvSpPr>
            <a:spLocks noGrp="1"/>
          </p:cNvSpPr>
          <p:nvPr>
            <p:ph type="body" orient="vert" idx="1"/>
          </p:nvPr>
        </p:nvSpPr>
        <p:spPr bwMode="auto">
          <a:xfrm>
            <a:off x="850900" y="1828800"/>
            <a:ext cx="7835900" cy="42973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3770659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kaler Titel und Text">
    <p:spTree>
      <p:nvGrpSpPr>
        <p:cNvPr id="1" name=""/>
        <p:cNvGrpSpPr/>
        <p:nvPr/>
      </p:nvGrpSpPr>
      <p:grpSpPr bwMode="auto">
        <a:xfrm>
          <a:off x="0" y="0"/>
          <a:ext cx="0" cy="0"/>
          <a:chOff x="0" y="0"/>
          <a:chExt cx="0" cy="0"/>
        </a:xfrm>
      </p:grpSpPr>
      <p:sp>
        <p:nvSpPr>
          <p:cNvPr id="4" name="Vertikaler Titel 1"/>
          <p:cNvSpPr>
            <a:spLocks noGrp="1"/>
          </p:cNvSpPr>
          <p:nvPr>
            <p:ph type="title" orient="vert"/>
          </p:nvPr>
        </p:nvSpPr>
        <p:spPr bwMode="auto">
          <a:xfrm>
            <a:off x="6629400" y="1803400"/>
            <a:ext cx="2057400" cy="4322763"/>
          </a:xfrm>
        </p:spPr>
        <p:txBody>
          <a:bodyPr vert="eaVert"/>
          <a:lstStyle/>
          <a:p>
            <a:pPr>
              <a:defRPr/>
            </a:pPr>
            <a:r>
              <a:rPr lang="de-DE"/>
              <a:t>Mastertitelformat bearbeiten</a:t>
            </a:r>
          </a:p>
        </p:txBody>
      </p:sp>
      <p:sp>
        <p:nvSpPr>
          <p:cNvPr id="5" name="Vertikaler Textplatzhalter 2"/>
          <p:cNvSpPr>
            <a:spLocks noGrp="1"/>
          </p:cNvSpPr>
          <p:nvPr>
            <p:ph type="body" orient="vert" idx="1"/>
          </p:nvPr>
        </p:nvSpPr>
        <p:spPr bwMode="auto">
          <a:xfrm>
            <a:off x="457200" y="1803400"/>
            <a:ext cx="6019800" cy="4322763"/>
          </a:xfrm>
        </p:spPr>
        <p:txBody>
          <a:bodyPr vert="eaVert"/>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Tree>
    <p:extLst>
      <p:ext uri="{BB962C8B-B14F-4D97-AF65-F5344CB8AC3E}">
        <p14:creationId xmlns:p14="http://schemas.microsoft.com/office/powerpoint/2010/main" val="1358410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cstate="email">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eaLnBrk="1" hangingPunct="1">
        <a:spcBef>
          <a:spcPts val="0"/>
        </a:spcBef>
        <a:buNone/>
        <a:defRPr sz="2400">
          <a:solidFill>
            <a:srgbClr val="D6020B"/>
          </a:solidFill>
          <a:latin typeface="Arial"/>
          <a:ea typeface="+mj-ea"/>
          <a:cs typeface="+mj-cs"/>
        </a:defRPr>
      </a:lvl1pPr>
    </p:titleStyle>
    <p:bodyStyle>
      <a:lvl1pPr marL="342900" indent="-342900" algn="l" defTabSz="457200" eaLnBrk="1" hangingPunct="1">
        <a:spcBef>
          <a:spcPts val="0"/>
        </a:spcBef>
        <a:buFont typeface="Arial"/>
        <a:buChar char="•"/>
        <a:defRPr sz="2400">
          <a:solidFill>
            <a:schemeClr val="tx1"/>
          </a:solidFill>
          <a:latin typeface="Arial"/>
          <a:ea typeface="+mn-ea"/>
          <a:cs typeface="+mn-cs"/>
        </a:defRPr>
      </a:lvl1pPr>
      <a:lvl2pPr marL="742950" indent="-285750" algn="l" defTabSz="457200" eaLnBrk="1" hangingPunct="1">
        <a:spcBef>
          <a:spcPts val="0"/>
        </a:spcBef>
        <a:buFont typeface="Arial"/>
        <a:buChar char="–"/>
        <a:defRPr sz="2400">
          <a:solidFill>
            <a:schemeClr val="tx1"/>
          </a:solidFill>
          <a:latin typeface="Arial"/>
          <a:ea typeface="+mn-ea"/>
          <a:cs typeface="+mn-cs"/>
        </a:defRPr>
      </a:lvl2pPr>
      <a:lvl3pPr marL="1143000" indent="-228600" algn="l" defTabSz="457200" eaLnBrk="1" hangingPunct="1">
        <a:spcBef>
          <a:spcPts val="0"/>
        </a:spcBef>
        <a:buFont typeface="Arial"/>
        <a:buChar char="•"/>
        <a:defRPr sz="2400">
          <a:solidFill>
            <a:schemeClr val="tx1"/>
          </a:solidFill>
          <a:latin typeface="Arial"/>
          <a:ea typeface="+mn-ea"/>
          <a:cs typeface="+mn-cs"/>
        </a:defRPr>
      </a:lvl3pPr>
      <a:lvl4pPr marL="1600200" indent="-228600" algn="l" defTabSz="457200" eaLnBrk="1" hangingPunct="1">
        <a:spcBef>
          <a:spcPts val="0"/>
        </a:spcBef>
        <a:buFont typeface="Arial"/>
        <a:buChar char="–"/>
        <a:defRPr sz="1600">
          <a:solidFill>
            <a:schemeClr val="tx1"/>
          </a:solidFill>
          <a:latin typeface="Arial"/>
          <a:ea typeface="+mn-ea"/>
          <a:cs typeface="+mn-cs"/>
        </a:defRPr>
      </a:lvl4pPr>
      <a:lvl5pPr marL="2057400" indent="-228600" algn="l" defTabSz="457200" eaLnBrk="1" hangingPunct="1">
        <a:spcBef>
          <a:spcPts val="0"/>
        </a:spcBef>
        <a:buFont typeface="Arial"/>
        <a:buChar char="»"/>
        <a:defRPr sz="1600">
          <a:solidFill>
            <a:schemeClr val="tx1"/>
          </a:solidFill>
          <a:latin typeface="Arial"/>
          <a:ea typeface="+mn-ea"/>
          <a:cs typeface="+mn-cs"/>
        </a:defRPr>
      </a:lvl5pPr>
      <a:lvl6pPr marL="2514600" indent="-228600" algn="l" defTabSz="457200" eaLnBrk="1" hangingPunct="1">
        <a:spcBef>
          <a:spcPts val="0"/>
        </a:spcBef>
        <a:buFont typeface="Arial"/>
        <a:buChar char="•"/>
        <a:defRPr sz="2000">
          <a:solidFill>
            <a:schemeClr val="tx1"/>
          </a:solidFill>
          <a:latin typeface="+mn-lt"/>
          <a:ea typeface="+mn-ea"/>
          <a:cs typeface="+mn-cs"/>
        </a:defRPr>
      </a:lvl6pPr>
      <a:lvl7pPr marL="2971800" indent="-228600" algn="l" defTabSz="457200" eaLnBrk="1" hangingPunct="1">
        <a:spcBef>
          <a:spcPts val="0"/>
        </a:spcBef>
        <a:buFont typeface="Arial"/>
        <a:buChar char="•"/>
        <a:defRPr sz="2000">
          <a:solidFill>
            <a:schemeClr val="tx1"/>
          </a:solidFill>
          <a:latin typeface="+mn-lt"/>
          <a:ea typeface="+mn-ea"/>
          <a:cs typeface="+mn-cs"/>
        </a:defRPr>
      </a:lvl7pPr>
      <a:lvl8pPr marL="3429000" indent="-228600" algn="l" defTabSz="457200" eaLnBrk="1" hangingPunct="1">
        <a:spcBef>
          <a:spcPts val="0"/>
        </a:spcBef>
        <a:buFont typeface="Arial"/>
        <a:buChar char="•"/>
        <a:defRPr sz="2000">
          <a:solidFill>
            <a:schemeClr val="tx1"/>
          </a:solidFill>
          <a:latin typeface="+mn-lt"/>
          <a:ea typeface="+mn-ea"/>
          <a:cs typeface="+mn-cs"/>
        </a:defRPr>
      </a:lvl8pPr>
      <a:lvl9pPr marL="3886200" indent="-228600" algn="l" defTabSz="457200" eaLnBrk="1" hangingPunct="1">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eaLnBrk="1" hangingPunct="1">
        <a:defRPr sz="1800">
          <a:solidFill>
            <a:schemeClr val="tx1"/>
          </a:solidFill>
          <a:latin typeface="+mn-lt"/>
          <a:ea typeface="+mn-ea"/>
          <a:cs typeface="+mn-cs"/>
        </a:defRPr>
      </a:lvl1pPr>
      <a:lvl2pPr marL="457200" algn="l" defTabSz="457200" eaLnBrk="1" hangingPunct="1">
        <a:defRPr sz="1800">
          <a:solidFill>
            <a:schemeClr val="tx1"/>
          </a:solidFill>
          <a:latin typeface="+mn-lt"/>
          <a:ea typeface="+mn-ea"/>
          <a:cs typeface="+mn-cs"/>
        </a:defRPr>
      </a:lvl2pPr>
      <a:lvl3pPr marL="914400" algn="l" defTabSz="457200" eaLnBrk="1" hangingPunct="1">
        <a:defRPr sz="1800">
          <a:solidFill>
            <a:schemeClr val="tx1"/>
          </a:solidFill>
          <a:latin typeface="+mn-lt"/>
          <a:ea typeface="+mn-ea"/>
          <a:cs typeface="+mn-cs"/>
        </a:defRPr>
      </a:lvl3pPr>
      <a:lvl4pPr marL="1371600" algn="l" defTabSz="457200" eaLnBrk="1" hangingPunct="1">
        <a:defRPr sz="1800">
          <a:solidFill>
            <a:schemeClr val="tx1"/>
          </a:solidFill>
          <a:latin typeface="+mn-lt"/>
          <a:ea typeface="+mn-ea"/>
          <a:cs typeface="+mn-cs"/>
        </a:defRPr>
      </a:lvl4pPr>
      <a:lvl5pPr marL="1828800" algn="l" defTabSz="457200" eaLnBrk="1" hangingPunct="1">
        <a:defRPr sz="1800">
          <a:solidFill>
            <a:schemeClr val="tx1"/>
          </a:solidFill>
          <a:latin typeface="+mn-lt"/>
          <a:ea typeface="+mn-ea"/>
          <a:cs typeface="+mn-cs"/>
        </a:defRPr>
      </a:lvl5pPr>
      <a:lvl6pPr marL="2286000" algn="l" defTabSz="457200" eaLnBrk="1" hangingPunct="1">
        <a:defRPr sz="1800">
          <a:solidFill>
            <a:schemeClr val="tx1"/>
          </a:solidFill>
          <a:latin typeface="+mn-lt"/>
          <a:ea typeface="+mn-ea"/>
          <a:cs typeface="+mn-cs"/>
        </a:defRPr>
      </a:lvl6pPr>
      <a:lvl7pPr marL="2743200" algn="l" defTabSz="457200" eaLnBrk="1" hangingPunct="1">
        <a:defRPr sz="1800">
          <a:solidFill>
            <a:schemeClr val="tx1"/>
          </a:solidFill>
          <a:latin typeface="+mn-lt"/>
          <a:ea typeface="+mn-ea"/>
          <a:cs typeface="+mn-cs"/>
        </a:defRPr>
      </a:lvl7pPr>
      <a:lvl8pPr marL="3200400" algn="l" defTabSz="457200" eaLnBrk="1" hangingPunct="1">
        <a:defRPr sz="1800">
          <a:solidFill>
            <a:schemeClr val="tx1"/>
          </a:solidFill>
          <a:latin typeface="+mn-lt"/>
          <a:ea typeface="+mn-ea"/>
          <a:cs typeface="+mn-cs"/>
        </a:defRPr>
      </a:lvl8pPr>
      <a:lvl9pPr marL="3657600" algn="l" defTabSz="457200" eaLnBrk="1" hangingPunct="1">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cstate="email">
            <a:extLst>
              <a:ext uri="{28A0092B-C50C-407E-A947-70E740481C1C}">
                <a14:useLocalDpi xmlns:a14="http://schemas.microsoft.com/office/drawing/2010/main"/>
              </a:ext>
            </a:extLst>
          </a:blip>
          <a:stretch/>
        </a:blipFill>
        <a:effectLst/>
      </p:bgPr>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850900" y="156100"/>
            <a:ext cx="6608233" cy="1143000"/>
          </a:xfrm>
          <a:prstGeom prst="rect">
            <a:avLst/>
          </a:prstGeom>
        </p:spPr>
        <p:txBody>
          <a:bodyPr vert="horz" lIns="91440" tIns="45720" rIns="91440" bIns="45720" rtlCol="0" anchor="ctr">
            <a:normAutofit/>
          </a:bodyPr>
          <a:lstStyle/>
          <a:p>
            <a:pPr>
              <a:defRPr/>
            </a:pPr>
            <a:r>
              <a:rPr lang="de-DE"/>
              <a:t>Mastertitelformat bearbeiten</a:t>
            </a:r>
          </a:p>
        </p:txBody>
      </p:sp>
      <p:sp>
        <p:nvSpPr>
          <p:cNvPr id="5" name="Textplatzhalter 2"/>
          <p:cNvSpPr>
            <a:spLocks noGrp="1"/>
          </p:cNvSpPr>
          <p:nvPr>
            <p:ph type="body" idx="1"/>
          </p:nvPr>
        </p:nvSpPr>
        <p:spPr bwMode="auto">
          <a:xfrm>
            <a:off x="850900" y="2099733"/>
            <a:ext cx="7835900" cy="4026430"/>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p>
        </p:txBody>
      </p:sp>
      <p:sp>
        <p:nvSpPr>
          <p:cNvPr id="6" name="Textfeld 6"/>
          <p:cNvSpPr txBox="1"/>
          <p:nvPr userDrawn="1"/>
        </p:nvSpPr>
        <p:spPr bwMode="auto">
          <a:xfrm>
            <a:off x="850900" y="6261100"/>
            <a:ext cx="5024967" cy="420628"/>
          </a:xfrm>
          <a:prstGeom prst="rect">
            <a:avLst/>
          </a:prstGeom>
          <a:noFill/>
        </p:spPr>
        <p:txBody>
          <a:bodyPr wrap="square" rtlCol="0">
            <a:spAutoFit/>
          </a:bodyPr>
          <a:lstStyle/>
          <a:p>
            <a:pPr>
              <a:defRPr/>
            </a:pPr>
            <a:r>
              <a:rPr lang="de-DE" sz="1600" baseline="30000">
                <a:latin typeface="Arial"/>
                <a:cs typeface="Arial"/>
              </a:rPr>
              <a:t>© Landeszahnärztekammer Hessen • Körperschaft des öffentlichen Rechts</a:t>
            </a:r>
            <a:endParaRPr/>
          </a:p>
          <a:p>
            <a:pPr>
              <a:defRPr/>
            </a:pPr>
            <a:r>
              <a:rPr lang="de-DE" sz="1600" baseline="30000">
                <a:latin typeface="Arial"/>
                <a:cs typeface="Arial"/>
              </a:rPr>
              <a:t>Rhonestraße 4 • 60528 Frankfurt am Main • Telefon 069 427275-0 • www.lzkh.de</a:t>
            </a:r>
          </a:p>
        </p:txBody>
      </p:sp>
      <p:sp>
        <p:nvSpPr>
          <p:cNvPr id="7" name="Textfeld 8"/>
          <p:cNvSpPr txBox="1"/>
          <p:nvPr userDrawn="1"/>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‹Nr.›</a:t>
            </a:fld>
            <a:endParaRPr lang="de-DE" sz="1600" baseline="30000">
              <a:latin typeface="Arial"/>
              <a:cs typeface="Arial"/>
            </a:endParaRPr>
          </a:p>
        </p:txBody>
      </p:sp>
    </p:spTree>
    <p:extLst>
      <p:ext uri="{BB962C8B-B14F-4D97-AF65-F5344CB8AC3E}">
        <p14:creationId xmlns:p14="http://schemas.microsoft.com/office/powerpoint/2010/main" val="34058123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a:spcBef>
          <a:spcPts val="0"/>
        </a:spcBef>
        <a:buNone/>
        <a:defRPr sz="2400">
          <a:solidFill>
            <a:srgbClr val="D6020B"/>
          </a:solidFill>
          <a:latin typeface="Arial"/>
          <a:ea typeface="+mj-ea"/>
          <a:cs typeface="+mj-cs"/>
        </a:defRPr>
      </a:lvl1pPr>
    </p:titleStyle>
    <p:bodyStyle>
      <a:lvl1pPr marL="342900" indent="-342900" algn="l" defTabSz="457200">
        <a:spcBef>
          <a:spcPts val="0"/>
        </a:spcBef>
        <a:buFont typeface="Arial"/>
        <a:buChar char="•"/>
        <a:defRPr sz="2400">
          <a:solidFill>
            <a:schemeClr val="tx1"/>
          </a:solidFill>
          <a:latin typeface="Arial"/>
          <a:ea typeface="+mn-ea"/>
          <a:cs typeface="+mn-cs"/>
        </a:defRPr>
      </a:lvl1pPr>
      <a:lvl2pPr marL="742950" indent="-285750" algn="l" defTabSz="457200">
        <a:spcBef>
          <a:spcPts val="0"/>
        </a:spcBef>
        <a:buFont typeface="Arial"/>
        <a:buChar char="–"/>
        <a:defRPr sz="2400">
          <a:solidFill>
            <a:schemeClr val="tx1"/>
          </a:solidFill>
          <a:latin typeface="Arial"/>
          <a:ea typeface="+mn-ea"/>
          <a:cs typeface="+mn-cs"/>
        </a:defRPr>
      </a:lvl2pPr>
      <a:lvl3pPr marL="1143000" indent="-228600" algn="l" defTabSz="457200">
        <a:spcBef>
          <a:spcPts val="0"/>
        </a:spcBef>
        <a:buFont typeface="Arial"/>
        <a:buChar char="•"/>
        <a:defRPr sz="2400">
          <a:solidFill>
            <a:schemeClr val="tx1"/>
          </a:solidFill>
          <a:latin typeface="Arial"/>
          <a:ea typeface="+mn-ea"/>
          <a:cs typeface="+mn-cs"/>
        </a:defRPr>
      </a:lvl3pPr>
      <a:lvl4pPr marL="1600200" indent="-228600" algn="l" defTabSz="457200">
        <a:spcBef>
          <a:spcPts val="0"/>
        </a:spcBef>
        <a:buFont typeface="Arial"/>
        <a:buChar char="–"/>
        <a:defRPr sz="1600">
          <a:solidFill>
            <a:schemeClr val="tx1"/>
          </a:solidFill>
          <a:latin typeface="Arial"/>
          <a:ea typeface="+mn-ea"/>
          <a:cs typeface="+mn-cs"/>
        </a:defRPr>
      </a:lvl4pPr>
      <a:lvl5pPr marL="2057400" indent="-228600" algn="l" defTabSz="457200">
        <a:spcBef>
          <a:spcPts val="0"/>
        </a:spcBef>
        <a:buFont typeface="Arial"/>
        <a:buChar char="»"/>
        <a:defRPr sz="1600">
          <a:solidFill>
            <a:schemeClr val="tx1"/>
          </a:solidFill>
          <a:latin typeface="Arial"/>
          <a:ea typeface="+mn-ea"/>
          <a:cs typeface="+mn-cs"/>
        </a:defRPr>
      </a:lvl5pPr>
      <a:lvl6pPr marL="2514600" indent="-228600" algn="l" defTabSz="457200">
        <a:spcBef>
          <a:spcPts val="0"/>
        </a:spcBef>
        <a:buFont typeface="Arial"/>
        <a:buChar char="•"/>
        <a:defRPr sz="2000">
          <a:solidFill>
            <a:schemeClr val="tx1"/>
          </a:solidFill>
          <a:latin typeface="+mn-lt"/>
          <a:ea typeface="+mn-ea"/>
          <a:cs typeface="+mn-cs"/>
        </a:defRPr>
      </a:lvl6pPr>
      <a:lvl7pPr marL="2971800" indent="-228600" algn="l" defTabSz="457200">
        <a:spcBef>
          <a:spcPts val="0"/>
        </a:spcBef>
        <a:buFont typeface="Arial"/>
        <a:buChar char="•"/>
        <a:defRPr sz="2000">
          <a:solidFill>
            <a:schemeClr val="tx1"/>
          </a:solidFill>
          <a:latin typeface="+mn-lt"/>
          <a:ea typeface="+mn-ea"/>
          <a:cs typeface="+mn-cs"/>
        </a:defRPr>
      </a:lvl7pPr>
      <a:lvl8pPr marL="3429000" indent="-228600" algn="l" defTabSz="457200">
        <a:spcBef>
          <a:spcPts val="0"/>
        </a:spcBef>
        <a:buFont typeface="Arial"/>
        <a:buChar char="•"/>
        <a:defRPr sz="2000">
          <a:solidFill>
            <a:schemeClr val="tx1"/>
          </a:solidFill>
          <a:latin typeface="+mn-lt"/>
          <a:ea typeface="+mn-ea"/>
          <a:cs typeface="+mn-cs"/>
        </a:defRPr>
      </a:lvl8pPr>
      <a:lvl9pPr marL="3886200" indent="-228600" algn="l" defTabSz="457200">
        <a:spcBef>
          <a:spcPts val="0"/>
        </a:spcBef>
        <a:buFont typeface="Arial"/>
        <a:buChar char="•"/>
        <a:defRPr sz="2000">
          <a:solidFill>
            <a:schemeClr val="tx1"/>
          </a:solidFill>
          <a:latin typeface="+mn-lt"/>
          <a:ea typeface="+mn-ea"/>
          <a:cs typeface="+mn-cs"/>
        </a:defRPr>
      </a:lvl9pPr>
    </p:bodyStyle>
    <p:otherStyle>
      <a:defPPr>
        <a:defRPr lang="de-DE"/>
      </a:defPPr>
      <a:lvl1pPr marL="0" algn="l" defTabSz="457200">
        <a:defRPr sz="1800">
          <a:solidFill>
            <a:schemeClr val="tx1"/>
          </a:solidFill>
          <a:latin typeface="+mn-lt"/>
          <a:ea typeface="+mn-ea"/>
          <a:cs typeface="+mn-cs"/>
        </a:defRPr>
      </a:lvl1pPr>
      <a:lvl2pPr marL="457200" algn="l" defTabSz="457200">
        <a:defRPr sz="1800">
          <a:solidFill>
            <a:schemeClr val="tx1"/>
          </a:solidFill>
          <a:latin typeface="+mn-lt"/>
          <a:ea typeface="+mn-ea"/>
          <a:cs typeface="+mn-cs"/>
        </a:defRPr>
      </a:lvl2pPr>
      <a:lvl3pPr marL="914400" algn="l" defTabSz="457200">
        <a:defRPr sz="1800">
          <a:solidFill>
            <a:schemeClr val="tx1"/>
          </a:solidFill>
          <a:latin typeface="+mn-lt"/>
          <a:ea typeface="+mn-ea"/>
          <a:cs typeface="+mn-cs"/>
        </a:defRPr>
      </a:lvl3pPr>
      <a:lvl4pPr marL="1371600" algn="l" defTabSz="457200">
        <a:defRPr sz="1800">
          <a:solidFill>
            <a:schemeClr val="tx1"/>
          </a:solidFill>
          <a:latin typeface="+mn-lt"/>
          <a:ea typeface="+mn-ea"/>
          <a:cs typeface="+mn-cs"/>
        </a:defRPr>
      </a:lvl4pPr>
      <a:lvl5pPr marL="1828800" algn="l" defTabSz="457200">
        <a:defRPr sz="1800">
          <a:solidFill>
            <a:schemeClr val="tx1"/>
          </a:solidFill>
          <a:latin typeface="+mn-lt"/>
          <a:ea typeface="+mn-ea"/>
          <a:cs typeface="+mn-cs"/>
        </a:defRPr>
      </a:lvl5pPr>
      <a:lvl6pPr marL="2286000" algn="l" defTabSz="457200">
        <a:defRPr sz="1800">
          <a:solidFill>
            <a:schemeClr val="tx1"/>
          </a:solidFill>
          <a:latin typeface="+mn-lt"/>
          <a:ea typeface="+mn-ea"/>
          <a:cs typeface="+mn-cs"/>
        </a:defRPr>
      </a:lvl6pPr>
      <a:lvl7pPr marL="2743200" algn="l" defTabSz="457200">
        <a:defRPr sz="1800">
          <a:solidFill>
            <a:schemeClr val="tx1"/>
          </a:solidFill>
          <a:latin typeface="+mn-lt"/>
          <a:ea typeface="+mn-ea"/>
          <a:cs typeface="+mn-cs"/>
        </a:defRPr>
      </a:lvl7pPr>
      <a:lvl8pPr marL="3200400" algn="l" defTabSz="457200">
        <a:defRPr sz="1800">
          <a:solidFill>
            <a:schemeClr val="tx1"/>
          </a:solidFill>
          <a:latin typeface="+mn-lt"/>
          <a:ea typeface="+mn-ea"/>
          <a:cs typeface="+mn-cs"/>
        </a:defRPr>
      </a:lvl8pPr>
      <a:lvl9pPr marL="3657600" algn="l" defTabSz="4572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tiff"/><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tif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tiff"/><Relationship Id="rId2" Type="http://schemas.openxmlformats.org/officeDocument/2006/relationships/image" Target="../media/image18.tif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8.tiff"/><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image" Target="../media/image33.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image" Target="../media/image35.tif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7.tif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38.tif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43.tiff"/><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45.tiff"/><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image" Target="../media/image48.tif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53.tif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56.tif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59.tiff"/><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60.tiff"/><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61.tiff"/><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62.tiff"/><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64.tiff"/><Relationship Id="rId2" Type="http://schemas.openxmlformats.org/officeDocument/2006/relationships/image" Target="../media/image63.tiff"/><Relationship Id="rId1" Type="http://schemas.openxmlformats.org/officeDocument/2006/relationships/slideLayout" Target="../slideLayouts/slideLayout2.xml"/><Relationship Id="rId4" Type="http://schemas.openxmlformats.org/officeDocument/2006/relationships/image" Target="../media/image65.tiff"/></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67.tiff"/><Relationship Id="rId2" Type="http://schemas.openxmlformats.org/officeDocument/2006/relationships/image" Target="../media/image66.tif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69.tiff"/><Relationship Id="rId2" Type="http://schemas.openxmlformats.org/officeDocument/2006/relationships/image" Target="../media/image68.tif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Untertitel 1"/>
          <p:cNvSpPr>
            <a:spLocks noGrp="1"/>
          </p:cNvSpPr>
          <p:nvPr>
            <p:ph type="subTitle" idx="1"/>
          </p:nvPr>
        </p:nvSpPr>
        <p:spPr bwMode="auto">
          <a:xfrm>
            <a:off x="850900" y="4182531"/>
            <a:ext cx="8293100" cy="1926387"/>
          </a:xfrm>
        </p:spPr>
        <p:txBody>
          <a:bodyPr/>
          <a:lstStyle/>
          <a:p>
            <a:pPr>
              <a:defRPr/>
            </a:pPr>
            <a:r>
              <a:rPr lang="de-DE" dirty="0"/>
              <a:t>LF 11: Patienten bei prothetischen Behandlungen begleiten</a:t>
            </a:r>
          </a:p>
          <a:p>
            <a:pPr>
              <a:defRPr/>
            </a:pPr>
            <a:endParaRPr lang="de-DE" sz="1600" dirty="0"/>
          </a:p>
          <a:p>
            <a:pPr>
              <a:defRPr/>
            </a:pPr>
            <a:r>
              <a:rPr lang="de-DE" sz="1400" dirty="0"/>
              <a:t>Dr. Nadine Winter, Unterrichtsstundenzahl: 80h </a:t>
            </a:r>
          </a:p>
        </p:txBody>
      </p:sp>
      <p:sp>
        <p:nvSpPr>
          <p:cNvPr id="5" name="Titel 2"/>
          <p:cNvSpPr>
            <a:spLocks noGrp="1"/>
          </p:cNvSpPr>
          <p:nvPr>
            <p:ph type="title"/>
          </p:nvPr>
        </p:nvSpPr>
        <p:spPr bwMode="auto"/>
        <p:txBody>
          <a:bodyPr/>
          <a:lstStyle/>
          <a:p>
            <a:pPr>
              <a:defRPr/>
            </a:pPr>
            <a:r>
              <a:rPr lang="de-DE" dirty="0"/>
              <a:t>Patienten bei prothetischen Behandlungen begleiten</a:t>
            </a:r>
          </a:p>
        </p:txBody>
      </p:sp>
      <p:sp>
        <p:nvSpPr>
          <p:cNvPr id="6" name="Textfeld 3"/>
          <p:cNvSpPr txBox="1"/>
          <p:nvPr/>
        </p:nvSpPr>
        <p:spPr bwMode="auto">
          <a:xfrm>
            <a:off x="850900" y="6261100"/>
            <a:ext cx="5024967" cy="420628"/>
          </a:xfrm>
          <a:prstGeom prst="rect">
            <a:avLst/>
          </a:prstGeom>
          <a:noFill/>
        </p:spPr>
        <p:txBody>
          <a:bodyPr wrap="square" rtlCol="0">
            <a:spAutoFit/>
          </a:bodyPr>
          <a:lstStyle/>
          <a:p>
            <a:pPr>
              <a:defRPr/>
            </a:pPr>
            <a:r>
              <a:rPr lang="de-DE" sz="1600" baseline="30000" dirty="0">
                <a:latin typeface="Arial"/>
                <a:cs typeface="Arial"/>
              </a:rPr>
              <a:t>© Landeszahnärztekammer Hessen • Körperschaft des öffentlichen Rechts</a:t>
            </a:r>
            <a:endParaRPr dirty="0"/>
          </a:p>
          <a:p>
            <a:pPr>
              <a:defRPr/>
            </a:pPr>
            <a:r>
              <a:rPr lang="de-DE" sz="1600" baseline="30000" dirty="0" err="1">
                <a:latin typeface="Arial"/>
                <a:cs typeface="Arial"/>
              </a:rPr>
              <a:t>Rhonestraße</a:t>
            </a:r>
            <a:r>
              <a:rPr lang="de-DE" sz="1600" baseline="30000" dirty="0">
                <a:latin typeface="Arial"/>
                <a:cs typeface="Arial"/>
              </a:rPr>
              <a:t> 4 • 60528 Frankfurt am Main • Telefon 069 427275-0 • www.lzkh.de</a:t>
            </a:r>
          </a:p>
        </p:txBody>
      </p:sp>
      <p:sp>
        <p:nvSpPr>
          <p:cNvPr id="7" name="Textfeld 9"/>
          <p:cNvSpPr txBox="1"/>
          <p:nvPr/>
        </p:nvSpPr>
        <p:spPr bwMode="auto">
          <a:xfrm>
            <a:off x="6747407" y="6261100"/>
            <a:ext cx="2142067" cy="420628"/>
          </a:xfrm>
          <a:prstGeom prst="rect">
            <a:avLst/>
          </a:prstGeom>
          <a:noFill/>
        </p:spPr>
        <p:txBody>
          <a:bodyPr wrap="square" rtlCol="0">
            <a:spAutoFit/>
          </a:bodyPr>
          <a:lstStyle/>
          <a:p>
            <a:pPr algn="r">
              <a:defRPr/>
            </a:pPr>
            <a:endParaRPr lang="de-DE" sz="1600" baseline="30000">
              <a:latin typeface="Arial"/>
              <a:cs typeface="Arial"/>
            </a:endParaRPr>
          </a:p>
          <a:p>
            <a:pPr algn="r">
              <a:defRPr/>
            </a:pPr>
            <a:fld id="{C0AB6888-F2F2-334A-BD04-A5194D374234}" type="datetime1">
              <a:rPr lang="de-DE" sz="1600" baseline="30000">
                <a:latin typeface="Arial"/>
                <a:cs typeface="Arial"/>
              </a:rPr>
              <a:t>21.09.2026</a:t>
            </a:fld>
            <a:r>
              <a:rPr lang="de-DE" sz="1600" baseline="30000">
                <a:latin typeface="Arial"/>
                <a:cs typeface="Arial"/>
              </a:rPr>
              <a:t> · Seite </a:t>
            </a:r>
            <a:fld id="{DCCB07AD-16FC-6C4E-BF8F-B0BF7B606540}" type="slidenum">
              <a:rPr lang="de-DE" sz="1600" baseline="30000">
                <a:latin typeface="Arial"/>
                <a:cs typeface="Arial"/>
              </a:rPr>
              <a:t>1</a:t>
            </a:fld>
            <a:endParaRPr lang="de-DE" sz="1600" baseline="300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555F573-3FB4-794C-8A7E-EAA1170AD84F}"/>
              </a:ext>
            </a:extLst>
          </p:cNvPr>
          <p:cNvSpPr>
            <a:spLocks noGrp="1"/>
          </p:cNvSpPr>
          <p:nvPr>
            <p:ph type="title"/>
          </p:nvPr>
        </p:nvSpPr>
        <p:spPr/>
        <p:txBody>
          <a:bodyPr/>
          <a:lstStyle/>
          <a:p>
            <a:r>
              <a:rPr lang="de-DE" dirty="0"/>
              <a:t>Urheberrecht</a:t>
            </a:r>
          </a:p>
        </p:txBody>
      </p:sp>
      <p:sp>
        <p:nvSpPr>
          <p:cNvPr id="3" name="Inhaltsplatzhalter 2">
            <a:extLst>
              <a:ext uri="{FF2B5EF4-FFF2-40B4-BE49-F238E27FC236}">
                <a16:creationId xmlns:a16="http://schemas.microsoft.com/office/drawing/2014/main" id="{00D2D3E6-8B00-1C42-BA09-A224CFA01D16}"/>
              </a:ext>
            </a:extLst>
          </p:cNvPr>
          <p:cNvSpPr>
            <a:spLocks noGrp="1"/>
          </p:cNvSpPr>
          <p:nvPr>
            <p:ph idx="1"/>
          </p:nvPr>
        </p:nvSpPr>
        <p:spPr>
          <a:xfrm>
            <a:off x="654050" y="2132856"/>
            <a:ext cx="7835900" cy="4026430"/>
          </a:xfrm>
        </p:spPr>
        <p:txBody>
          <a:bodyPr>
            <a:normAutofit/>
          </a:bodyPr>
          <a:lstStyle/>
          <a:p>
            <a:pPr marL="0" indent="0">
              <a:buNone/>
            </a:pPr>
            <a:r>
              <a:rPr lang="de-DE" sz="1800" dirty="0">
                <a:effectLst/>
                <a:latin typeface="Arial" panose="020B0604020202020204" pitchFamily="34" charset="0"/>
                <a:ea typeface="Calibri" panose="020F0502020204030204" pitchFamily="34" charset="0"/>
              </a:rPr>
              <a:t>Dieses Lernskript ist urheberrechtlich und leistungsschutzrechtlich geschützt. Die dadurch begründeten Rechte, insbesondere die Verwendung, die Entnahme oder die Vervielfältigung der Inhalte dieses Skriptes und deren Speicherung, bleiben, auch bei nur auszugsweiser Verwertung, vorbehalten. Eine Vervielfältigung der Inhalte - auch von einzelnen Teilen - ist im Einzelfall nur in den Grenzen des deutschen Urheberrechtsgesetzes in der jeweils geltenden Fassung zulässig. Zuwiderhandlungen unterliegen den Strafvorschriften des Urheberrechtsgesetzes.</a:t>
            </a:r>
            <a:endParaRPr lang="de-DE" sz="2000" dirty="0"/>
          </a:p>
        </p:txBody>
      </p:sp>
    </p:spTree>
    <p:extLst>
      <p:ext uri="{BB962C8B-B14F-4D97-AF65-F5344CB8AC3E}">
        <p14:creationId xmlns:p14="http://schemas.microsoft.com/office/powerpoint/2010/main" val="3040677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lstStyle/>
          <a:p>
            <a:pPr marL="0" indent="0">
              <a:buNone/>
              <a:defRPr/>
            </a:pPr>
            <a:r>
              <a:rPr lang="de-DE" sz="2000" b="1" u="sng" dirty="0"/>
              <a:t>Prothetik</a:t>
            </a:r>
          </a:p>
          <a:p>
            <a:pPr>
              <a:buFont typeface="Wingdings" pitchFamily="2" charset="2"/>
              <a:buChar char="ü"/>
              <a:defRPr/>
            </a:pPr>
            <a:r>
              <a:rPr lang="de-DE" sz="2000" dirty="0"/>
              <a:t>Zahnersatzkunde: Zahnmedizinisches Teilgebiet </a:t>
            </a:r>
          </a:p>
          <a:p>
            <a:pPr marL="0" indent="0">
              <a:buNone/>
              <a:defRPr/>
            </a:pPr>
            <a:endParaRPr lang="de-DE" sz="2000" dirty="0"/>
          </a:p>
          <a:p>
            <a:pPr>
              <a:buFont typeface="Wingdings" pitchFamily="2" charset="2"/>
              <a:buChar char="ü"/>
              <a:defRPr/>
            </a:pPr>
            <a:r>
              <a:rPr lang="de-DE" sz="2000" b="1" u="sng" dirty="0"/>
              <a:t>Ziel</a:t>
            </a:r>
            <a:r>
              <a:rPr lang="de-DE" sz="2000" dirty="0"/>
              <a:t>: Wiederherstellung der: </a:t>
            </a:r>
          </a:p>
          <a:p>
            <a:pPr lvl="1">
              <a:buFont typeface="Wingdings" pitchFamily="2" charset="2"/>
              <a:buChar char="Ø"/>
              <a:defRPr/>
            </a:pPr>
            <a:r>
              <a:rPr lang="de-DE" sz="2000" dirty="0"/>
              <a:t> Kaufunktion durch Behandlung  geschädigter oder      </a:t>
            </a:r>
          </a:p>
          <a:p>
            <a:pPr lvl="1">
              <a:buFont typeface="Wingdings" pitchFamily="2" charset="2"/>
              <a:buChar char="Ø"/>
              <a:defRPr/>
            </a:pPr>
            <a:r>
              <a:rPr lang="de-DE" sz="2000" dirty="0"/>
              <a:t> Ersatz von extrahierten Zähnen,</a:t>
            </a:r>
          </a:p>
          <a:p>
            <a:pPr lvl="1">
              <a:buFont typeface="Wingdings" pitchFamily="2" charset="2"/>
              <a:buChar char="Ø"/>
              <a:defRPr/>
            </a:pPr>
            <a:r>
              <a:rPr lang="de-DE" sz="2000" dirty="0"/>
              <a:t> Wiederherstellung der Ästhetik im Sichtbereich,</a:t>
            </a:r>
          </a:p>
          <a:p>
            <a:pPr lvl="1">
              <a:buFont typeface="Wingdings" pitchFamily="2" charset="2"/>
              <a:buChar char="Ø"/>
              <a:defRPr/>
            </a:pPr>
            <a:r>
              <a:rPr lang="de-DE" sz="2000" dirty="0"/>
              <a:t> Wiederherstellung der Sprechlautbildung </a:t>
            </a:r>
          </a:p>
          <a:p>
            <a:pPr marL="0" indent="0">
              <a:buNone/>
              <a:defRPr/>
            </a:pPr>
            <a:endParaRPr lang="de-DE" sz="2000" dirty="0"/>
          </a:p>
          <a:p>
            <a:pPr>
              <a:buFont typeface="Wingdings" pitchFamily="2" charset="2"/>
              <a:buChar char="ü"/>
              <a:defRPr/>
            </a:pPr>
            <a:r>
              <a:rPr lang="de-DE" sz="2000" b="1" u="sng" dirty="0"/>
              <a:t>Vermeidung von Zahnfehlstellungen:</a:t>
            </a:r>
          </a:p>
          <a:p>
            <a:pPr lvl="1">
              <a:buFont typeface="Wingdings" pitchFamily="2" charset="2"/>
              <a:buChar char="Ø"/>
              <a:defRPr/>
            </a:pPr>
            <a:r>
              <a:rPr lang="de-DE" sz="2000" dirty="0"/>
              <a:t>Elongation der Antagonisten</a:t>
            </a:r>
          </a:p>
          <a:p>
            <a:pPr lvl="1">
              <a:buFont typeface="Wingdings" pitchFamily="2" charset="2"/>
              <a:buChar char="Ø"/>
              <a:defRPr/>
            </a:pPr>
            <a:r>
              <a:rPr lang="de-DE" sz="2000" dirty="0"/>
              <a:t>Zahnkippungen</a:t>
            </a:r>
          </a:p>
        </p:txBody>
      </p:sp>
    </p:spTree>
    <p:extLst>
      <p:ext uri="{BB962C8B-B14F-4D97-AF65-F5344CB8AC3E}">
        <p14:creationId xmlns:p14="http://schemas.microsoft.com/office/powerpoint/2010/main" val="221324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lstStyle/>
          <a:p>
            <a:pPr marL="0" indent="0">
              <a:buNone/>
              <a:defRPr/>
            </a:pPr>
            <a:r>
              <a:rPr lang="de-DE" sz="2000" b="1" u="sng" dirty="0"/>
              <a:t>Arten der prothetischen Versorgung</a:t>
            </a:r>
          </a:p>
          <a:p>
            <a:pPr marL="0" indent="0">
              <a:buNone/>
              <a:defRPr/>
            </a:pPr>
            <a:endParaRPr sz="2000" b="1" u="sng"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r>
              <a:rPr lang="de-DE" sz="1600" dirty="0"/>
              <a:t>					Teleskopprothesen, Riegelversorgung</a:t>
            </a:r>
          </a:p>
        </p:txBody>
      </p:sp>
      <p:sp>
        <p:nvSpPr>
          <p:cNvPr id="2" name="Abgerundetes Rechteck 1">
            <a:extLst>
              <a:ext uri="{FF2B5EF4-FFF2-40B4-BE49-F238E27FC236}">
                <a16:creationId xmlns:a16="http://schemas.microsoft.com/office/drawing/2014/main" id="{974BFB08-4A13-F544-9473-2CE93EE65E13}"/>
              </a:ext>
            </a:extLst>
          </p:cNvPr>
          <p:cNvSpPr/>
          <p:nvPr/>
        </p:nvSpPr>
        <p:spPr bwMode="auto">
          <a:xfrm>
            <a:off x="971600" y="2780928"/>
            <a:ext cx="2376264" cy="6480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a:p>
        </p:txBody>
      </p:sp>
      <p:sp>
        <p:nvSpPr>
          <p:cNvPr id="6" name="Abgerundetes Rechteck 5">
            <a:extLst>
              <a:ext uri="{FF2B5EF4-FFF2-40B4-BE49-F238E27FC236}">
                <a16:creationId xmlns:a16="http://schemas.microsoft.com/office/drawing/2014/main" id="{FC9ECA0D-E7BD-F143-8ABE-DE1B9D13E407}"/>
              </a:ext>
            </a:extLst>
          </p:cNvPr>
          <p:cNvSpPr/>
          <p:nvPr/>
        </p:nvSpPr>
        <p:spPr bwMode="auto">
          <a:xfrm>
            <a:off x="5796136" y="2780845"/>
            <a:ext cx="2376264" cy="6480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herausnehmbar</a:t>
            </a:r>
          </a:p>
        </p:txBody>
      </p:sp>
      <p:sp>
        <p:nvSpPr>
          <p:cNvPr id="7" name="Abgerundetes Rechteck 6">
            <a:extLst>
              <a:ext uri="{FF2B5EF4-FFF2-40B4-BE49-F238E27FC236}">
                <a16:creationId xmlns:a16="http://schemas.microsoft.com/office/drawing/2014/main" id="{2862D6A8-83E2-D042-866C-D947494562DB}"/>
              </a:ext>
            </a:extLst>
          </p:cNvPr>
          <p:cNvSpPr/>
          <p:nvPr/>
        </p:nvSpPr>
        <p:spPr bwMode="auto">
          <a:xfrm>
            <a:off x="3095836" y="4525707"/>
            <a:ext cx="3024336" cy="64807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de-DE" dirty="0">
                <a:solidFill>
                  <a:schemeClr val="tx1"/>
                </a:solidFill>
              </a:rPr>
              <a:t>kombiniert</a:t>
            </a:r>
          </a:p>
          <a:p>
            <a:pPr algn="ctr"/>
            <a:r>
              <a:rPr lang="de-DE" dirty="0">
                <a:solidFill>
                  <a:schemeClr val="tx1"/>
                </a:solidFill>
              </a:rPr>
              <a:t>Festsitzend-herausnehmbar</a:t>
            </a:r>
          </a:p>
        </p:txBody>
      </p:sp>
      <p:sp>
        <p:nvSpPr>
          <p:cNvPr id="3" name="Textfeld 2">
            <a:extLst>
              <a:ext uri="{FF2B5EF4-FFF2-40B4-BE49-F238E27FC236}">
                <a16:creationId xmlns:a16="http://schemas.microsoft.com/office/drawing/2014/main" id="{51A27BDF-D068-9A41-9B24-05CC785E9A1A}"/>
              </a:ext>
            </a:extLst>
          </p:cNvPr>
          <p:cNvSpPr txBox="1"/>
          <p:nvPr/>
        </p:nvSpPr>
        <p:spPr bwMode="auto">
          <a:xfrm>
            <a:off x="1259632" y="2924944"/>
            <a:ext cx="1728192" cy="369332"/>
          </a:xfrm>
          <a:prstGeom prst="rect">
            <a:avLst/>
          </a:prstGeom>
          <a:noFill/>
        </p:spPr>
        <p:txBody>
          <a:bodyPr wrap="square" rtlCol="0">
            <a:spAutoFit/>
          </a:bodyPr>
          <a:lstStyle/>
          <a:p>
            <a:pPr algn="ctr"/>
            <a:r>
              <a:rPr lang="de-DE" dirty="0"/>
              <a:t>festsitzend </a:t>
            </a:r>
          </a:p>
        </p:txBody>
      </p:sp>
      <p:sp>
        <p:nvSpPr>
          <p:cNvPr id="8" name="Textfeld 7">
            <a:extLst>
              <a:ext uri="{FF2B5EF4-FFF2-40B4-BE49-F238E27FC236}">
                <a16:creationId xmlns:a16="http://schemas.microsoft.com/office/drawing/2014/main" id="{90F53F09-36C3-AE4C-A6CA-704F35FBB5D1}"/>
              </a:ext>
            </a:extLst>
          </p:cNvPr>
          <p:cNvSpPr txBox="1"/>
          <p:nvPr/>
        </p:nvSpPr>
        <p:spPr bwMode="auto">
          <a:xfrm>
            <a:off x="1259632" y="3717032"/>
            <a:ext cx="7560840" cy="923330"/>
          </a:xfrm>
          <a:prstGeom prst="rect">
            <a:avLst/>
          </a:prstGeom>
          <a:noFill/>
        </p:spPr>
        <p:txBody>
          <a:bodyPr wrap="square" rtlCol="0">
            <a:spAutoFit/>
          </a:bodyPr>
          <a:lstStyle/>
          <a:p>
            <a:r>
              <a:rPr lang="de-DE" dirty="0"/>
              <a:t>       Kronen						 	</a:t>
            </a:r>
            <a:r>
              <a:rPr lang="de-DE" i="1" dirty="0"/>
              <a:t>zahnlos</a:t>
            </a:r>
            <a:r>
              <a:rPr lang="de-DE" dirty="0"/>
              <a:t>			</a:t>
            </a:r>
            <a:r>
              <a:rPr lang="de-DE" i="1" dirty="0" err="1"/>
              <a:t>teilbezahnt</a:t>
            </a:r>
            <a:endParaRPr lang="de-DE" i="1" dirty="0"/>
          </a:p>
          <a:p>
            <a:r>
              <a:rPr lang="de-DE" dirty="0"/>
              <a:t>       Brücken							Totalprothese		partielle 															Prothese</a:t>
            </a:r>
          </a:p>
        </p:txBody>
      </p:sp>
      <p:cxnSp>
        <p:nvCxnSpPr>
          <p:cNvPr id="10" name="Gerade Verbindung mit Pfeil 9">
            <a:extLst>
              <a:ext uri="{FF2B5EF4-FFF2-40B4-BE49-F238E27FC236}">
                <a16:creationId xmlns:a16="http://schemas.microsoft.com/office/drawing/2014/main" id="{2E23C736-78CD-0447-8E98-34620D49CF9F}"/>
              </a:ext>
            </a:extLst>
          </p:cNvPr>
          <p:cNvCxnSpPr/>
          <p:nvPr/>
        </p:nvCxnSpPr>
        <p:spPr bwMode="auto">
          <a:xfrm>
            <a:off x="2123728" y="3501008"/>
            <a:ext cx="0" cy="28803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2" name="Gerade Verbindung mit Pfeil 11">
            <a:extLst>
              <a:ext uri="{FF2B5EF4-FFF2-40B4-BE49-F238E27FC236}">
                <a16:creationId xmlns:a16="http://schemas.microsoft.com/office/drawing/2014/main" id="{39E73561-867E-9A4B-858E-E5668518EC42}"/>
              </a:ext>
            </a:extLst>
          </p:cNvPr>
          <p:cNvCxnSpPr/>
          <p:nvPr/>
        </p:nvCxnSpPr>
        <p:spPr bwMode="auto">
          <a:xfrm flipH="1">
            <a:off x="6012160" y="3501008"/>
            <a:ext cx="216024" cy="216024"/>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4" name="Gerade Verbindung mit Pfeil 13">
            <a:extLst>
              <a:ext uri="{FF2B5EF4-FFF2-40B4-BE49-F238E27FC236}">
                <a16:creationId xmlns:a16="http://schemas.microsoft.com/office/drawing/2014/main" id="{53FA1433-9A46-F84C-9B35-D991D189A04F}"/>
              </a:ext>
            </a:extLst>
          </p:cNvPr>
          <p:cNvCxnSpPr/>
          <p:nvPr/>
        </p:nvCxnSpPr>
        <p:spPr bwMode="auto">
          <a:xfrm>
            <a:off x="7596336" y="3501008"/>
            <a:ext cx="216024" cy="216024"/>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6" name="Gerade Verbindung mit Pfeil 15">
            <a:extLst>
              <a:ext uri="{FF2B5EF4-FFF2-40B4-BE49-F238E27FC236}">
                <a16:creationId xmlns:a16="http://schemas.microsoft.com/office/drawing/2014/main" id="{2D822545-B1E5-B746-A583-32D7C848A4CD}"/>
              </a:ext>
            </a:extLst>
          </p:cNvPr>
          <p:cNvCxnSpPr/>
          <p:nvPr/>
        </p:nvCxnSpPr>
        <p:spPr bwMode="auto">
          <a:xfrm>
            <a:off x="4608004" y="5301208"/>
            <a:ext cx="0" cy="216024"/>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525454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0162B6-5A54-433C-B8B4-C95EEDDB4F26}"/>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C4DB6445-BAFE-41BB-8331-4D47F552C533}"/>
              </a:ext>
            </a:extLst>
          </p:cNvPr>
          <p:cNvSpPr>
            <a:spLocks noGrp="1"/>
          </p:cNvSpPr>
          <p:nvPr>
            <p:ph idx="1"/>
          </p:nvPr>
        </p:nvSpPr>
        <p:spPr/>
        <p:txBody>
          <a:bodyPr>
            <a:normAutofit/>
          </a:bodyPr>
          <a:lstStyle/>
          <a:p>
            <a:pPr marL="0" indent="0">
              <a:buNone/>
            </a:pPr>
            <a:r>
              <a:rPr lang="de-DE" sz="2000" b="1" u="sng" dirty="0"/>
              <a:t>Voraussetzung zur Herstellung von prothetischen Arbeiten</a:t>
            </a:r>
          </a:p>
          <a:p>
            <a:pPr marL="0" indent="0">
              <a:buNone/>
            </a:pPr>
            <a:endParaRPr lang="de-DE" sz="2000" b="1" u="sng" dirty="0"/>
          </a:p>
          <a:p>
            <a:pPr>
              <a:buFont typeface="Wingdings" panose="05000000000000000000" pitchFamily="2" charset="2"/>
              <a:buChar char="ü"/>
            </a:pPr>
            <a:r>
              <a:rPr lang="de-DE" sz="2000" dirty="0"/>
              <a:t>Die zahnärztliche Abformung stellt das Bindeglied zwischen der zahnärztlichen Praxis und dem zahntechnischen Labor dar</a:t>
            </a:r>
          </a:p>
          <a:p>
            <a:pPr>
              <a:buFont typeface="Wingdings" panose="05000000000000000000" pitchFamily="2" charset="2"/>
              <a:buChar char="ü"/>
            </a:pPr>
            <a:endParaRPr lang="de-DE" sz="2000" dirty="0"/>
          </a:p>
          <a:p>
            <a:pPr>
              <a:buFont typeface="Wingdings" panose="05000000000000000000" pitchFamily="2" charset="2"/>
              <a:buChar char="ü"/>
            </a:pPr>
            <a:r>
              <a:rPr lang="de-DE" sz="2000" dirty="0"/>
              <a:t>Zukünftig: fortschreitende Digitalisierung der Zahnmedizin (beispielsweise mittels 3D Scanner)</a:t>
            </a:r>
          </a:p>
        </p:txBody>
      </p:sp>
    </p:spTree>
    <p:extLst>
      <p:ext uri="{BB962C8B-B14F-4D97-AF65-F5344CB8AC3E}">
        <p14:creationId xmlns:p14="http://schemas.microsoft.com/office/powerpoint/2010/main" val="4216106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a:xfrm>
            <a:off x="764781" y="1700808"/>
            <a:ext cx="7835900" cy="4026430"/>
          </a:xfrm>
        </p:spPr>
        <p:txBody>
          <a:bodyPr/>
          <a:lstStyle/>
          <a:p>
            <a:pPr marL="0" indent="0">
              <a:buNone/>
            </a:pPr>
            <a:r>
              <a:rPr lang="de-DE" b="1" u="sng" dirty="0"/>
              <a:t> Verschiedene Abdrucklöffel </a:t>
            </a:r>
          </a:p>
          <a:p>
            <a:pPr marL="0" indent="0">
              <a:buNone/>
            </a:pPr>
            <a:endParaRPr lang="de-DE" dirty="0"/>
          </a:p>
        </p:txBody>
      </p:sp>
      <p:sp>
        <p:nvSpPr>
          <p:cNvPr id="4" name="Abgerundetes Rechteck 3">
            <a:extLst>
              <a:ext uri="{FF2B5EF4-FFF2-40B4-BE49-F238E27FC236}">
                <a16:creationId xmlns:a16="http://schemas.microsoft.com/office/drawing/2014/main" id="{28579F1D-5ABA-7042-9840-A2394127EE46}"/>
              </a:ext>
            </a:extLst>
          </p:cNvPr>
          <p:cNvSpPr/>
          <p:nvPr/>
        </p:nvSpPr>
        <p:spPr bwMode="auto">
          <a:xfrm>
            <a:off x="784620" y="2237987"/>
            <a:ext cx="2520280" cy="3711293"/>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C130DB38-959D-124F-83D8-39390EC8D8A0}"/>
              </a:ext>
            </a:extLst>
          </p:cNvPr>
          <p:cNvSpPr/>
          <p:nvPr/>
        </p:nvSpPr>
        <p:spPr bwMode="auto">
          <a:xfrm>
            <a:off x="3473116" y="2237987"/>
            <a:ext cx="2520280" cy="3711293"/>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6" name="Abgerundetes Rechteck 5">
            <a:extLst>
              <a:ext uri="{FF2B5EF4-FFF2-40B4-BE49-F238E27FC236}">
                <a16:creationId xmlns:a16="http://schemas.microsoft.com/office/drawing/2014/main" id="{B5B05F92-39BF-0549-9E42-C4A82C0659EC}"/>
              </a:ext>
            </a:extLst>
          </p:cNvPr>
          <p:cNvSpPr/>
          <p:nvPr/>
        </p:nvSpPr>
        <p:spPr bwMode="auto">
          <a:xfrm>
            <a:off x="6198993" y="2237987"/>
            <a:ext cx="2520280" cy="3711293"/>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Textfeld 6">
            <a:extLst>
              <a:ext uri="{FF2B5EF4-FFF2-40B4-BE49-F238E27FC236}">
                <a16:creationId xmlns:a16="http://schemas.microsoft.com/office/drawing/2014/main" id="{E755D933-16AE-EF47-9FE8-72C99ACB7E5B}"/>
              </a:ext>
            </a:extLst>
          </p:cNvPr>
          <p:cNvSpPr txBox="1"/>
          <p:nvPr/>
        </p:nvSpPr>
        <p:spPr bwMode="auto">
          <a:xfrm>
            <a:off x="964640" y="2271447"/>
            <a:ext cx="2160240" cy="5201424"/>
          </a:xfrm>
          <a:prstGeom prst="rect">
            <a:avLst/>
          </a:prstGeom>
          <a:noFill/>
        </p:spPr>
        <p:txBody>
          <a:bodyPr wrap="square" rtlCol="0">
            <a:spAutoFit/>
          </a:bodyPr>
          <a:lstStyle/>
          <a:p>
            <a:r>
              <a:rPr lang="de-DE" b="1" u="sng" dirty="0">
                <a:latin typeface="+mn-ea"/>
              </a:rPr>
              <a:t>Konfektionierte Löffel:</a:t>
            </a:r>
          </a:p>
          <a:p>
            <a:endParaRPr lang="de-DE" sz="1400" b="1" u="sng" dirty="0">
              <a:latin typeface="+mn-ea"/>
            </a:endParaRPr>
          </a:p>
          <a:p>
            <a:pPr marL="285750" indent="-285750">
              <a:buFont typeface="Wingdings" pitchFamily="2" charset="2"/>
              <a:buChar char="ü"/>
            </a:pPr>
            <a:r>
              <a:rPr lang="de-DE" sz="1400" dirty="0">
                <a:latin typeface="+mn-ea"/>
              </a:rPr>
              <a:t>Material:</a:t>
            </a:r>
          </a:p>
          <a:p>
            <a:r>
              <a:rPr lang="de-DE" sz="1400" dirty="0">
                <a:latin typeface="+mn-ea"/>
              </a:rPr>
              <a:t>       Kunststoff/Metall</a:t>
            </a:r>
          </a:p>
          <a:p>
            <a:pPr marL="285750" indent="-285750">
              <a:buFont typeface="Wingdings" pitchFamily="2" charset="2"/>
              <a:buChar char="ü"/>
            </a:pPr>
            <a:endParaRPr lang="de-DE" sz="1400" dirty="0">
              <a:latin typeface="+mn-ea"/>
            </a:endParaRPr>
          </a:p>
          <a:p>
            <a:pPr marL="285750" indent="-285750">
              <a:buFont typeface="Wingdings" pitchFamily="2" charset="2"/>
              <a:buChar char="ü"/>
            </a:pPr>
            <a:r>
              <a:rPr lang="de-DE" sz="1400" dirty="0">
                <a:latin typeface="+mn-ea"/>
              </a:rPr>
              <a:t>Perforiert/ </a:t>
            </a:r>
            <a:r>
              <a:rPr lang="de-DE" sz="1400" dirty="0" err="1">
                <a:latin typeface="+mn-ea"/>
              </a:rPr>
              <a:t>unperforiert</a:t>
            </a:r>
            <a:endParaRPr lang="de-DE" sz="1400" dirty="0">
              <a:latin typeface="+mn-ea"/>
            </a:endParaRPr>
          </a:p>
          <a:p>
            <a:pPr marL="285750" indent="-285750">
              <a:buFont typeface="Wingdings" pitchFamily="2" charset="2"/>
              <a:buChar char="ü"/>
            </a:pPr>
            <a:endParaRPr lang="de-DE" sz="1400" dirty="0">
              <a:latin typeface="+mn-ea"/>
            </a:endParaRPr>
          </a:p>
          <a:p>
            <a:pPr marL="285750" indent="-285750">
              <a:buFont typeface="Wingdings" pitchFamily="2" charset="2"/>
              <a:buChar char="ü"/>
            </a:pPr>
            <a:r>
              <a:rPr lang="de-DE" sz="1400" dirty="0">
                <a:latin typeface="+mn-ea"/>
              </a:rPr>
              <a:t>Mit oder ohne Retentionsrand</a:t>
            </a:r>
          </a:p>
          <a:p>
            <a:pPr marL="285750" indent="-285750">
              <a:buFont typeface="Wingdings" pitchFamily="2" charset="2"/>
              <a:buChar char="ü"/>
            </a:pPr>
            <a:endParaRPr lang="de-DE" sz="1400" dirty="0">
              <a:latin typeface="+mn-ea"/>
            </a:endParaRPr>
          </a:p>
          <a:p>
            <a:pPr marL="285750" indent="-285750">
              <a:buFont typeface="Wingdings" pitchFamily="2" charset="2"/>
              <a:buChar char="ü"/>
            </a:pPr>
            <a:r>
              <a:rPr lang="de-DE" sz="1400" dirty="0">
                <a:latin typeface="+mn-ea"/>
              </a:rPr>
              <a:t>Verschiedene Formen für:</a:t>
            </a:r>
          </a:p>
          <a:p>
            <a:r>
              <a:rPr lang="de-DE" sz="1400" dirty="0">
                <a:latin typeface="+mn-ea"/>
              </a:rPr>
              <a:t>      Voll-/</a:t>
            </a:r>
            <a:r>
              <a:rPr lang="de-DE" sz="1400" dirty="0" err="1">
                <a:latin typeface="+mn-ea"/>
              </a:rPr>
              <a:t>Teilbezahnung</a:t>
            </a:r>
            <a:r>
              <a:rPr lang="de-DE" sz="1400" dirty="0">
                <a:latin typeface="+mn-ea"/>
              </a:rPr>
              <a:t>   </a:t>
            </a:r>
          </a:p>
          <a:p>
            <a:r>
              <a:rPr lang="de-DE" sz="1400" dirty="0">
                <a:latin typeface="+mn-ea"/>
              </a:rPr>
              <a:t>      oder zahnlos</a:t>
            </a:r>
          </a:p>
          <a:p>
            <a:endParaRPr lang="de-DE" sz="1400" dirty="0">
              <a:latin typeface="+mn-ea"/>
            </a:endParaRPr>
          </a:p>
          <a:p>
            <a:endParaRPr lang="de-DE" sz="1400" dirty="0">
              <a:latin typeface="+mn-ea"/>
            </a:endParaRPr>
          </a:p>
          <a:p>
            <a:endParaRPr lang="de-DE" b="1" u="sng" dirty="0"/>
          </a:p>
          <a:p>
            <a:endParaRPr lang="de-DE" b="1" u="sng" dirty="0"/>
          </a:p>
          <a:p>
            <a:endParaRPr lang="de-DE" dirty="0"/>
          </a:p>
          <a:p>
            <a:endParaRPr lang="de-DE" dirty="0"/>
          </a:p>
        </p:txBody>
      </p:sp>
      <p:sp>
        <p:nvSpPr>
          <p:cNvPr id="8" name="Textfeld 7">
            <a:extLst>
              <a:ext uri="{FF2B5EF4-FFF2-40B4-BE49-F238E27FC236}">
                <a16:creationId xmlns:a16="http://schemas.microsoft.com/office/drawing/2014/main" id="{9F7C2745-D686-054F-B3D4-950C0FB5513B}"/>
              </a:ext>
            </a:extLst>
          </p:cNvPr>
          <p:cNvSpPr txBox="1"/>
          <p:nvPr/>
        </p:nvSpPr>
        <p:spPr bwMode="auto">
          <a:xfrm>
            <a:off x="3641277" y="2271447"/>
            <a:ext cx="2232248" cy="1877437"/>
          </a:xfrm>
          <a:prstGeom prst="rect">
            <a:avLst/>
          </a:prstGeom>
          <a:noFill/>
        </p:spPr>
        <p:txBody>
          <a:bodyPr wrap="square" rtlCol="0">
            <a:spAutoFit/>
          </a:bodyPr>
          <a:lstStyle/>
          <a:p>
            <a:r>
              <a:rPr lang="de-DE" b="1" u="sng" dirty="0">
                <a:latin typeface="+mn-ea"/>
              </a:rPr>
              <a:t>Individuelle Löffel:</a:t>
            </a:r>
          </a:p>
          <a:p>
            <a:pPr marL="285750" indent="-285750">
              <a:buFont typeface="Wingdings" pitchFamily="2" charset="2"/>
              <a:buChar char="ü"/>
            </a:pPr>
            <a:endParaRPr lang="de-DE" sz="1400" dirty="0">
              <a:latin typeface="+mn-ea"/>
            </a:endParaRPr>
          </a:p>
          <a:p>
            <a:pPr marL="285750" indent="-285750">
              <a:buFont typeface="Wingdings" pitchFamily="2" charset="2"/>
              <a:buChar char="ü"/>
            </a:pPr>
            <a:endParaRPr lang="de-DE" sz="1400" dirty="0">
              <a:latin typeface="+mn-ea"/>
            </a:endParaRPr>
          </a:p>
          <a:p>
            <a:pPr marL="285750" indent="-285750">
              <a:buFont typeface="Wingdings" pitchFamily="2" charset="2"/>
              <a:buChar char="ü"/>
            </a:pPr>
            <a:r>
              <a:rPr lang="de-DE" sz="1400" dirty="0">
                <a:latin typeface="+mn-ea"/>
              </a:rPr>
              <a:t>Im Labor auf Situationsmodell  hergestellt </a:t>
            </a:r>
          </a:p>
          <a:p>
            <a:endParaRPr lang="de-DE" sz="1400" dirty="0">
              <a:latin typeface="+mn-ea"/>
            </a:endParaRPr>
          </a:p>
          <a:p>
            <a:pPr marL="285750" indent="-285750">
              <a:buFont typeface="Wingdings" pitchFamily="2" charset="2"/>
              <a:buChar char="ü"/>
            </a:pPr>
            <a:r>
              <a:rPr lang="de-DE" sz="1400" dirty="0">
                <a:latin typeface="+mn-ea"/>
              </a:rPr>
              <a:t>Material: Kunststoff</a:t>
            </a:r>
          </a:p>
        </p:txBody>
      </p:sp>
      <p:sp>
        <p:nvSpPr>
          <p:cNvPr id="9" name="Textfeld 8">
            <a:extLst>
              <a:ext uri="{FF2B5EF4-FFF2-40B4-BE49-F238E27FC236}">
                <a16:creationId xmlns:a16="http://schemas.microsoft.com/office/drawing/2014/main" id="{21C6AF93-9293-D14F-B289-274383868080}"/>
              </a:ext>
            </a:extLst>
          </p:cNvPr>
          <p:cNvSpPr txBox="1"/>
          <p:nvPr/>
        </p:nvSpPr>
        <p:spPr bwMode="auto">
          <a:xfrm>
            <a:off x="6359356" y="2271447"/>
            <a:ext cx="2520279" cy="2154436"/>
          </a:xfrm>
          <a:prstGeom prst="rect">
            <a:avLst/>
          </a:prstGeom>
          <a:noFill/>
        </p:spPr>
        <p:txBody>
          <a:bodyPr wrap="square" rtlCol="0">
            <a:spAutoFit/>
          </a:bodyPr>
          <a:lstStyle/>
          <a:p>
            <a:r>
              <a:rPr lang="de-DE" b="1" u="sng" dirty="0">
                <a:latin typeface="+mn-ea"/>
              </a:rPr>
              <a:t>Individualisierter Löffel:</a:t>
            </a:r>
          </a:p>
          <a:p>
            <a:pPr marL="285750" indent="-285750">
              <a:buFont typeface="Wingdings" pitchFamily="2" charset="2"/>
              <a:buChar char="ü"/>
            </a:pPr>
            <a:endParaRPr lang="de-DE" sz="1400" dirty="0">
              <a:latin typeface="+mn-ea"/>
            </a:endParaRPr>
          </a:p>
          <a:p>
            <a:pPr marL="285750" indent="-285750">
              <a:buFont typeface="Wingdings" pitchFamily="2" charset="2"/>
              <a:buChar char="ü"/>
            </a:pPr>
            <a:r>
              <a:rPr lang="de-DE" sz="1400" dirty="0">
                <a:latin typeface="+mn-ea"/>
              </a:rPr>
              <a:t>Konfektionierter Löffel wird an Patient angepasst: </a:t>
            </a:r>
          </a:p>
          <a:p>
            <a:r>
              <a:rPr lang="de-DE" sz="1400" dirty="0">
                <a:latin typeface="+mn-ea"/>
              </a:rPr>
              <a:t>	z.B.: Verlängerung</a:t>
            </a:r>
          </a:p>
          <a:p>
            <a:r>
              <a:rPr lang="de-DE" sz="1400" dirty="0">
                <a:latin typeface="+mn-ea"/>
              </a:rPr>
              <a:t>	durch lichthärtende 	Platten </a:t>
            </a:r>
          </a:p>
        </p:txBody>
      </p:sp>
    </p:spTree>
    <p:extLst>
      <p:ext uri="{BB962C8B-B14F-4D97-AF65-F5344CB8AC3E}">
        <p14:creationId xmlns:p14="http://schemas.microsoft.com/office/powerpoint/2010/main" val="417135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a:xfrm>
            <a:off x="764781" y="1700808"/>
            <a:ext cx="7835900" cy="4026430"/>
          </a:xfrm>
        </p:spPr>
        <p:txBody>
          <a:bodyPr/>
          <a:lstStyle/>
          <a:p>
            <a:pPr marL="0" indent="0">
              <a:buNone/>
            </a:pPr>
            <a:r>
              <a:rPr lang="de-DE" b="1" u="sng" dirty="0"/>
              <a:t> Verschiedene Abdrucklöffel </a:t>
            </a:r>
          </a:p>
          <a:p>
            <a:pPr marL="0" indent="0">
              <a:buNone/>
            </a:pPr>
            <a:endParaRPr lang="de-DE" dirty="0"/>
          </a:p>
        </p:txBody>
      </p:sp>
      <p:sp>
        <p:nvSpPr>
          <p:cNvPr id="4" name="Abgerundetes Rechteck 3">
            <a:extLst>
              <a:ext uri="{FF2B5EF4-FFF2-40B4-BE49-F238E27FC236}">
                <a16:creationId xmlns:a16="http://schemas.microsoft.com/office/drawing/2014/main" id="{28579F1D-5ABA-7042-9840-A2394127EE46}"/>
              </a:ext>
            </a:extLst>
          </p:cNvPr>
          <p:cNvSpPr/>
          <p:nvPr/>
        </p:nvSpPr>
        <p:spPr bwMode="auto">
          <a:xfrm>
            <a:off x="784620" y="2237987"/>
            <a:ext cx="2520280" cy="3752939"/>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C130DB38-959D-124F-83D8-39390EC8D8A0}"/>
              </a:ext>
            </a:extLst>
          </p:cNvPr>
          <p:cNvSpPr/>
          <p:nvPr/>
        </p:nvSpPr>
        <p:spPr bwMode="auto">
          <a:xfrm>
            <a:off x="3473116" y="2237987"/>
            <a:ext cx="2520280" cy="3752939"/>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6" name="Abgerundetes Rechteck 5">
            <a:extLst>
              <a:ext uri="{FF2B5EF4-FFF2-40B4-BE49-F238E27FC236}">
                <a16:creationId xmlns:a16="http://schemas.microsoft.com/office/drawing/2014/main" id="{B5B05F92-39BF-0549-9E42-C4A82C0659EC}"/>
              </a:ext>
            </a:extLst>
          </p:cNvPr>
          <p:cNvSpPr/>
          <p:nvPr/>
        </p:nvSpPr>
        <p:spPr bwMode="auto">
          <a:xfrm>
            <a:off x="6198993" y="2237987"/>
            <a:ext cx="2520280" cy="3752939"/>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7" name="Textfeld 6">
            <a:extLst>
              <a:ext uri="{FF2B5EF4-FFF2-40B4-BE49-F238E27FC236}">
                <a16:creationId xmlns:a16="http://schemas.microsoft.com/office/drawing/2014/main" id="{E755D933-16AE-EF47-9FE8-72C99ACB7E5B}"/>
              </a:ext>
            </a:extLst>
          </p:cNvPr>
          <p:cNvSpPr txBox="1"/>
          <p:nvPr/>
        </p:nvSpPr>
        <p:spPr bwMode="auto">
          <a:xfrm>
            <a:off x="964640" y="2271447"/>
            <a:ext cx="2160240" cy="2400657"/>
          </a:xfrm>
          <a:prstGeom prst="rect">
            <a:avLst/>
          </a:prstGeom>
          <a:noFill/>
        </p:spPr>
        <p:txBody>
          <a:bodyPr wrap="square" rtlCol="0">
            <a:spAutoFit/>
          </a:bodyPr>
          <a:lstStyle/>
          <a:p>
            <a:r>
              <a:rPr lang="de-DE" b="1" u="sng" dirty="0">
                <a:latin typeface="+mn-ea"/>
              </a:rPr>
              <a:t>Konfektionierte Löffel:</a:t>
            </a:r>
          </a:p>
          <a:p>
            <a:pPr marL="285750" indent="-285750">
              <a:buFont typeface="Wingdings" pitchFamily="2" charset="2"/>
              <a:buChar char="ü"/>
            </a:pPr>
            <a:endParaRPr lang="de-DE" sz="1400" dirty="0">
              <a:latin typeface="+mn-ea"/>
            </a:endParaRPr>
          </a:p>
          <a:p>
            <a:endParaRPr lang="de-DE" sz="1400" dirty="0">
              <a:latin typeface="+mn-ea"/>
            </a:endParaRPr>
          </a:p>
          <a:p>
            <a:endParaRPr lang="de-DE" sz="1400" dirty="0">
              <a:latin typeface="+mn-ea"/>
            </a:endParaRPr>
          </a:p>
          <a:p>
            <a:endParaRPr lang="de-DE" b="1" u="sng" dirty="0"/>
          </a:p>
          <a:p>
            <a:endParaRPr lang="de-DE" b="1" u="sng" dirty="0"/>
          </a:p>
          <a:p>
            <a:endParaRPr lang="de-DE" dirty="0"/>
          </a:p>
          <a:p>
            <a:endParaRPr lang="de-DE" dirty="0"/>
          </a:p>
        </p:txBody>
      </p:sp>
      <p:sp>
        <p:nvSpPr>
          <p:cNvPr id="8" name="Textfeld 7">
            <a:extLst>
              <a:ext uri="{FF2B5EF4-FFF2-40B4-BE49-F238E27FC236}">
                <a16:creationId xmlns:a16="http://schemas.microsoft.com/office/drawing/2014/main" id="{9F7C2745-D686-054F-B3D4-950C0FB5513B}"/>
              </a:ext>
            </a:extLst>
          </p:cNvPr>
          <p:cNvSpPr txBox="1"/>
          <p:nvPr/>
        </p:nvSpPr>
        <p:spPr bwMode="auto">
          <a:xfrm>
            <a:off x="3641277" y="2271447"/>
            <a:ext cx="2232248" cy="369332"/>
          </a:xfrm>
          <a:prstGeom prst="rect">
            <a:avLst/>
          </a:prstGeom>
          <a:noFill/>
        </p:spPr>
        <p:txBody>
          <a:bodyPr wrap="square" rtlCol="0">
            <a:spAutoFit/>
          </a:bodyPr>
          <a:lstStyle/>
          <a:p>
            <a:r>
              <a:rPr lang="de-DE" b="1" u="sng" dirty="0">
                <a:latin typeface="+mn-ea"/>
              </a:rPr>
              <a:t>Individuelle Löffel:</a:t>
            </a:r>
          </a:p>
        </p:txBody>
      </p:sp>
      <p:sp>
        <p:nvSpPr>
          <p:cNvPr id="9" name="Textfeld 8">
            <a:extLst>
              <a:ext uri="{FF2B5EF4-FFF2-40B4-BE49-F238E27FC236}">
                <a16:creationId xmlns:a16="http://schemas.microsoft.com/office/drawing/2014/main" id="{21C6AF93-9293-D14F-B289-274383868080}"/>
              </a:ext>
            </a:extLst>
          </p:cNvPr>
          <p:cNvSpPr txBox="1"/>
          <p:nvPr/>
        </p:nvSpPr>
        <p:spPr bwMode="auto">
          <a:xfrm>
            <a:off x="6359357" y="2271447"/>
            <a:ext cx="2359916" cy="646331"/>
          </a:xfrm>
          <a:prstGeom prst="rect">
            <a:avLst/>
          </a:prstGeom>
          <a:noFill/>
        </p:spPr>
        <p:txBody>
          <a:bodyPr wrap="square" rtlCol="0">
            <a:spAutoFit/>
          </a:bodyPr>
          <a:lstStyle/>
          <a:p>
            <a:r>
              <a:rPr lang="de-DE" b="1" u="sng" dirty="0">
                <a:latin typeface="+mn-ea"/>
              </a:rPr>
              <a:t>Individualisierter Löffel:</a:t>
            </a:r>
          </a:p>
        </p:txBody>
      </p:sp>
      <p:pic>
        <p:nvPicPr>
          <p:cNvPr id="11" name="Grafik 10">
            <a:extLst>
              <a:ext uri="{FF2B5EF4-FFF2-40B4-BE49-F238E27FC236}">
                <a16:creationId xmlns:a16="http://schemas.microsoft.com/office/drawing/2014/main" id="{D9CC54B9-5F80-5446-BEDB-CDB2FEDA10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52739" y="3328213"/>
            <a:ext cx="2361034" cy="1572486"/>
          </a:xfrm>
          <a:prstGeom prst="rect">
            <a:avLst/>
          </a:prstGeom>
        </p:spPr>
      </p:pic>
      <p:pic>
        <p:nvPicPr>
          <p:cNvPr id="15" name="Grafik 14">
            <a:extLst>
              <a:ext uri="{FF2B5EF4-FFF2-40B4-BE49-F238E27FC236}">
                <a16:creationId xmlns:a16="http://schemas.microsoft.com/office/drawing/2014/main" id="{8CE7FCFE-D3C4-B043-BC7B-7BDADE578F9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8788" y="3025584"/>
            <a:ext cx="1859826" cy="2479769"/>
          </a:xfrm>
          <a:prstGeom prst="rect">
            <a:avLst/>
          </a:prstGeom>
        </p:spPr>
      </p:pic>
      <p:pic>
        <p:nvPicPr>
          <p:cNvPr id="13" name="Grafik 12">
            <a:extLst>
              <a:ext uri="{FF2B5EF4-FFF2-40B4-BE49-F238E27FC236}">
                <a16:creationId xmlns:a16="http://schemas.microsoft.com/office/drawing/2014/main" id="{11804193-4A88-D341-BA05-38D06F5C869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24881" y="3014016"/>
            <a:ext cx="1868503" cy="2491337"/>
          </a:xfrm>
          <a:prstGeom prst="rect">
            <a:avLst/>
          </a:prstGeom>
        </p:spPr>
      </p:pic>
    </p:spTree>
    <p:extLst>
      <p:ext uri="{BB962C8B-B14F-4D97-AF65-F5344CB8AC3E}">
        <p14:creationId xmlns:p14="http://schemas.microsoft.com/office/powerpoint/2010/main" val="17851980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lstStyle/>
          <a:p>
            <a:pPr marL="0" indent="0">
              <a:buNone/>
            </a:pPr>
            <a:r>
              <a:rPr lang="de-DE" sz="2000" b="1" u="sng" dirty="0"/>
              <a:t>Arten von Abformungen:</a:t>
            </a:r>
          </a:p>
          <a:p>
            <a:pPr marL="0" indent="0">
              <a:buNone/>
            </a:pPr>
            <a:endParaRPr lang="de-DE" dirty="0"/>
          </a:p>
          <a:p>
            <a:pPr>
              <a:buFont typeface="Wingdings" panose="05000000000000000000" pitchFamily="2" charset="2"/>
              <a:buChar char="ü"/>
            </a:pPr>
            <a:r>
              <a:rPr lang="de-DE" sz="1600" u="sng" dirty="0"/>
              <a:t>Situationsabformung / Anatomische Abformung:</a:t>
            </a:r>
          </a:p>
          <a:p>
            <a:pPr marL="0" indent="0">
              <a:buNone/>
            </a:pPr>
            <a:r>
              <a:rPr lang="de-DE" sz="1600" dirty="0"/>
              <a:t>	Planungsmodelle, Herstellung I-Löffel, Gegenkiefer, </a:t>
            </a:r>
            <a:r>
              <a:rPr lang="de-DE" sz="1600" dirty="0" err="1"/>
              <a:t>Provisoriumsherstellung</a:t>
            </a:r>
            <a:endParaRPr lang="de-DE" sz="1600" dirty="0"/>
          </a:p>
          <a:p>
            <a:pPr marL="0" indent="0">
              <a:buNone/>
            </a:pPr>
            <a:endParaRPr lang="de-DE" sz="1600" dirty="0"/>
          </a:p>
          <a:p>
            <a:pPr>
              <a:buFont typeface="Wingdings" panose="05000000000000000000" pitchFamily="2" charset="2"/>
              <a:buChar char="ü"/>
            </a:pPr>
            <a:r>
              <a:rPr lang="de-DE" sz="1600" u="sng" dirty="0"/>
              <a:t>Funktionsabformung: </a:t>
            </a:r>
          </a:p>
          <a:p>
            <a:pPr marL="0" indent="0">
              <a:buNone/>
            </a:pPr>
            <a:r>
              <a:rPr lang="de-DE" sz="1600" dirty="0"/>
              <a:t>	Abformung mittels I-Löffel bei Totalprothesen oder partiellen Prothesen</a:t>
            </a:r>
          </a:p>
          <a:p>
            <a:pPr marL="0" indent="0">
              <a:buNone/>
            </a:pPr>
            <a:r>
              <a:rPr lang="de-DE" sz="1600" dirty="0"/>
              <a:t>	Wangen-, Lippen-, und Zungenbewegungen werden während der Abformung  	durchgeführt, um den Halt der Prothese beim Kau- und Sprechvorhang zu 	gewährleisten.</a:t>
            </a:r>
          </a:p>
          <a:p>
            <a:pPr marL="0" indent="0">
              <a:buNone/>
            </a:pPr>
            <a:endParaRPr lang="de-DE" sz="1600" u="sng" dirty="0"/>
          </a:p>
          <a:p>
            <a:pPr>
              <a:buFont typeface="Wingdings" panose="05000000000000000000" pitchFamily="2" charset="2"/>
              <a:buChar char="ü"/>
            </a:pPr>
            <a:r>
              <a:rPr lang="de-DE" sz="1600" u="sng" dirty="0"/>
              <a:t>Präzisionsabformung / Abformung präparierter Zähne:</a:t>
            </a:r>
          </a:p>
          <a:p>
            <a:pPr marL="0" indent="0">
              <a:buNone/>
            </a:pPr>
            <a:r>
              <a:rPr lang="de-DE" sz="1600" dirty="0"/>
              <a:t>	Korrektur-, Doppelmisch- oder Sandwichabformung</a:t>
            </a:r>
          </a:p>
          <a:p>
            <a:pPr marL="0" indent="0">
              <a:buNone/>
            </a:pPr>
            <a:endParaRPr lang="de-DE" sz="1600" dirty="0"/>
          </a:p>
          <a:p>
            <a:pPr marL="0" indent="0">
              <a:buNone/>
            </a:pPr>
            <a:endParaRPr lang="de-DE" sz="1600" dirty="0"/>
          </a:p>
          <a:p>
            <a:pPr marL="0" indent="0">
              <a:buNone/>
            </a:pPr>
            <a:endParaRPr lang="de-DE" dirty="0"/>
          </a:p>
          <a:p>
            <a:pPr marL="0" indent="0">
              <a:buNone/>
            </a:pPr>
            <a:endParaRPr lang="de-DE" dirty="0"/>
          </a:p>
        </p:txBody>
      </p:sp>
    </p:spTree>
    <p:extLst>
      <p:ext uri="{BB962C8B-B14F-4D97-AF65-F5344CB8AC3E}">
        <p14:creationId xmlns:p14="http://schemas.microsoft.com/office/powerpoint/2010/main" val="3340829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fontScale="92500" lnSpcReduction="10000"/>
          </a:bodyPr>
          <a:lstStyle/>
          <a:p>
            <a:pPr marL="0" indent="0">
              <a:buNone/>
            </a:pPr>
            <a:r>
              <a:rPr lang="de-DE" sz="2200" b="1" u="sng" dirty="0"/>
              <a:t>Präzisionsabformungen:</a:t>
            </a:r>
          </a:p>
          <a:p>
            <a:pPr marL="0" indent="0">
              <a:buNone/>
            </a:pPr>
            <a:endParaRPr lang="de-DE" sz="1700" b="1" u="sng" dirty="0"/>
          </a:p>
          <a:p>
            <a:pPr>
              <a:buFont typeface="Wingdings" pitchFamily="2" charset="2"/>
              <a:buChar char="ü"/>
            </a:pPr>
            <a:r>
              <a:rPr lang="de-DE" sz="1700" b="1" u="sng" dirty="0"/>
              <a:t>Vorbereitung: </a:t>
            </a:r>
          </a:p>
          <a:p>
            <a:pPr lvl="1">
              <a:buFont typeface="Wingdings" panose="05000000000000000000" pitchFamily="2" charset="2"/>
              <a:buChar char="Ø"/>
            </a:pPr>
            <a:r>
              <a:rPr lang="de-DE" sz="1700" dirty="0"/>
              <a:t>Größe des konfektionierten Abformlöffels (kann individualisiert werden) auswählen oder I-Löffel verwenden</a:t>
            </a:r>
          </a:p>
          <a:p>
            <a:pPr lvl="1">
              <a:buFont typeface="Wingdings" panose="05000000000000000000" pitchFamily="2" charset="2"/>
              <a:buChar char="Ø"/>
            </a:pPr>
            <a:r>
              <a:rPr lang="de-DE" sz="1700" dirty="0"/>
              <a:t>Haftvermittler auf Löffel auftragen</a:t>
            </a:r>
          </a:p>
          <a:p>
            <a:pPr lvl="1">
              <a:buFont typeface="Wingdings" panose="05000000000000000000" pitchFamily="2" charset="2"/>
              <a:buChar char="Ø"/>
            </a:pPr>
            <a:r>
              <a:rPr lang="de-DE" sz="1700" dirty="0"/>
              <a:t>Retraktionsmaßnahmen und Blutstillung am Zahnstumpf</a:t>
            </a:r>
          </a:p>
          <a:p>
            <a:pPr marL="0" indent="0">
              <a:buNone/>
            </a:pPr>
            <a:endParaRPr lang="de-DE" sz="1700" b="1" u="sng" dirty="0"/>
          </a:p>
          <a:p>
            <a:pPr>
              <a:buFont typeface="Wingdings" panose="05000000000000000000" pitchFamily="2" charset="2"/>
              <a:buChar char="ü"/>
            </a:pPr>
            <a:r>
              <a:rPr lang="de-DE" sz="1700" b="1" u="sng" dirty="0"/>
              <a:t>einzeitig / zweizeitig:</a:t>
            </a:r>
            <a:r>
              <a:rPr lang="de-DE" sz="1700" b="1" dirty="0"/>
              <a:t>					</a:t>
            </a:r>
            <a:r>
              <a:rPr lang="de-DE" sz="1700" dirty="0"/>
              <a:t>Anzahl der Abformungsvorgänge</a:t>
            </a:r>
          </a:p>
          <a:p>
            <a:pPr>
              <a:buFont typeface="Wingdings" panose="05000000000000000000" pitchFamily="2" charset="2"/>
              <a:buChar char="ü"/>
            </a:pPr>
            <a:r>
              <a:rPr lang="de-DE" sz="1700" b="1" u="sng" dirty="0"/>
              <a:t>einphasig / zweiphasig: </a:t>
            </a:r>
            <a:r>
              <a:rPr lang="de-DE" sz="1700" b="1" dirty="0"/>
              <a:t>					</a:t>
            </a:r>
            <a:r>
              <a:rPr lang="de-DE" sz="1700" dirty="0"/>
              <a:t>Anzahl der Abformmaterialien</a:t>
            </a:r>
          </a:p>
          <a:p>
            <a:pPr marL="0" indent="0">
              <a:buNone/>
            </a:pPr>
            <a:endParaRPr lang="de-DE" sz="2000" b="1" u="sng" dirty="0"/>
          </a:p>
          <a:p>
            <a:pPr>
              <a:buFont typeface="Wingdings" panose="05000000000000000000" pitchFamily="2" charset="2"/>
              <a:buChar char="ü"/>
            </a:pPr>
            <a:r>
              <a:rPr lang="de-DE" sz="1700" b="1" u="sng" dirty="0"/>
              <a:t>Korrekturabformung: </a:t>
            </a:r>
            <a:r>
              <a:rPr lang="de-DE" sz="1700" dirty="0"/>
              <a:t>					zweizeitig / zweiphasig</a:t>
            </a:r>
          </a:p>
          <a:p>
            <a:pPr>
              <a:buFont typeface="Wingdings" panose="05000000000000000000" pitchFamily="2" charset="2"/>
              <a:buChar char="ü"/>
            </a:pPr>
            <a:endParaRPr lang="de-DE" sz="1700" b="1" u="sng" dirty="0"/>
          </a:p>
          <a:p>
            <a:pPr>
              <a:buFont typeface="Wingdings" panose="05000000000000000000" pitchFamily="2" charset="2"/>
              <a:buChar char="ü"/>
            </a:pPr>
            <a:r>
              <a:rPr lang="de-DE" sz="1700" b="1" u="sng" dirty="0"/>
              <a:t>Doppelmischabformung:</a:t>
            </a:r>
            <a:r>
              <a:rPr lang="de-DE" sz="1700" b="1" dirty="0"/>
              <a:t> 				</a:t>
            </a:r>
            <a:r>
              <a:rPr lang="de-DE" sz="1700" dirty="0"/>
              <a:t>einzeitig / zweiphasig</a:t>
            </a:r>
          </a:p>
          <a:p>
            <a:pPr>
              <a:buFont typeface="Wingdings" panose="05000000000000000000" pitchFamily="2" charset="2"/>
              <a:buChar char="ü"/>
            </a:pPr>
            <a:endParaRPr lang="de-DE" sz="1700" b="1" u="sng" dirty="0"/>
          </a:p>
          <a:p>
            <a:pPr>
              <a:buFont typeface="Wingdings" panose="05000000000000000000" pitchFamily="2" charset="2"/>
              <a:buChar char="ü"/>
            </a:pPr>
            <a:r>
              <a:rPr lang="de-DE" sz="1700" b="1" u="sng" dirty="0"/>
              <a:t>Sandwichabformung: </a:t>
            </a:r>
            <a:r>
              <a:rPr lang="de-DE" sz="1700" dirty="0"/>
              <a:t>					einzeitig / zweiphasig</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2957678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lnSpcReduction="10000"/>
          </a:bodyPr>
          <a:lstStyle/>
          <a:p>
            <a:pPr marL="0" indent="0">
              <a:buNone/>
            </a:pPr>
            <a:r>
              <a:rPr lang="de-DE" sz="2000" b="1" u="sng" dirty="0"/>
              <a:t>Korrekturabformung: zweizeitig / zweiphasig</a:t>
            </a:r>
          </a:p>
          <a:p>
            <a:pPr marL="0" indent="0">
              <a:buNone/>
            </a:pPr>
            <a:endParaRPr lang="de-DE" sz="2000" b="1" u="sng" dirty="0"/>
          </a:p>
          <a:p>
            <a:pPr>
              <a:buFont typeface="Wingdings" pitchFamily="2" charset="2"/>
              <a:buChar char="ü"/>
            </a:pPr>
            <a:r>
              <a:rPr lang="de-DE" sz="1600" u="sng" dirty="0"/>
              <a:t>Vorabformung: knetbares Material = (A-)Silikon</a:t>
            </a:r>
          </a:p>
          <a:p>
            <a:pPr marL="0" indent="0">
              <a:buNone/>
            </a:pPr>
            <a:r>
              <a:rPr lang="de-DE" sz="1600" dirty="0"/>
              <a:t>	Beschneiden des Vorabdrucks: </a:t>
            </a:r>
          </a:p>
          <a:p>
            <a:pPr marL="0" indent="0">
              <a:buNone/>
            </a:pPr>
            <a:r>
              <a:rPr lang="de-DE" sz="1600" dirty="0"/>
              <a:t>	</a:t>
            </a:r>
            <a:r>
              <a:rPr lang="de-DE" sz="1600" dirty="0" err="1"/>
              <a:t>Interdentalsepten</a:t>
            </a:r>
            <a:r>
              <a:rPr lang="de-DE" sz="1600" dirty="0"/>
              <a:t> entfernen + unter sich gehende Stellen + Abflussrillen</a:t>
            </a:r>
          </a:p>
          <a:p>
            <a:pPr>
              <a:buFont typeface="Wingdings" pitchFamily="2" charset="2"/>
              <a:buChar char="ü"/>
            </a:pPr>
            <a:endParaRPr lang="de-DE" sz="1600" b="1" u="sng" dirty="0"/>
          </a:p>
          <a:p>
            <a:pPr>
              <a:buFont typeface="Wingdings" pitchFamily="2" charset="2"/>
              <a:buChar char="ü"/>
            </a:pPr>
            <a:r>
              <a:rPr lang="de-DE" sz="1600" dirty="0"/>
              <a:t>Reposition der Vorabformung</a:t>
            </a:r>
          </a:p>
          <a:p>
            <a:pPr>
              <a:buFont typeface="Wingdings" pitchFamily="2" charset="2"/>
              <a:buChar char="ü"/>
            </a:pPr>
            <a:endParaRPr lang="de-DE" sz="1600" dirty="0"/>
          </a:p>
          <a:p>
            <a:pPr>
              <a:buFont typeface="Wingdings" pitchFamily="2" charset="2"/>
              <a:buChar char="ü"/>
            </a:pPr>
            <a:r>
              <a:rPr lang="de-DE" sz="1600" dirty="0"/>
              <a:t>Retraktionsfäden werden entfernt</a:t>
            </a:r>
          </a:p>
          <a:p>
            <a:pPr marL="0" indent="0">
              <a:buNone/>
            </a:pPr>
            <a:r>
              <a:rPr lang="de-DE" sz="1600" dirty="0"/>
              <a:t> </a:t>
            </a:r>
          </a:p>
          <a:p>
            <a:pPr>
              <a:buFont typeface="Wingdings" pitchFamily="2" charset="2"/>
              <a:buChar char="ü"/>
            </a:pPr>
            <a:r>
              <a:rPr lang="de-DE" sz="1600" u="sng" dirty="0"/>
              <a:t>Korrekturabformung mit dünnfließendem Material </a:t>
            </a:r>
            <a:r>
              <a:rPr lang="de-DE" sz="1600" dirty="0"/>
              <a:t>in Vorabformung und um präparierten Stumpf</a:t>
            </a:r>
          </a:p>
          <a:p>
            <a:pPr>
              <a:buFont typeface="Wingdings" pitchFamily="2" charset="2"/>
              <a:buChar char="ü"/>
            </a:pPr>
            <a:endParaRPr lang="de-DE" sz="1600" dirty="0"/>
          </a:p>
          <a:p>
            <a:pPr>
              <a:buFont typeface="Wingdings" pitchFamily="2" charset="2"/>
              <a:buChar char="ü"/>
            </a:pPr>
            <a:r>
              <a:rPr lang="de-DE" sz="1600" dirty="0"/>
              <a:t>Einsetzen des Abdrucks </a:t>
            </a:r>
          </a:p>
          <a:p>
            <a:pPr>
              <a:buFont typeface="Wingdings" pitchFamily="2" charset="2"/>
              <a:buChar char="ü"/>
            </a:pPr>
            <a:endParaRPr lang="de-DE" sz="1600" dirty="0"/>
          </a:p>
          <a:p>
            <a:pPr>
              <a:buFont typeface="Wingdings" pitchFamily="2" charset="2"/>
              <a:buChar char="ü"/>
            </a:pPr>
            <a:r>
              <a:rPr lang="de-DE" sz="1600" dirty="0"/>
              <a:t>Aushärtungszeit beachten</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2701634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Korrekturabformung: zweizeitig / zweiphasig</a:t>
            </a:r>
          </a:p>
          <a:p>
            <a:pPr marL="0" indent="0">
              <a:buNone/>
            </a:pPr>
            <a:endParaRPr lang="de-DE" sz="2000" b="1" u="sng" dirty="0"/>
          </a:p>
          <a:p>
            <a:pPr marL="0" indent="0">
              <a:buNone/>
            </a:pPr>
            <a:endParaRPr lang="de-DE" dirty="0"/>
          </a:p>
          <a:p>
            <a:pPr marL="0" indent="0">
              <a:buNone/>
            </a:pPr>
            <a:endParaRPr lang="de-DE" dirty="0"/>
          </a:p>
        </p:txBody>
      </p:sp>
      <p:pic>
        <p:nvPicPr>
          <p:cNvPr id="5" name="Grafik 4">
            <a:extLst>
              <a:ext uri="{FF2B5EF4-FFF2-40B4-BE49-F238E27FC236}">
                <a16:creationId xmlns:a16="http://schemas.microsoft.com/office/drawing/2014/main" id="{60355CB5-CF62-0945-97C9-7AF698D1422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1600" y="2962227"/>
            <a:ext cx="1726081" cy="2301441"/>
          </a:xfrm>
          <a:prstGeom prst="rect">
            <a:avLst/>
          </a:prstGeom>
        </p:spPr>
      </p:pic>
      <p:pic>
        <p:nvPicPr>
          <p:cNvPr id="9" name="Grafik 8">
            <a:extLst>
              <a:ext uri="{FF2B5EF4-FFF2-40B4-BE49-F238E27FC236}">
                <a16:creationId xmlns:a16="http://schemas.microsoft.com/office/drawing/2014/main" id="{9D700DB4-C47D-EB47-AE09-E48AB27C402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2831455" y="3211791"/>
            <a:ext cx="2403081" cy="1802311"/>
          </a:xfrm>
          <a:prstGeom prst="rect">
            <a:avLst/>
          </a:prstGeom>
        </p:spPr>
      </p:pic>
      <p:pic>
        <p:nvPicPr>
          <p:cNvPr id="13" name="Grafik 12">
            <a:extLst>
              <a:ext uri="{FF2B5EF4-FFF2-40B4-BE49-F238E27FC236}">
                <a16:creationId xmlns:a16="http://schemas.microsoft.com/office/drawing/2014/main" id="{DAE6343A-6D8B-BA47-804F-AF40CB72C2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37361" y="2911404"/>
            <a:ext cx="3136351" cy="2352263"/>
          </a:xfrm>
          <a:prstGeom prst="rect">
            <a:avLst/>
          </a:prstGeom>
        </p:spPr>
      </p:pic>
      <p:sp>
        <p:nvSpPr>
          <p:cNvPr id="14" name="Textfeld 13">
            <a:extLst>
              <a:ext uri="{FF2B5EF4-FFF2-40B4-BE49-F238E27FC236}">
                <a16:creationId xmlns:a16="http://schemas.microsoft.com/office/drawing/2014/main" id="{D4B3C351-E6AC-C543-95DD-49F47C614968}"/>
              </a:ext>
            </a:extLst>
          </p:cNvPr>
          <p:cNvSpPr txBox="1"/>
          <p:nvPr/>
        </p:nvSpPr>
        <p:spPr bwMode="auto">
          <a:xfrm>
            <a:off x="1187624" y="5517232"/>
            <a:ext cx="1276311" cy="369332"/>
          </a:xfrm>
          <a:prstGeom prst="rect">
            <a:avLst/>
          </a:prstGeom>
          <a:noFill/>
        </p:spPr>
        <p:txBody>
          <a:bodyPr wrap="none" rtlCol="0">
            <a:spAutoFit/>
          </a:bodyPr>
          <a:lstStyle/>
          <a:p>
            <a:r>
              <a:rPr lang="de-DE" dirty="0"/>
              <a:t>Vorabdruck</a:t>
            </a:r>
          </a:p>
        </p:txBody>
      </p:sp>
      <p:sp>
        <p:nvSpPr>
          <p:cNvPr id="15" name="Textfeld 14">
            <a:extLst>
              <a:ext uri="{FF2B5EF4-FFF2-40B4-BE49-F238E27FC236}">
                <a16:creationId xmlns:a16="http://schemas.microsoft.com/office/drawing/2014/main" id="{E3FE7EE8-C259-7341-9938-B8E43A9EB311}"/>
              </a:ext>
            </a:extLst>
          </p:cNvPr>
          <p:cNvSpPr txBox="1"/>
          <p:nvPr/>
        </p:nvSpPr>
        <p:spPr bwMode="auto">
          <a:xfrm>
            <a:off x="3394839" y="5535659"/>
            <a:ext cx="1385316" cy="646331"/>
          </a:xfrm>
          <a:prstGeom prst="rect">
            <a:avLst/>
          </a:prstGeom>
          <a:noFill/>
        </p:spPr>
        <p:txBody>
          <a:bodyPr wrap="none" rtlCol="0">
            <a:spAutoFit/>
          </a:bodyPr>
          <a:lstStyle/>
          <a:p>
            <a:r>
              <a:rPr lang="de-DE" dirty="0"/>
              <a:t>Abdruck mit </a:t>
            </a:r>
          </a:p>
          <a:p>
            <a:r>
              <a:rPr lang="de-DE" dirty="0"/>
              <a:t>Abflussrillen</a:t>
            </a:r>
          </a:p>
        </p:txBody>
      </p:sp>
      <p:sp>
        <p:nvSpPr>
          <p:cNvPr id="16" name="Textfeld 15">
            <a:extLst>
              <a:ext uri="{FF2B5EF4-FFF2-40B4-BE49-F238E27FC236}">
                <a16:creationId xmlns:a16="http://schemas.microsoft.com/office/drawing/2014/main" id="{4F64931A-C198-3C41-A670-FE788E6F92DD}"/>
              </a:ext>
            </a:extLst>
          </p:cNvPr>
          <p:cNvSpPr txBox="1"/>
          <p:nvPr/>
        </p:nvSpPr>
        <p:spPr bwMode="auto">
          <a:xfrm>
            <a:off x="5891351" y="5541081"/>
            <a:ext cx="1843774" cy="369332"/>
          </a:xfrm>
          <a:prstGeom prst="rect">
            <a:avLst/>
          </a:prstGeom>
          <a:noFill/>
        </p:spPr>
        <p:txBody>
          <a:bodyPr wrap="none" rtlCol="0">
            <a:spAutoFit/>
          </a:bodyPr>
          <a:lstStyle/>
          <a:p>
            <a:r>
              <a:rPr lang="de-DE" dirty="0"/>
              <a:t>Korrekturabdruck</a:t>
            </a:r>
          </a:p>
        </p:txBody>
      </p:sp>
      <p:sp>
        <p:nvSpPr>
          <p:cNvPr id="17" name="Textfeld 16">
            <a:extLst>
              <a:ext uri="{FF2B5EF4-FFF2-40B4-BE49-F238E27FC236}">
                <a16:creationId xmlns:a16="http://schemas.microsoft.com/office/drawing/2014/main" id="{2201F74E-C2CE-C945-BE50-2DF9837D8DAD}"/>
              </a:ext>
            </a:extLst>
          </p:cNvPr>
          <p:cNvSpPr txBox="1"/>
          <p:nvPr/>
        </p:nvSpPr>
        <p:spPr bwMode="auto">
          <a:xfrm>
            <a:off x="3249126" y="2542072"/>
            <a:ext cx="3062057" cy="369332"/>
          </a:xfrm>
          <a:prstGeom prst="rect">
            <a:avLst/>
          </a:prstGeom>
          <a:noFill/>
        </p:spPr>
        <p:txBody>
          <a:bodyPr wrap="none" rtlCol="0">
            <a:spAutoFit/>
          </a:bodyPr>
          <a:lstStyle/>
          <a:p>
            <a:r>
              <a:rPr lang="de-DE" dirty="0">
                <a:solidFill>
                  <a:schemeClr val="accent6">
                    <a:lumMod val="50000"/>
                  </a:schemeClr>
                </a:solidFill>
              </a:rPr>
              <a:t>Zweizeitig</a:t>
            </a:r>
            <a:r>
              <a:rPr lang="de-DE" dirty="0"/>
              <a:t>		</a:t>
            </a:r>
            <a:r>
              <a:rPr lang="de-DE" dirty="0">
                <a:solidFill>
                  <a:schemeClr val="accent6"/>
                </a:solidFill>
              </a:rPr>
              <a:t>zweiphasig</a:t>
            </a:r>
          </a:p>
        </p:txBody>
      </p:sp>
      <p:cxnSp>
        <p:nvCxnSpPr>
          <p:cNvPr id="19" name="Gerade Verbindung 18">
            <a:extLst>
              <a:ext uri="{FF2B5EF4-FFF2-40B4-BE49-F238E27FC236}">
                <a16:creationId xmlns:a16="http://schemas.microsoft.com/office/drawing/2014/main" id="{CD11D487-CDF4-1B44-A0D8-E2C7BE17B52D}"/>
              </a:ext>
            </a:extLst>
          </p:cNvPr>
          <p:cNvCxnSpPr/>
          <p:nvPr/>
        </p:nvCxnSpPr>
        <p:spPr bwMode="auto">
          <a:xfrm flipV="1">
            <a:off x="2463935" y="2962227"/>
            <a:ext cx="667905" cy="322757"/>
          </a:xfrm>
          <a:prstGeom prst="line">
            <a:avLst/>
          </a:prstGeom>
        </p:spPr>
        <p:style>
          <a:lnRef idx="1">
            <a:schemeClr val="dk1"/>
          </a:lnRef>
          <a:fillRef idx="0">
            <a:schemeClr val="dk1"/>
          </a:fillRef>
          <a:effectRef idx="0">
            <a:schemeClr val="dk1"/>
          </a:effectRef>
          <a:fontRef idx="minor">
            <a:schemeClr val="tx1"/>
          </a:fontRef>
        </p:style>
      </p:cxnSp>
      <p:cxnSp>
        <p:nvCxnSpPr>
          <p:cNvPr id="21" name="Gerade Verbindung 20">
            <a:extLst>
              <a:ext uri="{FF2B5EF4-FFF2-40B4-BE49-F238E27FC236}">
                <a16:creationId xmlns:a16="http://schemas.microsoft.com/office/drawing/2014/main" id="{92274DAC-6326-4F4A-AE09-E16C3B044482}"/>
              </a:ext>
            </a:extLst>
          </p:cNvPr>
          <p:cNvCxnSpPr/>
          <p:nvPr/>
        </p:nvCxnSpPr>
        <p:spPr bwMode="auto">
          <a:xfrm>
            <a:off x="4360471" y="2914281"/>
            <a:ext cx="1224136" cy="501414"/>
          </a:xfrm>
          <a:prstGeom prst="line">
            <a:avLst/>
          </a:prstGeom>
        </p:spPr>
        <p:style>
          <a:lnRef idx="1">
            <a:schemeClr val="dk1"/>
          </a:lnRef>
          <a:fillRef idx="0">
            <a:schemeClr val="dk1"/>
          </a:fillRef>
          <a:effectRef idx="0">
            <a:schemeClr val="dk1"/>
          </a:effectRef>
          <a:fontRef idx="minor">
            <a:schemeClr val="tx1"/>
          </a:fontRef>
        </p:style>
      </p:cxnSp>
      <p:cxnSp>
        <p:nvCxnSpPr>
          <p:cNvPr id="23" name="Gerade Verbindung 22">
            <a:extLst>
              <a:ext uri="{FF2B5EF4-FFF2-40B4-BE49-F238E27FC236}">
                <a16:creationId xmlns:a16="http://schemas.microsoft.com/office/drawing/2014/main" id="{1DF3C274-8DE2-0F45-A85E-F07AC0987389}"/>
              </a:ext>
            </a:extLst>
          </p:cNvPr>
          <p:cNvCxnSpPr/>
          <p:nvPr/>
        </p:nvCxnSpPr>
        <p:spPr bwMode="auto">
          <a:xfrm flipH="1">
            <a:off x="5940152" y="2962227"/>
            <a:ext cx="72008" cy="970829"/>
          </a:xfrm>
          <a:prstGeom prst="line">
            <a:avLst/>
          </a:prstGeom>
        </p:spPr>
        <p:style>
          <a:lnRef idx="3">
            <a:schemeClr val="dk1"/>
          </a:lnRef>
          <a:fillRef idx="0">
            <a:schemeClr val="dk1"/>
          </a:fillRef>
          <a:effectRef idx="2">
            <a:schemeClr val="dk1"/>
          </a:effectRef>
          <a:fontRef idx="minor">
            <a:schemeClr val="tx1"/>
          </a:fontRef>
        </p:style>
      </p:cxnSp>
      <p:cxnSp>
        <p:nvCxnSpPr>
          <p:cNvPr id="25" name="Gerade Verbindung 24">
            <a:extLst>
              <a:ext uri="{FF2B5EF4-FFF2-40B4-BE49-F238E27FC236}">
                <a16:creationId xmlns:a16="http://schemas.microsoft.com/office/drawing/2014/main" id="{A4696EB7-E15F-394D-81DB-64A851BE9881}"/>
              </a:ext>
            </a:extLst>
          </p:cNvPr>
          <p:cNvCxnSpPr/>
          <p:nvPr/>
        </p:nvCxnSpPr>
        <p:spPr bwMode="auto">
          <a:xfrm>
            <a:off x="6162782" y="2962227"/>
            <a:ext cx="650456" cy="1474885"/>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864744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Doppelmischabformung: einzeitig / zweiphasig</a:t>
            </a:r>
          </a:p>
          <a:p>
            <a:pPr marL="0" indent="0">
              <a:buNone/>
            </a:pPr>
            <a:endParaRPr lang="de-DE" sz="1600" dirty="0"/>
          </a:p>
          <a:p>
            <a:pPr>
              <a:buFont typeface="Wingdings" pitchFamily="2" charset="2"/>
              <a:buChar char="ü"/>
            </a:pPr>
            <a:r>
              <a:rPr lang="de-DE" sz="1600" u="sng" dirty="0"/>
              <a:t>Dünnfließendes Material </a:t>
            </a:r>
            <a:r>
              <a:rPr lang="de-DE" sz="1600" dirty="0"/>
              <a:t>um präparierten Zahn + gleichzeitiges Befüllen mit </a:t>
            </a:r>
            <a:r>
              <a:rPr lang="de-DE" sz="1600" u="sng" dirty="0"/>
              <a:t>zähfließendem Material </a:t>
            </a:r>
            <a:r>
              <a:rPr lang="de-DE" sz="1600" dirty="0"/>
              <a:t>in Abdrucklöffel.</a:t>
            </a:r>
          </a:p>
          <a:p>
            <a:pPr>
              <a:buFont typeface="Wingdings" pitchFamily="2" charset="2"/>
              <a:buChar char="ü"/>
            </a:pPr>
            <a:endParaRPr lang="de-DE" sz="1600" dirty="0"/>
          </a:p>
          <a:p>
            <a:pPr>
              <a:buFont typeface="Wingdings" pitchFamily="2" charset="2"/>
              <a:buChar char="ü"/>
            </a:pPr>
            <a:r>
              <a:rPr lang="de-DE" sz="1600" dirty="0"/>
              <a:t>Beim Einsetzen der Abformung verbinden sich beide Materialien</a:t>
            </a:r>
          </a:p>
          <a:p>
            <a:pPr marL="0" indent="0">
              <a:buNone/>
            </a:pPr>
            <a:endParaRPr lang="de-DE" sz="2000" b="1" u="sng" dirty="0"/>
          </a:p>
          <a:p>
            <a:pPr marL="0" indent="0">
              <a:buNone/>
            </a:pPr>
            <a:endParaRPr lang="de-DE" dirty="0"/>
          </a:p>
          <a:p>
            <a:pPr marL="0" indent="0">
              <a:buNone/>
            </a:pPr>
            <a:endParaRPr lang="de-DE" dirty="0"/>
          </a:p>
        </p:txBody>
      </p:sp>
      <p:pic>
        <p:nvPicPr>
          <p:cNvPr id="5" name="Grafik 4">
            <a:extLst>
              <a:ext uri="{FF2B5EF4-FFF2-40B4-BE49-F238E27FC236}">
                <a16:creationId xmlns:a16="http://schemas.microsoft.com/office/drawing/2014/main" id="{63C27A52-908C-4919-A60D-5FE6A788636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0718" y="3789040"/>
            <a:ext cx="2376264" cy="2136824"/>
          </a:xfrm>
          <a:prstGeom prst="rect">
            <a:avLst/>
          </a:prstGeom>
        </p:spPr>
      </p:pic>
    </p:spTree>
    <p:extLst>
      <p:ext uri="{BB962C8B-B14F-4D97-AF65-F5344CB8AC3E}">
        <p14:creationId xmlns:p14="http://schemas.microsoft.com/office/powerpoint/2010/main" val="3914692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Sandwichabformung: einzeitig / zweiphasig</a:t>
            </a:r>
          </a:p>
          <a:p>
            <a:pPr marL="0" indent="0">
              <a:buNone/>
            </a:pPr>
            <a:endParaRPr lang="de-DE" sz="2000" b="1" u="sng" dirty="0"/>
          </a:p>
          <a:p>
            <a:pPr>
              <a:buFont typeface="Wingdings" pitchFamily="2" charset="2"/>
              <a:buChar char="ü"/>
            </a:pPr>
            <a:r>
              <a:rPr lang="de-DE" sz="1600" dirty="0"/>
              <a:t>Dünnfließendes Material um präparierten Zahn</a:t>
            </a:r>
          </a:p>
          <a:p>
            <a:pPr>
              <a:buFont typeface="Wingdings" pitchFamily="2" charset="2"/>
              <a:buChar char="ü"/>
            </a:pPr>
            <a:endParaRPr lang="de-DE" sz="1600" dirty="0"/>
          </a:p>
          <a:p>
            <a:pPr>
              <a:buFont typeface="Wingdings" pitchFamily="2" charset="2"/>
              <a:buChar char="ü"/>
            </a:pPr>
            <a:r>
              <a:rPr lang="de-DE" sz="1600" dirty="0"/>
              <a:t>Abdrucklöffel mit zähfließendem + dünnfließendem Material</a:t>
            </a:r>
          </a:p>
          <a:p>
            <a:pPr>
              <a:buFont typeface="Wingdings" pitchFamily="2" charset="2"/>
              <a:buChar char="ü"/>
            </a:pPr>
            <a:endParaRPr lang="de-DE" sz="1600" dirty="0"/>
          </a:p>
          <a:p>
            <a:pPr>
              <a:buFont typeface="Wingdings" pitchFamily="2" charset="2"/>
              <a:buChar char="ü"/>
            </a:pPr>
            <a:r>
              <a:rPr lang="de-DE" sz="1600" dirty="0"/>
              <a:t>Einbringen des Abdrucklöffels – Verbinden aller Abformmaterialien</a:t>
            </a:r>
          </a:p>
          <a:p>
            <a:pPr marL="0" indent="0">
              <a:buNone/>
            </a:pPr>
            <a:endParaRPr lang="de-DE" dirty="0"/>
          </a:p>
          <a:p>
            <a:pPr marL="0" indent="0">
              <a:buNone/>
            </a:pPr>
            <a:endParaRPr lang="de-DE" dirty="0"/>
          </a:p>
        </p:txBody>
      </p:sp>
    </p:spTree>
    <p:extLst>
      <p:ext uri="{BB962C8B-B14F-4D97-AF65-F5344CB8AC3E}">
        <p14:creationId xmlns:p14="http://schemas.microsoft.com/office/powerpoint/2010/main" val="867085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bgerundetes Rechteck 6">
            <a:extLst>
              <a:ext uri="{FF2B5EF4-FFF2-40B4-BE49-F238E27FC236}">
                <a16:creationId xmlns:a16="http://schemas.microsoft.com/office/drawing/2014/main" id="{CA6D129C-11EE-7E40-A5E6-953857759ED5}"/>
              </a:ext>
            </a:extLst>
          </p:cNvPr>
          <p:cNvSpPr/>
          <p:nvPr/>
        </p:nvSpPr>
        <p:spPr bwMode="auto">
          <a:xfrm>
            <a:off x="3974457" y="5123265"/>
            <a:ext cx="1296144" cy="504056"/>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de-DE"/>
          </a:p>
        </p:txBody>
      </p:sp>
      <p:sp>
        <p:nvSpPr>
          <p:cNvPr id="6" name="Abgerundetes Rechteck 5">
            <a:extLst>
              <a:ext uri="{FF2B5EF4-FFF2-40B4-BE49-F238E27FC236}">
                <a16:creationId xmlns:a16="http://schemas.microsoft.com/office/drawing/2014/main" id="{DB432FE3-5183-6D46-BE75-B3A8F96EEE59}"/>
              </a:ext>
            </a:extLst>
          </p:cNvPr>
          <p:cNvSpPr/>
          <p:nvPr/>
        </p:nvSpPr>
        <p:spPr bwMode="auto">
          <a:xfrm>
            <a:off x="3974457" y="3516310"/>
            <a:ext cx="1296143" cy="504056"/>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4" name="Abgerundetes Rechteck 3">
            <a:extLst>
              <a:ext uri="{FF2B5EF4-FFF2-40B4-BE49-F238E27FC236}">
                <a16:creationId xmlns:a16="http://schemas.microsoft.com/office/drawing/2014/main" id="{734F082B-2562-1A4C-87EE-55DAF84C653C}"/>
              </a:ext>
            </a:extLst>
          </p:cNvPr>
          <p:cNvSpPr/>
          <p:nvPr/>
        </p:nvSpPr>
        <p:spPr bwMode="auto">
          <a:xfrm>
            <a:off x="848652" y="2688376"/>
            <a:ext cx="1728192" cy="5760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b="1" dirty="0"/>
              <a:t>irreversibel</a:t>
            </a:r>
          </a:p>
        </p:txBody>
      </p:sp>
      <p:sp>
        <p:nvSpPr>
          <p:cNvPr id="5" name="Abgerundetes Rechteck 4">
            <a:extLst>
              <a:ext uri="{FF2B5EF4-FFF2-40B4-BE49-F238E27FC236}">
                <a16:creationId xmlns:a16="http://schemas.microsoft.com/office/drawing/2014/main" id="{0E844AD0-A43F-0B4E-8B68-B53F86A718D0}"/>
              </a:ext>
            </a:extLst>
          </p:cNvPr>
          <p:cNvSpPr/>
          <p:nvPr/>
        </p:nvSpPr>
        <p:spPr bwMode="auto">
          <a:xfrm>
            <a:off x="6334150" y="2692928"/>
            <a:ext cx="1728192" cy="57606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b="1" dirty="0"/>
              <a:t>reversibel</a:t>
            </a:r>
          </a:p>
        </p:txBody>
      </p:sp>
      <p:cxnSp>
        <p:nvCxnSpPr>
          <p:cNvPr id="9" name="Gerade Verbindung 8">
            <a:extLst>
              <a:ext uri="{FF2B5EF4-FFF2-40B4-BE49-F238E27FC236}">
                <a16:creationId xmlns:a16="http://schemas.microsoft.com/office/drawing/2014/main" id="{91F695B0-4792-144E-83AA-C24DAB9179F1}"/>
              </a:ext>
            </a:extLst>
          </p:cNvPr>
          <p:cNvCxnSpPr/>
          <p:nvPr/>
        </p:nvCxnSpPr>
        <p:spPr bwMode="auto">
          <a:xfrm>
            <a:off x="3263456" y="3790622"/>
            <a:ext cx="648072" cy="0"/>
          </a:xfrm>
          <a:prstGeom prst="line">
            <a:avLst/>
          </a:prstGeom>
        </p:spPr>
        <p:style>
          <a:lnRef idx="2">
            <a:schemeClr val="dk1"/>
          </a:lnRef>
          <a:fillRef idx="0">
            <a:schemeClr val="dk1"/>
          </a:fillRef>
          <a:effectRef idx="1">
            <a:schemeClr val="dk1"/>
          </a:effectRef>
          <a:fontRef idx="minor">
            <a:schemeClr val="tx1"/>
          </a:fontRef>
        </p:style>
      </p:cxnSp>
      <p:cxnSp>
        <p:nvCxnSpPr>
          <p:cNvPr id="10" name="Gerade Verbindung 9">
            <a:extLst>
              <a:ext uri="{FF2B5EF4-FFF2-40B4-BE49-F238E27FC236}">
                <a16:creationId xmlns:a16="http://schemas.microsoft.com/office/drawing/2014/main" id="{45FA99B9-522F-5348-A5D7-E118C3691A08}"/>
              </a:ext>
            </a:extLst>
          </p:cNvPr>
          <p:cNvCxnSpPr/>
          <p:nvPr/>
        </p:nvCxnSpPr>
        <p:spPr bwMode="auto">
          <a:xfrm>
            <a:off x="3263456" y="5375293"/>
            <a:ext cx="648072" cy="0"/>
          </a:xfrm>
          <a:prstGeom prst="line">
            <a:avLst/>
          </a:prstGeom>
        </p:spPr>
        <p:style>
          <a:lnRef idx="2">
            <a:schemeClr val="dk1"/>
          </a:lnRef>
          <a:fillRef idx="0">
            <a:schemeClr val="dk1"/>
          </a:fillRef>
          <a:effectRef idx="1">
            <a:schemeClr val="dk1"/>
          </a:effectRef>
          <a:fontRef idx="minor">
            <a:schemeClr val="tx1"/>
          </a:fontRef>
        </p:style>
      </p:cxnSp>
      <p:cxnSp>
        <p:nvCxnSpPr>
          <p:cNvPr id="11" name="Gerade Verbindung 10">
            <a:extLst>
              <a:ext uri="{FF2B5EF4-FFF2-40B4-BE49-F238E27FC236}">
                <a16:creationId xmlns:a16="http://schemas.microsoft.com/office/drawing/2014/main" id="{921C49EE-96A4-374B-BBEC-0738C468F6AD}"/>
              </a:ext>
            </a:extLst>
          </p:cNvPr>
          <p:cNvCxnSpPr/>
          <p:nvPr/>
        </p:nvCxnSpPr>
        <p:spPr bwMode="auto">
          <a:xfrm>
            <a:off x="5318276" y="3790622"/>
            <a:ext cx="648072" cy="0"/>
          </a:xfrm>
          <a:prstGeom prst="line">
            <a:avLst/>
          </a:prstGeom>
        </p:spPr>
        <p:style>
          <a:lnRef idx="2">
            <a:schemeClr val="dk1"/>
          </a:lnRef>
          <a:fillRef idx="0">
            <a:schemeClr val="dk1"/>
          </a:fillRef>
          <a:effectRef idx="1">
            <a:schemeClr val="dk1"/>
          </a:effectRef>
          <a:fontRef idx="minor">
            <a:schemeClr val="tx1"/>
          </a:fontRef>
        </p:style>
      </p:cxnSp>
      <p:sp>
        <p:nvSpPr>
          <p:cNvPr id="13" name="Rechteck 12">
            <a:extLst>
              <a:ext uri="{FF2B5EF4-FFF2-40B4-BE49-F238E27FC236}">
                <a16:creationId xmlns:a16="http://schemas.microsoft.com/office/drawing/2014/main" id="{523F2CCD-E1CB-4E95-B730-BCAB89FDE1B9}"/>
              </a:ext>
            </a:extLst>
          </p:cNvPr>
          <p:cNvSpPr/>
          <p:nvPr/>
        </p:nvSpPr>
        <p:spPr>
          <a:xfrm>
            <a:off x="4063696" y="3522203"/>
            <a:ext cx="1029190" cy="461665"/>
          </a:xfrm>
          <a:prstGeom prst="rect">
            <a:avLst/>
          </a:prstGeom>
        </p:spPr>
        <p:txBody>
          <a:bodyPr wrap="square">
            <a:spAutoFit/>
          </a:bodyPr>
          <a:lstStyle/>
          <a:p>
            <a:pPr algn="ctr"/>
            <a:r>
              <a:rPr lang="de-DE" sz="2400" dirty="0">
                <a:latin typeface="Arial" panose="020B0604020202020204" pitchFamily="34" charset="0"/>
                <a:cs typeface="Arial" panose="020B0604020202020204" pitchFamily="34" charset="0"/>
              </a:rPr>
              <a:t>starr</a:t>
            </a:r>
            <a:endParaRPr lang="de-DE" dirty="0">
              <a:latin typeface="Arial" panose="020B0604020202020204" pitchFamily="34" charset="0"/>
              <a:cs typeface="Arial" panose="020B0604020202020204" pitchFamily="34" charset="0"/>
            </a:endParaRPr>
          </a:p>
        </p:txBody>
      </p:sp>
      <p:sp>
        <p:nvSpPr>
          <p:cNvPr id="14" name="Rechteck 13">
            <a:extLst>
              <a:ext uri="{FF2B5EF4-FFF2-40B4-BE49-F238E27FC236}">
                <a16:creationId xmlns:a16="http://schemas.microsoft.com/office/drawing/2014/main" id="{86E94E8F-8A6E-4AE7-9C66-21788F246887}"/>
              </a:ext>
            </a:extLst>
          </p:cNvPr>
          <p:cNvSpPr/>
          <p:nvPr/>
        </p:nvSpPr>
        <p:spPr>
          <a:xfrm>
            <a:off x="3911528" y="5123265"/>
            <a:ext cx="1422001" cy="461665"/>
          </a:xfrm>
          <a:prstGeom prst="rect">
            <a:avLst/>
          </a:prstGeom>
        </p:spPr>
        <p:txBody>
          <a:bodyPr wrap="square">
            <a:spAutoFit/>
          </a:bodyPr>
          <a:lstStyle/>
          <a:p>
            <a:r>
              <a:rPr lang="de-DE" sz="2400" dirty="0">
                <a:latin typeface="Arial" panose="020B0604020202020204" pitchFamily="34" charset="0"/>
                <a:cs typeface="Arial" panose="020B0604020202020204" pitchFamily="34" charset="0"/>
              </a:rPr>
              <a:t>elastisch</a:t>
            </a:r>
            <a:endParaRPr lang="de-DE" dirty="0">
              <a:latin typeface="Arial" panose="020B0604020202020204" pitchFamily="34" charset="0"/>
              <a:cs typeface="Arial" panose="020B0604020202020204" pitchFamily="34" charset="0"/>
            </a:endParaRPr>
          </a:p>
        </p:txBody>
      </p:sp>
      <p:sp>
        <p:nvSpPr>
          <p:cNvPr id="15" name="Rechteck 14">
            <a:extLst>
              <a:ext uri="{FF2B5EF4-FFF2-40B4-BE49-F238E27FC236}">
                <a16:creationId xmlns:a16="http://schemas.microsoft.com/office/drawing/2014/main" id="{115EF0D1-B0E9-40D0-A560-0D99235D8F41}"/>
              </a:ext>
            </a:extLst>
          </p:cNvPr>
          <p:cNvSpPr/>
          <p:nvPr/>
        </p:nvSpPr>
        <p:spPr>
          <a:xfrm>
            <a:off x="5941787" y="5184820"/>
            <a:ext cx="1423788" cy="338554"/>
          </a:xfrm>
          <a:prstGeom prst="rect">
            <a:avLst/>
          </a:prstGeom>
        </p:spPr>
        <p:txBody>
          <a:bodyPr wrap="none">
            <a:spAutoFit/>
          </a:bodyPr>
          <a:lstStyle/>
          <a:p>
            <a:r>
              <a:rPr lang="de-DE" sz="1600" dirty="0">
                <a:latin typeface="Arial" panose="020B0604020202020204" pitchFamily="34" charset="0"/>
                <a:cs typeface="Arial" panose="020B0604020202020204" pitchFamily="34" charset="0"/>
              </a:rPr>
              <a:t>Hydrokolloide</a:t>
            </a:r>
          </a:p>
        </p:txBody>
      </p:sp>
      <p:sp>
        <p:nvSpPr>
          <p:cNvPr id="16" name="Rechteck 15">
            <a:extLst>
              <a:ext uri="{FF2B5EF4-FFF2-40B4-BE49-F238E27FC236}">
                <a16:creationId xmlns:a16="http://schemas.microsoft.com/office/drawing/2014/main" id="{908A6345-3F04-4700-B69E-8C23FD81EBD7}"/>
              </a:ext>
            </a:extLst>
          </p:cNvPr>
          <p:cNvSpPr/>
          <p:nvPr/>
        </p:nvSpPr>
        <p:spPr>
          <a:xfrm>
            <a:off x="5940530" y="3583758"/>
            <a:ext cx="2515432" cy="338554"/>
          </a:xfrm>
          <a:prstGeom prst="rect">
            <a:avLst/>
          </a:prstGeom>
        </p:spPr>
        <p:txBody>
          <a:bodyPr wrap="none">
            <a:spAutoFit/>
          </a:bodyPr>
          <a:lstStyle/>
          <a:p>
            <a:r>
              <a:rPr lang="de-DE" sz="1600" dirty="0">
                <a:latin typeface="Arial" panose="020B0604020202020204" pitchFamily="34" charset="0"/>
                <a:cs typeface="Arial" panose="020B0604020202020204" pitchFamily="34" charset="0"/>
              </a:rPr>
              <a:t>Guttapercha, Stents, Kerr</a:t>
            </a:r>
          </a:p>
        </p:txBody>
      </p:sp>
      <p:cxnSp>
        <p:nvCxnSpPr>
          <p:cNvPr id="19" name="Gerade Verbindung 10">
            <a:extLst>
              <a:ext uri="{FF2B5EF4-FFF2-40B4-BE49-F238E27FC236}">
                <a16:creationId xmlns:a16="http://schemas.microsoft.com/office/drawing/2014/main" id="{74C3048A-0D02-4448-9BF4-D7A436B8E551}"/>
              </a:ext>
            </a:extLst>
          </p:cNvPr>
          <p:cNvCxnSpPr/>
          <p:nvPr/>
        </p:nvCxnSpPr>
        <p:spPr bwMode="auto">
          <a:xfrm>
            <a:off x="5318276" y="5365199"/>
            <a:ext cx="648072" cy="0"/>
          </a:xfrm>
          <a:prstGeom prst="line">
            <a:avLst/>
          </a:prstGeom>
        </p:spPr>
        <p:style>
          <a:lnRef idx="2">
            <a:schemeClr val="dk1"/>
          </a:lnRef>
          <a:fillRef idx="0">
            <a:schemeClr val="dk1"/>
          </a:fillRef>
          <a:effectRef idx="1">
            <a:schemeClr val="dk1"/>
          </a:effectRef>
          <a:fontRef idx="minor">
            <a:schemeClr val="tx1"/>
          </a:fontRef>
        </p:style>
      </p:cxnSp>
      <p:sp>
        <p:nvSpPr>
          <p:cNvPr id="20" name="Inhaltsplatzhalter 2">
            <a:extLst>
              <a:ext uri="{FF2B5EF4-FFF2-40B4-BE49-F238E27FC236}">
                <a16:creationId xmlns:a16="http://schemas.microsoft.com/office/drawing/2014/main" id="{FA5AFDE9-07FF-4789-82CD-521D5F829723}"/>
              </a:ext>
            </a:extLst>
          </p:cNvPr>
          <p:cNvSpPr>
            <a:spLocks noGrp="1"/>
          </p:cNvSpPr>
          <p:nvPr>
            <p:ph idx="1"/>
          </p:nvPr>
        </p:nvSpPr>
        <p:spPr>
          <a:xfrm>
            <a:off x="850900" y="2099733"/>
            <a:ext cx="7835900" cy="4026430"/>
          </a:xfrm>
        </p:spPr>
        <p:txBody>
          <a:bodyPr>
            <a:normAutofit/>
          </a:bodyPr>
          <a:lstStyle/>
          <a:p>
            <a:pPr marL="0" indent="0">
              <a:buNone/>
            </a:pPr>
            <a:r>
              <a:rPr lang="de-DE" sz="2000" b="1" u="sng" dirty="0"/>
              <a:t>Einteilung der Abformmaterialien</a:t>
            </a:r>
          </a:p>
          <a:p>
            <a:pPr marL="0" indent="0">
              <a:buNone/>
            </a:pPr>
            <a:endParaRPr lang="de-DE" dirty="0"/>
          </a:p>
          <a:p>
            <a:pPr marL="0" indent="0">
              <a:buNone/>
            </a:pPr>
            <a:r>
              <a:rPr lang="de-DE" dirty="0"/>
              <a:t>				</a:t>
            </a:r>
          </a:p>
          <a:p>
            <a:pPr marL="0" indent="0">
              <a:buNone/>
            </a:pPr>
            <a:r>
              <a:rPr lang="de-DE" dirty="0"/>
              <a:t>					</a:t>
            </a:r>
          </a:p>
          <a:p>
            <a:pPr marL="0" indent="0">
              <a:buNone/>
            </a:pPr>
            <a:r>
              <a:rPr lang="de-DE" sz="1600" dirty="0"/>
              <a:t>Abformgips, 									</a:t>
            </a:r>
            <a:endParaRPr lang="de-DE" sz="1400" dirty="0"/>
          </a:p>
          <a:p>
            <a:pPr marL="0" indent="0">
              <a:buNone/>
            </a:pPr>
            <a:r>
              <a:rPr lang="de-DE" sz="1600" dirty="0"/>
              <a:t>Zink- Eugenol-Pasten</a:t>
            </a:r>
          </a:p>
          <a:p>
            <a:pPr marL="0" indent="0">
              <a:buNone/>
            </a:pPr>
            <a:r>
              <a:rPr lang="de-DE" dirty="0"/>
              <a:t>						</a:t>
            </a:r>
          </a:p>
          <a:p>
            <a:pPr marL="0" indent="0">
              <a:buNone/>
            </a:pPr>
            <a:endParaRPr lang="de-DE" dirty="0"/>
          </a:p>
          <a:p>
            <a:pPr marL="0" indent="0">
              <a:buNone/>
            </a:pPr>
            <a:endParaRPr lang="de-DE" dirty="0"/>
          </a:p>
          <a:p>
            <a:pPr marL="0" indent="0">
              <a:buNone/>
            </a:pPr>
            <a:r>
              <a:rPr lang="de-DE" sz="1600" dirty="0"/>
              <a:t>Elastomere: Silikone,							</a:t>
            </a:r>
          </a:p>
          <a:p>
            <a:pPr marL="0" indent="0">
              <a:buNone/>
            </a:pPr>
            <a:r>
              <a:rPr lang="de-DE" sz="1600" dirty="0"/>
              <a:t>Polyether</a:t>
            </a:r>
          </a:p>
        </p:txBody>
      </p:sp>
    </p:spTree>
    <p:extLst>
      <p:ext uri="{BB962C8B-B14F-4D97-AF65-F5344CB8AC3E}">
        <p14:creationId xmlns:p14="http://schemas.microsoft.com/office/powerpoint/2010/main" val="1577431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a:xfrm>
            <a:off x="755576" y="2132856"/>
            <a:ext cx="7835900" cy="4026430"/>
          </a:xfrm>
        </p:spPr>
        <p:txBody>
          <a:bodyPr>
            <a:normAutofit lnSpcReduction="10000"/>
          </a:bodyPr>
          <a:lstStyle/>
          <a:p>
            <a:pPr marL="0" indent="0">
              <a:buNone/>
            </a:pPr>
            <a:r>
              <a:rPr lang="de-DE" sz="2000" b="1" u="sng" dirty="0"/>
              <a:t>Alginat:</a:t>
            </a:r>
            <a:r>
              <a:rPr lang="de-DE" sz="1600" dirty="0"/>
              <a:t>								irreversibel / elastisch</a:t>
            </a:r>
          </a:p>
          <a:p>
            <a:pPr marL="0" indent="0">
              <a:buNone/>
            </a:pPr>
            <a:endParaRPr lang="de-DE" sz="1600" dirty="0"/>
          </a:p>
          <a:p>
            <a:pPr marL="0" indent="0">
              <a:buNone/>
            </a:pPr>
            <a:r>
              <a:rPr lang="de-DE" sz="1600" dirty="0"/>
              <a:t>Anwendung bei Situationsabformungen, </a:t>
            </a:r>
            <a:r>
              <a:rPr lang="de-DE" sz="1600" dirty="0" err="1"/>
              <a:t>Proviabdrucknahme</a:t>
            </a:r>
            <a:endParaRPr lang="de-DE" sz="1600" dirty="0"/>
          </a:p>
          <a:p>
            <a:pPr marL="0" indent="0">
              <a:buNone/>
            </a:pPr>
            <a:endParaRPr lang="de-DE" sz="1600" dirty="0"/>
          </a:p>
          <a:p>
            <a:pPr marL="0" indent="0">
              <a:buNone/>
            </a:pPr>
            <a:r>
              <a:rPr lang="de-DE" sz="1600" b="1" u="sng" dirty="0"/>
              <a:t>Bestandteile:</a:t>
            </a:r>
          </a:p>
          <a:p>
            <a:pPr marL="0" indent="0">
              <a:buNone/>
            </a:pPr>
            <a:r>
              <a:rPr lang="de-DE" sz="1600" dirty="0"/>
              <a:t>Salze der </a:t>
            </a:r>
            <a:r>
              <a:rPr lang="de-DE" sz="1600" dirty="0" err="1"/>
              <a:t>Alginsäure</a:t>
            </a:r>
            <a:endParaRPr lang="de-DE" sz="1600" dirty="0"/>
          </a:p>
          <a:p>
            <a:pPr marL="0" indent="0">
              <a:buNone/>
            </a:pPr>
            <a:r>
              <a:rPr lang="de-DE" sz="1600" dirty="0" err="1"/>
              <a:t>Abbindereaktoren</a:t>
            </a:r>
            <a:endParaRPr lang="de-DE" sz="1600" dirty="0"/>
          </a:p>
          <a:p>
            <a:pPr marL="0" indent="0">
              <a:buNone/>
            </a:pPr>
            <a:r>
              <a:rPr lang="de-DE" sz="1600" dirty="0" err="1"/>
              <a:t>Abbindeverzögerer</a:t>
            </a:r>
            <a:r>
              <a:rPr lang="de-DE" sz="1600" dirty="0"/>
              <a:t>								</a:t>
            </a:r>
          </a:p>
          <a:p>
            <a:pPr marL="0" indent="0">
              <a:buNone/>
            </a:pPr>
            <a:r>
              <a:rPr lang="de-DE" sz="1600" dirty="0"/>
              <a:t>Füllstoffe</a:t>
            </a:r>
          </a:p>
          <a:p>
            <a:pPr marL="0" indent="0">
              <a:buNone/>
            </a:pPr>
            <a:r>
              <a:rPr lang="de-DE" sz="1600" dirty="0"/>
              <a:t>Geschmacksstoffe und Farbstoffe</a:t>
            </a:r>
          </a:p>
          <a:p>
            <a:pPr marL="0" indent="0">
              <a:buNone/>
            </a:pPr>
            <a:endParaRPr lang="de-DE" sz="1600" dirty="0"/>
          </a:p>
          <a:p>
            <a:pPr marL="0" indent="0">
              <a:buNone/>
            </a:pPr>
            <a:r>
              <a:rPr lang="de-DE" sz="1600" b="1" u="sng" dirty="0"/>
              <a:t>Zu beachten:</a:t>
            </a:r>
          </a:p>
          <a:p>
            <a:pPr>
              <a:buFont typeface="Wingdings" pitchFamily="2" charset="2"/>
              <a:buChar char="ü"/>
            </a:pPr>
            <a:r>
              <a:rPr lang="de-DE" sz="1600" dirty="0"/>
              <a:t>Mischungsverhältnis beachten</a:t>
            </a:r>
          </a:p>
          <a:p>
            <a:pPr>
              <a:buFont typeface="Wingdings" pitchFamily="2" charset="2"/>
              <a:buChar char="ü"/>
            </a:pPr>
            <a:r>
              <a:rPr lang="de-DE" sz="1600" dirty="0"/>
              <a:t>muss regelmäßig durchgeschüttelt werden, ansonsten unterschiedliche Ablagerung schwerer und leichter Inhaltsstoffe</a:t>
            </a:r>
          </a:p>
          <a:p>
            <a:pPr>
              <a:buFont typeface="Wingdings" pitchFamily="2" charset="2"/>
              <a:buChar char="ü"/>
            </a:pPr>
            <a:r>
              <a:rPr lang="de-DE" sz="1600" dirty="0"/>
              <a:t>darf nicht feucht gelagert werden (hygroskopisch)</a:t>
            </a:r>
          </a:p>
          <a:p>
            <a:pPr marL="0" indent="0">
              <a:buNone/>
            </a:pPr>
            <a:endParaRPr lang="de-DE" sz="1600" b="1" u="sng" dirty="0"/>
          </a:p>
        </p:txBody>
      </p:sp>
      <p:sp>
        <p:nvSpPr>
          <p:cNvPr id="4" name="Abgerundetes Rechteck 3">
            <a:extLst>
              <a:ext uri="{FF2B5EF4-FFF2-40B4-BE49-F238E27FC236}">
                <a16:creationId xmlns:a16="http://schemas.microsoft.com/office/drawing/2014/main" id="{BA13FB9C-613A-3D41-8930-506E335C8D39}"/>
              </a:ext>
            </a:extLst>
          </p:cNvPr>
          <p:cNvSpPr/>
          <p:nvPr/>
        </p:nvSpPr>
        <p:spPr bwMode="auto">
          <a:xfrm>
            <a:off x="4932040" y="3429000"/>
            <a:ext cx="2232248" cy="720080"/>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de-DE" sz="1600" dirty="0">
                <a:solidFill>
                  <a:schemeClr val="tx1"/>
                </a:solidFill>
                <a:latin typeface="+mn-ea"/>
              </a:rPr>
              <a:t>wird mit Wasser von Hand oder maschinell angerührt</a:t>
            </a:r>
          </a:p>
        </p:txBody>
      </p:sp>
      <p:cxnSp>
        <p:nvCxnSpPr>
          <p:cNvPr id="7" name="Gerade Verbindung mit Pfeil 6">
            <a:extLst>
              <a:ext uri="{FF2B5EF4-FFF2-40B4-BE49-F238E27FC236}">
                <a16:creationId xmlns:a16="http://schemas.microsoft.com/office/drawing/2014/main" id="{17ED0F31-F8F0-044D-AA09-B1646ACC4D5B}"/>
              </a:ext>
            </a:extLst>
          </p:cNvPr>
          <p:cNvCxnSpPr/>
          <p:nvPr/>
        </p:nvCxnSpPr>
        <p:spPr bwMode="auto">
          <a:xfrm>
            <a:off x="3779912" y="3717032"/>
            <a:ext cx="1008112"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pic>
        <p:nvPicPr>
          <p:cNvPr id="8" name="Grafik 7">
            <a:extLst>
              <a:ext uri="{FF2B5EF4-FFF2-40B4-BE49-F238E27FC236}">
                <a16:creationId xmlns:a16="http://schemas.microsoft.com/office/drawing/2014/main" id="{FD6574BE-3C5E-0540-9C78-978E6C4105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64288" y="2564904"/>
            <a:ext cx="1600910" cy="2134547"/>
          </a:xfrm>
          <a:prstGeom prst="rect">
            <a:avLst/>
          </a:prstGeom>
        </p:spPr>
      </p:pic>
    </p:spTree>
    <p:extLst>
      <p:ext uri="{BB962C8B-B14F-4D97-AF65-F5344CB8AC3E}">
        <p14:creationId xmlns:p14="http://schemas.microsoft.com/office/powerpoint/2010/main" val="27092378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lnSpcReduction="10000"/>
          </a:bodyPr>
          <a:lstStyle/>
          <a:p>
            <a:pPr marL="0" indent="0">
              <a:buNone/>
            </a:pPr>
            <a:r>
              <a:rPr lang="de-DE" sz="2000" b="1" u="sng" dirty="0"/>
              <a:t>Elastomere:</a:t>
            </a:r>
            <a:r>
              <a:rPr lang="de-DE" sz="1600" dirty="0"/>
              <a:t>						irreversibel / elastisch</a:t>
            </a:r>
          </a:p>
          <a:p>
            <a:pPr marL="0" indent="0">
              <a:buNone/>
            </a:pPr>
            <a:r>
              <a:rPr lang="de-DE" sz="1600" dirty="0"/>
              <a:t>Silikon, Polyether, Polysulfid</a:t>
            </a:r>
          </a:p>
          <a:p>
            <a:pPr marL="0" indent="0">
              <a:buNone/>
            </a:pPr>
            <a:endParaRPr lang="de-DE" sz="1600" dirty="0"/>
          </a:p>
          <a:p>
            <a:pPr>
              <a:buFont typeface="Wingdings" panose="05000000000000000000" pitchFamily="2" charset="2"/>
              <a:buChar char="ü"/>
            </a:pPr>
            <a:r>
              <a:rPr lang="de-DE" sz="1600" b="1" u="sng" dirty="0"/>
              <a:t>Anwendung:</a:t>
            </a:r>
            <a:r>
              <a:rPr lang="de-DE" sz="1600" b="1" dirty="0"/>
              <a:t>		</a:t>
            </a:r>
            <a:r>
              <a:rPr lang="de-DE" sz="1600" dirty="0"/>
              <a:t>Funktionsabformung, Präparationsabformung</a:t>
            </a:r>
          </a:p>
          <a:p>
            <a:pPr marL="0" indent="0">
              <a:buNone/>
            </a:pPr>
            <a:endParaRPr lang="de-DE" sz="1600" dirty="0"/>
          </a:p>
          <a:p>
            <a:pPr>
              <a:buFont typeface="Wingdings" panose="05000000000000000000" pitchFamily="2" charset="2"/>
              <a:buChar char="ü"/>
            </a:pPr>
            <a:r>
              <a:rPr lang="de-DE" sz="1600" b="1" u="sng" dirty="0"/>
              <a:t>Eigenschaften</a:t>
            </a:r>
            <a:r>
              <a:rPr lang="de-DE" sz="1600" dirty="0"/>
              <a:t>: 	hydrophob (wasserabweisend) : gute Trockenlegung 						erforderlich</a:t>
            </a:r>
          </a:p>
          <a:p>
            <a:pPr marL="0" indent="0">
              <a:buNone/>
            </a:pPr>
            <a:r>
              <a:rPr lang="de-DE" sz="1600" dirty="0"/>
              <a:t>			  		nach Tagen noch ausgießbar</a:t>
            </a:r>
          </a:p>
          <a:p>
            <a:pPr>
              <a:buFont typeface="Wingdings" panose="05000000000000000000" pitchFamily="2" charset="2"/>
              <a:buChar char="ü"/>
            </a:pPr>
            <a:r>
              <a:rPr lang="de-DE" sz="1600" b="1" u="sng" dirty="0"/>
              <a:t>Unterteilung:</a:t>
            </a:r>
          </a:p>
          <a:p>
            <a:pPr marL="0" indent="0">
              <a:buNone/>
            </a:pPr>
            <a:r>
              <a:rPr lang="de-DE" sz="1600" dirty="0"/>
              <a:t>	light </a:t>
            </a:r>
            <a:r>
              <a:rPr lang="de-DE" sz="1600" dirty="0" err="1"/>
              <a:t>body</a:t>
            </a:r>
            <a:r>
              <a:rPr lang="de-DE" sz="1600" dirty="0"/>
              <a:t> 	=	dünnfließend</a:t>
            </a:r>
          </a:p>
          <a:p>
            <a:pPr marL="0" indent="0">
              <a:buNone/>
            </a:pPr>
            <a:r>
              <a:rPr lang="de-DE" sz="1600" dirty="0"/>
              <a:t>	</a:t>
            </a:r>
            <a:r>
              <a:rPr lang="de-DE" sz="1600" dirty="0" err="1"/>
              <a:t>regular</a:t>
            </a:r>
            <a:r>
              <a:rPr lang="de-DE" sz="1600" dirty="0"/>
              <a:t> </a:t>
            </a:r>
            <a:r>
              <a:rPr lang="de-DE" sz="1600" dirty="0" err="1"/>
              <a:t>body</a:t>
            </a:r>
            <a:r>
              <a:rPr lang="de-DE" sz="1600" dirty="0"/>
              <a:t>	= 	mittelfließend</a:t>
            </a:r>
          </a:p>
          <a:p>
            <a:pPr marL="0" indent="0">
              <a:buNone/>
            </a:pPr>
            <a:r>
              <a:rPr lang="de-DE" sz="1600" dirty="0"/>
              <a:t>	heavy </a:t>
            </a:r>
            <a:r>
              <a:rPr lang="de-DE" sz="1600" dirty="0" err="1"/>
              <a:t>body</a:t>
            </a:r>
            <a:r>
              <a:rPr lang="de-DE" sz="1600" dirty="0"/>
              <a:t> 	= 	zähfließend</a:t>
            </a:r>
          </a:p>
          <a:p>
            <a:pPr marL="0" indent="0">
              <a:buNone/>
            </a:pPr>
            <a:r>
              <a:rPr lang="de-DE" sz="1600" dirty="0"/>
              <a:t>	</a:t>
            </a:r>
            <a:r>
              <a:rPr lang="de-DE" sz="1600" dirty="0" err="1"/>
              <a:t>Putty</a:t>
            </a:r>
            <a:r>
              <a:rPr lang="de-DE" sz="1600" dirty="0"/>
              <a:t> 		=	knetbar</a:t>
            </a:r>
          </a:p>
          <a:p>
            <a:pPr marL="0" indent="0">
              <a:buNone/>
            </a:pPr>
            <a:r>
              <a:rPr lang="de-DE" sz="4400" dirty="0"/>
              <a:t>☞	</a:t>
            </a:r>
            <a:r>
              <a:rPr lang="de-DE" sz="1600" dirty="0">
                <a:solidFill>
                  <a:srgbClr val="C00000"/>
                </a:solidFill>
              </a:rPr>
              <a:t>Verwendung von Latexhandschuhen bei additionsvernetzten Silikonen: 		Blockiert Katalysator; </a:t>
            </a:r>
            <a:r>
              <a:rPr lang="de-DE" sz="1600" dirty="0" err="1">
                <a:solidFill>
                  <a:srgbClr val="C00000"/>
                </a:solidFill>
              </a:rPr>
              <a:t>Abbindereaktion</a:t>
            </a:r>
            <a:r>
              <a:rPr lang="de-DE" sz="1600" dirty="0">
                <a:solidFill>
                  <a:srgbClr val="C00000"/>
                </a:solidFill>
              </a:rPr>
              <a:t> wird verhindert</a:t>
            </a:r>
            <a:endParaRPr lang="de-DE" sz="4400" dirty="0">
              <a:solidFill>
                <a:srgbClr val="C00000"/>
              </a:solidFill>
            </a:endParaRPr>
          </a:p>
        </p:txBody>
      </p:sp>
    </p:spTree>
    <p:extLst>
      <p:ext uri="{BB962C8B-B14F-4D97-AF65-F5344CB8AC3E}">
        <p14:creationId xmlns:p14="http://schemas.microsoft.com/office/powerpoint/2010/main" val="2132089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lstStyle/>
          <a:p>
            <a:pPr marL="0" indent="0">
              <a:buNone/>
            </a:pPr>
            <a:r>
              <a:rPr lang="de-DE" sz="2000" b="1" u="sng" dirty="0" err="1"/>
              <a:t>Impregum</a:t>
            </a:r>
            <a:r>
              <a:rPr lang="de-DE" sz="2000" b="1" u="sng" dirty="0"/>
              <a:t>™ (Polyether)</a:t>
            </a:r>
            <a:r>
              <a:rPr lang="de-DE" sz="1600" dirty="0"/>
              <a:t>				irreversibel / elastisch</a:t>
            </a:r>
          </a:p>
          <a:p>
            <a:pPr marL="0" indent="0">
              <a:buNone/>
            </a:pPr>
            <a:endParaRPr lang="de-DE" sz="1600" b="1" u="sng" dirty="0"/>
          </a:p>
          <a:p>
            <a:pPr>
              <a:buFont typeface="Wingdings" panose="05000000000000000000" pitchFamily="2" charset="2"/>
              <a:buChar char="ü"/>
            </a:pPr>
            <a:r>
              <a:rPr lang="de-DE" sz="1600" b="1" u="sng" dirty="0"/>
              <a:t>Anwendung:</a:t>
            </a:r>
            <a:r>
              <a:rPr lang="de-DE" sz="1600" b="1" dirty="0"/>
              <a:t>		</a:t>
            </a:r>
            <a:r>
              <a:rPr lang="de-DE" sz="1600" dirty="0"/>
              <a:t>Funktionsabformung, Präparationsabformung</a:t>
            </a:r>
          </a:p>
          <a:p>
            <a:pPr marL="0" indent="0">
              <a:buNone/>
            </a:pPr>
            <a:endParaRPr lang="de-DE" sz="1600" dirty="0"/>
          </a:p>
          <a:p>
            <a:pPr>
              <a:buFont typeface="Wingdings" panose="05000000000000000000" pitchFamily="2" charset="2"/>
              <a:buChar char="ü"/>
            </a:pPr>
            <a:r>
              <a:rPr lang="de-DE" sz="1600" b="1" u="sng" dirty="0"/>
              <a:t>Eigenschaften</a:t>
            </a:r>
            <a:r>
              <a:rPr lang="de-DE" sz="1600" u="sng" dirty="0"/>
              <a:t>:</a:t>
            </a:r>
            <a:r>
              <a:rPr lang="de-DE" sz="1600" dirty="0"/>
              <a:t>		hydrophile Eigenschaften</a:t>
            </a:r>
          </a:p>
          <a:p>
            <a:pPr marL="0" indent="0">
              <a:buNone/>
            </a:pPr>
            <a:r>
              <a:rPr lang="de-DE" sz="1600" dirty="0"/>
              <a:t>			  		sehr fließfähig über eine lange Verarbeitungszeit </a:t>
            </a:r>
          </a:p>
          <a:p>
            <a:pPr marL="0" indent="0">
              <a:buNone/>
            </a:pPr>
            <a:r>
              <a:rPr lang="de-DE" sz="1600" dirty="0">
                <a:solidFill>
                  <a:srgbClr val="C00000"/>
                </a:solidFill>
              </a:rPr>
              <a:t>			 		sollte erst nach 24h Stunden ausgegossen werden. Erst 					dann ist der Abdruck wieder vollständig zurückgestellt</a:t>
            </a:r>
            <a:endParaRPr lang="de-DE" sz="4400" dirty="0">
              <a:solidFill>
                <a:srgbClr val="C00000"/>
              </a:solidFill>
            </a:endParaRPr>
          </a:p>
        </p:txBody>
      </p:sp>
    </p:spTree>
    <p:extLst>
      <p:ext uri="{BB962C8B-B14F-4D97-AF65-F5344CB8AC3E}">
        <p14:creationId xmlns:p14="http://schemas.microsoft.com/office/powerpoint/2010/main" val="2237554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lstStyle/>
          <a:p>
            <a:pPr marL="0" indent="0">
              <a:buNone/>
            </a:pPr>
            <a:r>
              <a:rPr lang="de-DE" sz="2000" b="1" u="sng" dirty="0"/>
              <a:t>Festsitzender Zahnersatz: Kronenversorgung</a:t>
            </a:r>
          </a:p>
          <a:p>
            <a:pPr marL="0" indent="0">
              <a:buNone/>
            </a:pPr>
            <a:endParaRPr lang="de-DE" b="1" u="sng" dirty="0"/>
          </a:p>
          <a:p>
            <a:pPr marL="0" indent="0">
              <a:buNone/>
            </a:pPr>
            <a:r>
              <a:rPr lang="de-DE" sz="2000" b="1" u="sng" dirty="0"/>
              <a:t>Indikation:</a:t>
            </a:r>
          </a:p>
          <a:p>
            <a:pPr marL="0" indent="0">
              <a:buNone/>
            </a:pPr>
            <a:endParaRPr lang="de-DE" b="1" u="sng" dirty="0"/>
          </a:p>
          <a:p>
            <a:pPr>
              <a:buFont typeface="Wingdings" pitchFamily="2" charset="2"/>
              <a:buChar char="ü"/>
            </a:pPr>
            <a:r>
              <a:rPr lang="de-DE" sz="1600" dirty="0"/>
              <a:t>Natürliche Zahnkrone weitestgehend zerstört, aber erhaltungswürdig</a:t>
            </a:r>
          </a:p>
          <a:p>
            <a:pPr lvl="1">
              <a:buFont typeface="Wingdings" panose="05000000000000000000" pitchFamily="2" charset="2"/>
              <a:buChar char="Ø"/>
            </a:pPr>
            <a:r>
              <a:rPr lang="de-DE" sz="1600" dirty="0"/>
              <a:t>starke kariöse Zerstörung</a:t>
            </a:r>
          </a:p>
          <a:p>
            <a:pPr lvl="1">
              <a:buFont typeface="Wingdings" panose="05000000000000000000" pitchFamily="2" charset="2"/>
              <a:buChar char="Ø"/>
            </a:pPr>
            <a:r>
              <a:rPr lang="de-DE" sz="1600" dirty="0"/>
              <a:t>Abrasionen oder starke Erosionen </a:t>
            </a:r>
          </a:p>
          <a:p>
            <a:pPr marL="0" indent="0">
              <a:buNone/>
            </a:pPr>
            <a:endParaRPr lang="de-DE" sz="1600" dirty="0"/>
          </a:p>
          <a:p>
            <a:pPr>
              <a:buFont typeface="Wingdings" pitchFamily="2" charset="2"/>
              <a:buChar char="ü"/>
            </a:pPr>
            <a:r>
              <a:rPr lang="de-DE" sz="1600" dirty="0"/>
              <a:t>Erhalt durch Füllungen nicht mehr möglich</a:t>
            </a:r>
          </a:p>
        </p:txBody>
      </p:sp>
    </p:spTree>
    <p:extLst>
      <p:ext uri="{BB962C8B-B14F-4D97-AF65-F5344CB8AC3E}">
        <p14:creationId xmlns:p14="http://schemas.microsoft.com/office/powerpoint/2010/main" val="3072075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92500" lnSpcReduction="10000"/>
          </a:bodyPr>
          <a:lstStyle/>
          <a:p>
            <a:pPr marL="0" indent="0">
              <a:buNone/>
              <a:defRPr/>
            </a:pPr>
            <a:r>
              <a:rPr lang="de-DE" sz="2000" b="1" u="sng" dirty="0"/>
              <a:t>Ü</a:t>
            </a:r>
            <a:r>
              <a:rPr lang="de-DE" sz="2200" b="1" u="sng" dirty="0"/>
              <a:t>bersicht der verschiedenen Kronenarten</a:t>
            </a:r>
          </a:p>
          <a:p>
            <a:pPr marL="0" indent="0">
              <a:buNone/>
              <a:defRPr/>
            </a:pPr>
            <a:r>
              <a:rPr lang="de-DE" sz="1700" b="1" u="sng" dirty="0"/>
              <a:t>Komplette Zerstörung der klinischen Krone</a:t>
            </a:r>
          </a:p>
          <a:p>
            <a:pPr marL="0" indent="0">
              <a:buNone/>
              <a:defRPr/>
            </a:pPr>
            <a:endParaRPr sz="2000" b="1" u="sng"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r>
              <a:rPr lang="de-DE" sz="1700" b="1" u="sng" dirty="0"/>
              <a:t>Partielle Defekte der klinischen Kronen, nur teilweise Überkronung</a:t>
            </a:r>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r>
              <a:rPr lang="de-DE" sz="1600" dirty="0"/>
              <a:t>					Metalle und Keramiken möglich</a:t>
            </a:r>
          </a:p>
        </p:txBody>
      </p:sp>
      <p:sp>
        <p:nvSpPr>
          <p:cNvPr id="2" name="Abgerundetes Rechteck 1">
            <a:extLst>
              <a:ext uri="{FF2B5EF4-FFF2-40B4-BE49-F238E27FC236}">
                <a16:creationId xmlns:a16="http://schemas.microsoft.com/office/drawing/2014/main" id="{974BFB08-4A13-F544-9473-2CE93EE65E13}"/>
              </a:ext>
            </a:extLst>
          </p:cNvPr>
          <p:cNvSpPr/>
          <p:nvPr/>
        </p:nvSpPr>
        <p:spPr bwMode="auto">
          <a:xfrm>
            <a:off x="395539" y="2763832"/>
            <a:ext cx="1728192" cy="51334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a:p>
        </p:txBody>
      </p:sp>
      <p:sp>
        <p:nvSpPr>
          <p:cNvPr id="6" name="Abgerundetes Rechteck 5">
            <a:extLst>
              <a:ext uri="{FF2B5EF4-FFF2-40B4-BE49-F238E27FC236}">
                <a16:creationId xmlns:a16="http://schemas.microsoft.com/office/drawing/2014/main" id="{FC9ECA0D-E7BD-F143-8ABE-DE1B9D13E407}"/>
              </a:ext>
            </a:extLst>
          </p:cNvPr>
          <p:cNvSpPr/>
          <p:nvPr/>
        </p:nvSpPr>
        <p:spPr bwMode="auto">
          <a:xfrm>
            <a:off x="2494580" y="2732388"/>
            <a:ext cx="1816053" cy="54479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Verblendkronen</a:t>
            </a:r>
          </a:p>
        </p:txBody>
      </p:sp>
      <p:sp>
        <p:nvSpPr>
          <p:cNvPr id="3" name="Textfeld 2">
            <a:extLst>
              <a:ext uri="{FF2B5EF4-FFF2-40B4-BE49-F238E27FC236}">
                <a16:creationId xmlns:a16="http://schemas.microsoft.com/office/drawing/2014/main" id="{51A27BDF-D068-9A41-9B24-05CC785E9A1A}"/>
              </a:ext>
            </a:extLst>
          </p:cNvPr>
          <p:cNvSpPr txBox="1"/>
          <p:nvPr/>
        </p:nvSpPr>
        <p:spPr bwMode="auto">
          <a:xfrm>
            <a:off x="393571" y="2813033"/>
            <a:ext cx="1728192" cy="369332"/>
          </a:xfrm>
          <a:prstGeom prst="rect">
            <a:avLst/>
          </a:prstGeom>
          <a:noFill/>
        </p:spPr>
        <p:txBody>
          <a:bodyPr wrap="square" rtlCol="0">
            <a:spAutoFit/>
          </a:bodyPr>
          <a:lstStyle/>
          <a:p>
            <a:pPr algn="ctr"/>
            <a:r>
              <a:rPr lang="de-DE" dirty="0"/>
              <a:t>Vollgusskronen </a:t>
            </a:r>
          </a:p>
        </p:txBody>
      </p:sp>
      <p:sp>
        <p:nvSpPr>
          <p:cNvPr id="8" name="Textfeld 7">
            <a:extLst>
              <a:ext uri="{FF2B5EF4-FFF2-40B4-BE49-F238E27FC236}">
                <a16:creationId xmlns:a16="http://schemas.microsoft.com/office/drawing/2014/main" id="{90F53F09-36C3-AE4C-A6CA-704F35FBB5D1}"/>
              </a:ext>
            </a:extLst>
          </p:cNvPr>
          <p:cNvSpPr txBox="1"/>
          <p:nvPr/>
        </p:nvSpPr>
        <p:spPr bwMode="auto">
          <a:xfrm>
            <a:off x="611562" y="3697749"/>
            <a:ext cx="8075231" cy="646331"/>
          </a:xfrm>
          <a:prstGeom prst="rect">
            <a:avLst/>
          </a:prstGeom>
          <a:noFill/>
        </p:spPr>
        <p:txBody>
          <a:bodyPr wrap="square" rtlCol="0">
            <a:spAutoFit/>
          </a:bodyPr>
          <a:lstStyle/>
          <a:p>
            <a:r>
              <a:rPr lang="de-DE" dirty="0"/>
              <a:t>Reine Metall-		vestibulär-verblendet	 </a:t>
            </a:r>
            <a:r>
              <a:rPr lang="de-DE" dirty="0" err="1"/>
              <a:t>Jacket</a:t>
            </a:r>
            <a:r>
              <a:rPr lang="de-DE" dirty="0"/>
              <a:t>-Krone		      Teleskopkronen</a:t>
            </a:r>
          </a:p>
          <a:p>
            <a:r>
              <a:rPr lang="de-DE" dirty="0" err="1"/>
              <a:t>kronen</a:t>
            </a:r>
            <a:r>
              <a:rPr lang="de-DE" dirty="0"/>
              <a:t>			vollverblendet							      </a:t>
            </a:r>
            <a:r>
              <a:rPr lang="de-DE" dirty="0" err="1"/>
              <a:t>Konuskronen</a:t>
            </a:r>
            <a:endParaRPr lang="de-DE" dirty="0"/>
          </a:p>
        </p:txBody>
      </p:sp>
      <p:cxnSp>
        <p:nvCxnSpPr>
          <p:cNvPr id="10" name="Gerade Verbindung mit Pfeil 9">
            <a:extLst>
              <a:ext uri="{FF2B5EF4-FFF2-40B4-BE49-F238E27FC236}">
                <a16:creationId xmlns:a16="http://schemas.microsoft.com/office/drawing/2014/main" id="{2E23C736-78CD-0447-8E98-34620D49CF9F}"/>
              </a:ext>
            </a:extLst>
          </p:cNvPr>
          <p:cNvCxnSpPr/>
          <p:nvPr/>
        </p:nvCxnSpPr>
        <p:spPr bwMode="auto">
          <a:xfrm>
            <a:off x="1257667" y="3338990"/>
            <a:ext cx="0" cy="28803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4" name="Gerade Verbindung mit Pfeil 13">
            <a:extLst>
              <a:ext uri="{FF2B5EF4-FFF2-40B4-BE49-F238E27FC236}">
                <a16:creationId xmlns:a16="http://schemas.microsoft.com/office/drawing/2014/main" id="{53FA1433-9A46-F84C-9B35-D991D189A04F}"/>
              </a:ext>
            </a:extLst>
          </p:cNvPr>
          <p:cNvCxnSpPr>
            <a:cxnSpLocks/>
          </p:cNvCxnSpPr>
          <p:nvPr/>
        </p:nvCxnSpPr>
        <p:spPr bwMode="auto">
          <a:xfrm>
            <a:off x="7733955" y="3355848"/>
            <a:ext cx="0" cy="28803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6" name="Gerade Verbindung mit Pfeil 15">
            <a:extLst>
              <a:ext uri="{FF2B5EF4-FFF2-40B4-BE49-F238E27FC236}">
                <a16:creationId xmlns:a16="http://schemas.microsoft.com/office/drawing/2014/main" id="{2D822545-B1E5-B746-A583-32D7C848A4CD}"/>
              </a:ext>
            </a:extLst>
          </p:cNvPr>
          <p:cNvCxnSpPr/>
          <p:nvPr/>
        </p:nvCxnSpPr>
        <p:spPr bwMode="auto">
          <a:xfrm>
            <a:off x="4181128" y="5517232"/>
            <a:ext cx="0" cy="216024"/>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13" name="Abgerundetes Rechteck 12">
            <a:extLst>
              <a:ext uri="{FF2B5EF4-FFF2-40B4-BE49-F238E27FC236}">
                <a16:creationId xmlns:a16="http://schemas.microsoft.com/office/drawing/2014/main" id="{D29B5835-D3EC-7143-86D5-7376C7DC95DC}"/>
              </a:ext>
            </a:extLst>
          </p:cNvPr>
          <p:cNvSpPr/>
          <p:nvPr/>
        </p:nvSpPr>
        <p:spPr bwMode="auto">
          <a:xfrm>
            <a:off x="4768850" y="2702073"/>
            <a:ext cx="1728192" cy="57510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Mantelkronen</a:t>
            </a:r>
          </a:p>
        </p:txBody>
      </p:sp>
      <p:sp>
        <p:nvSpPr>
          <p:cNvPr id="15" name="Abgerundetes Rechteck 14">
            <a:extLst>
              <a:ext uri="{FF2B5EF4-FFF2-40B4-BE49-F238E27FC236}">
                <a16:creationId xmlns:a16="http://schemas.microsoft.com/office/drawing/2014/main" id="{6F468340-AF69-A946-9340-8DCBEDB8BA7C}"/>
              </a:ext>
            </a:extLst>
          </p:cNvPr>
          <p:cNvSpPr/>
          <p:nvPr/>
        </p:nvSpPr>
        <p:spPr bwMode="auto">
          <a:xfrm>
            <a:off x="3317032" y="4888039"/>
            <a:ext cx="1728192" cy="51334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Teilkronen</a:t>
            </a:r>
          </a:p>
        </p:txBody>
      </p:sp>
      <p:sp>
        <p:nvSpPr>
          <p:cNvPr id="17" name="Abgerundetes Rechteck 16">
            <a:extLst>
              <a:ext uri="{FF2B5EF4-FFF2-40B4-BE49-F238E27FC236}">
                <a16:creationId xmlns:a16="http://schemas.microsoft.com/office/drawing/2014/main" id="{A541C165-5F63-6040-A277-7DAABBACFCF1}"/>
              </a:ext>
            </a:extLst>
          </p:cNvPr>
          <p:cNvSpPr/>
          <p:nvPr/>
        </p:nvSpPr>
        <p:spPr bwMode="auto">
          <a:xfrm>
            <a:off x="6869859" y="2671973"/>
            <a:ext cx="1728192" cy="614054"/>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Doppelkronen</a:t>
            </a:r>
          </a:p>
        </p:txBody>
      </p:sp>
      <p:cxnSp>
        <p:nvCxnSpPr>
          <p:cNvPr id="20" name="Gerade Verbindung mit Pfeil 19">
            <a:extLst>
              <a:ext uri="{FF2B5EF4-FFF2-40B4-BE49-F238E27FC236}">
                <a16:creationId xmlns:a16="http://schemas.microsoft.com/office/drawing/2014/main" id="{44A2A5D9-7D48-E64D-AD1B-79CD36B01C2A}"/>
              </a:ext>
            </a:extLst>
          </p:cNvPr>
          <p:cNvCxnSpPr>
            <a:cxnSpLocks/>
          </p:cNvCxnSpPr>
          <p:nvPr/>
        </p:nvCxnSpPr>
        <p:spPr bwMode="auto">
          <a:xfrm>
            <a:off x="5620362" y="3356992"/>
            <a:ext cx="0" cy="28803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21" name="Gerade Verbindung mit Pfeil 20">
            <a:extLst>
              <a:ext uri="{FF2B5EF4-FFF2-40B4-BE49-F238E27FC236}">
                <a16:creationId xmlns:a16="http://schemas.microsoft.com/office/drawing/2014/main" id="{D4063915-137C-1E45-B6BF-68B4AE6CEB73}"/>
              </a:ext>
            </a:extLst>
          </p:cNvPr>
          <p:cNvCxnSpPr>
            <a:cxnSpLocks/>
          </p:cNvCxnSpPr>
          <p:nvPr/>
        </p:nvCxnSpPr>
        <p:spPr bwMode="auto">
          <a:xfrm>
            <a:off x="3402606" y="3356992"/>
            <a:ext cx="0" cy="252028"/>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7" name="Textfeld 6">
            <a:extLst>
              <a:ext uri="{FF2B5EF4-FFF2-40B4-BE49-F238E27FC236}">
                <a16:creationId xmlns:a16="http://schemas.microsoft.com/office/drawing/2014/main" id="{93DCF8A4-49A8-487D-BC5F-CEC853091F53}"/>
              </a:ext>
            </a:extLst>
          </p:cNvPr>
          <p:cNvSpPr txBox="1"/>
          <p:nvPr/>
        </p:nvSpPr>
        <p:spPr bwMode="auto">
          <a:xfrm>
            <a:off x="6514711" y="4273694"/>
            <a:ext cx="2525050" cy="246221"/>
          </a:xfrm>
          <a:prstGeom prst="rect">
            <a:avLst/>
          </a:prstGeom>
          <a:noFill/>
        </p:spPr>
        <p:txBody>
          <a:bodyPr wrap="none" rtlCol="0">
            <a:spAutoFit/>
          </a:bodyPr>
          <a:lstStyle/>
          <a:p>
            <a:r>
              <a:rPr lang="de-DE" sz="1000" dirty="0">
                <a:latin typeface="Arial" panose="020B0604020202020204" pitchFamily="34" charset="0"/>
                <a:cs typeface="Arial" panose="020B0604020202020204" pitchFamily="34" charset="0"/>
              </a:rPr>
              <a:t>(kombiniert festsitzend / herausnehmbar)</a:t>
            </a:r>
          </a:p>
        </p:txBody>
      </p:sp>
    </p:spTree>
    <p:extLst>
      <p:ext uri="{BB962C8B-B14F-4D97-AF65-F5344CB8AC3E}">
        <p14:creationId xmlns:p14="http://schemas.microsoft.com/office/powerpoint/2010/main" val="4027971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Kronenarten</a:t>
            </a:r>
          </a:p>
          <a:p>
            <a:pPr>
              <a:buFont typeface="Wingdings" pitchFamily="2" charset="2"/>
              <a:buChar char="ü"/>
            </a:pPr>
            <a:endParaRPr lang="de-DE" b="1" u="sng" dirty="0"/>
          </a:p>
          <a:p>
            <a:pPr marL="0" indent="0">
              <a:buNone/>
            </a:pPr>
            <a:r>
              <a:rPr lang="de-DE" sz="1600" b="1" u="sng" dirty="0"/>
              <a:t>Vollgusskrone: (Seitenzahnbereich)</a:t>
            </a:r>
          </a:p>
          <a:p>
            <a:pPr marL="0" indent="0">
              <a:buNone/>
            </a:pPr>
            <a:endParaRPr lang="de-DE" sz="1600" b="1" u="sng" dirty="0"/>
          </a:p>
          <a:p>
            <a:pPr lvl="1">
              <a:buFont typeface="Wingdings" pitchFamily="2" charset="2"/>
              <a:buChar char="Ø"/>
            </a:pPr>
            <a:r>
              <a:rPr lang="de-DE" sz="1600" dirty="0"/>
              <a:t>Nicht-Edelmetall = NEM (Chrom, Kobalt, Molybdän)</a:t>
            </a:r>
          </a:p>
          <a:p>
            <a:pPr lvl="1">
              <a:buFont typeface="Wingdings" pitchFamily="2" charset="2"/>
              <a:buChar char="Ø"/>
            </a:pPr>
            <a:r>
              <a:rPr lang="de-DE" sz="1600" dirty="0"/>
              <a:t>Edelmetall (Gold, Platin, Palladium)</a:t>
            </a:r>
          </a:p>
          <a:p>
            <a:pPr>
              <a:buFont typeface="Wingdings" pitchFamily="2" charset="2"/>
              <a:buChar char="ü"/>
            </a:pPr>
            <a:endParaRPr lang="de-DE" sz="1600" b="1" u="sng" dirty="0"/>
          </a:p>
          <a:p>
            <a:pPr>
              <a:buFont typeface="Wingdings" pitchFamily="2" charset="2"/>
              <a:buChar char="ü"/>
            </a:pPr>
            <a:r>
              <a:rPr lang="de-DE" sz="1600" dirty="0"/>
              <a:t>Metallallergien möglich, trotz guter Biokompatibilität</a:t>
            </a:r>
          </a:p>
          <a:p>
            <a:pPr>
              <a:buFont typeface="Wingdings" pitchFamily="2" charset="2"/>
              <a:buChar char="ü"/>
            </a:pPr>
            <a:endParaRPr lang="de-DE" sz="1600" dirty="0"/>
          </a:p>
          <a:p>
            <a:pPr>
              <a:buFont typeface="Wingdings" pitchFamily="2" charset="2"/>
              <a:buChar char="ü"/>
            </a:pPr>
            <a:r>
              <a:rPr lang="de-DE" sz="1600" dirty="0"/>
              <a:t>Oxidierungsprozesse / elektrische Ströme möglich bei gleichzeitiger Verwendung von NEM und Edelmetall im Mund </a:t>
            </a:r>
          </a:p>
        </p:txBody>
      </p:sp>
    </p:spTree>
    <p:extLst>
      <p:ext uri="{BB962C8B-B14F-4D97-AF65-F5344CB8AC3E}">
        <p14:creationId xmlns:p14="http://schemas.microsoft.com/office/powerpoint/2010/main" val="2038651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Verblendkronen</a:t>
            </a:r>
          </a:p>
          <a:p>
            <a:pPr marL="0" indent="0">
              <a:buNone/>
            </a:pPr>
            <a:endParaRPr lang="de-DE" sz="1600" b="1" u="sng" dirty="0"/>
          </a:p>
          <a:p>
            <a:pPr marL="0" indent="0">
              <a:buNone/>
            </a:pPr>
            <a:endParaRPr lang="de-DE" sz="1600" b="1" u="sng" dirty="0"/>
          </a:p>
        </p:txBody>
      </p:sp>
      <p:sp>
        <p:nvSpPr>
          <p:cNvPr id="4" name="Abgerundetes Rechteck 3">
            <a:extLst>
              <a:ext uri="{FF2B5EF4-FFF2-40B4-BE49-F238E27FC236}">
                <a16:creationId xmlns:a16="http://schemas.microsoft.com/office/drawing/2014/main" id="{C2681093-1D16-194A-8556-10AA2B1ADED3}"/>
              </a:ext>
            </a:extLst>
          </p:cNvPr>
          <p:cNvSpPr/>
          <p:nvPr/>
        </p:nvSpPr>
        <p:spPr bwMode="auto">
          <a:xfrm>
            <a:off x="899592" y="3212976"/>
            <a:ext cx="3240360" cy="2880320"/>
          </a:xfrm>
          <a:prstGeom prst="roundRect">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1684FEF1-9BCB-234A-B5DE-96C62E6E0A1E}"/>
              </a:ext>
            </a:extLst>
          </p:cNvPr>
          <p:cNvSpPr/>
          <p:nvPr/>
        </p:nvSpPr>
        <p:spPr bwMode="auto">
          <a:xfrm>
            <a:off x="5004048" y="3212976"/>
            <a:ext cx="3240360" cy="2880320"/>
          </a:xfrm>
          <a:prstGeom prst="roundRect">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sp>
        <p:nvSpPr>
          <p:cNvPr id="6" name="Textfeld 5">
            <a:extLst>
              <a:ext uri="{FF2B5EF4-FFF2-40B4-BE49-F238E27FC236}">
                <a16:creationId xmlns:a16="http://schemas.microsoft.com/office/drawing/2014/main" id="{4279DE1B-5AFA-6443-BC76-F0C6BBA56BCC}"/>
              </a:ext>
            </a:extLst>
          </p:cNvPr>
          <p:cNvSpPr txBox="1"/>
          <p:nvPr/>
        </p:nvSpPr>
        <p:spPr bwMode="auto">
          <a:xfrm>
            <a:off x="854364" y="2566065"/>
            <a:ext cx="2736304" cy="3908762"/>
          </a:xfrm>
          <a:prstGeom prst="rect">
            <a:avLst/>
          </a:prstGeom>
          <a:noFill/>
        </p:spPr>
        <p:txBody>
          <a:bodyPr wrap="square" rtlCol="0">
            <a:spAutoFit/>
          </a:bodyPr>
          <a:lstStyle/>
          <a:p>
            <a:r>
              <a:rPr lang="de-DE" sz="1600" b="1" i="1" u="sng" dirty="0">
                <a:latin typeface="+mn-ea"/>
              </a:rPr>
              <a:t>vestibulär verblendet</a:t>
            </a:r>
          </a:p>
          <a:p>
            <a:pPr marL="285750" indent="-285750">
              <a:buFont typeface="Wingdings" pitchFamily="2" charset="2"/>
              <a:buChar char="ü"/>
            </a:pPr>
            <a:endParaRPr lang="de-DE" sz="1400" b="1" u="sng" dirty="0">
              <a:latin typeface="+mn-ea"/>
            </a:endParaRPr>
          </a:p>
          <a:p>
            <a:pPr marL="285750" indent="-285750">
              <a:buFont typeface="Wingdings" pitchFamily="2" charset="2"/>
              <a:buChar char="ü"/>
            </a:pPr>
            <a:r>
              <a:rPr lang="de-DE" sz="1400" dirty="0">
                <a:latin typeface="+mn-ea"/>
              </a:rPr>
              <a:t>Regelversorgung: 	15-25</a:t>
            </a:r>
          </a:p>
          <a:p>
            <a:r>
              <a:rPr lang="de-DE" sz="1400" dirty="0">
                <a:latin typeface="+mn-ea"/>
              </a:rPr>
              <a:t>		          	34-44</a:t>
            </a:r>
          </a:p>
          <a:p>
            <a:pPr marL="285750" indent="-285750">
              <a:buFont typeface="Wingdings" pitchFamily="2" charset="2"/>
              <a:buChar char="ü"/>
            </a:pPr>
            <a:r>
              <a:rPr lang="de-DE" sz="1400" dirty="0">
                <a:latin typeface="+mn-ea"/>
              </a:rPr>
              <a:t>Zahnumfassendes, oral sichtbares Metallgerüst (NEM/EM) mit vestibulärer Verblendung aus Keramik oder Kunststoff</a:t>
            </a:r>
          </a:p>
          <a:p>
            <a:endParaRPr lang="de-DE" sz="1400" dirty="0">
              <a:latin typeface="+mn-ea"/>
            </a:endParaRPr>
          </a:p>
          <a:p>
            <a:r>
              <a:rPr lang="de-DE" sz="1400" dirty="0">
                <a:latin typeface="+mn-ea"/>
              </a:rPr>
              <a:t>Problematiken:</a:t>
            </a:r>
          </a:p>
          <a:p>
            <a:pPr marL="285750" indent="-285750">
              <a:buFont typeface="Wingdings" pitchFamily="2" charset="2"/>
              <a:buChar char="ü"/>
            </a:pPr>
            <a:r>
              <a:rPr lang="de-DE" sz="1400" dirty="0">
                <a:latin typeface="+mn-ea"/>
              </a:rPr>
              <a:t>Abplatzungen der Verblendmasse möglich</a:t>
            </a:r>
          </a:p>
          <a:p>
            <a:pPr marL="285750" indent="-285750">
              <a:buFont typeface="Wingdings" pitchFamily="2" charset="2"/>
              <a:buChar char="ü"/>
            </a:pPr>
            <a:r>
              <a:rPr lang="de-DE" sz="1400" dirty="0">
                <a:latin typeface="+mn-ea"/>
              </a:rPr>
              <a:t>Metallränder sichtbar, wenn Zahnfleisch rückläufig</a:t>
            </a:r>
          </a:p>
          <a:p>
            <a:pPr marL="285750" indent="-285750">
              <a:buFont typeface="Wingdings" pitchFamily="2" charset="2"/>
              <a:buChar char="ü"/>
            </a:pPr>
            <a:r>
              <a:rPr lang="de-DE" sz="1400" dirty="0">
                <a:latin typeface="+mn-ea"/>
              </a:rPr>
              <a:t>Ästhetik</a:t>
            </a:r>
          </a:p>
          <a:p>
            <a:endParaRPr lang="de-DE" dirty="0"/>
          </a:p>
        </p:txBody>
      </p:sp>
      <p:sp>
        <p:nvSpPr>
          <p:cNvPr id="7" name="Textfeld 6">
            <a:extLst>
              <a:ext uri="{FF2B5EF4-FFF2-40B4-BE49-F238E27FC236}">
                <a16:creationId xmlns:a16="http://schemas.microsoft.com/office/drawing/2014/main" id="{8EB33174-2042-2D4A-B5EF-47678406EDE2}"/>
              </a:ext>
            </a:extLst>
          </p:cNvPr>
          <p:cNvSpPr txBox="1"/>
          <p:nvPr/>
        </p:nvSpPr>
        <p:spPr bwMode="auto">
          <a:xfrm>
            <a:off x="5197594" y="2566065"/>
            <a:ext cx="2808312" cy="2769989"/>
          </a:xfrm>
          <a:prstGeom prst="rect">
            <a:avLst/>
          </a:prstGeom>
          <a:noFill/>
        </p:spPr>
        <p:txBody>
          <a:bodyPr wrap="square" rtlCol="0">
            <a:spAutoFit/>
          </a:bodyPr>
          <a:lstStyle/>
          <a:p>
            <a:r>
              <a:rPr lang="de-DE" sz="1600" b="1" i="1" u="sng" dirty="0">
                <a:latin typeface="+mn-ea"/>
              </a:rPr>
              <a:t>Vollverblendet Kronen</a:t>
            </a:r>
          </a:p>
          <a:p>
            <a:endParaRPr lang="de-DE" sz="1400" b="1" i="1" u="sng" dirty="0">
              <a:latin typeface="+mn-ea"/>
            </a:endParaRPr>
          </a:p>
          <a:p>
            <a:pPr marL="285750" indent="-285750">
              <a:buFont typeface="Wingdings" pitchFamily="2" charset="2"/>
              <a:buChar char="ü"/>
            </a:pPr>
            <a:r>
              <a:rPr lang="de-DE" sz="1400" dirty="0">
                <a:latin typeface="+mn-ea"/>
              </a:rPr>
              <a:t>Keine Regelversorgung</a:t>
            </a:r>
          </a:p>
          <a:p>
            <a:pPr marL="285750" indent="-285750">
              <a:buFont typeface="Wingdings" pitchFamily="2" charset="2"/>
              <a:buChar char="ü"/>
            </a:pPr>
            <a:r>
              <a:rPr lang="de-DE" sz="1400" dirty="0">
                <a:latin typeface="+mn-ea"/>
              </a:rPr>
              <a:t>Zahnumfassendes Metallgerüst, vollständige Verblendmasse in Keramik</a:t>
            </a:r>
          </a:p>
          <a:p>
            <a:endParaRPr lang="de-DE" sz="1400" dirty="0">
              <a:latin typeface="+mn-ea"/>
            </a:endParaRPr>
          </a:p>
          <a:p>
            <a:pPr marL="285750" indent="-285750">
              <a:buFont typeface="Wingdings" pitchFamily="2" charset="2"/>
              <a:buChar char="ü"/>
            </a:pPr>
            <a:r>
              <a:rPr lang="de-DE" sz="1400" dirty="0">
                <a:latin typeface="+mn-ea"/>
              </a:rPr>
              <a:t>ästhetisch hochwertiger </a:t>
            </a:r>
          </a:p>
          <a:p>
            <a:pPr marL="285750" indent="-285750">
              <a:buFont typeface="Wingdings" pitchFamily="2" charset="2"/>
              <a:buChar char="ü"/>
            </a:pPr>
            <a:r>
              <a:rPr lang="de-DE" sz="1400" dirty="0">
                <a:latin typeface="+mn-ea"/>
              </a:rPr>
              <a:t>Abplatzungen möglich</a:t>
            </a:r>
          </a:p>
          <a:p>
            <a:pPr marL="285750" indent="-285750">
              <a:buFont typeface="Wingdings" pitchFamily="2" charset="2"/>
              <a:buChar char="ü"/>
            </a:pPr>
            <a:r>
              <a:rPr lang="de-DE" sz="1400" dirty="0">
                <a:latin typeface="+mn-ea"/>
              </a:rPr>
              <a:t>Metallränder sichtbar, wenn ZF-Rückgang </a:t>
            </a:r>
          </a:p>
          <a:p>
            <a:endParaRPr lang="de-DE" dirty="0"/>
          </a:p>
        </p:txBody>
      </p:sp>
    </p:spTree>
    <p:extLst>
      <p:ext uri="{BB962C8B-B14F-4D97-AF65-F5344CB8AC3E}">
        <p14:creationId xmlns:p14="http://schemas.microsoft.com/office/powerpoint/2010/main" val="41900520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Kronenarten</a:t>
            </a:r>
          </a:p>
          <a:p>
            <a:pPr>
              <a:buFont typeface="Wingdings" pitchFamily="2" charset="2"/>
              <a:buChar char="ü"/>
            </a:pPr>
            <a:endParaRPr lang="de-DE" b="1" u="sng" dirty="0"/>
          </a:p>
          <a:p>
            <a:pPr marL="0" indent="0">
              <a:buNone/>
            </a:pPr>
            <a:r>
              <a:rPr lang="de-DE" sz="1600" b="1" u="sng" dirty="0"/>
              <a:t>Mantelkrone (vollkeramische Krone): </a:t>
            </a:r>
          </a:p>
          <a:p>
            <a:pPr marL="0" indent="0">
              <a:buNone/>
            </a:pPr>
            <a:endParaRPr lang="de-DE" sz="1600" b="1" u="sng" dirty="0"/>
          </a:p>
          <a:p>
            <a:pPr>
              <a:buFont typeface="Wingdings" panose="05000000000000000000" pitchFamily="2" charset="2"/>
              <a:buChar char="ü"/>
            </a:pPr>
            <a:r>
              <a:rPr lang="de-DE" sz="1600" dirty="0"/>
              <a:t>Vorteile:</a:t>
            </a:r>
          </a:p>
          <a:p>
            <a:pPr lvl="1">
              <a:buFont typeface="Wingdings" panose="05000000000000000000" pitchFamily="2" charset="2"/>
              <a:buChar char="Ø"/>
            </a:pPr>
            <a:r>
              <a:rPr lang="de-DE" sz="1600" dirty="0"/>
              <a:t>Höchste Ästhetik</a:t>
            </a:r>
          </a:p>
          <a:p>
            <a:pPr marL="457200" lvl="1" indent="0">
              <a:buNone/>
            </a:pPr>
            <a:endParaRPr lang="de-DE" sz="1600" dirty="0"/>
          </a:p>
          <a:p>
            <a:pPr>
              <a:buFont typeface="Wingdings" panose="05000000000000000000" pitchFamily="2" charset="2"/>
              <a:buChar char="ü"/>
            </a:pPr>
            <a:r>
              <a:rPr lang="de-DE" sz="1600" dirty="0"/>
              <a:t>keine Regelversorgung</a:t>
            </a:r>
          </a:p>
          <a:p>
            <a:pPr marL="0" indent="0">
              <a:buNone/>
            </a:pPr>
            <a:endParaRPr lang="de-DE" sz="1600" dirty="0"/>
          </a:p>
          <a:p>
            <a:pPr>
              <a:buFont typeface="Wingdings" panose="05000000000000000000" pitchFamily="2" charset="2"/>
              <a:buChar char="ü"/>
            </a:pPr>
            <a:r>
              <a:rPr lang="de-DE" sz="1600" dirty="0"/>
              <a:t>Problematiken:</a:t>
            </a:r>
          </a:p>
          <a:p>
            <a:pPr lvl="1">
              <a:buFont typeface="Wingdings" panose="05000000000000000000" pitchFamily="2" charset="2"/>
              <a:buChar char="Ø"/>
            </a:pPr>
            <a:r>
              <a:rPr lang="de-DE" sz="1600" dirty="0"/>
              <a:t>hoher Substanzabtrag nötig, um Mindestmaterialstärke zu gewährleisten</a:t>
            </a:r>
          </a:p>
          <a:p>
            <a:pPr lvl="1">
              <a:buFont typeface="Wingdings" panose="05000000000000000000" pitchFamily="2" charset="2"/>
              <a:buChar char="Ø"/>
            </a:pPr>
            <a:r>
              <a:rPr lang="de-DE" sz="1600" dirty="0"/>
              <a:t>cave: Pulpa</a:t>
            </a:r>
          </a:p>
          <a:p>
            <a:pPr lvl="1">
              <a:buFont typeface="Wingdings" panose="05000000000000000000" pitchFamily="2" charset="2"/>
              <a:buChar char="Ø"/>
            </a:pPr>
            <a:r>
              <a:rPr lang="de-DE" sz="1600" dirty="0"/>
              <a:t>aufwändiger Herstellungsprozess</a:t>
            </a:r>
          </a:p>
          <a:p>
            <a:pPr lvl="1">
              <a:buFont typeface="Wingdings" panose="05000000000000000000" pitchFamily="2" charset="2"/>
              <a:buChar char="Ø"/>
            </a:pPr>
            <a:r>
              <a:rPr lang="de-DE" sz="1600" dirty="0"/>
              <a:t>Bruchanfälligkeit</a:t>
            </a:r>
          </a:p>
          <a:p>
            <a:pPr lvl="1">
              <a:buFont typeface="Wingdings" panose="05000000000000000000" pitchFamily="2" charset="2"/>
              <a:buChar char="Ø"/>
            </a:pPr>
            <a:endParaRPr lang="de-DE" sz="1600" dirty="0"/>
          </a:p>
          <a:p>
            <a:pPr marL="0" indent="0">
              <a:buNone/>
            </a:pPr>
            <a:endParaRPr lang="de-DE" sz="1600" b="1" u="sng" dirty="0"/>
          </a:p>
          <a:p>
            <a:pPr marL="0" indent="0">
              <a:buNone/>
            </a:pPr>
            <a:endParaRPr lang="de-DE" sz="1600" dirty="0"/>
          </a:p>
        </p:txBody>
      </p:sp>
    </p:spTree>
    <p:extLst>
      <p:ext uri="{BB962C8B-B14F-4D97-AF65-F5344CB8AC3E}">
        <p14:creationId xmlns:p14="http://schemas.microsoft.com/office/powerpoint/2010/main" val="4145304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Kronenarten</a:t>
            </a:r>
          </a:p>
          <a:p>
            <a:pPr>
              <a:buFont typeface="Wingdings" pitchFamily="2" charset="2"/>
              <a:buChar char="ü"/>
            </a:pPr>
            <a:endParaRPr lang="de-DE" b="1" u="sng" dirty="0"/>
          </a:p>
          <a:p>
            <a:pPr marL="0" indent="0">
              <a:buNone/>
            </a:pPr>
            <a:r>
              <a:rPr lang="de-DE" sz="1600" b="1" u="sng" dirty="0"/>
              <a:t>Teilkronen: </a:t>
            </a:r>
          </a:p>
          <a:p>
            <a:pPr marL="0" indent="0">
              <a:buNone/>
            </a:pPr>
            <a:endParaRPr lang="de-DE" sz="1600" b="1" u="sng" dirty="0"/>
          </a:p>
          <a:p>
            <a:pPr>
              <a:buClr>
                <a:schemeClr val="tx1"/>
              </a:buClr>
              <a:buFont typeface="Wingdings" panose="05000000000000000000" pitchFamily="2" charset="2"/>
              <a:buChar char="ü"/>
            </a:pPr>
            <a:r>
              <a:rPr lang="de-DE" sz="1600" dirty="0">
                <a:solidFill>
                  <a:srgbClr val="FF0000"/>
                </a:solidFill>
              </a:rPr>
              <a:t>N</a:t>
            </a:r>
            <a:r>
              <a:rPr lang="de-DE" sz="1600" dirty="0"/>
              <a:t>icht-</a:t>
            </a:r>
            <a:r>
              <a:rPr lang="de-DE" sz="1600" dirty="0">
                <a:solidFill>
                  <a:srgbClr val="00B050"/>
                </a:solidFill>
              </a:rPr>
              <a:t>E</a:t>
            </a:r>
            <a:r>
              <a:rPr lang="de-DE" sz="1600" dirty="0"/>
              <a:t>del</a:t>
            </a:r>
            <a:r>
              <a:rPr lang="de-DE" sz="1600" dirty="0">
                <a:solidFill>
                  <a:srgbClr val="00B0F0"/>
                </a:solidFill>
              </a:rPr>
              <a:t>m</a:t>
            </a:r>
            <a:r>
              <a:rPr lang="de-DE" sz="1600" dirty="0"/>
              <a:t>etall = </a:t>
            </a:r>
            <a:r>
              <a:rPr lang="de-DE" sz="1600" dirty="0">
                <a:solidFill>
                  <a:srgbClr val="FF0000"/>
                </a:solidFill>
              </a:rPr>
              <a:t>N</a:t>
            </a:r>
            <a:r>
              <a:rPr lang="de-DE" sz="1600" dirty="0">
                <a:solidFill>
                  <a:srgbClr val="00B050"/>
                </a:solidFill>
              </a:rPr>
              <a:t>E</a:t>
            </a:r>
            <a:r>
              <a:rPr lang="de-DE" sz="1600" dirty="0">
                <a:solidFill>
                  <a:srgbClr val="00B0F0"/>
                </a:solidFill>
              </a:rPr>
              <a:t>M</a:t>
            </a:r>
            <a:r>
              <a:rPr lang="de-DE" sz="1600" dirty="0"/>
              <a:t> (Chrom, Kobalt, Molybdän)</a:t>
            </a:r>
          </a:p>
          <a:p>
            <a:pPr>
              <a:buClr>
                <a:schemeClr val="tx1"/>
              </a:buClr>
              <a:buFont typeface="Wingdings" panose="05000000000000000000" pitchFamily="2" charset="2"/>
              <a:buChar char="ü"/>
            </a:pPr>
            <a:r>
              <a:rPr lang="de-DE" sz="1600" dirty="0">
                <a:solidFill>
                  <a:srgbClr val="00B050"/>
                </a:solidFill>
              </a:rPr>
              <a:t>E</a:t>
            </a:r>
            <a:r>
              <a:rPr lang="de-DE" sz="1600" dirty="0"/>
              <a:t>del</a:t>
            </a:r>
            <a:r>
              <a:rPr lang="de-DE" sz="1600" dirty="0">
                <a:solidFill>
                  <a:srgbClr val="00B0F0"/>
                </a:solidFill>
              </a:rPr>
              <a:t>m</a:t>
            </a:r>
            <a:r>
              <a:rPr lang="de-DE" sz="1600" dirty="0"/>
              <a:t>etall = </a:t>
            </a:r>
            <a:r>
              <a:rPr lang="de-DE" sz="1600" dirty="0">
                <a:solidFill>
                  <a:srgbClr val="00B050"/>
                </a:solidFill>
              </a:rPr>
              <a:t>E</a:t>
            </a:r>
            <a:r>
              <a:rPr lang="de-DE" sz="1600" dirty="0">
                <a:solidFill>
                  <a:srgbClr val="00B0F0"/>
                </a:solidFill>
              </a:rPr>
              <a:t>M </a:t>
            </a:r>
            <a:r>
              <a:rPr lang="de-DE" sz="1600" dirty="0"/>
              <a:t>(Gold, Platin, Palladium)</a:t>
            </a:r>
          </a:p>
          <a:p>
            <a:pPr>
              <a:buFont typeface="Wingdings" panose="05000000000000000000" pitchFamily="2" charset="2"/>
              <a:buChar char="ü"/>
            </a:pPr>
            <a:r>
              <a:rPr lang="de-DE" sz="1600" dirty="0"/>
              <a:t>Keramik</a:t>
            </a:r>
          </a:p>
          <a:p>
            <a:pPr marL="0" indent="0">
              <a:buNone/>
            </a:pPr>
            <a:endParaRPr lang="de-DE" sz="1600" b="1" u="sng" dirty="0"/>
          </a:p>
          <a:p>
            <a:pPr>
              <a:buFont typeface="Wingdings" pitchFamily="2" charset="2"/>
              <a:buChar char="ü"/>
            </a:pPr>
            <a:r>
              <a:rPr lang="de-DE" sz="1600" dirty="0"/>
              <a:t>partielle Defekte der natürlichen Zahnkrone, keine Vollpräparation nötig</a:t>
            </a:r>
          </a:p>
          <a:p>
            <a:pPr>
              <a:buFont typeface="Wingdings" pitchFamily="2" charset="2"/>
              <a:buChar char="ü"/>
            </a:pPr>
            <a:r>
              <a:rPr lang="de-DE" sz="1600" dirty="0"/>
              <a:t>Zahnsubstanzschonende Präparation, umfasst immer die gesamte Kaufläche</a:t>
            </a:r>
          </a:p>
        </p:txBody>
      </p:sp>
    </p:spTree>
    <p:extLst>
      <p:ext uri="{BB962C8B-B14F-4D97-AF65-F5344CB8AC3E}">
        <p14:creationId xmlns:p14="http://schemas.microsoft.com/office/powerpoint/2010/main" val="4081517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01CF73BE-F9A3-7140-A141-1FB4E02A338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1639" y="4968920"/>
            <a:ext cx="1568799" cy="1257301"/>
          </a:xfrm>
          <a:prstGeom prst="rect">
            <a:avLst/>
          </a:prstGeom>
        </p:spPr>
      </p:pic>
      <p:sp>
        <p:nvSpPr>
          <p:cNvPr id="6" name="Textfeld 5">
            <a:extLst>
              <a:ext uri="{FF2B5EF4-FFF2-40B4-BE49-F238E27FC236}">
                <a16:creationId xmlns:a16="http://schemas.microsoft.com/office/drawing/2014/main" id="{4279DE1B-5AFA-6443-BC76-F0C6BBA56BCC}"/>
              </a:ext>
            </a:extLst>
          </p:cNvPr>
          <p:cNvSpPr txBox="1"/>
          <p:nvPr/>
        </p:nvSpPr>
        <p:spPr bwMode="auto">
          <a:xfrm>
            <a:off x="899592" y="4061971"/>
            <a:ext cx="2736304" cy="2031325"/>
          </a:xfrm>
          <a:prstGeom prst="rect">
            <a:avLst/>
          </a:prstGeom>
          <a:noFill/>
        </p:spPr>
        <p:txBody>
          <a:bodyPr wrap="square" rtlCol="0">
            <a:spAutoFit/>
          </a:bodyPr>
          <a:lstStyle/>
          <a:p>
            <a:r>
              <a:rPr lang="de-DE" b="1" i="1" u="sng" dirty="0">
                <a:latin typeface="Arial" panose="020B0604020202020204" pitchFamily="34" charset="0"/>
                <a:cs typeface="Arial" panose="020B0604020202020204" pitchFamily="34" charset="0"/>
              </a:rPr>
              <a:t>Teleskopkrone:</a:t>
            </a:r>
          </a:p>
          <a:p>
            <a:endParaRPr lang="de-DE" b="1" i="1" u="sng" dirty="0">
              <a:latin typeface="Arial" panose="020B0604020202020204" pitchFamily="34" charset="0"/>
              <a:cs typeface="Arial" panose="020B0604020202020204" pitchFamily="34" charset="0"/>
            </a:endParaRPr>
          </a:p>
          <a:p>
            <a:pPr marL="285750" indent="-285750">
              <a:buFont typeface="Wingdings" pitchFamily="2" charset="2"/>
              <a:buChar char="ü"/>
            </a:pPr>
            <a:r>
              <a:rPr lang="de-DE" dirty="0" err="1">
                <a:latin typeface="Arial" panose="020B0604020202020204" pitchFamily="34" charset="0"/>
                <a:cs typeface="Arial" panose="020B0604020202020204" pitchFamily="34" charset="0"/>
              </a:rPr>
              <a:t>Parallelwandige</a:t>
            </a:r>
            <a:r>
              <a:rPr lang="de-DE" dirty="0">
                <a:latin typeface="Arial" panose="020B0604020202020204" pitchFamily="34" charset="0"/>
                <a:cs typeface="Arial" panose="020B0604020202020204" pitchFamily="34" charset="0"/>
              </a:rPr>
              <a:t> Primärkrone </a:t>
            </a:r>
          </a:p>
          <a:p>
            <a:endParaRPr lang="de-DE" b="1" i="1" u="sng" dirty="0">
              <a:latin typeface="Arial" panose="020B0604020202020204" pitchFamily="34" charset="0"/>
              <a:cs typeface="Arial" panose="020B0604020202020204" pitchFamily="34" charset="0"/>
            </a:endParaRPr>
          </a:p>
          <a:p>
            <a:endParaRPr lang="de-DE" b="1" u="sng"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pic>
        <p:nvPicPr>
          <p:cNvPr id="13" name="Grafik 12">
            <a:extLst>
              <a:ext uri="{FF2B5EF4-FFF2-40B4-BE49-F238E27FC236}">
                <a16:creationId xmlns:a16="http://schemas.microsoft.com/office/drawing/2014/main" id="{0309C1CE-7231-2C42-91B3-3DBF5ADA3C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72200" y="4968921"/>
            <a:ext cx="952500" cy="1257300"/>
          </a:xfrm>
          <a:prstGeom prst="rect">
            <a:avLst/>
          </a:prstGeom>
        </p:spPr>
      </p:pic>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Doppelkronen: </a:t>
            </a:r>
          </a:p>
          <a:p>
            <a:pPr marL="0" indent="0">
              <a:buNone/>
            </a:pPr>
            <a:r>
              <a:rPr lang="de-DE" sz="1600" b="1" u="sng" dirty="0"/>
              <a:t>Kronen bei herausnehmbar-festsitzendem Zahnersatz bei Modellguss- oder Cover-</a:t>
            </a:r>
            <a:r>
              <a:rPr lang="de-DE" sz="1600" b="1" u="sng" dirty="0" err="1"/>
              <a:t>Denture</a:t>
            </a:r>
            <a:r>
              <a:rPr lang="de-DE" sz="1600" b="1" u="sng" dirty="0"/>
              <a:t>-Prothesen</a:t>
            </a:r>
          </a:p>
          <a:p>
            <a:pPr marL="0" indent="0">
              <a:buNone/>
            </a:pPr>
            <a:endParaRPr lang="de-DE" sz="1600" b="1" u="sng" dirty="0"/>
          </a:p>
          <a:p>
            <a:pPr>
              <a:buFont typeface="Wingdings" pitchFamily="2" charset="2"/>
              <a:buChar char="ü"/>
            </a:pPr>
            <a:r>
              <a:rPr lang="de-DE" sz="1600" dirty="0"/>
              <a:t>Geteilte Kronen: Primärteil auf präparierten Stumpf zementiert, Sekundärteil in Prothese verankert 		präzise Passung</a:t>
            </a:r>
          </a:p>
          <a:p>
            <a:pPr>
              <a:buFont typeface="Wingdings" pitchFamily="2" charset="2"/>
              <a:buChar char="ü"/>
            </a:pPr>
            <a:r>
              <a:rPr lang="de-DE" sz="1600" dirty="0"/>
              <a:t>Hoher Zahnsubstanzverlust</a:t>
            </a:r>
          </a:p>
          <a:p>
            <a:pPr>
              <a:buFont typeface="Wingdings" pitchFamily="2" charset="2"/>
              <a:buChar char="ü"/>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b="1" u="sng" dirty="0"/>
          </a:p>
          <a:p>
            <a:pPr marL="0" indent="0">
              <a:buNone/>
            </a:pPr>
            <a:endParaRPr lang="de-DE" sz="1600" b="1" u="sng" dirty="0"/>
          </a:p>
        </p:txBody>
      </p:sp>
      <p:sp>
        <p:nvSpPr>
          <p:cNvPr id="4" name="Abgerundetes Rechteck 3">
            <a:extLst>
              <a:ext uri="{FF2B5EF4-FFF2-40B4-BE49-F238E27FC236}">
                <a16:creationId xmlns:a16="http://schemas.microsoft.com/office/drawing/2014/main" id="{C2681093-1D16-194A-8556-10AA2B1ADED3}"/>
              </a:ext>
            </a:extLst>
          </p:cNvPr>
          <p:cNvSpPr/>
          <p:nvPr/>
        </p:nvSpPr>
        <p:spPr bwMode="auto">
          <a:xfrm>
            <a:off x="899592" y="3212976"/>
            <a:ext cx="3240360" cy="2880320"/>
          </a:xfrm>
          <a:prstGeom prst="roundRect">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1684FEF1-9BCB-234A-B5DE-96C62E6E0A1E}"/>
              </a:ext>
            </a:extLst>
          </p:cNvPr>
          <p:cNvSpPr/>
          <p:nvPr/>
        </p:nvSpPr>
        <p:spPr bwMode="auto">
          <a:xfrm>
            <a:off x="5004048" y="3212976"/>
            <a:ext cx="3240360" cy="2880320"/>
          </a:xfrm>
          <a:prstGeom prst="roundRect">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sp>
        <p:nvSpPr>
          <p:cNvPr id="7" name="Textfeld 6">
            <a:extLst>
              <a:ext uri="{FF2B5EF4-FFF2-40B4-BE49-F238E27FC236}">
                <a16:creationId xmlns:a16="http://schemas.microsoft.com/office/drawing/2014/main" id="{8EB33174-2042-2D4A-B5EF-47678406EDE2}"/>
              </a:ext>
            </a:extLst>
          </p:cNvPr>
          <p:cNvSpPr txBox="1"/>
          <p:nvPr/>
        </p:nvSpPr>
        <p:spPr bwMode="auto">
          <a:xfrm>
            <a:off x="5657292" y="4061971"/>
            <a:ext cx="2808312" cy="1754326"/>
          </a:xfrm>
          <a:prstGeom prst="rect">
            <a:avLst/>
          </a:prstGeom>
          <a:noFill/>
        </p:spPr>
        <p:txBody>
          <a:bodyPr wrap="square" rtlCol="0">
            <a:spAutoFit/>
          </a:bodyPr>
          <a:lstStyle/>
          <a:p>
            <a:r>
              <a:rPr lang="de-DE" b="1" i="1" u="sng" dirty="0" err="1">
                <a:latin typeface="Arial" panose="020B0604020202020204" pitchFamily="34" charset="0"/>
                <a:cs typeface="Arial" panose="020B0604020202020204" pitchFamily="34" charset="0"/>
              </a:rPr>
              <a:t>Konuskrone</a:t>
            </a:r>
            <a:r>
              <a:rPr lang="de-DE" b="1" i="1" u="sng" dirty="0">
                <a:latin typeface="Arial" panose="020B0604020202020204" pitchFamily="34" charset="0"/>
                <a:cs typeface="Arial" panose="020B0604020202020204" pitchFamily="34" charset="0"/>
              </a:rPr>
              <a:t>:</a:t>
            </a:r>
          </a:p>
          <a:p>
            <a:endParaRPr lang="de-DE" b="1" i="1" u="sng" dirty="0">
              <a:latin typeface="Arial" panose="020B0604020202020204" pitchFamily="34" charset="0"/>
              <a:cs typeface="Arial" panose="020B0604020202020204" pitchFamily="34" charset="0"/>
            </a:endParaRPr>
          </a:p>
          <a:p>
            <a:pPr marL="285750" indent="-285750">
              <a:buFont typeface="Wingdings" pitchFamily="2" charset="2"/>
              <a:buChar char="ü"/>
            </a:pPr>
            <a:r>
              <a:rPr lang="de-DE" dirty="0">
                <a:latin typeface="Arial" panose="020B0604020202020204" pitchFamily="34" charset="0"/>
                <a:cs typeface="Arial" panose="020B0604020202020204" pitchFamily="34" charset="0"/>
              </a:rPr>
              <a:t>Konische Wandung der Primärkrone</a:t>
            </a:r>
          </a:p>
          <a:p>
            <a:endParaRPr lang="de-DE" b="1" i="1" u="sng" dirty="0">
              <a:latin typeface="Arial" panose="020B0604020202020204" pitchFamily="34" charset="0"/>
              <a:cs typeface="Arial" panose="020B0604020202020204" pitchFamily="34" charset="0"/>
            </a:endParaRPr>
          </a:p>
          <a:p>
            <a:endParaRPr lang="de-DE" dirty="0">
              <a:latin typeface="Arial" panose="020B0604020202020204" pitchFamily="34" charset="0"/>
              <a:cs typeface="Arial" panose="020B0604020202020204" pitchFamily="34" charset="0"/>
            </a:endParaRPr>
          </a:p>
        </p:txBody>
      </p:sp>
      <p:cxnSp>
        <p:nvCxnSpPr>
          <p:cNvPr id="9" name="Gerade Verbindung mit Pfeil 8">
            <a:extLst>
              <a:ext uri="{FF2B5EF4-FFF2-40B4-BE49-F238E27FC236}">
                <a16:creationId xmlns:a16="http://schemas.microsoft.com/office/drawing/2014/main" id="{C423B320-0838-E942-A07F-B6C0376D15B7}"/>
              </a:ext>
            </a:extLst>
          </p:cNvPr>
          <p:cNvCxnSpPr/>
          <p:nvPr/>
        </p:nvCxnSpPr>
        <p:spPr bwMode="auto">
          <a:xfrm>
            <a:off x="3131840" y="3573016"/>
            <a:ext cx="360040"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14" name="Rechteck 13">
            <a:extLst>
              <a:ext uri="{FF2B5EF4-FFF2-40B4-BE49-F238E27FC236}">
                <a16:creationId xmlns:a16="http://schemas.microsoft.com/office/drawing/2014/main" id="{423EFF17-50EA-7E45-B1F3-BEA9E4A20138}"/>
              </a:ext>
            </a:extLst>
          </p:cNvPr>
          <p:cNvSpPr/>
          <p:nvPr/>
        </p:nvSpPr>
        <p:spPr bwMode="auto">
          <a:xfrm>
            <a:off x="7125857" y="5657963"/>
            <a:ext cx="397685" cy="29683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4125082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Brückenversorgungen:</a:t>
            </a:r>
          </a:p>
          <a:p>
            <a:pPr marL="0" indent="0">
              <a:buNone/>
            </a:pPr>
            <a:r>
              <a:rPr lang="de-DE" sz="1600" dirty="0"/>
              <a:t>festsitzender Ersatz von fehlenden Zähnen, durch Präparation der Nachbarzähne</a:t>
            </a:r>
          </a:p>
          <a:p>
            <a:pPr marL="0" indent="0">
              <a:buNone/>
            </a:pPr>
            <a:r>
              <a:rPr lang="de-DE" sz="1600" dirty="0"/>
              <a:t>Alternativen: </a:t>
            </a:r>
            <a:r>
              <a:rPr lang="de-DE" sz="1600" dirty="0" err="1"/>
              <a:t>Implantatversorgung</a:t>
            </a:r>
            <a:r>
              <a:rPr lang="de-DE" sz="1600" dirty="0"/>
              <a:t>, Modellgussprothese, Teleskopprothese</a:t>
            </a:r>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b="1" u="sng" dirty="0"/>
          </a:p>
          <a:p>
            <a:pPr marL="0" indent="0">
              <a:buNone/>
            </a:pPr>
            <a:endParaRPr lang="de-DE" sz="1600" b="1" u="sng" dirty="0"/>
          </a:p>
        </p:txBody>
      </p:sp>
      <p:sp>
        <p:nvSpPr>
          <p:cNvPr id="4" name="Abgerundetes Rechteck 3">
            <a:extLst>
              <a:ext uri="{FF2B5EF4-FFF2-40B4-BE49-F238E27FC236}">
                <a16:creationId xmlns:a16="http://schemas.microsoft.com/office/drawing/2014/main" id="{C2681093-1D16-194A-8556-10AA2B1ADED3}"/>
              </a:ext>
            </a:extLst>
          </p:cNvPr>
          <p:cNvSpPr/>
          <p:nvPr/>
        </p:nvSpPr>
        <p:spPr bwMode="auto">
          <a:xfrm>
            <a:off x="899592" y="3212976"/>
            <a:ext cx="3240360" cy="2880320"/>
          </a:xfrm>
          <a:prstGeom prst="roundRect">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1684FEF1-9BCB-234A-B5DE-96C62E6E0A1E}"/>
              </a:ext>
            </a:extLst>
          </p:cNvPr>
          <p:cNvSpPr/>
          <p:nvPr/>
        </p:nvSpPr>
        <p:spPr bwMode="auto">
          <a:xfrm>
            <a:off x="5004048" y="3212976"/>
            <a:ext cx="3240360" cy="2880320"/>
          </a:xfrm>
          <a:prstGeom prst="roundRect">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pic>
        <p:nvPicPr>
          <p:cNvPr id="6" name="Grafik 5">
            <a:extLst>
              <a:ext uri="{FF2B5EF4-FFF2-40B4-BE49-F238E27FC236}">
                <a16:creationId xmlns:a16="http://schemas.microsoft.com/office/drawing/2014/main" id="{761785D8-EDE9-1D46-80CC-7EE521DC0E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61964" y="2996952"/>
            <a:ext cx="5346340" cy="3024336"/>
          </a:xfrm>
          <a:prstGeom prst="rect">
            <a:avLst/>
          </a:prstGeom>
        </p:spPr>
      </p:pic>
    </p:spTree>
    <p:extLst>
      <p:ext uri="{BB962C8B-B14F-4D97-AF65-F5344CB8AC3E}">
        <p14:creationId xmlns:p14="http://schemas.microsoft.com/office/powerpoint/2010/main" val="21792945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1600" b="1" u="sng" dirty="0"/>
              <a:t>Brückenspannen:</a:t>
            </a:r>
          </a:p>
          <a:p>
            <a:pPr marL="0" indent="0">
              <a:buNone/>
            </a:pPr>
            <a:r>
              <a:rPr lang="de-DE" sz="1600" dirty="0"/>
              <a:t>     eine Lücke										mehrere Lücken</a:t>
            </a:r>
          </a:p>
          <a:p>
            <a:pPr marL="0" indent="0">
              <a:buNone/>
            </a:pPr>
            <a:endParaRPr lang="de-DE" sz="1600" b="1" u="sng" dirty="0"/>
          </a:p>
          <a:p>
            <a:pPr marL="0" indent="0">
              <a:buNone/>
            </a:pPr>
            <a:r>
              <a:rPr lang="de-DE" sz="1600" dirty="0" err="1"/>
              <a:t>einspannige</a:t>
            </a:r>
            <a:r>
              <a:rPr lang="de-DE" sz="1600" dirty="0"/>
              <a:t> Brücke							             </a:t>
            </a:r>
            <a:r>
              <a:rPr lang="de-DE" sz="1600" dirty="0" err="1"/>
              <a:t>mehrspannige</a:t>
            </a:r>
            <a:r>
              <a:rPr lang="de-DE" sz="1600" dirty="0"/>
              <a:t> Brücke</a:t>
            </a:r>
          </a:p>
          <a:p>
            <a:pPr marL="0" indent="0">
              <a:buNone/>
            </a:pPr>
            <a:endParaRPr lang="de-DE" sz="2000" b="1" u="sng" dirty="0"/>
          </a:p>
          <a:p>
            <a:pPr marL="0" indent="0">
              <a:buNone/>
            </a:pPr>
            <a:r>
              <a:rPr lang="de-DE" sz="1600" b="1" u="sng" dirty="0"/>
              <a:t>Brückengliedgestaltung:</a:t>
            </a:r>
          </a:p>
          <a:p>
            <a:pPr marL="0" indent="0">
              <a:buNone/>
            </a:pPr>
            <a:r>
              <a:rPr lang="de-DE" sz="1600" dirty="0"/>
              <a:t>Schwebebrückenglied: 	liegt nicht auf Schleimhaut auf</a:t>
            </a:r>
          </a:p>
          <a:p>
            <a:pPr marL="0" indent="0">
              <a:buNone/>
            </a:pPr>
            <a:r>
              <a:rPr lang="de-DE" sz="1600" dirty="0"/>
              <a:t>Brückenglied mit </a:t>
            </a:r>
            <a:r>
              <a:rPr lang="de-DE" sz="1600" dirty="0" err="1"/>
              <a:t>Pontic</a:t>
            </a:r>
            <a:r>
              <a:rPr lang="de-DE" sz="1600" dirty="0"/>
              <a:t>: 	liegt auf Schleimhaut auf</a:t>
            </a:r>
          </a:p>
          <a:p>
            <a:pPr marL="0" indent="0">
              <a:buNone/>
            </a:pPr>
            <a:endParaRPr lang="de-DE" sz="2000" b="1" u="sng" dirty="0"/>
          </a:p>
          <a:p>
            <a:pPr marL="0" indent="0">
              <a:buNone/>
            </a:pPr>
            <a:r>
              <a:rPr lang="de-DE" sz="1600" b="1" u="sng" dirty="0"/>
              <a:t>Brückenverankerung:</a:t>
            </a:r>
          </a:p>
          <a:p>
            <a:pPr marL="0" indent="0">
              <a:buNone/>
            </a:pPr>
            <a:r>
              <a:rPr lang="de-DE" sz="1600" dirty="0"/>
              <a:t>Auch mit Teilkrone an Pfeilerzahn oder Inlay möglich</a:t>
            </a:r>
          </a:p>
          <a:p>
            <a:pPr marL="0" indent="0">
              <a:buNone/>
            </a:pPr>
            <a:endParaRPr lang="de-DE" sz="2000" dirty="0"/>
          </a:p>
          <a:p>
            <a:pPr marL="0" indent="0">
              <a:buNone/>
            </a:pPr>
            <a:endParaRPr lang="de-DE" sz="2000" dirty="0"/>
          </a:p>
        </p:txBody>
      </p:sp>
      <p:cxnSp>
        <p:nvCxnSpPr>
          <p:cNvPr id="5" name="Gerade Verbindung mit Pfeil 4">
            <a:extLst>
              <a:ext uri="{FF2B5EF4-FFF2-40B4-BE49-F238E27FC236}">
                <a16:creationId xmlns:a16="http://schemas.microsoft.com/office/drawing/2014/main" id="{CC80FF60-6584-6B40-9629-6EF7C3C9FD85}"/>
              </a:ext>
            </a:extLst>
          </p:cNvPr>
          <p:cNvCxnSpPr/>
          <p:nvPr/>
        </p:nvCxnSpPr>
        <p:spPr bwMode="auto">
          <a:xfrm>
            <a:off x="1691680" y="2636912"/>
            <a:ext cx="0" cy="28803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6" name="Gerade Verbindung mit Pfeil 5">
            <a:extLst>
              <a:ext uri="{FF2B5EF4-FFF2-40B4-BE49-F238E27FC236}">
                <a16:creationId xmlns:a16="http://schemas.microsoft.com/office/drawing/2014/main" id="{46FFFC10-49FB-DA47-B116-781C6ECEA497}"/>
              </a:ext>
            </a:extLst>
          </p:cNvPr>
          <p:cNvCxnSpPr/>
          <p:nvPr/>
        </p:nvCxnSpPr>
        <p:spPr bwMode="auto">
          <a:xfrm>
            <a:off x="7164288" y="2636912"/>
            <a:ext cx="0" cy="28803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2913699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fontScale="92500" lnSpcReduction="10000"/>
          </a:bodyPr>
          <a:lstStyle/>
          <a:p>
            <a:pPr marL="0" indent="0">
              <a:buNone/>
            </a:pPr>
            <a:r>
              <a:rPr lang="de-DE" sz="2000" b="1" u="sng" dirty="0"/>
              <a:t>Brückenarten:</a:t>
            </a:r>
          </a:p>
          <a:p>
            <a:pPr marL="0" indent="0">
              <a:buNone/>
            </a:pPr>
            <a:endParaRPr lang="de-DE" sz="2000" b="1" u="sng" dirty="0"/>
          </a:p>
          <a:p>
            <a:pPr marL="0" indent="0">
              <a:buNone/>
            </a:pPr>
            <a:r>
              <a:rPr lang="de-DE" sz="1600" u="sng" dirty="0"/>
              <a:t>Geteilte Brücke bei Pfeilerdivergenzen </a:t>
            </a:r>
          </a:p>
          <a:p>
            <a:pPr marL="0" indent="0">
              <a:buNone/>
            </a:pPr>
            <a:r>
              <a:rPr lang="de-DE" sz="1600" dirty="0"/>
              <a:t>Einschub nur bei starkem </a:t>
            </a:r>
            <a:r>
              <a:rPr lang="de-DE" sz="1600" dirty="0" err="1"/>
              <a:t>Beschleifen</a:t>
            </a:r>
            <a:r>
              <a:rPr lang="de-DE" sz="1600" dirty="0"/>
              <a:t> des Pfeilers möglich</a:t>
            </a:r>
          </a:p>
          <a:p>
            <a:pPr marL="0" indent="0">
              <a:buNone/>
            </a:pPr>
            <a:r>
              <a:rPr lang="de-DE" sz="1600" dirty="0"/>
              <a:t>				Stabilitätsverlust</a:t>
            </a:r>
          </a:p>
          <a:p>
            <a:pPr marL="0" indent="0">
              <a:buNone/>
            </a:pPr>
            <a:r>
              <a:rPr lang="de-DE" sz="1600" dirty="0"/>
              <a:t>				Eröffnung der Pulpa</a:t>
            </a:r>
          </a:p>
          <a:p>
            <a:pPr marL="0" indent="0">
              <a:buNone/>
            </a:pPr>
            <a:r>
              <a:rPr lang="de-DE" sz="1600" dirty="0"/>
              <a:t>Herstellung eines Brückengeschiebes mit Zementierung</a:t>
            </a:r>
          </a:p>
          <a:p>
            <a:pPr marL="0" indent="0">
              <a:buNone/>
            </a:pPr>
            <a:endParaRPr lang="de-DE" sz="1600" dirty="0"/>
          </a:p>
          <a:p>
            <a:pPr marL="0" indent="0">
              <a:buNone/>
            </a:pPr>
            <a:r>
              <a:rPr lang="de-DE" sz="1600" u="sng" dirty="0"/>
              <a:t>Freiendbrücken / Extensionsbrücken:</a:t>
            </a:r>
          </a:p>
          <a:p>
            <a:pPr marL="0" indent="0">
              <a:buNone/>
            </a:pPr>
            <a:r>
              <a:rPr lang="de-DE" sz="1600" dirty="0"/>
              <a:t>endständiges Brückenglied an zwei nebeneinander stehenden Pfeilern befestigt</a:t>
            </a:r>
          </a:p>
          <a:p>
            <a:pPr marL="0" indent="0">
              <a:buNone/>
            </a:pPr>
            <a:r>
              <a:rPr lang="de-DE" sz="1600" dirty="0"/>
              <a:t>hohe Kaubelastung</a:t>
            </a:r>
          </a:p>
          <a:p>
            <a:pPr marL="0" indent="0">
              <a:buNone/>
            </a:pPr>
            <a:endParaRPr lang="de-DE" sz="1600" dirty="0"/>
          </a:p>
          <a:p>
            <a:pPr marL="0" indent="0">
              <a:buNone/>
            </a:pPr>
            <a:r>
              <a:rPr lang="de-DE" sz="1600" u="sng" dirty="0" err="1"/>
              <a:t>Adhäsivbrücken</a:t>
            </a:r>
            <a:r>
              <a:rPr lang="de-DE" sz="1600" u="sng" dirty="0"/>
              <a:t> / </a:t>
            </a:r>
            <a:r>
              <a:rPr lang="de-DE" sz="1600" u="sng" dirty="0" err="1"/>
              <a:t>Marylandbrücken</a:t>
            </a:r>
            <a:r>
              <a:rPr lang="de-DE" sz="1600" u="sng" dirty="0"/>
              <a:t>:</a:t>
            </a:r>
          </a:p>
          <a:p>
            <a:pPr marL="0" indent="0">
              <a:buNone/>
            </a:pPr>
            <a:r>
              <a:rPr lang="de-DE" sz="1600" dirty="0"/>
              <a:t>keine Präparation der Nachbarzähne</a:t>
            </a:r>
          </a:p>
          <a:p>
            <a:pPr marL="0" indent="0">
              <a:buNone/>
            </a:pPr>
            <a:r>
              <a:rPr lang="de-DE" sz="1600" dirty="0"/>
              <a:t>Flügelgestaltung und Verklebung an Pfeilerzähne</a:t>
            </a:r>
          </a:p>
          <a:p>
            <a:pPr marL="0" indent="0">
              <a:buNone/>
            </a:pPr>
            <a:endParaRPr lang="de-DE" sz="1600" dirty="0"/>
          </a:p>
          <a:p>
            <a:pPr marL="0" indent="0">
              <a:buNone/>
            </a:pPr>
            <a:r>
              <a:rPr lang="de-DE" sz="1600" u="sng" dirty="0"/>
              <a:t>Abnehmbare Brücken:</a:t>
            </a:r>
          </a:p>
          <a:p>
            <a:pPr marL="0" indent="0">
              <a:buNone/>
            </a:pPr>
            <a:r>
              <a:rPr lang="de-DE" sz="1600" dirty="0"/>
              <a:t>Pfeiler als Teleskope gestaltet</a:t>
            </a:r>
          </a:p>
          <a:p>
            <a:pPr marL="0" indent="0">
              <a:buNone/>
            </a:pPr>
            <a:endParaRPr lang="de-DE" sz="2000" dirty="0"/>
          </a:p>
          <a:p>
            <a:pPr marL="0" indent="0">
              <a:buNone/>
            </a:pPr>
            <a:endParaRPr lang="de-DE" sz="2000" dirty="0"/>
          </a:p>
          <a:p>
            <a:pPr marL="0" indent="0">
              <a:buNone/>
            </a:pPr>
            <a:endParaRPr lang="de-DE" sz="2000" dirty="0"/>
          </a:p>
          <a:p>
            <a:pPr marL="0" indent="0">
              <a:buNone/>
            </a:pPr>
            <a:endParaRPr lang="de-DE" sz="2000" dirty="0"/>
          </a:p>
        </p:txBody>
      </p:sp>
      <p:cxnSp>
        <p:nvCxnSpPr>
          <p:cNvPr id="7" name="Gerade Verbindung mit Pfeil 6">
            <a:extLst>
              <a:ext uri="{FF2B5EF4-FFF2-40B4-BE49-F238E27FC236}">
                <a16:creationId xmlns:a16="http://schemas.microsoft.com/office/drawing/2014/main" id="{CC1F409E-9B8F-9748-93C0-7C10987E21E9}"/>
              </a:ext>
            </a:extLst>
          </p:cNvPr>
          <p:cNvCxnSpPr/>
          <p:nvPr/>
        </p:nvCxnSpPr>
        <p:spPr bwMode="auto">
          <a:xfrm>
            <a:off x="2267744" y="3140968"/>
            <a:ext cx="432048"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8" name="Gerade Verbindung mit Pfeil 7">
            <a:extLst>
              <a:ext uri="{FF2B5EF4-FFF2-40B4-BE49-F238E27FC236}">
                <a16:creationId xmlns:a16="http://schemas.microsoft.com/office/drawing/2014/main" id="{0C2FB681-6341-A14B-A61E-C137C55AA12B}"/>
              </a:ext>
            </a:extLst>
          </p:cNvPr>
          <p:cNvCxnSpPr/>
          <p:nvPr/>
        </p:nvCxnSpPr>
        <p:spPr bwMode="auto">
          <a:xfrm>
            <a:off x="2267744" y="3356992"/>
            <a:ext cx="432048"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750321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fontScale="25000" lnSpcReduction="20000"/>
          </a:bodyPr>
          <a:lstStyle/>
          <a:p>
            <a:pPr marL="0" indent="0">
              <a:buNone/>
            </a:pPr>
            <a:r>
              <a:rPr lang="de-DE" sz="6200" b="1" u="sng" dirty="0"/>
              <a:t>Vorbereitende Maßnahmen für alle prothetischen Versorgungen</a:t>
            </a:r>
          </a:p>
          <a:p>
            <a:pPr marL="0" indent="0">
              <a:buNone/>
            </a:pPr>
            <a:endParaRPr lang="de-DE" sz="6200" b="1" u="sng" dirty="0"/>
          </a:p>
          <a:p>
            <a:pPr marL="0" indent="0">
              <a:buNone/>
            </a:pPr>
            <a:r>
              <a:rPr lang="de-DE" sz="6400" b="1" u="sng" dirty="0"/>
              <a:t>Vorbehandlungen:</a:t>
            </a:r>
          </a:p>
          <a:p>
            <a:pPr marL="0" indent="0">
              <a:buNone/>
            </a:pPr>
            <a:endParaRPr lang="de-DE" sz="6400" b="1" u="sng" dirty="0"/>
          </a:p>
          <a:p>
            <a:pPr marL="0" indent="0">
              <a:buNone/>
            </a:pPr>
            <a:r>
              <a:rPr lang="de-DE" sz="5600" dirty="0"/>
              <a:t>zahnärztliche Untersuchung mit Vitalitätsprobe und Bestimmung des Lockerungsgrades</a:t>
            </a:r>
          </a:p>
          <a:p>
            <a:pPr marL="0" indent="0">
              <a:buNone/>
            </a:pPr>
            <a:r>
              <a:rPr lang="de-DE" sz="5600" dirty="0"/>
              <a:t>Röntgenbild aktualisieren (nicht älter als 6 Monate; keine apikale Aufhellung sichtbar) </a:t>
            </a:r>
          </a:p>
          <a:p>
            <a:pPr marL="0" indent="0">
              <a:buNone/>
            </a:pPr>
            <a:endParaRPr lang="de-DE" sz="5600" dirty="0"/>
          </a:p>
          <a:p>
            <a:pPr marL="0" indent="0">
              <a:buNone/>
            </a:pPr>
            <a:r>
              <a:rPr lang="de-DE" sz="5600" dirty="0"/>
              <a:t>Wenn nötig:</a:t>
            </a:r>
          </a:p>
          <a:p>
            <a:pPr marL="0" indent="0">
              <a:buNone/>
            </a:pPr>
            <a:endParaRPr lang="de-DE" sz="5600" dirty="0"/>
          </a:p>
          <a:p>
            <a:pPr marL="0" indent="0">
              <a:buNone/>
            </a:pPr>
            <a:r>
              <a:rPr lang="de-DE" sz="5600" u="sng" dirty="0"/>
              <a:t>Konservierende / chirurgische Vorbehandlung:</a:t>
            </a:r>
          </a:p>
          <a:p>
            <a:pPr marL="0" indent="0">
              <a:buNone/>
            </a:pPr>
            <a:r>
              <a:rPr lang="de-DE" sz="5600" dirty="0"/>
              <a:t>Aufbaufüllung</a:t>
            </a:r>
          </a:p>
          <a:p>
            <a:pPr marL="0" indent="0">
              <a:buNone/>
            </a:pPr>
            <a:r>
              <a:rPr lang="de-DE" sz="5600" dirty="0" err="1"/>
              <a:t>Endodontische</a:t>
            </a:r>
            <a:r>
              <a:rPr lang="de-DE" sz="5600" dirty="0"/>
              <a:t> Behandlungen </a:t>
            </a:r>
          </a:p>
          <a:p>
            <a:pPr marL="0" indent="0">
              <a:buNone/>
            </a:pPr>
            <a:r>
              <a:rPr lang="de-DE" sz="5600" dirty="0"/>
              <a:t>Setzen von </a:t>
            </a:r>
            <a:r>
              <a:rPr lang="de-DE" sz="5600" dirty="0" err="1"/>
              <a:t>pulpären</a:t>
            </a:r>
            <a:r>
              <a:rPr lang="de-DE" sz="5600" dirty="0"/>
              <a:t> Stiften,</a:t>
            </a:r>
          </a:p>
          <a:p>
            <a:pPr marL="0" indent="0">
              <a:buNone/>
            </a:pPr>
            <a:r>
              <a:rPr lang="de-DE" sz="5600" dirty="0"/>
              <a:t>Extraktionen</a:t>
            </a:r>
          </a:p>
          <a:p>
            <a:pPr marL="0" indent="0">
              <a:buNone/>
            </a:pPr>
            <a:r>
              <a:rPr lang="de-DE" sz="5600" dirty="0"/>
              <a:t>Exzisionen</a:t>
            </a:r>
          </a:p>
          <a:p>
            <a:pPr marL="0" indent="0">
              <a:buNone/>
            </a:pPr>
            <a:r>
              <a:rPr lang="de-DE" sz="5600" u="sng" dirty="0" err="1"/>
              <a:t>Parodontitisbehandlung</a:t>
            </a:r>
            <a:r>
              <a:rPr lang="de-DE" sz="5600" u="sng" dirty="0"/>
              <a:t>, </a:t>
            </a:r>
          </a:p>
          <a:p>
            <a:pPr marL="0" indent="0">
              <a:buNone/>
            </a:pPr>
            <a:endParaRPr lang="de-DE" sz="6400" u="sng" dirty="0"/>
          </a:p>
          <a:p>
            <a:pPr marL="0" indent="0">
              <a:buNone/>
            </a:pPr>
            <a:r>
              <a:rPr lang="de-DE" sz="5600" u="sng" dirty="0"/>
              <a:t>prothetische Beratung / Planung; Wünsche des Patienten beachten  </a:t>
            </a:r>
          </a:p>
          <a:p>
            <a:pPr marL="0" indent="0">
              <a:buNone/>
            </a:pPr>
            <a:r>
              <a:rPr lang="de-DE" sz="4800" dirty="0"/>
              <a:t>(Situationsmodelle, Planungsmodelle, Bisslagenbestimmung)</a:t>
            </a:r>
          </a:p>
          <a:p>
            <a:pPr marL="0" indent="0">
              <a:buNone/>
            </a:pPr>
            <a:endParaRPr lang="de-DE" sz="3500" dirty="0"/>
          </a:p>
          <a:p>
            <a:pPr marL="0" indent="0">
              <a:buNone/>
            </a:pPr>
            <a:r>
              <a:rPr lang="de-DE" sz="5600" dirty="0">
                <a:solidFill>
                  <a:srgbClr val="FF0000"/>
                </a:solidFill>
              </a:rPr>
              <a:t>Heil- und Kostenplan erstellen und zur Genehmigung an </a:t>
            </a:r>
          </a:p>
          <a:p>
            <a:pPr marL="0" indent="0">
              <a:buNone/>
            </a:pPr>
            <a:r>
              <a:rPr lang="de-DE" sz="5600" dirty="0">
                <a:solidFill>
                  <a:srgbClr val="FF0000"/>
                </a:solidFill>
              </a:rPr>
              <a:t>zuständige GKV weiterleiten</a:t>
            </a:r>
          </a:p>
          <a:p>
            <a:pPr marL="0" indent="0">
              <a:buNone/>
            </a:pPr>
            <a:endParaRPr lang="de-DE" sz="1600" dirty="0">
              <a:solidFill>
                <a:srgbClr val="FF0000"/>
              </a:solidFill>
            </a:endParaRPr>
          </a:p>
          <a:p>
            <a:pPr marL="0" indent="0">
              <a:buNone/>
            </a:pPr>
            <a:endParaRPr lang="de-DE" sz="1600" dirty="0"/>
          </a:p>
          <a:p>
            <a:pPr marL="0" indent="0">
              <a:buNone/>
            </a:pPr>
            <a:r>
              <a:rPr lang="de-DE" sz="1600" dirty="0"/>
              <a:t>	 </a:t>
            </a:r>
          </a:p>
          <a:p>
            <a:pPr marL="0" indent="0">
              <a:buNone/>
            </a:pPr>
            <a:r>
              <a:rPr lang="de-DE" sz="1600" dirty="0">
                <a:solidFill>
                  <a:srgbClr val="FF0000"/>
                </a:solidFill>
              </a:rPr>
              <a:t>	</a:t>
            </a:r>
          </a:p>
          <a:p>
            <a:pPr marL="0" indent="0">
              <a:buNone/>
            </a:pPr>
            <a:r>
              <a:rPr lang="de-DE" sz="1600" dirty="0">
                <a:solidFill>
                  <a:srgbClr val="FF0000"/>
                </a:solidFill>
              </a:rPr>
              <a:t>	</a:t>
            </a:r>
          </a:p>
          <a:p>
            <a:pPr>
              <a:buAutoNum type="arabicPeriod" startAt="2"/>
            </a:pPr>
            <a:endParaRPr lang="de-DE" sz="1600" dirty="0">
              <a:solidFill>
                <a:srgbClr val="FF0000"/>
              </a:solidFill>
            </a:endParaRPr>
          </a:p>
          <a:p>
            <a:pPr marL="0" indent="0">
              <a:buNone/>
            </a:pPr>
            <a:endParaRPr lang="de-DE" sz="1600" dirty="0">
              <a:solidFill>
                <a:srgbClr val="FF0000"/>
              </a:solidFill>
            </a:endParaRPr>
          </a:p>
          <a:p>
            <a:pPr marL="0" indent="0">
              <a:buNone/>
            </a:pPr>
            <a:endParaRPr lang="de-DE" b="1" u="sng" dirty="0"/>
          </a:p>
        </p:txBody>
      </p:sp>
      <p:sp>
        <p:nvSpPr>
          <p:cNvPr id="4" name="Abgerundetes Rechteck 3">
            <a:extLst>
              <a:ext uri="{FF2B5EF4-FFF2-40B4-BE49-F238E27FC236}">
                <a16:creationId xmlns:a16="http://schemas.microsoft.com/office/drawing/2014/main" id="{57977AD2-75D6-F740-BB97-2FD483144D73}"/>
              </a:ext>
            </a:extLst>
          </p:cNvPr>
          <p:cNvSpPr/>
          <p:nvPr/>
        </p:nvSpPr>
        <p:spPr bwMode="auto">
          <a:xfrm>
            <a:off x="7092280" y="3789040"/>
            <a:ext cx="1728192" cy="180020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sp>
        <p:nvSpPr>
          <p:cNvPr id="5" name="Textfeld 4">
            <a:extLst>
              <a:ext uri="{FF2B5EF4-FFF2-40B4-BE49-F238E27FC236}">
                <a16:creationId xmlns:a16="http://schemas.microsoft.com/office/drawing/2014/main" id="{8D696F19-94DA-EC41-81A5-16375F3F6416}"/>
              </a:ext>
            </a:extLst>
          </p:cNvPr>
          <p:cNvSpPr txBox="1"/>
          <p:nvPr/>
        </p:nvSpPr>
        <p:spPr bwMode="auto">
          <a:xfrm>
            <a:off x="7308304" y="3950476"/>
            <a:ext cx="1296144" cy="1477328"/>
          </a:xfrm>
          <a:prstGeom prst="rect">
            <a:avLst/>
          </a:prstGeom>
          <a:noFill/>
        </p:spPr>
        <p:txBody>
          <a:bodyPr wrap="square" rtlCol="0">
            <a:spAutoFit/>
          </a:bodyPr>
          <a:lstStyle/>
          <a:p>
            <a:pPr algn="ctr"/>
            <a:r>
              <a:rPr lang="de-DE" dirty="0"/>
              <a:t>ZE darf nur begonnen werden, wenn HKP genehmigt!</a:t>
            </a:r>
          </a:p>
        </p:txBody>
      </p:sp>
    </p:spTree>
    <p:extLst>
      <p:ext uri="{BB962C8B-B14F-4D97-AF65-F5344CB8AC3E}">
        <p14:creationId xmlns:p14="http://schemas.microsoft.com/office/powerpoint/2010/main" val="17490130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fontScale="32500" lnSpcReduction="20000"/>
          </a:bodyPr>
          <a:lstStyle/>
          <a:p>
            <a:pPr marL="0" indent="0">
              <a:buNone/>
            </a:pPr>
            <a:r>
              <a:rPr lang="de-DE" sz="6200" b="1" u="sng" dirty="0"/>
              <a:t>Arbeitsschritte einer Kronen- oder </a:t>
            </a:r>
          </a:p>
          <a:p>
            <a:pPr marL="0" indent="0">
              <a:buNone/>
            </a:pPr>
            <a:r>
              <a:rPr lang="de-DE" sz="6200" b="1" u="sng" dirty="0"/>
              <a:t>Brückenversorgung</a:t>
            </a:r>
          </a:p>
          <a:p>
            <a:pPr marL="0" indent="0">
              <a:buNone/>
            </a:pPr>
            <a:r>
              <a:rPr lang="de-DE" sz="5000" b="1" u="sng" dirty="0"/>
              <a:t>Therapieschritt 1 einer Kronen oder Brückenversorgung: </a:t>
            </a:r>
          </a:p>
          <a:p>
            <a:pPr marL="0" indent="0">
              <a:buNone/>
            </a:pPr>
            <a:endParaRPr lang="de-DE" sz="2900" dirty="0">
              <a:solidFill>
                <a:srgbClr val="FF0000"/>
              </a:solidFill>
            </a:endParaRPr>
          </a:p>
          <a:p>
            <a:pPr marL="0" indent="0">
              <a:buNone/>
            </a:pPr>
            <a:endParaRPr lang="de-DE" sz="4900" dirty="0">
              <a:solidFill>
                <a:srgbClr val="FF0000"/>
              </a:solidFill>
            </a:endParaRPr>
          </a:p>
          <a:p>
            <a:pPr>
              <a:buFont typeface="Wingdings" pitchFamily="2" charset="2"/>
              <a:buChar char="ü"/>
            </a:pPr>
            <a:r>
              <a:rPr lang="de-DE" sz="4900" dirty="0"/>
              <a:t>Röntgenbild öffnen</a:t>
            </a:r>
          </a:p>
          <a:p>
            <a:pPr>
              <a:buFont typeface="Wingdings" pitchFamily="2" charset="2"/>
              <a:buChar char="ü"/>
            </a:pPr>
            <a:r>
              <a:rPr lang="de-DE" sz="4900" dirty="0" err="1"/>
              <a:t>Abdrucknahme</a:t>
            </a:r>
            <a:r>
              <a:rPr lang="de-DE" sz="4900" dirty="0"/>
              <a:t> für Provisorium und Gegenkiefer </a:t>
            </a:r>
          </a:p>
          <a:p>
            <a:pPr marL="0" indent="0">
              <a:buNone/>
            </a:pPr>
            <a:r>
              <a:rPr lang="de-DE" sz="4900" dirty="0">
                <a:solidFill>
                  <a:schemeClr val="accent6"/>
                </a:solidFill>
              </a:rPr>
              <a:t>	(Abdrucklöffel: Löffelgröße muss bestimmt werden, Abdruckmaterial</a:t>
            </a:r>
            <a:r>
              <a:rPr lang="de-DE" sz="4900" dirty="0"/>
              <a:t>)</a:t>
            </a:r>
          </a:p>
          <a:p>
            <a:pPr>
              <a:buFont typeface="Wingdings" pitchFamily="2" charset="2"/>
              <a:buChar char="ü"/>
            </a:pPr>
            <a:r>
              <a:rPr lang="de-DE" sz="4900" dirty="0"/>
              <a:t>Zahnfarbe bestimmen (</a:t>
            </a:r>
            <a:r>
              <a:rPr lang="de-DE" sz="4900" dirty="0" err="1">
                <a:solidFill>
                  <a:schemeClr val="accent6"/>
                </a:solidFill>
              </a:rPr>
              <a:t>Farbring</a:t>
            </a:r>
            <a:r>
              <a:rPr lang="de-DE" sz="4900" dirty="0"/>
              <a:t>)</a:t>
            </a:r>
          </a:p>
          <a:p>
            <a:pPr>
              <a:buFont typeface="Wingdings" pitchFamily="2" charset="2"/>
              <a:buChar char="ü"/>
            </a:pPr>
            <a:r>
              <a:rPr lang="de-DE" sz="4900" dirty="0"/>
              <a:t>Tray Vorbereitung:		Anästhesie, Grundbesteck, </a:t>
            </a:r>
          </a:p>
          <a:p>
            <a:pPr marL="0" indent="0">
              <a:buNone/>
            </a:pPr>
            <a:r>
              <a:rPr lang="de-DE" sz="4900" dirty="0"/>
              <a:t>						</a:t>
            </a:r>
            <a:r>
              <a:rPr lang="de-DE" sz="4900" dirty="0" err="1"/>
              <a:t>Bohrerständer</a:t>
            </a:r>
            <a:r>
              <a:rPr lang="de-DE" sz="4900" dirty="0"/>
              <a:t> + Winkelstücke:</a:t>
            </a:r>
          </a:p>
          <a:p>
            <a:pPr marL="0" indent="0">
              <a:buNone/>
            </a:pPr>
            <a:r>
              <a:rPr lang="de-DE" sz="4900" dirty="0"/>
              <a:t>						Torpedo in verschiedenen Körnungen (Hohlkehle), </a:t>
            </a:r>
          </a:p>
          <a:p>
            <a:pPr marL="0" indent="0">
              <a:buNone/>
            </a:pPr>
            <a:r>
              <a:rPr lang="de-DE" sz="4900" dirty="0"/>
              <a:t>						Stufenbohrer (</a:t>
            </a:r>
            <a:r>
              <a:rPr lang="de-DE" sz="4900" dirty="0" err="1"/>
              <a:t>Stufenpräp</a:t>
            </a:r>
            <a:r>
              <a:rPr lang="de-DE" sz="4900" dirty="0"/>
              <a:t>.), </a:t>
            </a:r>
            <a:r>
              <a:rPr lang="de-DE" sz="4900" dirty="0" err="1"/>
              <a:t>Separiernadel</a:t>
            </a:r>
            <a:r>
              <a:rPr lang="de-DE" sz="4900" dirty="0"/>
              <a:t>, 								Kugel/Birne für</a:t>
            </a:r>
          </a:p>
          <a:p>
            <a:pPr marL="0" indent="0">
              <a:buNone/>
            </a:pPr>
            <a:r>
              <a:rPr lang="de-DE" sz="4900" dirty="0"/>
              <a:t> 						</a:t>
            </a:r>
            <a:r>
              <a:rPr lang="de-DE" sz="4900" dirty="0" err="1"/>
              <a:t>okklusale</a:t>
            </a:r>
            <a:r>
              <a:rPr lang="de-DE" sz="4900" dirty="0"/>
              <a:t> </a:t>
            </a:r>
            <a:r>
              <a:rPr lang="de-DE" sz="4900" dirty="0" err="1"/>
              <a:t>Einkürzung</a:t>
            </a:r>
            <a:endParaRPr lang="de-DE" sz="4900" dirty="0"/>
          </a:p>
          <a:p>
            <a:pPr marL="0" indent="0">
              <a:buNone/>
            </a:pPr>
            <a:r>
              <a:rPr lang="de-DE" sz="4900" dirty="0"/>
              <a:t>						Keile, </a:t>
            </a:r>
            <a:r>
              <a:rPr lang="de-DE" sz="4900" dirty="0" err="1"/>
              <a:t>Tofflemireband</a:t>
            </a:r>
            <a:r>
              <a:rPr lang="de-DE" sz="4900" dirty="0"/>
              <a:t> zum Schutz der Nachbarzähne</a:t>
            </a:r>
          </a:p>
          <a:p>
            <a:pPr marL="0" indent="0">
              <a:buNone/>
            </a:pPr>
            <a:r>
              <a:rPr lang="de-DE" sz="4900" dirty="0"/>
              <a:t>						bei Brücken: evtl. Parallelspiegel (Einschubkontrolle 						der Pfeilerzähne)</a:t>
            </a:r>
          </a:p>
          <a:p>
            <a:pPr marL="0" indent="0">
              <a:buNone/>
            </a:pPr>
            <a:r>
              <a:rPr lang="de-DE" sz="4900" dirty="0">
                <a:solidFill>
                  <a:srgbClr val="FF0000"/>
                </a:solidFill>
              </a:rPr>
              <a:t>	</a:t>
            </a:r>
          </a:p>
          <a:p>
            <a:pPr marL="0" indent="0">
              <a:buNone/>
            </a:pPr>
            <a:r>
              <a:rPr lang="de-DE" sz="1600" dirty="0">
                <a:solidFill>
                  <a:srgbClr val="FF0000"/>
                </a:solidFill>
              </a:rPr>
              <a:t>	</a:t>
            </a:r>
          </a:p>
          <a:p>
            <a:pPr>
              <a:buAutoNum type="arabicPeriod" startAt="2"/>
            </a:pPr>
            <a:endParaRPr lang="de-DE" sz="1600" dirty="0">
              <a:solidFill>
                <a:srgbClr val="FF0000"/>
              </a:solidFill>
            </a:endParaRPr>
          </a:p>
          <a:p>
            <a:pPr marL="0" indent="0">
              <a:buNone/>
            </a:pPr>
            <a:endParaRPr lang="de-DE" sz="1600" dirty="0">
              <a:solidFill>
                <a:srgbClr val="FF0000"/>
              </a:solidFill>
            </a:endParaRPr>
          </a:p>
          <a:p>
            <a:pPr marL="0" indent="0">
              <a:buNone/>
            </a:pPr>
            <a:endParaRPr lang="de-DE" b="1" u="sng" dirty="0"/>
          </a:p>
        </p:txBody>
      </p:sp>
      <p:sp>
        <p:nvSpPr>
          <p:cNvPr id="6" name="Abgerundetes Rechteck 5">
            <a:extLst>
              <a:ext uri="{FF2B5EF4-FFF2-40B4-BE49-F238E27FC236}">
                <a16:creationId xmlns:a16="http://schemas.microsoft.com/office/drawing/2014/main" id="{77EB5D28-A658-5C40-B1DB-5E462D93E12A}"/>
              </a:ext>
            </a:extLst>
          </p:cNvPr>
          <p:cNvSpPr/>
          <p:nvPr/>
        </p:nvSpPr>
        <p:spPr bwMode="auto">
          <a:xfrm>
            <a:off x="6733803" y="1770032"/>
            <a:ext cx="2232248" cy="1658967"/>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a:p>
        </p:txBody>
      </p:sp>
      <p:sp>
        <p:nvSpPr>
          <p:cNvPr id="7" name="Textfeld 6">
            <a:extLst>
              <a:ext uri="{FF2B5EF4-FFF2-40B4-BE49-F238E27FC236}">
                <a16:creationId xmlns:a16="http://schemas.microsoft.com/office/drawing/2014/main" id="{96D47038-436B-C044-8558-55441F914ECF}"/>
              </a:ext>
            </a:extLst>
          </p:cNvPr>
          <p:cNvSpPr txBox="1"/>
          <p:nvPr/>
        </p:nvSpPr>
        <p:spPr bwMode="auto">
          <a:xfrm>
            <a:off x="6841815" y="1907017"/>
            <a:ext cx="2016224" cy="1384995"/>
          </a:xfrm>
          <a:prstGeom prst="rect">
            <a:avLst/>
          </a:prstGeom>
          <a:noFill/>
        </p:spPr>
        <p:txBody>
          <a:bodyPr wrap="square" rtlCol="0">
            <a:spAutoFit/>
          </a:bodyPr>
          <a:lstStyle/>
          <a:p>
            <a:r>
              <a:rPr lang="de-DE" sz="1200" u="sng" dirty="0"/>
              <a:t>Vergewissern Sie sich:</a:t>
            </a:r>
          </a:p>
          <a:p>
            <a:pPr marL="171450" indent="-171450">
              <a:buFont typeface="Wingdings" pitchFamily="2" charset="2"/>
              <a:buChar char="ü"/>
            </a:pPr>
            <a:r>
              <a:rPr lang="de-DE" sz="1200" dirty="0"/>
              <a:t>welche Versorgung ist geplant, </a:t>
            </a:r>
          </a:p>
          <a:p>
            <a:pPr marL="171450" indent="-171450">
              <a:buFont typeface="Wingdings" pitchFamily="2" charset="2"/>
              <a:buChar char="ü"/>
            </a:pPr>
            <a:r>
              <a:rPr lang="de-DE" sz="1200" dirty="0"/>
              <a:t>welches Material soll verwendet werden. (Wichtig für Vorbereitung der Bohrer)</a:t>
            </a:r>
          </a:p>
        </p:txBody>
      </p:sp>
    </p:spTree>
    <p:extLst>
      <p:ext uri="{BB962C8B-B14F-4D97-AF65-F5344CB8AC3E}">
        <p14:creationId xmlns:p14="http://schemas.microsoft.com/office/powerpoint/2010/main" val="2722835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E58027-BC73-44D9-A2DE-7985F52FD903}"/>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DB878B31-D333-4992-B52F-9485A6C10A16}"/>
              </a:ext>
            </a:extLst>
          </p:cNvPr>
          <p:cNvSpPr>
            <a:spLocks noGrp="1"/>
          </p:cNvSpPr>
          <p:nvPr>
            <p:ph idx="1"/>
          </p:nvPr>
        </p:nvSpPr>
        <p:spPr/>
        <p:txBody>
          <a:bodyPr>
            <a:normAutofit/>
          </a:bodyPr>
          <a:lstStyle/>
          <a:p>
            <a:pPr>
              <a:buFont typeface="Wingdings" pitchFamily="2" charset="2"/>
              <a:buChar char="ü"/>
            </a:pPr>
            <a:r>
              <a:rPr lang="de-DE" sz="1600" dirty="0" err="1"/>
              <a:t>Bissnahme</a:t>
            </a:r>
            <a:r>
              <a:rPr lang="de-DE" sz="1600" dirty="0"/>
              <a:t> (Bissmaterial)</a:t>
            </a:r>
          </a:p>
          <a:p>
            <a:pPr>
              <a:buFont typeface="Wingdings" pitchFamily="2" charset="2"/>
              <a:buChar char="ü"/>
            </a:pPr>
            <a:r>
              <a:rPr lang="de-DE" sz="1600" dirty="0"/>
              <a:t>Einbringen von Retraktionsfäden (Fadenleger, Mittel zur Blutstillung , Fäden in verschiedenen Größen) </a:t>
            </a:r>
          </a:p>
          <a:p>
            <a:pPr>
              <a:buFont typeface="Wingdings" pitchFamily="2" charset="2"/>
              <a:buChar char="ü"/>
            </a:pPr>
            <a:r>
              <a:rPr lang="de-DE" sz="1600" dirty="0"/>
              <a:t>Präzisionsabformung (Desinfektion der Abdrücke im </a:t>
            </a:r>
            <a:r>
              <a:rPr lang="de-DE" sz="1600" dirty="0" err="1"/>
              <a:t>Tauchbad</a:t>
            </a:r>
            <a:r>
              <a:rPr lang="de-DE" sz="1600" dirty="0"/>
              <a:t>)</a:t>
            </a:r>
          </a:p>
          <a:p>
            <a:pPr>
              <a:buFont typeface="Wingdings" pitchFamily="2" charset="2"/>
              <a:buChar char="ü"/>
            </a:pPr>
            <a:r>
              <a:rPr lang="de-DE" sz="1600" dirty="0"/>
              <a:t>Herstellung Provisorium (siehe Folie 35)</a:t>
            </a:r>
          </a:p>
          <a:p>
            <a:pPr>
              <a:buFont typeface="Wingdings" pitchFamily="2" charset="2"/>
              <a:buChar char="ü"/>
            </a:pPr>
            <a:r>
              <a:rPr lang="de-DE" sz="1600" dirty="0"/>
              <a:t>Dokumentation und Abrechnung der Leistungen</a:t>
            </a:r>
          </a:p>
          <a:p>
            <a:pPr marL="0" indent="0">
              <a:buNone/>
            </a:pPr>
            <a:endParaRPr lang="de-DE" sz="1600" dirty="0"/>
          </a:p>
          <a:p>
            <a:pPr>
              <a:buFont typeface="Wingdings" pitchFamily="2" charset="2"/>
              <a:buChar char="ü"/>
            </a:pPr>
            <a:r>
              <a:rPr lang="de-DE" sz="1600" dirty="0"/>
              <a:t>hygienische Maßnahmen zur Aufbereitung der Instrumente und Desinfektion kontaminierter Flächen des Behandlungszimmers / Behandlungsstuhls</a:t>
            </a:r>
          </a:p>
          <a:p>
            <a:pPr marL="0" indent="0">
              <a:buNone/>
            </a:pPr>
            <a:endParaRPr lang="de-DE" dirty="0"/>
          </a:p>
          <a:p>
            <a:pPr marL="0" indent="0">
              <a:buNone/>
            </a:pPr>
            <a:r>
              <a:rPr lang="de-DE" sz="1600" i="1" dirty="0"/>
              <a:t>Laborauftrag: Herstellung Gerüst (7 Tage) oder Fertigstellung Krone (7 Tage) und 		      Brücke (10 Tage)</a:t>
            </a:r>
          </a:p>
        </p:txBody>
      </p:sp>
    </p:spTree>
    <p:extLst>
      <p:ext uri="{BB962C8B-B14F-4D97-AF65-F5344CB8AC3E}">
        <p14:creationId xmlns:p14="http://schemas.microsoft.com/office/powerpoint/2010/main" val="2257955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7D5747-76E9-A648-830D-A07392E2C272}"/>
              </a:ext>
            </a:extLst>
          </p:cNvPr>
          <p:cNvSpPr>
            <a:spLocks noGrp="1"/>
          </p:cNvSpPr>
          <p:nvPr>
            <p:ph type="title"/>
          </p:nvPr>
        </p:nvSpPr>
        <p:spPr/>
        <p:txBody>
          <a:bodyPr/>
          <a:lstStyle/>
          <a:p>
            <a:r>
              <a:rPr lang="de-DE" dirty="0"/>
              <a:t>Patienten bei prothetischen Behandlungen begleiten</a:t>
            </a:r>
          </a:p>
        </p:txBody>
      </p:sp>
      <p:pic>
        <p:nvPicPr>
          <p:cNvPr id="4" name="Inhaltsplatzhalter 3">
            <a:extLst>
              <a:ext uri="{FF2B5EF4-FFF2-40B4-BE49-F238E27FC236}">
                <a16:creationId xmlns:a16="http://schemas.microsoft.com/office/drawing/2014/main" id="{EEC059EA-B2DA-2146-A3AA-690B266A8D6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084917" y="2100263"/>
            <a:ext cx="5367866" cy="4025900"/>
          </a:xfrm>
          <a:prstGeom prst="rect">
            <a:avLst/>
          </a:prstGeom>
        </p:spPr>
      </p:pic>
    </p:spTree>
    <p:extLst>
      <p:ext uri="{BB962C8B-B14F-4D97-AF65-F5344CB8AC3E}">
        <p14:creationId xmlns:p14="http://schemas.microsoft.com/office/powerpoint/2010/main" val="3287400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7D5747-76E9-A648-830D-A07392E2C272}"/>
              </a:ext>
            </a:extLst>
          </p:cNvPr>
          <p:cNvSpPr>
            <a:spLocks noGrp="1"/>
          </p:cNvSpPr>
          <p:nvPr>
            <p:ph type="title"/>
          </p:nvPr>
        </p:nvSpPr>
        <p:spPr/>
        <p:txBody>
          <a:bodyPr/>
          <a:lstStyle/>
          <a:p>
            <a:r>
              <a:rPr lang="de-DE" dirty="0"/>
              <a:t>Patienten bei prothetischen Behandlungen begleiten</a:t>
            </a:r>
          </a:p>
        </p:txBody>
      </p:sp>
      <p:pic>
        <p:nvPicPr>
          <p:cNvPr id="6" name="Inhaltsplatzhalter 5">
            <a:extLst>
              <a:ext uri="{FF2B5EF4-FFF2-40B4-BE49-F238E27FC236}">
                <a16:creationId xmlns:a16="http://schemas.microsoft.com/office/drawing/2014/main" id="{FB56CBBE-5783-C84D-94FB-B0A82B4ACDB7}"/>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90272" y="2100263"/>
            <a:ext cx="7157155" cy="4025900"/>
          </a:xfrm>
          <a:prstGeom prst="rect">
            <a:avLst/>
          </a:prstGeom>
        </p:spPr>
      </p:pic>
    </p:spTree>
    <p:extLst>
      <p:ext uri="{BB962C8B-B14F-4D97-AF65-F5344CB8AC3E}">
        <p14:creationId xmlns:p14="http://schemas.microsoft.com/office/powerpoint/2010/main" val="32613775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66A6D3-475A-744B-9550-70BEFA680D83}"/>
              </a:ext>
            </a:extLst>
          </p:cNvPr>
          <p:cNvSpPr>
            <a:spLocks noGrp="1"/>
          </p:cNvSpPr>
          <p:nvPr>
            <p:ph type="title"/>
          </p:nvPr>
        </p:nvSpPr>
        <p:spPr/>
        <p:txBody>
          <a:bodyPr/>
          <a:lstStyle/>
          <a:p>
            <a:r>
              <a:rPr lang="de-DE" dirty="0"/>
              <a:t>Patienten bei prothetischen Behandlungen begleiten</a:t>
            </a:r>
          </a:p>
        </p:txBody>
      </p:sp>
      <p:pic>
        <p:nvPicPr>
          <p:cNvPr id="4" name="Inhaltsplatzhalter 3">
            <a:extLst>
              <a:ext uri="{FF2B5EF4-FFF2-40B4-BE49-F238E27FC236}">
                <a16:creationId xmlns:a16="http://schemas.microsoft.com/office/drawing/2014/main" id="{DE7F0DA9-3765-F74C-A1FF-30AD1EA18D5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850901" y="1700808"/>
            <a:ext cx="2496964" cy="3329285"/>
          </a:xfrm>
          <a:prstGeom prst="rect">
            <a:avLst/>
          </a:prstGeom>
        </p:spPr>
      </p:pic>
      <p:pic>
        <p:nvPicPr>
          <p:cNvPr id="5" name="Grafik 4">
            <a:extLst>
              <a:ext uri="{FF2B5EF4-FFF2-40B4-BE49-F238E27FC236}">
                <a16:creationId xmlns:a16="http://schemas.microsoft.com/office/drawing/2014/main" id="{32F60495-245F-B34F-B4D9-20430B11F3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47865" y="1700807"/>
            <a:ext cx="2496964" cy="3329285"/>
          </a:xfrm>
          <a:prstGeom prst="rect">
            <a:avLst/>
          </a:prstGeom>
        </p:spPr>
      </p:pic>
      <p:sp>
        <p:nvSpPr>
          <p:cNvPr id="6" name="Textfeld 5">
            <a:extLst>
              <a:ext uri="{FF2B5EF4-FFF2-40B4-BE49-F238E27FC236}">
                <a16:creationId xmlns:a16="http://schemas.microsoft.com/office/drawing/2014/main" id="{2018A4DD-F882-184D-AE62-5708C547C0DA}"/>
              </a:ext>
            </a:extLst>
          </p:cNvPr>
          <p:cNvSpPr txBox="1"/>
          <p:nvPr/>
        </p:nvSpPr>
        <p:spPr bwMode="auto">
          <a:xfrm>
            <a:off x="6300192" y="1988840"/>
            <a:ext cx="1944216" cy="1200329"/>
          </a:xfrm>
          <a:prstGeom prst="rect">
            <a:avLst/>
          </a:prstGeom>
          <a:noFill/>
        </p:spPr>
        <p:txBody>
          <a:bodyPr wrap="square" rtlCol="0">
            <a:spAutoFit/>
          </a:bodyPr>
          <a:lstStyle/>
          <a:p>
            <a:r>
              <a:rPr lang="de-DE" b="1" u="sng" dirty="0"/>
              <a:t>Parallelspiegel:</a:t>
            </a:r>
          </a:p>
          <a:p>
            <a:r>
              <a:rPr lang="de-DE" dirty="0"/>
              <a:t>Kontrolle der Einschubrichtung  Brückenpeiler</a:t>
            </a:r>
          </a:p>
        </p:txBody>
      </p:sp>
      <p:sp>
        <p:nvSpPr>
          <p:cNvPr id="7" name="Abgerundetes Rechteck 6">
            <a:extLst>
              <a:ext uri="{FF2B5EF4-FFF2-40B4-BE49-F238E27FC236}">
                <a16:creationId xmlns:a16="http://schemas.microsoft.com/office/drawing/2014/main" id="{C95E7E8A-A528-B340-9EA2-114A116C1382}"/>
              </a:ext>
            </a:extLst>
          </p:cNvPr>
          <p:cNvSpPr/>
          <p:nvPr/>
        </p:nvSpPr>
        <p:spPr bwMode="auto">
          <a:xfrm>
            <a:off x="1127275" y="5229200"/>
            <a:ext cx="4524845" cy="792088"/>
          </a:xfrm>
          <a:prstGeom prst="roundRect">
            <a:avLst/>
          </a:prstGeom>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de-DE" u="sng" dirty="0">
                <a:solidFill>
                  <a:schemeClr val="tx1"/>
                </a:solidFill>
              </a:rPr>
              <a:t>Einschubrichtung: </a:t>
            </a:r>
          </a:p>
          <a:p>
            <a:pPr algn="ctr"/>
            <a:r>
              <a:rPr lang="de-DE" dirty="0">
                <a:solidFill>
                  <a:schemeClr val="tx1"/>
                </a:solidFill>
              </a:rPr>
              <a:t>gemeinsame Parallelität aller in einer Brücke eingebunden Pfeilerzähne </a:t>
            </a:r>
          </a:p>
        </p:txBody>
      </p:sp>
    </p:spTree>
    <p:extLst>
      <p:ext uri="{BB962C8B-B14F-4D97-AF65-F5344CB8AC3E}">
        <p14:creationId xmlns:p14="http://schemas.microsoft.com/office/powerpoint/2010/main" val="4055752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endParaRPr lang="de-DE" sz="1600" dirty="0">
              <a:solidFill>
                <a:srgbClr val="FF0000"/>
              </a:solidFill>
            </a:endParaRPr>
          </a:p>
          <a:p>
            <a:pPr marL="0" indent="0">
              <a:buNone/>
            </a:pPr>
            <a:endParaRPr lang="de-DE" sz="1600" dirty="0">
              <a:solidFill>
                <a:srgbClr val="FF0000"/>
              </a:solidFill>
            </a:endParaRPr>
          </a:p>
          <a:p>
            <a:pPr marL="0" indent="0">
              <a:buNone/>
            </a:pPr>
            <a:endParaRPr lang="de-DE" b="1" u="sng" dirty="0"/>
          </a:p>
        </p:txBody>
      </p:sp>
      <p:pic>
        <p:nvPicPr>
          <p:cNvPr id="6" name="Grafik 5">
            <a:extLst>
              <a:ext uri="{FF2B5EF4-FFF2-40B4-BE49-F238E27FC236}">
                <a16:creationId xmlns:a16="http://schemas.microsoft.com/office/drawing/2014/main" id="{6394CAB5-C949-C841-85DE-6ABA57C4CE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7544" y="1772816"/>
            <a:ext cx="8496944" cy="4248472"/>
          </a:xfrm>
          <a:prstGeom prst="rect">
            <a:avLst/>
          </a:prstGeom>
        </p:spPr>
      </p:pic>
    </p:spTree>
    <p:extLst>
      <p:ext uri="{BB962C8B-B14F-4D97-AF65-F5344CB8AC3E}">
        <p14:creationId xmlns:p14="http://schemas.microsoft.com/office/powerpoint/2010/main" val="32874474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Digitaler Workflow: CAD-CAM-Methode</a:t>
            </a:r>
          </a:p>
          <a:p>
            <a:pPr marL="0" indent="0">
              <a:buNone/>
            </a:pPr>
            <a:endParaRPr lang="de-DE" sz="2000" b="1" u="sng" dirty="0"/>
          </a:p>
          <a:p>
            <a:pPr marL="0" indent="0">
              <a:buNone/>
            </a:pPr>
            <a:endParaRPr lang="de-DE" sz="2000" b="1" u="sng" dirty="0"/>
          </a:p>
          <a:p>
            <a:pPr marL="0" indent="0">
              <a:buNone/>
            </a:pPr>
            <a:endParaRPr lang="de-DE" sz="2000" b="1" u="sng" dirty="0"/>
          </a:p>
          <a:p>
            <a:pPr marL="0" indent="0">
              <a:buNone/>
            </a:pPr>
            <a:endParaRPr lang="de-DE" sz="2000" b="1" u="sng" dirty="0"/>
          </a:p>
          <a:p>
            <a:pPr marL="0" indent="0">
              <a:buNone/>
            </a:pPr>
            <a:endParaRPr lang="de-DE" sz="1600" dirty="0">
              <a:solidFill>
                <a:srgbClr val="FF0000"/>
              </a:solidFill>
            </a:endParaRPr>
          </a:p>
          <a:p>
            <a:pPr marL="0" indent="0">
              <a:buNone/>
            </a:pPr>
            <a:endParaRPr lang="de-DE" sz="1600" dirty="0">
              <a:solidFill>
                <a:srgbClr val="FF0000"/>
              </a:solidFill>
            </a:endParaRPr>
          </a:p>
          <a:p>
            <a:pPr marL="0" indent="0">
              <a:buNone/>
            </a:pPr>
            <a:endParaRPr lang="de-DE" b="1" u="sng" dirty="0"/>
          </a:p>
        </p:txBody>
      </p:sp>
      <p:sp>
        <p:nvSpPr>
          <p:cNvPr id="5" name="Textfeld 4">
            <a:extLst>
              <a:ext uri="{FF2B5EF4-FFF2-40B4-BE49-F238E27FC236}">
                <a16:creationId xmlns:a16="http://schemas.microsoft.com/office/drawing/2014/main" id="{F9016722-52A0-CC4E-BC90-19BC203938AE}"/>
              </a:ext>
            </a:extLst>
          </p:cNvPr>
          <p:cNvSpPr txBox="1"/>
          <p:nvPr/>
        </p:nvSpPr>
        <p:spPr bwMode="auto">
          <a:xfrm>
            <a:off x="971600" y="2555955"/>
            <a:ext cx="2448272" cy="3570208"/>
          </a:xfrm>
          <a:prstGeom prst="rect">
            <a:avLst/>
          </a:prstGeom>
          <a:noFill/>
        </p:spPr>
        <p:txBody>
          <a:bodyPr wrap="square" rtlCol="0">
            <a:spAutoFit/>
          </a:bodyPr>
          <a:lstStyle/>
          <a:p>
            <a:r>
              <a:rPr lang="de-DE" sz="1600" b="1" u="sng" dirty="0"/>
              <a:t>Volldigital:</a:t>
            </a:r>
          </a:p>
          <a:p>
            <a:pPr marL="285750" indent="-285750">
              <a:buFont typeface="Wingdings" pitchFamily="2" charset="2"/>
              <a:buChar char="ü"/>
            </a:pPr>
            <a:r>
              <a:rPr lang="de-DE" sz="1400" dirty="0" err="1"/>
              <a:t>Abdrucknahme</a:t>
            </a:r>
            <a:r>
              <a:rPr lang="de-DE" sz="1400" dirty="0"/>
              <a:t> und </a:t>
            </a:r>
            <a:r>
              <a:rPr lang="de-DE" sz="1400" dirty="0" err="1"/>
              <a:t>Bissnahme</a:t>
            </a:r>
            <a:r>
              <a:rPr lang="de-DE" sz="1400" dirty="0"/>
              <a:t> mittels intraoralem Scanner (Retraktion des Zahnfleisches bei subgingivaler </a:t>
            </a:r>
            <a:r>
              <a:rPr lang="de-DE" sz="1400" dirty="0" err="1"/>
              <a:t>Präp</a:t>
            </a:r>
            <a:r>
              <a:rPr lang="de-DE" sz="1400" dirty="0"/>
              <a:t>. analog zu konventionellem Abdruck nötig)</a:t>
            </a:r>
          </a:p>
          <a:p>
            <a:pPr marL="285750" indent="-285750">
              <a:buFont typeface="Wingdings" pitchFamily="2" charset="2"/>
              <a:buChar char="ü"/>
            </a:pPr>
            <a:r>
              <a:rPr lang="de-DE" sz="1400" dirty="0"/>
              <a:t>Datensatz wird per geschützter Cloud an Labor übermittelt</a:t>
            </a:r>
          </a:p>
          <a:p>
            <a:pPr marL="285750" indent="-285750">
              <a:buFont typeface="Wingdings" pitchFamily="2" charset="2"/>
              <a:buChar char="ü"/>
            </a:pPr>
            <a:r>
              <a:rPr lang="de-DE" sz="1400" dirty="0"/>
              <a:t>Labor konstruiert anhand des 3D- Datensatzes Krone / Brücke aus beliebigem Material in Fräse </a:t>
            </a:r>
          </a:p>
        </p:txBody>
      </p:sp>
      <p:sp>
        <p:nvSpPr>
          <p:cNvPr id="7" name="Textfeld 6">
            <a:extLst>
              <a:ext uri="{FF2B5EF4-FFF2-40B4-BE49-F238E27FC236}">
                <a16:creationId xmlns:a16="http://schemas.microsoft.com/office/drawing/2014/main" id="{1F8B47EA-A918-BF4C-8BC6-C10FFF3E43B6}"/>
              </a:ext>
            </a:extLst>
          </p:cNvPr>
          <p:cNvSpPr txBox="1"/>
          <p:nvPr/>
        </p:nvSpPr>
        <p:spPr bwMode="auto">
          <a:xfrm>
            <a:off x="5652120" y="2555955"/>
            <a:ext cx="2520280" cy="2277547"/>
          </a:xfrm>
          <a:prstGeom prst="rect">
            <a:avLst/>
          </a:prstGeom>
          <a:noFill/>
        </p:spPr>
        <p:txBody>
          <a:bodyPr wrap="square" rtlCol="0">
            <a:spAutoFit/>
          </a:bodyPr>
          <a:lstStyle/>
          <a:p>
            <a:r>
              <a:rPr lang="de-DE" sz="1600" b="1" u="sng" dirty="0"/>
              <a:t>Teildigital:</a:t>
            </a:r>
          </a:p>
          <a:p>
            <a:pPr marL="285750" indent="-285750">
              <a:buFont typeface="Wingdings" pitchFamily="2" charset="2"/>
              <a:buChar char="ü"/>
            </a:pPr>
            <a:r>
              <a:rPr lang="de-DE" sz="1400" dirty="0"/>
              <a:t>Konventionelle </a:t>
            </a:r>
            <a:r>
              <a:rPr lang="de-DE" sz="1400" dirty="0" err="1"/>
              <a:t>Abdrucknahme</a:t>
            </a:r>
            <a:endParaRPr lang="de-DE" sz="1400" dirty="0"/>
          </a:p>
          <a:p>
            <a:pPr marL="285750" indent="-285750">
              <a:buFont typeface="Wingdings" pitchFamily="2" charset="2"/>
              <a:buChar char="ü"/>
            </a:pPr>
            <a:r>
              <a:rPr lang="de-DE" sz="1400" dirty="0"/>
              <a:t>Labor scannt Modelle ein und Überträgt dies in ein Computerprogramm</a:t>
            </a:r>
          </a:p>
          <a:p>
            <a:pPr marL="285750" indent="-285750">
              <a:buFont typeface="Wingdings" pitchFamily="2" charset="2"/>
              <a:buChar char="ü"/>
            </a:pPr>
            <a:r>
              <a:rPr lang="de-DE" sz="1400" dirty="0"/>
              <a:t>Konstruktion der Krone / Brücke anhand der Daten</a:t>
            </a:r>
          </a:p>
          <a:p>
            <a:pPr marL="285750" indent="-285750">
              <a:buFont typeface="Wingdings" pitchFamily="2" charset="2"/>
              <a:buChar char="ü"/>
            </a:pPr>
            <a:r>
              <a:rPr lang="de-DE" sz="1400" dirty="0"/>
              <a:t>Krone/Brücke wird aus  beliebigem Material gefräst</a:t>
            </a:r>
            <a:endParaRPr lang="de-DE" dirty="0"/>
          </a:p>
        </p:txBody>
      </p:sp>
      <p:pic>
        <p:nvPicPr>
          <p:cNvPr id="1026" name="Picture 2" descr="a4dcd6b0-5d9a-4aad-b653-103f8cfb5ff0@DEUP281">
            <a:extLst>
              <a:ext uri="{FF2B5EF4-FFF2-40B4-BE49-F238E27FC236}">
                <a16:creationId xmlns:a16="http://schemas.microsoft.com/office/drawing/2014/main" id="{C9F77C5F-B61A-417F-97D4-D220614DEFA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rot="5400000">
            <a:off x="3235351" y="3331114"/>
            <a:ext cx="2673297" cy="2004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29057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Zahnfarbbestimmung:</a:t>
            </a:r>
          </a:p>
          <a:p>
            <a:pPr marL="0" indent="0">
              <a:buNone/>
            </a:pPr>
            <a:endParaRPr lang="de-DE" sz="2000" b="1" u="sng" dirty="0"/>
          </a:p>
          <a:p>
            <a:pPr>
              <a:buFont typeface="Wingdings" pitchFamily="2" charset="2"/>
              <a:buChar char="ü"/>
            </a:pPr>
            <a:r>
              <a:rPr lang="de-DE" sz="2000" dirty="0"/>
              <a:t>Ermittlung mithilfe von Farbringen / digitales Farbmessgerät</a:t>
            </a:r>
          </a:p>
          <a:p>
            <a:pPr marL="0" indent="0">
              <a:buNone/>
            </a:pPr>
            <a:endParaRPr lang="de-DE" sz="2000" dirty="0"/>
          </a:p>
          <a:p>
            <a:pPr>
              <a:buFont typeface="Wingdings" pitchFamily="2" charset="2"/>
              <a:buChar char="ü"/>
            </a:pPr>
            <a:r>
              <a:rPr lang="de-DE" sz="2000" dirty="0"/>
              <a:t>immer mit Patient zusammen auswählen</a:t>
            </a:r>
          </a:p>
          <a:p>
            <a:pPr>
              <a:buFont typeface="Wingdings" pitchFamily="2" charset="2"/>
              <a:buChar char="ü"/>
            </a:pPr>
            <a:endParaRPr lang="de-DE" sz="2000" dirty="0"/>
          </a:p>
          <a:p>
            <a:pPr>
              <a:buFont typeface="Wingdings" pitchFamily="2" charset="2"/>
              <a:buChar char="ü"/>
            </a:pPr>
            <a:r>
              <a:rPr lang="de-DE" sz="2000" dirty="0"/>
              <a:t>Auswahl sollte bei natürlichem Tageslicht erfolgen</a:t>
            </a:r>
          </a:p>
          <a:p>
            <a:pPr marL="0" indent="0">
              <a:buNone/>
            </a:pPr>
            <a:r>
              <a:rPr lang="de-DE" sz="2000" dirty="0"/>
              <a:t> </a:t>
            </a:r>
          </a:p>
          <a:p>
            <a:pPr>
              <a:buFont typeface="Wingdings" pitchFamily="2" charset="2"/>
              <a:buChar char="ü"/>
            </a:pPr>
            <a:r>
              <a:rPr lang="de-DE" sz="2000" dirty="0"/>
              <a:t>Orientierung an Nachbarzähnen</a:t>
            </a:r>
          </a:p>
          <a:p>
            <a:pPr marL="0" indent="0">
              <a:buNone/>
            </a:pPr>
            <a:endParaRPr lang="de-DE" sz="2000" dirty="0"/>
          </a:p>
          <a:p>
            <a:pPr>
              <a:buFont typeface="Wingdings" pitchFamily="2" charset="2"/>
              <a:buChar char="ü"/>
            </a:pPr>
            <a:r>
              <a:rPr lang="de-DE" sz="2000" dirty="0"/>
              <a:t>Evtl. Fotos für Labor anfertigen</a:t>
            </a:r>
          </a:p>
          <a:p>
            <a:pPr marL="0" indent="0">
              <a:buNone/>
            </a:pPr>
            <a:endParaRPr lang="de-DE" sz="1600" dirty="0">
              <a:solidFill>
                <a:srgbClr val="FF0000"/>
              </a:solidFill>
            </a:endParaRPr>
          </a:p>
          <a:p>
            <a:pPr marL="0" indent="0">
              <a:buNone/>
            </a:pPr>
            <a:endParaRPr lang="de-DE" b="1" u="sng" dirty="0"/>
          </a:p>
        </p:txBody>
      </p:sp>
      <p:pic>
        <p:nvPicPr>
          <p:cNvPr id="11" name="Grafik 10">
            <a:extLst>
              <a:ext uri="{FF2B5EF4-FFF2-40B4-BE49-F238E27FC236}">
                <a16:creationId xmlns:a16="http://schemas.microsoft.com/office/drawing/2014/main" id="{889EABFC-6DB2-2B4E-91D7-AF7DBED1FF7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10944" y="4489863"/>
            <a:ext cx="3275856" cy="1636300"/>
          </a:xfrm>
          <a:prstGeom prst="rect">
            <a:avLst/>
          </a:prstGeom>
        </p:spPr>
      </p:pic>
    </p:spTree>
    <p:extLst>
      <p:ext uri="{BB962C8B-B14F-4D97-AF65-F5344CB8AC3E}">
        <p14:creationId xmlns:p14="http://schemas.microsoft.com/office/powerpoint/2010/main" val="1549133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Warum sollte ein Provisorium hergestellt werden?</a:t>
            </a:r>
          </a:p>
          <a:p>
            <a:pPr marL="0" indent="0">
              <a:buNone/>
            </a:pPr>
            <a:endParaRPr lang="de-DE" sz="2000" b="1" u="sng" dirty="0"/>
          </a:p>
          <a:p>
            <a:pPr>
              <a:buFont typeface="Wingdings" pitchFamily="2" charset="2"/>
              <a:buChar char="ü"/>
            </a:pPr>
            <a:r>
              <a:rPr lang="de-DE" sz="1600" dirty="0"/>
              <a:t>Material: Kunststoff</a:t>
            </a:r>
          </a:p>
          <a:p>
            <a:pPr>
              <a:buFont typeface="Wingdings" pitchFamily="2" charset="2"/>
              <a:buChar char="ü"/>
            </a:pPr>
            <a:r>
              <a:rPr lang="de-DE" sz="1600" dirty="0"/>
              <a:t>oft im direkten Verfahren unmittelbar nach Präparation</a:t>
            </a:r>
          </a:p>
          <a:p>
            <a:pPr>
              <a:buFont typeface="Wingdings" pitchFamily="2" charset="2"/>
              <a:buChar char="ü"/>
            </a:pPr>
            <a:r>
              <a:rPr lang="de-DE" sz="1600" dirty="0"/>
              <a:t>Schutz des präparierten Zahnes vor mechanischen (Kauen)-, thermischen (Kalte oder warme Getränke)- und chemischen (Säure)- Reizen  </a:t>
            </a:r>
          </a:p>
          <a:p>
            <a:pPr marL="914400" lvl="2" indent="0">
              <a:buNone/>
            </a:pPr>
            <a:r>
              <a:rPr lang="de-DE" sz="1600" dirty="0"/>
              <a:t>	Empfindlichkeitsstörungen bei vitalen Zähnen vermeiden</a:t>
            </a:r>
          </a:p>
          <a:p>
            <a:pPr marL="914400" lvl="2" indent="0">
              <a:buNone/>
            </a:pPr>
            <a:endParaRPr lang="de-DE" sz="1600" dirty="0"/>
          </a:p>
          <a:p>
            <a:pPr marL="914400" lvl="2" indent="0">
              <a:buNone/>
            </a:pPr>
            <a:r>
              <a:rPr lang="de-DE" sz="1600" dirty="0" err="1"/>
              <a:t>Approximalkontakt</a:t>
            </a:r>
            <a:r>
              <a:rPr lang="de-DE" sz="1600" dirty="0"/>
              <a:t> sollte vorhanden sein, keine </a:t>
            </a:r>
            <a:r>
              <a:rPr lang="de-DE" sz="1600" dirty="0" err="1"/>
              <a:t>Kippungen</a:t>
            </a:r>
            <a:r>
              <a:rPr lang="de-DE" sz="1600" dirty="0"/>
              <a:t> der Nachbarzähne, keine Elongationen des Antagonisten bis definitiver ZE eingesetzt wird</a:t>
            </a:r>
          </a:p>
          <a:p>
            <a:pPr marL="914400" lvl="2" indent="0">
              <a:buNone/>
            </a:pPr>
            <a:endParaRPr lang="de-DE" sz="1600" dirty="0"/>
          </a:p>
          <a:p>
            <a:pPr>
              <a:buFont typeface="Wingdings" pitchFamily="2" charset="2"/>
              <a:buChar char="ü"/>
            </a:pPr>
            <a:r>
              <a:rPr lang="de-DE" sz="1600" dirty="0"/>
              <a:t>Wiederherstellung der Ästhetik, Kaufunktion, Sprachbildung</a:t>
            </a:r>
          </a:p>
          <a:p>
            <a:pPr>
              <a:buFont typeface="Wingdings" pitchFamily="2" charset="2"/>
              <a:buChar char="ü"/>
            </a:pPr>
            <a:r>
              <a:rPr lang="de-DE" sz="1600" dirty="0"/>
              <a:t>Zahnfleisch wird offengehalten</a:t>
            </a:r>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solidFill>
                <a:srgbClr val="FF0000"/>
              </a:solidFill>
            </a:endParaRPr>
          </a:p>
          <a:p>
            <a:pPr marL="0" indent="0">
              <a:buNone/>
            </a:pPr>
            <a:endParaRPr lang="de-DE" b="1" u="sng" dirty="0"/>
          </a:p>
        </p:txBody>
      </p:sp>
      <p:cxnSp>
        <p:nvCxnSpPr>
          <p:cNvPr id="5" name="Gerade Verbindung mit Pfeil 4">
            <a:extLst>
              <a:ext uri="{FF2B5EF4-FFF2-40B4-BE49-F238E27FC236}">
                <a16:creationId xmlns:a16="http://schemas.microsoft.com/office/drawing/2014/main" id="{8670BAA2-59E5-4A40-9BAA-6466035E23AA}"/>
              </a:ext>
            </a:extLst>
          </p:cNvPr>
          <p:cNvCxnSpPr/>
          <p:nvPr/>
        </p:nvCxnSpPr>
        <p:spPr bwMode="auto">
          <a:xfrm>
            <a:off x="1331640" y="3861048"/>
            <a:ext cx="648072"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pic>
        <p:nvPicPr>
          <p:cNvPr id="4" name="Grafik 3">
            <a:extLst>
              <a:ext uri="{FF2B5EF4-FFF2-40B4-BE49-F238E27FC236}">
                <a16:creationId xmlns:a16="http://schemas.microsoft.com/office/drawing/2014/main" id="{F441A6CA-DEEE-6549-ADCE-98C93645F6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59133" y="1319129"/>
            <a:ext cx="1383618" cy="1844824"/>
          </a:xfrm>
          <a:prstGeom prst="rect">
            <a:avLst/>
          </a:prstGeom>
        </p:spPr>
      </p:pic>
    </p:spTree>
    <p:extLst>
      <p:ext uri="{BB962C8B-B14F-4D97-AF65-F5344CB8AC3E}">
        <p14:creationId xmlns:p14="http://schemas.microsoft.com/office/powerpoint/2010/main" val="38212756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Wie sollte ein gutes Provisorium gestaltet sein?</a:t>
            </a:r>
          </a:p>
          <a:p>
            <a:pPr>
              <a:buFont typeface="Wingdings" pitchFamily="2" charset="2"/>
              <a:buChar char="ü"/>
            </a:pPr>
            <a:r>
              <a:rPr lang="de-DE" sz="1600" dirty="0"/>
              <a:t>Okklusion richtig eingeschliffen</a:t>
            </a:r>
          </a:p>
          <a:p>
            <a:pPr>
              <a:buFont typeface="Wingdings" pitchFamily="2" charset="2"/>
              <a:buChar char="ü"/>
            </a:pPr>
            <a:r>
              <a:rPr lang="de-DE" sz="1600" dirty="0"/>
              <a:t>Möglichst Randschluss an der Präparationsgrenze</a:t>
            </a:r>
          </a:p>
          <a:p>
            <a:pPr marL="0" indent="0">
              <a:buNone/>
            </a:pPr>
            <a:r>
              <a:rPr lang="de-DE" sz="1600" dirty="0"/>
              <a:t>      (bei zu langem Rand: Irritation des Zahnfleisches, Gingivitis, ZF zieht sich       </a:t>
            </a:r>
          </a:p>
          <a:p>
            <a:pPr marL="0" indent="0">
              <a:buNone/>
            </a:pPr>
            <a:r>
              <a:rPr lang="de-DE" sz="1600" dirty="0"/>
              <a:t>      zurück)</a:t>
            </a:r>
          </a:p>
          <a:p>
            <a:pPr>
              <a:buFont typeface="Wingdings" pitchFamily="2" charset="2"/>
              <a:buChar char="ü"/>
            </a:pPr>
            <a:r>
              <a:rPr lang="de-DE" sz="1600" dirty="0" err="1"/>
              <a:t>Approximalkontakte</a:t>
            </a:r>
            <a:r>
              <a:rPr lang="de-DE" sz="1600" dirty="0"/>
              <a:t> und Brückenglieder sollten vorhanden sein (Zahnwanderung wird vermieden)</a:t>
            </a:r>
          </a:p>
          <a:p>
            <a:pPr>
              <a:buFont typeface="Wingdings" pitchFamily="2" charset="2"/>
              <a:buChar char="ü"/>
            </a:pPr>
            <a:r>
              <a:rPr lang="de-DE" sz="1600" dirty="0"/>
              <a:t>Politur (weniger Anhaftung, Ästhetik)</a:t>
            </a:r>
          </a:p>
          <a:p>
            <a:pPr marL="0" indent="0">
              <a:buNone/>
            </a:pPr>
            <a:endParaRPr lang="de-DE" sz="2000" b="1" u="sng" dirty="0"/>
          </a:p>
          <a:p>
            <a:pPr marL="0" indent="0">
              <a:buNone/>
            </a:pPr>
            <a:r>
              <a:rPr lang="de-DE" sz="2000" b="1" u="sng" dirty="0"/>
              <a:t>Was muss der Patient bei einem Provisorium beachten?</a:t>
            </a:r>
          </a:p>
          <a:p>
            <a:pPr>
              <a:buFont typeface="Wingdings" pitchFamily="2" charset="2"/>
              <a:buChar char="ü"/>
            </a:pPr>
            <a:r>
              <a:rPr lang="de-DE" sz="1600" dirty="0"/>
              <a:t>keine harten Nahrungsmittel damit zerkleinern</a:t>
            </a:r>
          </a:p>
          <a:p>
            <a:pPr>
              <a:buFont typeface="Wingdings" pitchFamily="2" charset="2"/>
              <a:buChar char="ü"/>
            </a:pPr>
            <a:r>
              <a:rPr lang="de-DE" sz="1600" dirty="0"/>
              <a:t>Melden, wenn Provisorium gebrochen o. herausgefallen</a:t>
            </a:r>
          </a:p>
          <a:p>
            <a:pPr>
              <a:buFont typeface="Wingdings" pitchFamily="2" charset="2"/>
              <a:buChar char="ü"/>
            </a:pPr>
            <a:r>
              <a:rPr lang="de-DE" sz="1600" dirty="0"/>
              <a:t>Reinigung der Interdentalräume</a:t>
            </a:r>
          </a:p>
          <a:p>
            <a:pPr>
              <a:buFont typeface="Wingdings" pitchFamily="2" charset="2"/>
              <a:buChar char="ü"/>
            </a:pPr>
            <a:r>
              <a:rPr lang="de-DE" sz="1600" dirty="0"/>
              <a:t>Farbstoffe können </a:t>
            </a:r>
            <a:r>
              <a:rPr lang="de-DE" sz="1600" dirty="0" err="1"/>
              <a:t>Provimaterial</a:t>
            </a:r>
            <a:r>
              <a:rPr lang="de-DE" sz="1600" dirty="0"/>
              <a:t> verfärben (z.B.: Kurkuma, Curry) </a:t>
            </a:r>
          </a:p>
          <a:p>
            <a:pPr marL="0" indent="0">
              <a:buNone/>
            </a:pPr>
            <a:endParaRPr lang="de-DE" sz="1600" dirty="0"/>
          </a:p>
          <a:p>
            <a:pPr marL="0" indent="0">
              <a:buNone/>
            </a:pPr>
            <a:endParaRPr lang="de-DE" sz="1600" dirty="0">
              <a:solidFill>
                <a:srgbClr val="FF0000"/>
              </a:solidFill>
            </a:endParaRPr>
          </a:p>
          <a:p>
            <a:pPr marL="0" indent="0">
              <a:buNone/>
            </a:pPr>
            <a:endParaRPr lang="de-DE" b="1" u="sng" dirty="0"/>
          </a:p>
        </p:txBody>
      </p:sp>
    </p:spTree>
    <p:extLst>
      <p:ext uri="{BB962C8B-B14F-4D97-AF65-F5344CB8AC3E}">
        <p14:creationId xmlns:p14="http://schemas.microsoft.com/office/powerpoint/2010/main" val="28846867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a:xfrm>
            <a:off x="850900" y="2099733"/>
            <a:ext cx="7835900" cy="4026430"/>
          </a:xfrm>
        </p:spPr>
        <p:txBody>
          <a:bodyPr>
            <a:normAutofit fontScale="92500" lnSpcReduction="10000"/>
          </a:bodyPr>
          <a:lstStyle/>
          <a:p>
            <a:pPr marL="0" indent="0">
              <a:buNone/>
            </a:pPr>
            <a:r>
              <a:rPr lang="de-DE" sz="2200" b="1" u="sng" dirty="0"/>
              <a:t>Herstellung Provisorium im direkten Verfahren:</a:t>
            </a:r>
          </a:p>
          <a:p>
            <a:pPr marL="0" indent="0">
              <a:buNone/>
            </a:pPr>
            <a:endParaRPr lang="de-DE" sz="1600" dirty="0"/>
          </a:p>
          <a:p>
            <a:pPr>
              <a:buFont typeface="Wingdings" pitchFamily="2" charset="2"/>
              <a:buChar char="ü"/>
            </a:pPr>
            <a:r>
              <a:rPr lang="de-DE" sz="1600" dirty="0"/>
              <a:t>Vorabformung </a:t>
            </a:r>
            <a:r>
              <a:rPr lang="de-DE" sz="1600" dirty="0">
                <a:solidFill>
                  <a:schemeClr val="accent6"/>
                </a:solidFill>
              </a:rPr>
              <a:t>(</a:t>
            </a:r>
            <a:r>
              <a:rPr lang="de-DE" sz="1600" dirty="0" err="1">
                <a:solidFill>
                  <a:schemeClr val="accent6"/>
                </a:solidFill>
              </a:rPr>
              <a:t>Bite</a:t>
            </a:r>
            <a:r>
              <a:rPr lang="de-DE" sz="1600" dirty="0">
                <a:solidFill>
                  <a:schemeClr val="accent6"/>
                </a:solidFill>
              </a:rPr>
              <a:t> </a:t>
            </a:r>
            <a:r>
              <a:rPr lang="de-DE" sz="1600" dirty="0" err="1">
                <a:solidFill>
                  <a:schemeClr val="accent6"/>
                </a:solidFill>
              </a:rPr>
              <a:t>tray</a:t>
            </a:r>
            <a:r>
              <a:rPr lang="de-DE" sz="1600" dirty="0">
                <a:solidFill>
                  <a:schemeClr val="accent6"/>
                </a:solidFill>
              </a:rPr>
              <a:t> / Abdrucklöffel) </a:t>
            </a:r>
            <a:r>
              <a:rPr lang="de-DE" sz="1600" dirty="0"/>
              <a:t>des unpräparierten Zahnes / Zähne aus </a:t>
            </a:r>
            <a:r>
              <a:rPr lang="de-DE" sz="1600" dirty="0">
                <a:solidFill>
                  <a:schemeClr val="accent6"/>
                </a:solidFill>
              </a:rPr>
              <a:t>Alginat oder Silikon</a:t>
            </a:r>
            <a:r>
              <a:rPr lang="de-DE" sz="1600" dirty="0"/>
              <a:t> (diese sollte aufgehoben werden bis ZE eingegliedert wurde)</a:t>
            </a:r>
          </a:p>
          <a:p>
            <a:pPr>
              <a:buFont typeface="Wingdings" pitchFamily="2" charset="2"/>
              <a:buChar char="ü"/>
            </a:pPr>
            <a:endParaRPr lang="de-DE" sz="1600" dirty="0"/>
          </a:p>
          <a:p>
            <a:pPr>
              <a:buFont typeface="Wingdings" pitchFamily="2" charset="2"/>
              <a:buChar char="ü"/>
            </a:pPr>
            <a:r>
              <a:rPr lang="de-DE" sz="1600" dirty="0"/>
              <a:t>Unter sich gehende Bereiche sowie </a:t>
            </a:r>
            <a:r>
              <a:rPr lang="de-DE" sz="1600" dirty="0" err="1"/>
              <a:t>Interdentalsepten</a:t>
            </a:r>
            <a:r>
              <a:rPr lang="de-DE" sz="1600" dirty="0"/>
              <a:t> zurückschneiden </a:t>
            </a:r>
          </a:p>
          <a:p>
            <a:pPr>
              <a:buFont typeface="Wingdings" pitchFamily="2" charset="2"/>
              <a:buChar char="ü"/>
            </a:pPr>
            <a:endParaRPr lang="de-DE" sz="1600" dirty="0"/>
          </a:p>
          <a:p>
            <a:pPr>
              <a:buFont typeface="Wingdings" pitchFamily="2" charset="2"/>
              <a:buChar char="ü"/>
            </a:pPr>
            <a:r>
              <a:rPr lang="de-DE" sz="1600" u="sng" dirty="0"/>
              <a:t>Nach der Präparation:</a:t>
            </a:r>
            <a:r>
              <a:rPr lang="de-DE" sz="1600" dirty="0"/>
              <a:t> </a:t>
            </a:r>
          </a:p>
          <a:p>
            <a:pPr>
              <a:buFont typeface="+mj-lt"/>
              <a:buAutoNum type="arabicPeriod"/>
            </a:pPr>
            <a:endParaRPr lang="de-DE" sz="1600" dirty="0"/>
          </a:p>
          <a:p>
            <a:pPr>
              <a:buFont typeface="+mj-lt"/>
              <a:buAutoNum type="arabicPeriod"/>
            </a:pPr>
            <a:r>
              <a:rPr lang="de-DE" sz="1600" dirty="0"/>
              <a:t>Einfüllen von </a:t>
            </a:r>
            <a:r>
              <a:rPr lang="de-DE" sz="1600" dirty="0" err="1"/>
              <a:t>Provisorienkunststoff</a:t>
            </a:r>
            <a:r>
              <a:rPr lang="de-DE" sz="1600" dirty="0"/>
              <a:t> in den beschnittenen Abdruck und Reposition über präparierten Zahnstumpf </a:t>
            </a:r>
          </a:p>
          <a:p>
            <a:pPr>
              <a:buFont typeface="+mj-lt"/>
              <a:buAutoNum type="arabicPeriod"/>
            </a:pPr>
            <a:r>
              <a:rPr lang="de-DE" sz="1600" dirty="0"/>
              <a:t>Nach Aushärtungsprozess Abdruck entnehmen </a:t>
            </a:r>
          </a:p>
          <a:p>
            <a:pPr>
              <a:buFont typeface="+mj-lt"/>
              <a:buAutoNum type="arabicPeriod"/>
            </a:pPr>
            <a:r>
              <a:rPr lang="de-DE" sz="1600" dirty="0"/>
              <a:t>Ausarbeitung der Passung des Provisoriums mittels </a:t>
            </a:r>
            <a:r>
              <a:rPr lang="de-DE" sz="1600" dirty="0">
                <a:solidFill>
                  <a:schemeClr val="accent6"/>
                </a:solidFill>
              </a:rPr>
              <a:t>Handstück und Fräsen</a:t>
            </a:r>
          </a:p>
          <a:p>
            <a:pPr>
              <a:buFont typeface="+mj-lt"/>
              <a:buAutoNum type="arabicPeriod"/>
            </a:pPr>
            <a:r>
              <a:rPr lang="de-DE" sz="1600" dirty="0"/>
              <a:t>Einprobe zur Okklusionsüberprüfung </a:t>
            </a:r>
            <a:r>
              <a:rPr lang="de-DE" sz="1600" dirty="0">
                <a:solidFill>
                  <a:schemeClr val="accent6"/>
                </a:solidFill>
              </a:rPr>
              <a:t>(Okklusionsfolie und Folienhalter)</a:t>
            </a:r>
          </a:p>
          <a:p>
            <a:pPr>
              <a:buFont typeface="+mj-lt"/>
              <a:buAutoNum type="arabicPeriod"/>
            </a:pPr>
            <a:r>
              <a:rPr lang="de-DE" sz="1600" dirty="0"/>
              <a:t>Politur des Kunststoffs </a:t>
            </a:r>
            <a:r>
              <a:rPr lang="de-DE" sz="1600" dirty="0">
                <a:solidFill>
                  <a:schemeClr val="accent6"/>
                </a:solidFill>
              </a:rPr>
              <a:t>(Polierkegel)</a:t>
            </a:r>
          </a:p>
          <a:p>
            <a:pPr>
              <a:buFont typeface="+mj-lt"/>
              <a:buAutoNum type="arabicPeriod"/>
            </a:pPr>
            <a:r>
              <a:rPr lang="de-DE" sz="1600" dirty="0"/>
              <a:t>Einsetzen mit provisorischem Zement und Zementreste entfernen nach Aushärtung </a:t>
            </a:r>
            <a:r>
              <a:rPr lang="de-DE" sz="1600" dirty="0">
                <a:solidFill>
                  <a:schemeClr val="accent6"/>
                </a:solidFill>
              </a:rPr>
              <a:t>(</a:t>
            </a:r>
            <a:r>
              <a:rPr lang="de-DE" sz="1600" dirty="0" err="1">
                <a:solidFill>
                  <a:schemeClr val="accent6"/>
                </a:solidFill>
              </a:rPr>
              <a:t>Anmischspatel</a:t>
            </a:r>
            <a:r>
              <a:rPr lang="de-DE" sz="1600" dirty="0">
                <a:solidFill>
                  <a:schemeClr val="accent6"/>
                </a:solidFill>
              </a:rPr>
              <a:t>, </a:t>
            </a:r>
            <a:r>
              <a:rPr lang="de-DE" sz="1600" dirty="0" err="1">
                <a:solidFill>
                  <a:schemeClr val="accent6"/>
                </a:solidFill>
              </a:rPr>
              <a:t>Anmischblock</a:t>
            </a:r>
            <a:r>
              <a:rPr lang="de-DE" sz="1600" dirty="0">
                <a:solidFill>
                  <a:schemeClr val="accent6"/>
                </a:solidFill>
              </a:rPr>
              <a:t>, provisorischer Zement, Zahnseide, Sonde)</a:t>
            </a:r>
          </a:p>
          <a:p>
            <a:pPr marL="0" indent="0">
              <a:buNone/>
            </a:pPr>
            <a:endParaRPr lang="de-DE" sz="1600" dirty="0">
              <a:solidFill>
                <a:schemeClr val="accent6"/>
              </a:solidFill>
            </a:endParaRPr>
          </a:p>
          <a:p>
            <a:pPr marL="0" indent="0">
              <a:buNone/>
            </a:pPr>
            <a:endParaRPr lang="de-DE" sz="1600" dirty="0">
              <a:solidFill>
                <a:srgbClr val="FF0000"/>
              </a:solidFill>
            </a:endParaRPr>
          </a:p>
          <a:p>
            <a:pPr marL="0" indent="0">
              <a:buNone/>
            </a:pPr>
            <a:endParaRPr lang="de-DE" sz="1600" dirty="0">
              <a:solidFill>
                <a:srgbClr val="FF0000"/>
              </a:solidFill>
            </a:endParaRPr>
          </a:p>
          <a:p>
            <a:pPr marL="0" indent="0">
              <a:buNone/>
            </a:pPr>
            <a:endParaRPr lang="de-DE" b="1" u="sng" dirty="0"/>
          </a:p>
        </p:txBody>
      </p:sp>
    </p:spTree>
    <p:extLst>
      <p:ext uri="{BB962C8B-B14F-4D97-AF65-F5344CB8AC3E}">
        <p14:creationId xmlns:p14="http://schemas.microsoft.com/office/powerpoint/2010/main" val="14371144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Langzeitprovisorium:</a:t>
            </a:r>
          </a:p>
          <a:p>
            <a:pPr>
              <a:buFont typeface="Wingdings" pitchFamily="2" charset="2"/>
              <a:buChar char="ü"/>
            </a:pPr>
            <a:endParaRPr lang="de-DE" sz="2000" b="1" u="sng" dirty="0"/>
          </a:p>
          <a:p>
            <a:pPr>
              <a:buFont typeface="Wingdings" pitchFamily="2" charset="2"/>
              <a:buChar char="ü"/>
            </a:pPr>
            <a:r>
              <a:rPr lang="de-DE" sz="1600" dirty="0"/>
              <a:t>Material: nicht so hochwertig wie für definitiven ZE</a:t>
            </a:r>
          </a:p>
          <a:p>
            <a:pPr>
              <a:buFont typeface="Wingdings" pitchFamily="2" charset="2"/>
              <a:buChar char="ü"/>
            </a:pPr>
            <a:r>
              <a:rPr lang="de-DE" sz="1600" dirty="0"/>
              <a:t>längere Tragedauer bis definitiver ZE eingesetzt wird</a:t>
            </a:r>
          </a:p>
          <a:p>
            <a:pPr>
              <a:buFont typeface="Wingdings" pitchFamily="2" charset="2"/>
              <a:buChar char="ü"/>
            </a:pPr>
            <a:endParaRPr lang="de-DE" sz="2000" dirty="0"/>
          </a:p>
          <a:p>
            <a:pPr>
              <a:buFont typeface="Wingdings" pitchFamily="2" charset="2"/>
              <a:buChar char="ü"/>
            </a:pPr>
            <a:r>
              <a:rPr lang="de-DE" sz="1600" dirty="0"/>
              <a:t>oft sinnvoll, wenn: 	</a:t>
            </a:r>
            <a:r>
              <a:rPr lang="de-DE" sz="1600" dirty="0">
                <a:latin typeface="+mn-ea"/>
              </a:rPr>
              <a:t>Extraktionsalveolen heilen müssen</a:t>
            </a:r>
          </a:p>
          <a:p>
            <a:pPr marL="2286000" lvl="5" indent="0">
              <a:buNone/>
            </a:pPr>
            <a:r>
              <a:rPr lang="de-DE" sz="1600" dirty="0">
                <a:latin typeface="+mn-ea"/>
              </a:rPr>
              <a:t>eine Bisshebung durchgeführt wird</a:t>
            </a:r>
          </a:p>
          <a:p>
            <a:pPr marL="2286000" lvl="5" indent="0">
              <a:buNone/>
            </a:pPr>
            <a:r>
              <a:rPr lang="de-DE" sz="1600" dirty="0">
                <a:latin typeface="+mn-ea"/>
              </a:rPr>
              <a:t>Form und Farbe probegetragen werden sollen</a:t>
            </a:r>
          </a:p>
          <a:p>
            <a:pPr marL="2286000" lvl="5" indent="0">
              <a:buNone/>
            </a:pPr>
            <a:r>
              <a:rPr lang="de-DE" sz="1600" dirty="0">
                <a:latin typeface="+mn-ea"/>
              </a:rPr>
              <a:t>(hauptsächlich im Frontzahnbereich)</a:t>
            </a:r>
          </a:p>
          <a:p>
            <a:pPr marL="2286000" lvl="5" indent="0">
              <a:buNone/>
            </a:pPr>
            <a:r>
              <a:rPr lang="de-DE" sz="1600" dirty="0" err="1">
                <a:latin typeface="+mn-ea"/>
              </a:rPr>
              <a:t>Papillenausformung</a:t>
            </a:r>
            <a:r>
              <a:rPr lang="de-DE" sz="1600" dirty="0">
                <a:latin typeface="+mn-ea"/>
              </a:rPr>
              <a:t> des Zahnfleisches</a:t>
            </a:r>
          </a:p>
          <a:p>
            <a:pPr>
              <a:buFont typeface="Wingdings" pitchFamily="2" charset="2"/>
              <a:buChar char="ü"/>
            </a:pPr>
            <a:endParaRPr lang="de-DE" sz="2000" b="1" u="sng" dirty="0"/>
          </a:p>
          <a:p>
            <a:pPr>
              <a:buFont typeface="Wingdings" pitchFamily="2" charset="2"/>
              <a:buChar char="ü"/>
            </a:pPr>
            <a:r>
              <a:rPr lang="de-DE" sz="1600" dirty="0"/>
              <a:t>Arbeitsschritte gleich, wie bei normaler Kronenversorgung</a:t>
            </a:r>
          </a:p>
          <a:p>
            <a:pPr marL="0" indent="0">
              <a:buNone/>
            </a:pPr>
            <a:endParaRPr lang="de-DE" sz="2000" dirty="0"/>
          </a:p>
          <a:p>
            <a:pPr marL="0" indent="0">
              <a:buNone/>
            </a:pPr>
            <a:endParaRPr lang="de-DE" sz="2000" b="1" u="sng" dirty="0"/>
          </a:p>
          <a:p>
            <a:pPr marL="0" indent="0">
              <a:buNone/>
            </a:pPr>
            <a:endParaRPr lang="de-DE" sz="1600" dirty="0">
              <a:solidFill>
                <a:srgbClr val="FF0000"/>
              </a:solidFill>
            </a:endParaRPr>
          </a:p>
          <a:p>
            <a:pPr marL="0" indent="0">
              <a:buNone/>
            </a:pPr>
            <a:endParaRPr lang="de-DE" b="1" u="sng" dirty="0"/>
          </a:p>
        </p:txBody>
      </p:sp>
      <p:pic>
        <p:nvPicPr>
          <p:cNvPr id="4" name="Grafik 3">
            <a:extLst>
              <a:ext uri="{FF2B5EF4-FFF2-40B4-BE49-F238E27FC236}">
                <a16:creationId xmlns:a16="http://schemas.microsoft.com/office/drawing/2014/main" id="{5CE392D5-47A6-C248-9235-B49A588B41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32309" y="1700808"/>
            <a:ext cx="1653648" cy="2204864"/>
          </a:xfrm>
          <a:prstGeom prst="rect">
            <a:avLst/>
          </a:prstGeom>
        </p:spPr>
      </p:pic>
    </p:spTree>
    <p:extLst>
      <p:ext uri="{BB962C8B-B14F-4D97-AF65-F5344CB8AC3E}">
        <p14:creationId xmlns:p14="http://schemas.microsoft.com/office/powerpoint/2010/main" val="16416101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lnSpcReduction="10000"/>
          </a:bodyPr>
          <a:lstStyle/>
          <a:p>
            <a:pPr marL="0" indent="0">
              <a:buNone/>
            </a:pPr>
            <a:r>
              <a:rPr lang="de-DE" sz="2000" b="1" u="sng" dirty="0"/>
              <a:t>Laborauftrag vollständig ausfüllen:</a:t>
            </a:r>
          </a:p>
          <a:p>
            <a:pPr marL="0" indent="0">
              <a:buNone/>
            </a:pPr>
            <a:endParaRPr lang="de-DE" sz="2000" b="1" u="sng" dirty="0"/>
          </a:p>
          <a:p>
            <a:pPr>
              <a:buFont typeface="Wingdings" pitchFamily="2" charset="2"/>
              <a:buChar char="ü"/>
            </a:pPr>
            <a:r>
              <a:rPr lang="de-DE" sz="1600" dirty="0"/>
              <a:t>Name des Patienten</a:t>
            </a:r>
          </a:p>
          <a:p>
            <a:pPr marL="0" indent="0">
              <a:buNone/>
            </a:pPr>
            <a:endParaRPr lang="de-DE" sz="1600" dirty="0"/>
          </a:p>
          <a:p>
            <a:pPr>
              <a:buFont typeface="Wingdings" pitchFamily="2" charset="2"/>
              <a:buChar char="ü"/>
            </a:pPr>
            <a:r>
              <a:rPr lang="de-DE" sz="1600" dirty="0"/>
              <a:t>Name der Praxis</a:t>
            </a:r>
          </a:p>
          <a:p>
            <a:pPr marL="0" indent="0">
              <a:buNone/>
            </a:pPr>
            <a:endParaRPr lang="de-DE" sz="1600" dirty="0"/>
          </a:p>
          <a:p>
            <a:pPr>
              <a:buFont typeface="Wingdings" pitchFamily="2" charset="2"/>
              <a:buChar char="ü"/>
            </a:pPr>
            <a:r>
              <a:rPr lang="de-DE" sz="1600" dirty="0"/>
              <a:t>XML Nummer für den Patienten</a:t>
            </a:r>
          </a:p>
          <a:p>
            <a:pPr marL="0" indent="0">
              <a:buNone/>
            </a:pPr>
            <a:endParaRPr lang="de-DE" sz="1600" dirty="0"/>
          </a:p>
          <a:p>
            <a:pPr>
              <a:buFont typeface="Wingdings" pitchFamily="2" charset="2"/>
              <a:buChar char="ü"/>
            </a:pPr>
            <a:r>
              <a:rPr lang="de-DE" sz="1600" dirty="0"/>
              <a:t>Genaue Arbeitsanweisung bis zum </a:t>
            </a:r>
          </a:p>
          <a:p>
            <a:pPr marL="0" indent="0">
              <a:buNone/>
            </a:pPr>
            <a:r>
              <a:rPr lang="de-DE" sz="1600" dirty="0"/>
              <a:t>      nächsten Arbeitsschritt in Arbeitstagen</a:t>
            </a:r>
          </a:p>
          <a:p>
            <a:pPr marL="0" indent="0">
              <a:buNone/>
            </a:pPr>
            <a:endParaRPr lang="de-DE" sz="1600" dirty="0"/>
          </a:p>
          <a:p>
            <a:pPr>
              <a:buFont typeface="Wingdings" pitchFamily="2" charset="2"/>
              <a:buChar char="ü"/>
            </a:pPr>
            <a:r>
              <a:rPr lang="de-DE" sz="1600" dirty="0"/>
              <a:t>Ausgewählte Zahnfarbe</a:t>
            </a:r>
          </a:p>
          <a:p>
            <a:pPr marL="0" indent="0">
              <a:buNone/>
            </a:pPr>
            <a:endParaRPr lang="de-DE" sz="1600" dirty="0"/>
          </a:p>
          <a:p>
            <a:pPr>
              <a:buFont typeface="Wingdings" pitchFamily="2" charset="2"/>
              <a:buChar char="ü"/>
            </a:pPr>
            <a:r>
              <a:rPr lang="de-DE" sz="1600" dirty="0"/>
              <a:t>Genaue Behandlungsplanung, Material </a:t>
            </a:r>
          </a:p>
          <a:p>
            <a:pPr marL="0" indent="0">
              <a:buNone/>
            </a:pPr>
            <a:endParaRPr lang="de-DE" sz="1600" dirty="0"/>
          </a:p>
          <a:p>
            <a:pPr>
              <a:buFont typeface="Wingdings" pitchFamily="2" charset="2"/>
              <a:buChar char="ü"/>
            </a:pPr>
            <a:r>
              <a:rPr lang="de-DE" sz="1600" dirty="0"/>
              <a:t>Unterschrift des Behandlers mit Datum</a:t>
            </a:r>
          </a:p>
          <a:p>
            <a:pPr>
              <a:buFont typeface="Wingdings" pitchFamily="2" charset="2"/>
              <a:buChar char="ü"/>
            </a:pPr>
            <a:endParaRPr lang="de-DE" sz="1600" dirty="0"/>
          </a:p>
          <a:p>
            <a:pPr>
              <a:buFont typeface="Wingdings" pitchFamily="2" charset="2"/>
              <a:buChar char="ü"/>
            </a:pPr>
            <a:endParaRPr lang="de-DE" sz="1600" dirty="0"/>
          </a:p>
          <a:p>
            <a:pPr marL="0" indent="0">
              <a:buNone/>
            </a:pPr>
            <a:endParaRPr lang="de-DE" sz="1600" dirty="0"/>
          </a:p>
          <a:p>
            <a:pPr marL="0" indent="0">
              <a:buNone/>
            </a:pPr>
            <a:endParaRPr lang="de-DE" sz="1600" dirty="0"/>
          </a:p>
          <a:p>
            <a:pPr marL="0" indent="0">
              <a:buNone/>
            </a:pPr>
            <a:endParaRPr lang="de-DE" sz="1600" dirty="0">
              <a:solidFill>
                <a:srgbClr val="FF0000"/>
              </a:solidFill>
            </a:endParaRPr>
          </a:p>
          <a:p>
            <a:pPr marL="0" indent="0">
              <a:buNone/>
            </a:pPr>
            <a:endParaRPr lang="de-DE" b="1" u="sng" dirty="0"/>
          </a:p>
        </p:txBody>
      </p:sp>
      <p:pic>
        <p:nvPicPr>
          <p:cNvPr id="6" name="Grafik 5">
            <a:extLst>
              <a:ext uri="{FF2B5EF4-FFF2-40B4-BE49-F238E27FC236}">
                <a16:creationId xmlns:a16="http://schemas.microsoft.com/office/drawing/2014/main" id="{A38BB407-F50F-5F43-A415-E925429929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83976" y="1678368"/>
            <a:ext cx="3392479" cy="4702960"/>
          </a:xfrm>
          <a:prstGeom prst="rect">
            <a:avLst/>
          </a:prstGeom>
        </p:spPr>
      </p:pic>
    </p:spTree>
    <p:extLst>
      <p:ext uri="{BB962C8B-B14F-4D97-AF65-F5344CB8AC3E}">
        <p14:creationId xmlns:p14="http://schemas.microsoft.com/office/powerpoint/2010/main" val="939008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p:txBody>
          <a:bodyPr>
            <a:normAutofit/>
          </a:bodyPr>
          <a:lstStyle/>
          <a:p>
            <a:pPr marL="0" indent="0">
              <a:buNone/>
            </a:pPr>
            <a:r>
              <a:rPr lang="de-DE" sz="2000" b="1" u="sng" dirty="0"/>
              <a:t>Therapieschritt 2: Kronen- / Brückenversorgungen:</a:t>
            </a:r>
          </a:p>
          <a:p>
            <a:pPr marL="0" indent="0">
              <a:buNone/>
            </a:pPr>
            <a:r>
              <a:rPr lang="de-DE" sz="2000" b="1" u="sng" dirty="0"/>
              <a:t>(Dieser kann; muss aber nicht erfolgen)</a:t>
            </a:r>
          </a:p>
          <a:p>
            <a:pPr marL="0" indent="0">
              <a:buNone/>
            </a:pPr>
            <a:endParaRPr lang="de-DE" sz="2000" b="1" u="sng" dirty="0"/>
          </a:p>
          <a:p>
            <a:pPr>
              <a:buFont typeface="Wingdings" pitchFamily="2" charset="2"/>
              <a:buChar char="ü"/>
            </a:pPr>
            <a:r>
              <a:rPr lang="de-DE" sz="1600" dirty="0"/>
              <a:t>(Die </a:t>
            </a:r>
            <a:r>
              <a:rPr lang="de-DE" sz="1600" dirty="0" err="1"/>
              <a:t>Abdrucknahme</a:t>
            </a:r>
            <a:r>
              <a:rPr lang="de-DE" sz="1600" dirty="0"/>
              <a:t> kann auch erst im zweiten Termin erfolgen, wenn zu starke Blutung des Zahnfleisches am präparierten Stumpf vorliegt)</a:t>
            </a:r>
          </a:p>
          <a:p>
            <a:pPr marL="0" indent="0">
              <a:buNone/>
            </a:pPr>
            <a:endParaRPr lang="de-DE" sz="1600" dirty="0"/>
          </a:p>
          <a:p>
            <a:pPr>
              <a:buFont typeface="Wingdings" pitchFamily="2" charset="2"/>
              <a:buChar char="ü"/>
            </a:pPr>
            <a:r>
              <a:rPr lang="de-DE" sz="1600" u="sng" dirty="0"/>
              <a:t>Gerüstanprobe:</a:t>
            </a:r>
          </a:p>
          <a:p>
            <a:pPr marL="0" indent="0">
              <a:buNone/>
            </a:pPr>
            <a:endParaRPr lang="de-DE" sz="1600" u="sng" dirty="0"/>
          </a:p>
          <a:p>
            <a:pPr>
              <a:buFont typeface="Wingdings" pitchFamily="2" charset="2"/>
              <a:buChar char="Ø"/>
            </a:pPr>
            <a:r>
              <a:rPr lang="de-DE" sz="1600" dirty="0"/>
              <a:t> Entfernung des Provisorium</a:t>
            </a:r>
          </a:p>
          <a:p>
            <a:pPr>
              <a:buFont typeface="Wingdings" pitchFamily="2" charset="2"/>
              <a:buChar char="Ø"/>
            </a:pPr>
            <a:r>
              <a:rPr lang="de-DE" sz="1600" dirty="0"/>
              <a:t> Reinigung des Stumpfes</a:t>
            </a:r>
          </a:p>
          <a:p>
            <a:pPr>
              <a:buFont typeface="Wingdings" pitchFamily="2" charset="2"/>
              <a:buChar char="Ø"/>
            </a:pPr>
            <a:r>
              <a:rPr lang="de-DE" sz="1600" dirty="0"/>
              <a:t> Anprobe des Gerüstes, evtl. </a:t>
            </a:r>
            <a:r>
              <a:rPr lang="de-DE" sz="1600" dirty="0" err="1"/>
              <a:t>Käppchenprobe</a:t>
            </a:r>
            <a:r>
              <a:rPr lang="de-DE" sz="1600" dirty="0"/>
              <a:t> um Innenpassung zu kontrollieren</a:t>
            </a:r>
          </a:p>
          <a:p>
            <a:pPr>
              <a:buFont typeface="Wingdings" pitchFamily="2" charset="2"/>
              <a:buChar char="Ø"/>
            </a:pPr>
            <a:r>
              <a:rPr lang="de-DE" sz="1600" dirty="0"/>
              <a:t> Provisorium reinigen, provisorisch befestigen</a:t>
            </a:r>
          </a:p>
          <a:p>
            <a:pPr>
              <a:buFont typeface="Wingdings" pitchFamily="2" charset="2"/>
              <a:buChar char="Ø"/>
            </a:pPr>
            <a:r>
              <a:rPr lang="de-DE" sz="1600" dirty="0"/>
              <a:t> Laborzettel mit weiteren Arbeitsschritten / Änderungswünschen </a:t>
            </a:r>
          </a:p>
          <a:p>
            <a:pPr marL="0" indent="0">
              <a:buNone/>
            </a:pPr>
            <a:endParaRPr lang="de-DE" sz="1600" dirty="0"/>
          </a:p>
          <a:p>
            <a:pPr marL="0" indent="0">
              <a:buNone/>
            </a:pPr>
            <a:r>
              <a:rPr lang="de-DE" sz="1600" dirty="0"/>
              <a:t>	</a:t>
            </a:r>
            <a:r>
              <a:rPr lang="de-DE" sz="1600" i="1" dirty="0"/>
              <a:t>Laborauftrag: Fertigstellung Krone (5 Tage); Brücke (10 Arbeitstage) </a:t>
            </a:r>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p>
          <a:p>
            <a:pPr marL="0" indent="0">
              <a:buNone/>
            </a:pPr>
            <a:endParaRPr lang="de-DE" sz="1600" dirty="0">
              <a:solidFill>
                <a:srgbClr val="FF0000"/>
              </a:solidFill>
            </a:endParaRPr>
          </a:p>
          <a:p>
            <a:pPr marL="0" indent="0">
              <a:buNone/>
            </a:pPr>
            <a:endParaRPr lang="de-DE" b="1" u="sng" dirty="0"/>
          </a:p>
        </p:txBody>
      </p:sp>
    </p:spTree>
    <p:extLst>
      <p:ext uri="{BB962C8B-B14F-4D97-AF65-F5344CB8AC3E}">
        <p14:creationId xmlns:p14="http://schemas.microsoft.com/office/powerpoint/2010/main" val="41472175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a:xfrm>
            <a:off x="850900" y="2099732"/>
            <a:ext cx="7835900" cy="4281595"/>
          </a:xfrm>
        </p:spPr>
        <p:txBody>
          <a:bodyPr>
            <a:normAutofit lnSpcReduction="10000"/>
          </a:bodyPr>
          <a:lstStyle/>
          <a:p>
            <a:pPr marL="0" indent="0">
              <a:buNone/>
            </a:pPr>
            <a:r>
              <a:rPr lang="de-DE" sz="2000" b="1" u="sng" dirty="0"/>
              <a:t>Therapieschritt 3: Anprobe / Einsetzen</a:t>
            </a:r>
            <a:endParaRPr lang="de-DE" sz="1600" dirty="0"/>
          </a:p>
          <a:p>
            <a:pPr>
              <a:buFont typeface="Wingdings" pitchFamily="2" charset="2"/>
              <a:buChar char="ü"/>
            </a:pPr>
            <a:r>
              <a:rPr lang="de-DE" sz="1600" dirty="0"/>
              <a:t>Entfernung Provisorium / Reinigung Stumpf</a:t>
            </a:r>
          </a:p>
          <a:p>
            <a:pPr>
              <a:buFont typeface="Wingdings" pitchFamily="2" charset="2"/>
              <a:buChar char="ü"/>
            </a:pPr>
            <a:r>
              <a:rPr lang="de-DE" sz="1600" dirty="0" err="1"/>
              <a:t>Einprobe</a:t>
            </a:r>
            <a:r>
              <a:rPr lang="de-DE" sz="1600" dirty="0"/>
              <a:t> der fertigen Krone oder Brücke: </a:t>
            </a:r>
          </a:p>
          <a:p>
            <a:pPr>
              <a:buFont typeface="Wingdings" pitchFamily="2" charset="2"/>
              <a:buChar char="ü"/>
            </a:pPr>
            <a:r>
              <a:rPr lang="de-DE" sz="1600" dirty="0"/>
              <a:t>Okklusionskontrolle </a:t>
            </a:r>
            <a:r>
              <a:rPr lang="de-DE" sz="1600" dirty="0">
                <a:solidFill>
                  <a:schemeClr val="accent6"/>
                </a:solidFill>
              </a:rPr>
              <a:t>(Okklusionsfolie mit Halter)</a:t>
            </a:r>
          </a:p>
          <a:p>
            <a:pPr>
              <a:buFont typeface="Wingdings" pitchFamily="2" charset="2"/>
              <a:buChar char="ü"/>
            </a:pPr>
            <a:r>
              <a:rPr lang="de-DE" sz="1600" dirty="0" err="1"/>
              <a:t>Approximalkontakte</a:t>
            </a:r>
            <a:r>
              <a:rPr lang="de-DE" sz="1600" dirty="0"/>
              <a:t> kontrollieren </a:t>
            </a:r>
            <a:r>
              <a:rPr lang="de-DE" sz="1600" dirty="0">
                <a:solidFill>
                  <a:schemeClr val="accent6"/>
                </a:solidFill>
              </a:rPr>
              <a:t>(Zahnseide)</a:t>
            </a:r>
          </a:p>
          <a:p>
            <a:pPr>
              <a:buFont typeface="Wingdings" pitchFamily="2" charset="2"/>
              <a:buChar char="ü"/>
            </a:pPr>
            <a:r>
              <a:rPr lang="de-DE" sz="1600" dirty="0"/>
              <a:t>Kontrolle des Randschlusses </a:t>
            </a:r>
            <a:r>
              <a:rPr lang="de-DE" sz="1600" dirty="0">
                <a:solidFill>
                  <a:schemeClr val="accent6"/>
                </a:solidFill>
              </a:rPr>
              <a:t>(</a:t>
            </a:r>
            <a:r>
              <a:rPr lang="de-DE" sz="1600" dirty="0" err="1">
                <a:solidFill>
                  <a:schemeClr val="accent6"/>
                </a:solidFill>
              </a:rPr>
              <a:t>Häkchensonde</a:t>
            </a:r>
            <a:r>
              <a:rPr lang="de-DE" sz="1600" dirty="0">
                <a:solidFill>
                  <a:schemeClr val="accent6"/>
                </a:solidFill>
              </a:rPr>
              <a:t>, kleiner Kugelstopfer um ZE </a:t>
            </a:r>
            <a:r>
              <a:rPr lang="de-DE" sz="1600" dirty="0" err="1">
                <a:solidFill>
                  <a:schemeClr val="accent6"/>
                </a:solidFill>
              </a:rPr>
              <a:t>okklusal</a:t>
            </a:r>
            <a:r>
              <a:rPr lang="de-DE" sz="1600" dirty="0">
                <a:solidFill>
                  <a:schemeClr val="accent6"/>
                </a:solidFill>
              </a:rPr>
              <a:t> durch Helferin zu fixieren)</a:t>
            </a:r>
          </a:p>
          <a:p>
            <a:pPr>
              <a:buFont typeface="Wingdings" pitchFamily="2" charset="2"/>
              <a:buChar char="ü"/>
            </a:pPr>
            <a:r>
              <a:rPr lang="de-DE" sz="1600" dirty="0"/>
              <a:t>Kontrolle des Werkstoffes</a:t>
            </a:r>
          </a:p>
          <a:p>
            <a:pPr>
              <a:buFont typeface="Wingdings" pitchFamily="2" charset="2"/>
              <a:buChar char="ü"/>
            </a:pPr>
            <a:r>
              <a:rPr lang="de-DE" sz="1600" dirty="0"/>
              <a:t>Kontrolle der Ästhetik </a:t>
            </a:r>
            <a:r>
              <a:rPr lang="de-DE" sz="1600" dirty="0">
                <a:solidFill>
                  <a:schemeClr val="accent6"/>
                </a:solidFill>
              </a:rPr>
              <a:t>(Handspiegel für Patienten)</a:t>
            </a:r>
          </a:p>
          <a:p>
            <a:pPr marL="0" indent="0">
              <a:buNone/>
            </a:pPr>
            <a:endParaRPr lang="de-DE" sz="1600" u="sng" dirty="0">
              <a:solidFill>
                <a:srgbClr val="FFC000"/>
              </a:solidFill>
            </a:endParaRPr>
          </a:p>
          <a:p>
            <a:pPr marL="0" indent="0">
              <a:buNone/>
            </a:pPr>
            <a:r>
              <a:rPr lang="de-DE" sz="1600" u="sng" dirty="0"/>
              <a:t>Material einsetzen konventionell (Befestigungszement) oder adhäsiv (</a:t>
            </a:r>
            <a:r>
              <a:rPr lang="de-DE" sz="1600" u="sng" dirty="0" err="1"/>
              <a:t>Befestigungskomposit</a:t>
            </a:r>
            <a:r>
              <a:rPr lang="de-DE" sz="1600" u="sng" dirty="0"/>
              <a:t>):</a:t>
            </a:r>
          </a:p>
          <a:p>
            <a:pPr marL="0" indent="0">
              <a:buNone/>
            </a:pPr>
            <a:endParaRPr lang="de-DE" sz="1600" u="sng" dirty="0"/>
          </a:p>
          <a:p>
            <a:pPr marL="0" indent="0">
              <a:buNone/>
            </a:pPr>
            <a:r>
              <a:rPr lang="de-DE" sz="1600" i="1" dirty="0"/>
              <a:t>Konventionell</a:t>
            </a:r>
            <a:r>
              <a:rPr lang="de-DE" sz="1600" dirty="0"/>
              <a:t>: 		</a:t>
            </a:r>
            <a:r>
              <a:rPr lang="de-DE" sz="1600" dirty="0">
                <a:solidFill>
                  <a:schemeClr val="accent6"/>
                </a:solidFill>
              </a:rPr>
              <a:t>Watterollen, Alkohol zur Reinigung der Krone / Brücke oder 					Sandstrahlung, Glasplatte, </a:t>
            </a:r>
            <a:r>
              <a:rPr lang="de-DE" sz="1600" dirty="0" err="1">
                <a:solidFill>
                  <a:schemeClr val="accent6"/>
                </a:solidFill>
              </a:rPr>
              <a:t>Anmischspatel</a:t>
            </a:r>
            <a:r>
              <a:rPr lang="de-DE" sz="1600" dirty="0">
                <a:solidFill>
                  <a:schemeClr val="accent6"/>
                </a:solidFill>
              </a:rPr>
              <a:t>, </a:t>
            </a:r>
          </a:p>
          <a:p>
            <a:pPr marL="0" indent="0">
              <a:buNone/>
            </a:pPr>
            <a:r>
              <a:rPr lang="de-DE" sz="1600" i="1" dirty="0"/>
              <a:t>Adhäsiv: 			</a:t>
            </a:r>
            <a:r>
              <a:rPr lang="de-DE" sz="1600" dirty="0">
                <a:solidFill>
                  <a:schemeClr val="accent6"/>
                </a:solidFill>
              </a:rPr>
              <a:t>Kofferdam, Alkohol zur Reinigung ZE + Stumpf oder 						Sandstrahlung</a:t>
            </a:r>
            <a:r>
              <a:rPr lang="de-DE" sz="1600" dirty="0">
                <a:solidFill>
                  <a:schemeClr val="accent6"/>
                </a:solidFill>
                <a:latin typeface="+mn-ea"/>
              </a:rPr>
              <a:t>, </a:t>
            </a:r>
            <a:r>
              <a:rPr lang="de-DE" sz="1600" dirty="0" err="1">
                <a:solidFill>
                  <a:schemeClr val="accent6"/>
                </a:solidFill>
                <a:latin typeface="+mn-ea"/>
              </a:rPr>
              <a:t>Ätzgel</a:t>
            </a:r>
            <a:r>
              <a:rPr lang="de-DE" sz="1600" dirty="0">
                <a:solidFill>
                  <a:schemeClr val="accent6"/>
                </a:solidFill>
                <a:latin typeface="+mn-ea"/>
              </a:rPr>
              <a:t>, Primer, Bonding (für Zahnstumpf), 					Flusssäure, </a:t>
            </a:r>
            <a:r>
              <a:rPr lang="de-DE" sz="1600" dirty="0" err="1">
                <a:solidFill>
                  <a:schemeClr val="accent6"/>
                </a:solidFill>
                <a:latin typeface="+mn-ea"/>
              </a:rPr>
              <a:t>Monobond</a:t>
            </a:r>
            <a:r>
              <a:rPr lang="de-DE" sz="1600" dirty="0">
                <a:solidFill>
                  <a:schemeClr val="accent6"/>
                </a:solidFill>
                <a:latin typeface="+mn-ea"/>
              </a:rPr>
              <a:t> (ZE), Polymerisationslampe</a:t>
            </a:r>
          </a:p>
          <a:p>
            <a:pPr marL="0" indent="0">
              <a:buNone/>
            </a:pPr>
            <a:endParaRPr lang="de-DE" sz="1600" dirty="0"/>
          </a:p>
          <a:p>
            <a:pPr marL="0" indent="0">
              <a:buNone/>
            </a:pPr>
            <a:endParaRPr lang="de-DE" sz="1600" dirty="0"/>
          </a:p>
          <a:p>
            <a:pPr marL="0" indent="0">
              <a:buNone/>
            </a:pPr>
            <a:endParaRPr lang="de-DE" sz="1600" dirty="0">
              <a:solidFill>
                <a:srgbClr val="FF0000"/>
              </a:solidFill>
            </a:endParaRPr>
          </a:p>
          <a:p>
            <a:pPr marL="0" indent="0">
              <a:buNone/>
            </a:pPr>
            <a:endParaRPr lang="de-DE" b="1" u="sng" dirty="0"/>
          </a:p>
        </p:txBody>
      </p:sp>
    </p:spTree>
    <p:extLst>
      <p:ext uri="{BB962C8B-B14F-4D97-AF65-F5344CB8AC3E}">
        <p14:creationId xmlns:p14="http://schemas.microsoft.com/office/powerpoint/2010/main" val="24227882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a:xfrm>
            <a:off x="758159" y="1897028"/>
            <a:ext cx="7835900" cy="4026430"/>
          </a:xfrm>
        </p:spPr>
        <p:txBody>
          <a:bodyPr>
            <a:normAutofit/>
          </a:bodyPr>
          <a:lstStyle/>
          <a:p>
            <a:pPr marL="0" indent="0">
              <a:buNone/>
            </a:pPr>
            <a:r>
              <a:rPr lang="de-DE" sz="2000" b="1" u="sng" dirty="0"/>
              <a:t>Therapieschritt 3: Einsetzen</a:t>
            </a:r>
            <a:endParaRPr lang="de-DE" sz="1600" dirty="0">
              <a:solidFill>
                <a:srgbClr val="FFC000"/>
              </a:solidFill>
            </a:endParaRPr>
          </a:p>
          <a:p>
            <a:pPr marL="0" indent="0">
              <a:buNone/>
            </a:pPr>
            <a:endParaRPr lang="de-DE" sz="1600" dirty="0"/>
          </a:p>
          <a:p>
            <a:pPr marL="0" indent="0">
              <a:buNone/>
            </a:pPr>
            <a:endParaRPr lang="de-DE" sz="1600" dirty="0"/>
          </a:p>
          <a:p>
            <a:pPr marL="0" indent="0">
              <a:buNone/>
            </a:pPr>
            <a:endParaRPr lang="de-DE" sz="1600" dirty="0">
              <a:solidFill>
                <a:srgbClr val="FF0000"/>
              </a:solidFill>
            </a:endParaRPr>
          </a:p>
          <a:p>
            <a:pPr marL="0" indent="0">
              <a:buNone/>
            </a:pPr>
            <a:endParaRPr lang="de-DE" b="1" u="sng" dirty="0"/>
          </a:p>
        </p:txBody>
      </p:sp>
      <p:sp>
        <p:nvSpPr>
          <p:cNvPr id="4" name="Abgerundetes Rechteck 3">
            <a:extLst>
              <a:ext uri="{FF2B5EF4-FFF2-40B4-BE49-F238E27FC236}">
                <a16:creationId xmlns:a16="http://schemas.microsoft.com/office/drawing/2014/main" id="{2E8C82D0-5CBA-BE44-BD31-AC637CB00FBB}"/>
              </a:ext>
            </a:extLst>
          </p:cNvPr>
          <p:cNvSpPr/>
          <p:nvPr/>
        </p:nvSpPr>
        <p:spPr bwMode="auto">
          <a:xfrm>
            <a:off x="3419872" y="2385562"/>
            <a:ext cx="1728192" cy="43204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t>Konventionell</a:t>
            </a:r>
          </a:p>
        </p:txBody>
      </p:sp>
      <p:sp>
        <p:nvSpPr>
          <p:cNvPr id="6" name="Textfeld 5">
            <a:extLst>
              <a:ext uri="{FF2B5EF4-FFF2-40B4-BE49-F238E27FC236}">
                <a16:creationId xmlns:a16="http://schemas.microsoft.com/office/drawing/2014/main" id="{E2596DCD-C959-CC4E-AF2D-3FE8E0E5A5F4}"/>
              </a:ext>
            </a:extLst>
          </p:cNvPr>
          <p:cNvSpPr txBox="1"/>
          <p:nvPr/>
        </p:nvSpPr>
        <p:spPr bwMode="auto">
          <a:xfrm>
            <a:off x="1361353" y="2817610"/>
            <a:ext cx="5048217" cy="3385542"/>
          </a:xfrm>
          <a:prstGeom prst="rect">
            <a:avLst/>
          </a:prstGeom>
          <a:noFill/>
        </p:spPr>
        <p:txBody>
          <a:bodyPr wrap="square" rtlCol="0">
            <a:spAutoFit/>
          </a:bodyPr>
          <a:lstStyle/>
          <a:p>
            <a:r>
              <a:rPr lang="de-DE" sz="1600" u="sng" dirty="0">
                <a:latin typeface="+mn-ea"/>
              </a:rPr>
              <a:t>Anwendungsgebiete:</a:t>
            </a:r>
          </a:p>
          <a:p>
            <a:pPr marL="285750" indent="-285750">
              <a:buFont typeface="Wingdings" pitchFamily="2" charset="2"/>
              <a:buChar char="ü"/>
            </a:pPr>
            <a:r>
              <a:rPr lang="de-DE" sz="1400" dirty="0">
                <a:latin typeface="+mn-ea"/>
              </a:rPr>
              <a:t>Vollgusskronen,</a:t>
            </a:r>
          </a:p>
          <a:p>
            <a:pPr marL="285750" indent="-285750">
              <a:buFont typeface="Wingdings" pitchFamily="2" charset="2"/>
              <a:buChar char="ü"/>
            </a:pPr>
            <a:r>
              <a:rPr lang="de-DE" sz="1400" dirty="0">
                <a:latin typeface="+mn-ea"/>
              </a:rPr>
              <a:t>Verblendkronen, </a:t>
            </a:r>
          </a:p>
          <a:p>
            <a:pPr marL="285750" indent="-285750">
              <a:buFont typeface="Wingdings" pitchFamily="2" charset="2"/>
              <a:buChar char="ü"/>
            </a:pPr>
            <a:r>
              <a:rPr lang="de-DE" sz="1400" dirty="0">
                <a:latin typeface="+mn-ea"/>
              </a:rPr>
              <a:t>Teilweise Keramiken:</a:t>
            </a:r>
          </a:p>
          <a:p>
            <a:r>
              <a:rPr lang="de-DE" sz="1400" dirty="0">
                <a:latin typeface="+mn-ea"/>
              </a:rPr>
              <a:t>	Zirkon und </a:t>
            </a:r>
            <a:r>
              <a:rPr lang="de-DE" sz="1400" dirty="0" err="1">
                <a:latin typeface="+mn-ea"/>
              </a:rPr>
              <a:t>e.Max</a:t>
            </a:r>
            <a:r>
              <a:rPr lang="de-DE" sz="1400" dirty="0">
                <a:latin typeface="+mn-ea"/>
              </a:rPr>
              <a:t> </a:t>
            </a:r>
          </a:p>
          <a:p>
            <a:r>
              <a:rPr lang="de-DE" sz="1600" u="sng" dirty="0">
                <a:latin typeface="+mn-ea"/>
              </a:rPr>
              <a:t>Vorgehen: </a:t>
            </a:r>
          </a:p>
          <a:p>
            <a:pPr marL="285750" indent="-285750">
              <a:buFont typeface="Wingdings" pitchFamily="2" charset="2"/>
              <a:buChar char="ü"/>
            </a:pPr>
            <a:r>
              <a:rPr lang="de-DE" sz="1400" dirty="0">
                <a:latin typeface="+mn-ea"/>
              </a:rPr>
              <a:t>Zement anrühren und blasenfrei einfüllen,</a:t>
            </a:r>
          </a:p>
          <a:p>
            <a:pPr marL="285750" indent="-285750">
              <a:buFont typeface="Wingdings" pitchFamily="2" charset="2"/>
              <a:buChar char="ü"/>
            </a:pPr>
            <a:r>
              <a:rPr lang="de-DE" sz="1400" dirty="0">
                <a:latin typeface="+mn-ea"/>
              </a:rPr>
              <a:t>Einbringen und auf Watterolle beißen lassen</a:t>
            </a:r>
          </a:p>
          <a:p>
            <a:pPr marL="285750" indent="-285750">
              <a:buFont typeface="Wingdings" pitchFamily="2" charset="2"/>
              <a:buChar char="ü"/>
            </a:pPr>
            <a:r>
              <a:rPr lang="de-DE" sz="1400" dirty="0">
                <a:latin typeface="+mn-ea"/>
              </a:rPr>
              <a:t>Zementreste entfernen</a:t>
            </a:r>
          </a:p>
          <a:p>
            <a:pPr marL="285750" indent="-285750">
              <a:buFont typeface="Wingdings" pitchFamily="2" charset="2"/>
              <a:buChar char="ü"/>
            </a:pPr>
            <a:r>
              <a:rPr lang="de-DE" sz="1400" dirty="0">
                <a:latin typeface="+mn-ea"/>
              </a:rPr>
              <a:t>Dokumentation</a:t>
            </a:r>
          </a:p>
          <a:p>
            <a:pPr marL="285750" indent="-285750">
              <a:buFont typeface="Wingdings" pitchFamily="2" charset="2"/>
              <a:buChar char="ü"/>
            </a:pPr>
            <a:r>
              <a:rPr lang="de-DE" sz="1400" dirty="0">
                <a:latin typeface="+mn-ea"/>
              </a:rPr>
              <a:t>Hygienische Maßnahmen</a:t>
            </a:r>
          </a:p>
          <a:p>
            <a:endParaRPr lang="de-DE" sz="1400" dirty="0">
              <a:latin typeface="+mn-ea"/>
            </a:endParaRPr>
          </a:p>
          <a:p>
            <a:r>
              <a:rPr lang="de-DE" sz="1400" u="sng" dirty="0">
                <a:latin typeface="+mn-ea"/>
              </a:rPr>
              <a:t>Nachkontrolle meist innerhalb einer Woche </a:t>
            </a:r>
          </a:p>
          <a:p>
            <a:endParaRPr lang="de-DE" sz="1400" dirty="0">
              <a:latin typeface="+mn-ea"/>
            </a:endParaRPr>
          </a:p>
          <a:p>
            <a:r>
              <a:rPr lang="de-DE" sz="1400" u="sng" dirty="0">
                <a:latin typeface="+mn-ea"/>
              </a:rPr>
              <a:t>HKP abrechnen</a:t>
            </a:r>
          </a:p>
        </p:txBody>
      </p:sp>
      <p:sp>
        <p:nvSpPr>
          <p:cNvPr id="7" name="Abgerundetes Rechteck 6">
            <a:extLst>
              <a:ext uri="{FF2B5EF4-FFF2-40B4-BE49-F238E27FC236}">
                <a16:creationId xmlns:a16="http://schemas.microsoft.com/office/drawing/2014/main" id="{A9F68851-39F2-3C40-949B-16004D3801BB}"/>
              </a:ext>
            </a:extLst>
          </p:cNvPr>
          <p:cNvSpPr/>
          <p:nvPr/>
        </p:nvSpPr>
        <p:spPr bwMode="auto">
          <a:xfrm>
            <a:off x="5652120" y="3140968"/>
            <a:ext cx="2592288" cy="2865105"/>
          </a:xfrm>
          <a:prstGeom prst="roundRect">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sp>
        <p:nvSpPr>
          <p:cNvPr id="8" name="Textfeld 7">
            <a:extLst>
              <a:ext uri="{FF2B5EF4-FFF2-40B4-BE49-F238E27FC236}">
                <a16:creationId xmlns:a16="http://schemas.microsoft.com/office/drawing/2014/main" id="{61F4B13E-926A-B44F-820F-1DAFFBB84076}"/>
              </a:ext>
            </a:extLst>
          </p:cNvPr>
          <p:cNvSpPr txBox="1"/>
          <p:nvPr/>
        </p:nvSpPr>
        <p:spPr bwMode="auto">
          <a:xfrm>
            <a:off x="4953897" y="2973806"/>
            <a:ext cx="3762418" cy="584775"/>
          </a:xfrm>
          <a:prstGeom prst="rect">
            <a:avLst/>
          </a:prstGeom>
          <a:noFill/>
        </p:spPr>
        <p:txBody>
          <a:bodyPr wrap="square" rtlCol="0">
            <a:spAutoFit/>
          </a:bodyPr>
          <a:lstStyle/>
          <a:p>
            <a:endParaRPr lang="de-DE" sz="1400" dirty="0"/>
          </a:p>
          <a:p>
            <a:endParaRPr lang="de-DE" dirty="0"/>
          </a:p>
        </p:txBody>
      </p:sp>
      <p:sp>
        <p:nvSpPr>
          <p:cNvPr id="9" name="Abgerundetes Rechteck 8">
            <a:extLst>
              <a:ext uri="{FF2B5EF4-FFF2-40B4-BE49-F238E27FC236}">
                <a16:creationId xmlns:a16="http://schemas.microsoft.com/office/drawing/2014/main" id="{AC12A7B0-82C9-B84D-A0D0-346E1FD564FE}"/>
              </a:ext>
            </a:extLst>
          </p:cNvPr>
          <p:cNvSpPr/>
          <p:nvPr/>
        </p:nvSpPr>
        <p:spPr bwMode="auto">
          <a:xfrm>
            <a:off x="4507650" y="4007508"/>
            <a:ext cx="1872208" cy="1930903"/>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Abgerundetes Rechteck 9">
            <a:extLst>
              <a:ext uri="{FF2B5EF4-FFF2-40B4-BE49-F238E27FC236}">
                <a16:creationId xmlns:a16="http://schemas.microsoft.com/office/drawing/2014/main" id="{82E15CA6-8205-F644-9C97-31A297FCF900}"/>
              </a:ext>
            </a:extLst>
          </p:cNvPr>
          <p:cNvSpPr/>
          <p:nvPr/>
        </p:nvSpPr>
        <p:spPr bwMode="auto">
          <a:xfrm>
            <a:off x="6948264" y="4005064"/>
            <a:ext cx="1872208" cy="1931972"/>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24240136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353CD9-A7EF-564B-9508-0D1ECC300EB4}"/>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66230E31-F38A-804E-BA4D-EDFF6A8C93E7}"/>
              </a:ext>
            </a:extLst>
          </p:cNvPr>
          <p:cNvSpPr>
            <a:spLocks noGrp="1"/>
          </p:cNvSpPr>
          <p:nvPr>
            <p:ph idx="1"/>
          </p:nvPr>
        </p:nvSpPr>
        <p:spPr>
          <a:xfrm>
            <a:off x="758159" y="1897028"/>
            <a:ext cx="7835900" cy="4026430"/>
          </a:xfrm>
        </p:spPr>
        <p:txBody>
          <a:bodyPr>
            <a:normAutofit/>
          </a:bodyPr>
          <a:lstStyle/>
          <a:p>
            <a:pPr marL="0" indent="0">
              <a:buNone/>
            </a:pPr>
            <a:r>
              <a:rPr lang="de-DE" sz="2000" b="1" u="sng" dirty="0"/>
              <a:t>Therapieschritt 3: Einsetzen</a:t>
            </a:r>
            <a:endParaRPr lang="de-DE" sz="1600" dirty="0">
              <a:solidFill>
                <a:srgbClr val="FFC000"/>
              </a:solidFill>
            </a:endParaRPr>
          </a:p>
          <a:p>
            <a:pPr marL="0" indent="0">
              <a:buNone/>
            </a:pPr>
            <a:endParaRPr lang="de-DE" sz="1600" dirty="0"/>
          </a:p>
          <a:p>
            <a:pPr marL="0" indent="0">
              <a:buNone/>
            </a:pPr>
            <a:endParaRPr lang="de-DE" sz="1600" dirty="0"/>
          </a:p>
          <a:p>
            <a:pPr marL="0" indent="0">
              <a:buNone/>
            </a:pPr>
            <a:endParaRPr lang="de-DE" sz="1600" dirty="0">
              <a:solidFill>
                <a:srgbClr val="FF0000"/>
              </a:solidFill>
            </a:endParaRPr>
          </a:p>
          <a:p>
            <a:pPr marL="0" indent="0">
              <a:buNone/>
            </a:pPr>
            <a:endParaRPr lang="de-DE" b="1" u="sng" dirty="0"/>
          </a:p>
        </p:txBody>
      </p:sp>
      <p:sp>
        <p:nvSpPr>
          <p:cNvPr id="5" name="Abgerundetes Rechteck 4">
            <a:extLst>
              <a:ext uri="{FF2B5EF4-FFF2-40B4-BE49-F238E27FC236}">
                <a16:creationId xmlns:a16="http://schemas.microsoft.com/office/drawing/2014/main" id="{55C911CB-B374-D54D-8CAE-A44D8AEC2674}"/>
              </a:ext>
            </a:extLst>
          </p:cNvPr>
          <p:cNvSpPr/>
          <p:nvPr/>
        </p:nvSpPr>
        <p:spPr bwMode="auto">
          <a:xfrm>
            <a:off x="3178427" y="2330155"/>
            <a:ext cx="2448272" cy="54779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t>adhäsive Befestigungskomposite</a:t>
            </a:r>
          </a:p>
        </p:txBody>
      </p:sp>
      <p:sp>
        <p:nvSpPr>
          <p:cNvPr id="7" name="Abgerundetes Rechteck 6">
            <a:extLst>
              <a:ext uri="{FF2B5EF4-FFF2-40B4-BE49-F238E27FC236}">
                <a16:creationId xmlns:a16="http://schemas.microsoft.com/office/drawing/2014/main" id="{A9F68851-39F2-3C40-949B-16004D3801BB}"/>
              </a:ext>
            </a:extLst>
          </p:cNvPr>
          <p:cNvSpPr/>
          <p:nvPr/>
        </p:nvSpPr>
        <p:spPr bwMode="auto">
          <a:xfrm>
            <a:off x="5652120" y="3140968"/>
            <a:ext cx="2592288" cy="2865105"/>
          </a:xfrm>
          <a:prstGeom prst="roundRect">
            <a:avLst/>
          </a:prstGeom>
          <a:noFill/>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dirty="0"/>
          </a:p>
        </p:txBody>
      </p:sp>
      <p:sp>
        <p:nvSpPr>
          <p:cNvPr id="8" name="Textfeld 7">
            <a:extLst>
              <a:ext uri="{FF2B5EF4-FFF2-40B4-BE49-F238E27FC236}">
                <a16:creationId xmlns:a16="http://schemas.microsoft.com/office/drawing/2014/main" id="{61F4B13E-926A-B44F-820F-1DAFFBB84076}"/>
              </a:ext>
            </a:extLst>
          </p:cNvPr>
          <p:cNvSpPr txBox="1"/>
          <p:nvPr/>
        </p:nvSpPr>
        <p:spPr bwMode="auto">
          <a:xfrm>
            <a:off x="640144" y="2877947"/>
            <a:ext cx="7244223" cy="830997"/>
          </a:xfrm>
          <a:prstGeom prst="rect">
            <a:avLst/>
          </a:prstGeom>
          <a:noFill/>
        </p:spPr>
        <p:txBody>
          <a:bodyPr wrap="square" rtlCol="0">
            <a:spAutoFit/>
          </a:bodyPr>
          <a:lstStyle/>
          <a:p>
            <a:r>
              <a:rPr lang="de-DE" sz="1600" u="sng" dirty="0">
                <a:latin typeface="+mn-ea"/>
              </a:rPr>
              <a:t>Anwendungsgebiete: </a:t>
            </a:r>
            <a:r>
              <a:rPr lang="de-DE" sz="1400" dirty="0">
                <a:latin typeface="+mn-ea"/>
              </a:rPr>
              <a:t>Keramische Inlays, Teilkronen o. </a:t>
            </a:r>
            <a:r>
              <a:rPr lang="de-DE" sz="1400" dirty="0" err="1">
                <a:latin typeface="+mn-ea"/>
              </a:rPr>
              <a:t>Veneers</a:t>
            </a:r>
            <a:r>
              <a:rPr lang="de-DE" sz="1400" dirty="0">
                <a:latin typeface="+mn-ea"/>
              </a:rPr>
              <a:t>, bestimmte Keramiken</a:t>
            </a:r>
          </a:p>
          <a:p>
            <a:endParaRPr lang="de-DE" sz="1400" dirty="0"/>
          </a:p>
          <a:p>
            <a:endParaRPr lang="de-DE" dirty="0"/>
          </a:p>
        </p:txBody>
      </p:sp>
      <p:sp>
        <p:nvSpPr>
          <p:cNvPr id="9" name="Abgerundetes Rechteck 8">
            <a:extLst>
              <a:ext uri="{FF2B5EF4-FFF2-40B4-BE49-F238E27FC236}">
                <a16:creationId xmlns:a16="http://schemas.microsoft.com/office/drawing/2014/main" id="{AC12A7B0-82C9-B84D-A0D0-346E1FD564FE}"/>
              </a:ext>
            </a:extLst>
          </p:cNvPr>
          <p:cNvSpPr/>
          <p:nvPr/>
        </p:nvSpPr>
        <p:spPr bwMode="auto">
          <a:xfrm>
            <a:off x="4507650" y="4007508"/>
            <a:ext cx="1872208" cy="1930903"/>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Abgerundetes Rechteck 9">
            <a:extLst>
              <a:ext uri="{FF2B5EF4-FFF2-40B4-BE49-F238E27FC236}">
                <a16:creationId xmlns:a16="http://schemas.microsoft.com/office/drawing/2014/main" id="{82E15CA6-8205-F644-9C97-31A297FCF900}"/>
              </a:ext>
            </a:extLst>
          </p:cNvPr>
          <p:cNvSpPr/>
          <p:nvPr/>
        </p:nvSpPr>
        <p:spPr bwMode="auto">
          <a:xfrm>
            <a:off x="6948264" y="4005064"/>
            <a:ext cx="1872208" cy="1931972"/>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1" name="Textfeld 10">
            <a:extLst>
              <a:ext uri="{FF2B5EF4-FFF2-40B4-BE49-F238E27FC236}">
                <a16:creationId xmlns:a16="http://schemas.microsoft.com/office/drawing/2014/main" id="{1F8D33D7-29E1-C841-B547-85107329BF1A}"/>
              </a:ext>
            </a:extLst>
          </p:cNvPr>
          <p:cNvSpPr txBox="1"/>
          <p:nvPr/>
        </p:nvSpPr>
        <p:spPr bwMode="auto">
          <a:xfrm>
            <a:off x="763762" y="3197146"/>
            <a:ext cx="3219567" cy="3416320"/>
          </a:xfrm>
          <a:prstGeom prst="rect">
            <a:avLst/>
          </a:prstGeom>
          <a:noFill/>
        </p:spPr>
        <p:txBody>
          <a:bodyPr wrap="square" rtlCol="0">
            <a:spAutoFit/>
          </a:bodyPr>
          <a:lstStyle/>
          <a:p>
            <a:pPr algn="ctr"/>
            <a:r>
              <a:rPr lang="de-DE" sz="1600" u="sng" dirty="0"/>
              <a:t>Befestigung mittels Flusssäure</a:t>
            </a:r>
            <a:r>
              <a:rPr lang="de-DE" sz="1600" dirty="0"/>
              <a:t>                       </a:t>
            </a:r>
            <a:r>
              <a:rPr lang="de-DE" sz="1600" b="1" dirty="0">
                <a:latin typeface="+mn-ea"/>
              </a:rPr>
              <a:t>☠️ </a:t>
            </a:r>
            <a:r>
              <a:rPr lang="de-DE" sz="1400" dirty="0">
                <a:latin typeface="+mn-ea"/>
              </a:rPr>
              <a:t>z.B. </a:t>
            </a:r>
            <a:r>
              <a:rPr lang="de-DE" sz="1400" dirty="0" err="1">
                <a:latin typeface="+mn-ea"/>
              </a:rPr>
              <a:t>Variolink</a:t>
            </a:r>
            <a:endParaRPr lang="de-DE" sz="1400" dirty="0"/>
          </a:p>
          <a:p>
            <a:r>
              <a:rPr lang="de-DE" sz="1400" u="sng" dirty="0">
                <a:latin typeface="+mn-ea"/>
              </a:rPr>
              <a:t>Vorgehen:</a:t>
            </a:r>
          </a:p>
          <a:p>
            <a:pPr marL="285750" indent="-285750">
              <a:buFont typeface="Wingdings" pitchFamily="2" charset="2"/>
              <a:buChar char="ü"/>
            </a:pPr>
            <a:r>
              <a:rPr lang="de-DE" sz="1400" dirty="0" err="1">
                <a:latin typeface="+mn-ea"/>
              </a:rPr>
              <a:t>Kofferdam</a:t>
            </a:r>
            <a:r>
              <a:rPr lang="de-DE" sz="1400" dirty="0">
                <a:latin typeface="+mn-ea"/>
              </a:rPr>
              <a:t> anlegen,</a:t>
            </a:r>
          </a:p>
          <a:p>
            <a:pPr marL="285750" indent="-285750">
              <a:buFont typeface="Wingdings" pitchFamily="2" charset="2"/>
              <a:buChar char="ü"/>
            </a:pPr>
            <a:r>
              <a:rPr lang="de-DE" sz="1400" dirty="0">
                <a:latin typeface="+mn-ea"/>
              </a:rPr>
              <a:t>Zahn vorbereiten (Ätzen, Primen, </a:t>
            </a:r>
            <a:r>
              <a:rPr lang="de-DE" sz="1400" dirty="0" err="1">
                <a:latin typeface="+mn-ea"/>
              </a:rPr>
              <a:t>Bonden</a:t>
            </a:r>
            <a:r>
              <a:rPr lang="de-DE" sz="1400" dirty="0">
                <a:latin typeface="+mn-ea"/>
              </a:rPr>
              <a:t>), Flusssäure </a:t>
            </a:r>
            <a:r>
              <a:rPr lang="de-DE" sz="1400" b="1" dirty="0">
                <a:latin typeface="+mn-ea"/>
              </a:rPr>
              <a:t>☠️</a:t>
            </a:r>
            <a:r>
              <a:rPr lang="de-DE" sz="1400" dirty="0">
                <a:latin typeface="+mn-ea"/>
              </a:rPr>
              <a:t> auf zu verklebender Anteil ZE aufbringen, Abspülen mit Wasser, </a:t>
            </a:r>
            <a:r>
              <a:rPr lang="de-DE" sz="1400" dirty="0" err="1">
                <a:latin typeface="+mn-ea"/>
              </a:rPr>
              <a:t>Monobond</a:t>
            </a:r>
            <a:r>
              <a:rPr lang="de-DE" sz="1400" dirty="0">
                <a:latin typeface="+mn-ea"/>
              </a:rPr>
              <a:t> aufbringen, </a:t>
            </a:r>
          </a:p>
          <a:p>
            <a:pPr marL="285750" indent="-285750">
              <a:buFont typeface="Wingdings" pitchFamily="2" charset="2"/>
              <a:buChar char="ü"/>
            </a:pPr>
            <a:r>
              <a:rPr lang="de-DE" sz="1400" dirty="0">
                <a:latin typeface="+mn-ea"/>
              </a:rPr>
              <a:t>Einbringen Befestigungskunststoff</a:t>
            </a:r>
          </a:p>
          <a:p>
            <a:pPr marL="285750" indent="-285750">
              <a:buFont typeface="Wingdings" pitchFamily="2" charset="2"/>
              <a:buChar char="ü"/>
            </a:pPr>
            <a:r>
              <a:rPr lang="de-DE" sz="1400" dirty="0">
                <a:latin typeface="+mn-ea"/>
              </a:rPr>
              <a:t>Einsetzen + Lichthärten + Überschüsse entfernen, </a:t>
            </a:r>
          </a:p>
          <a:p>
            <a:pPr marL="285750" indent="-285750">
              <a:buFont typeface="Wingdings" pitchFamily="2" charset="2"/>
              <a:buChar char="ü"/>
            </a:pPr>
            <a:r>
              <a:rPr lang="de-DE" sz="1400" dirty="0">
                <a:latin typeface="+mn-ea"/>
              </a:rPr>
              <a:t>Vollständige Polymerisation + Zementreste entfernen   </a:t>
            </a:r>
          </a:p>
          <a:p>
            <a:endParaRPr lang="de-DE" sz="1600" dirty="0"/>
          </a:p>
        </p:txBody>
      </p:sp>
      <p:sp>
        <p:nvSpPr>
          <p:cNvPr id="12" name="Textfeld 11">
            <a:extLst>
              <a:ext uri="{FF2B5EF4-FFF2-40B4-BE49-F238E27FC236}">
                <a16:creationId xmlns:a16="http://schemas.microsoft.com/office/drawing/2014/main" id="{23D074CD-3710-514B-B7F0-F9D9F5347409}"/>
              </a:ext>
            </a:extLst>
          </p:cNvPr>
          <p:cNvSpPr txBox="1"/>
          <p:nvPr/>
        </p:nvSpPr>
        <p:spPr bwMode="auto">
          <a:xfrm>
            <a:off x="4861430" y="3195821"/>
            <a:ext cx="3344267" cy="2769989"/>
          </a:xfrm>
          <a:prstGeom prst="rect">
            <a:avLst/>
          </a:prstGeom>
          <a:noFill/>
        </p:spPr>
        <p:txBody>
          <a:bodyPr wrap="square" rtlCol="0">
            <a:spAutoFit/>
          </a:bodyPr>
          <a:lstStyle/>
          <a:p>
            <a:pPr algn="ctr"/>
            <a:r>
              <a:rPr lang="de-DE" sz="1600" u="sng" dirty="0"/>
              <a:t>Selbstadhäsiver Befestigungszement: </a:t>
            </a:r>
            <a:r>
              <a:rPr lang="de-DE" sz="1600" dirty="0" err="1"/>
              <a:t>z.B.Unicem</a:t>
            </a:r>
            <a:endParaRPr lang="de-DE" sz="1600" dirty="0"/>
          </a:p>
          <a:p>
            <a:r>
              <a:rPr lang="de-DE" sz="1400" u="sng" dirty="0">
                <a:latin typeface="+mn-ea"/>
              </a:rPr>
              <a:t>Vorgehen</a:t>
            </a:r>
          </a:p>
          <a:p>
            <a:pPr marL="285750" indent="-285750">
              <a:buFont typeface="Wingdings" pitchFamily="2" charset="2"/>
              <a:buChar char="ü"/>
            </a:pPr>
            <a:r>
              <a:rPr lang="de-DE" sz="1400" dirty="0" err="1">
                <a:latin typeface="+mn-ea"/>
              </a:rPr>
              <a:t>Kofferdam</a:t>
            </a:r>
            <a:r>
              <a:rPr lang="de-DE" sz="1400" dirty="0">
                <a:latin typeface="+mn-ea"/>
              </a:rPr>
              <a:t> anlegen</a:t>
            </a:r>
          </a:p>
          <a:p>
            <a:pPr marL="285750" indent="-285750">
              <a:buFont typeface="Wingdings" pitchFamily="2" charset="2"/>
              <a:buChar char="ü"/>
            </a:pPr>
            <a:r>
              <a:rPr lang="de-DE" sz="1400" dirty="0">
                <a:latin typeface="+mn-ea"/>
              </a:rPr>
              <a:t>Zahn säubern</a:t>
            </a:r>
          </a:p>
          <a:p>
            <a:pPr marL="285750" indent="-285750">
              <a:buFont typeface="Wingdings" pitchFamily="2" charset="2"/>
              <a:buChar char="ü"/>
            </a:pPr>
            <a:r>
              <a:rPr lang="de-DE" sz="1400" dirty="0">
                <a:latin typeface="+mn-ea"/>
              </a:rPr>
              <a:t>keine Vorbereitung des Zahnes oder ZE nötig,</a:t>
            </a:r>
          </a:p>
          <a:p>
            <a:pPr marL="285750" indent="-285750">
              <a:buFont typeface="Wingdings" pitchFamily="2" charset="2"/>
              <a:buChar char="ü"/>
            </a:pPr>
            <a:r>
              <a:rPr lang="de-DE" sz="1400" dirty="0">
                <a:latin typeface="+mn-ea"/>
              </a:rPr>
              <a:t>Einbringen Befestigungskunststoff; evtl. Polymerisation, </a:t>
            </a:r>
          </a:p>
          <a:p>
            <a:pPr marL="285750" indent="-285750">
              <a:buFont typeface="Wingdings" pitchFamily="2" charset="2"/>
              <a:buChar char="ü"/>
            </a:pPr>
            <a:r>
              <a:rPr lang="de-DE" sz="1400" dirty="0">
                <a:latin typeface="+mn-ea"/>
              </a:rPr>
              <a:t>auf Watte beißen lassen</a:t>
            </a:r>
          </a:p>
          <a:p>
            <a:pPr marL="285750" indent="-285750">
              <a:buFont typeface="Wingdings" pitchFamily="2" charset="2"/>
              <a:buChar char="ü"/>
            </a:pPr>
            <a:r>
              <a:rPr lang="de-DE" sz="1400" dirty="0">
                <a:latin typeface="+mn-ea"/>
              </a:rPr>
              <a:t>Zementreste entfernen</a:t>
            </a:r>
          </a:p>
          <a:p>
            <a:pPr algn="ctr"/>
            <a:r>
              <a:rPr lang="de-DE" sz="1600" dirty="0"/>
              <a:t> </a:t>
            </a:r>
          </a:p>
        </p:txBody>
      </p:sp>
    </p:spTree>
    <p:extLst>
      <p:ext uri="{BB962C8B-B14F-4D97-AF65-F5344CB8AC3E}">
        <p14:creationId xmlns:p14="http://schemas.microsoft.com/office/powerpoint/2010/main" val="37164150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lstStyle/>
          <a:p>
            <a:pPr marL="0" indent="0">
              <a:buNone/>
              <a:defRPr/>
            </a:pPr>
            <a:r>
              <a:rPr lang="de-DE" sz="2000" b="1" u="sng" dirty="0"/>
              <a:t>Übersicht Dentallabore</a:t>
            </a:r>
            <a:endParaRPr sz="2000" b="1" u="sng"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r>
              <a:rPr lang="de-DE" sz="1600" dirty="0"/>
              <a:t>					</a:t>
            </a:r>
          </a:p>
        </p:txBody>
      </p:sp>
      <p:sp>
        <p:nvSpPr>
          <p:cNvPr id="2" name="Abgerundetes Rechteck 1">
            <a:extLst>
              <a:ext uri="{FF2B5EF4-FFF2-40B4-BE49-F238E27FC236}">
                <a16:creationId xmlns:a16="http://schemas.microsoft.com/office/drawing/2014/main" id="{974BFB08-4A13-F544-9473-2CE93EE65E13}"/>
              </a:ext>
            </a:extLst>
          </p:cNvPr>
          <p:cNvSpPr/>
          <p:nvPr/>
        </p:nvSpPr>
        <p:spPr bwMode="auto">
          <a:xfrm>
            <a:off x="971600" y="2780928"/>
            <a:ext cx="2376264" cy="6480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de-DE"/>
          </a:p>
        </p:txBody>
      </p:sp>
      <p:sp>
        <p:nvSpPr>
          <p:cNvPr id="6" name="Abgerundetes Rechteck 5">
            <a:extLst>
              <a:ext uri="{FF2B5EF4-FFF2-40B4-BE49-F238E27FC236}">
                <a16:creationId xmlns:a16="http://schemas.microsoft.com/office/drawing/2014/main" id="{FC9ECA0D-E7BD-F143-8ABE-DE1B9D13E407}"/>
              </a:ext>
            </a:extLst>
          </p:cNvPr>
          <p:cNvSpPr/>
          <p:nvPr/>
        </p:nvSpPr>
        <p:spPr bwMode="auto">
          <a:xfrm>
            <a:off x="5796136" y="2780845"/>
            <a:ext cx="2376264" cy="6480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dirty="0"/>
              <a:t>Externes Labor</a:t>
            </a:r>
          </a:p>
        </p:txBody>
      </p:sp>
      <p:sp>
        <p:nvSpPr>
          <p:cNvPr id="3" name="Textfeld 2">
            <a:extLst>
              <a:ext uri="{FF2B5EF4-FFF2-40B4-BE49-F238E27FC236}">
                <a16:creationId xmlns:a16="http://schemas.microsoft.com/office/drawing/2014/main" id="{51A27BDF-D068-9A41-9B24-05CC785E9A1A}"/>
              </a:ext>
            </a:extLst>
          </p:cNvPr>
          <p:cNvSpPr txBox="1"/>
          <p:nvPr/>
        </p:nvSpPr>
        <p:spPr bwMode="auto">
          <a:xfrm>
            <a:off x="1259632" y="2924944"/>
            <a:ext cx="1728192" cy="369332"/>
          </a:xfrm>
          <a:prstGeom prst="rect">
            <a:avLst/>
          </a:prstGeom>
          <a:noFill/>
        </p:spPr>
        <p:txBody>
          <a:bodyPr wrap="square" rtlCol="0">
            <a:spAutoFit/>
          </a:bodyPr>
          <a:lstStyle/>
          <a:p>
            <a:r>
              <a:rPr lang="de-DE" dirty="0"/>
              <a:t>Internes Labor </a:t>
            </a:r>
          </a:p>
        </p:txBody>
      </p:sp>
      <p:sp>
        <p:nvSpPr>
          <p:cNvPr id="8" name="Textfeld 7">
            <a:extLst>
              <a:ext uri="{FF2B5EF4-FFF2-40B4-BE49-F238E27FC236}">
                <a16:creationId xmlns:a16="http://schemas.microsoft.com/office/drawing/2014/main" id="{90F53F09-36C3-AE4C-A6CA-704F35FBB5D1}"/>
              </a:ext>
            </a:extLst>
          </p:cNvPr>
          <p:cNvSpPr txBox="1"/>
          <p:nvPr/>
        </p:nvSpPr>
        <p:spPr bwMode="auto">
          <a:xfrm>
            <a:off x="988430" y="3771743"/>
            <a:ext cx="7560840" cy="2031325"/>
          </a:xfrm>
          <a:prstGeom prst="rect">
            <a:avLst/>
          </a:prstGeom>
          <a:noFill/>
        </p:spPr>
        <p:txBody>
          <a:bodyPr wrap="square" rtlCol="0">
            <a:spAutoFit/>
          </a:bodyPr>
          <a:lstStyle/>
          <a:p>
            <a:pPr marL="285750" indent="-285750">
              <a:buFont typeface="Wingdings" pitchFamily="2" charset="2"/>
              <a:buChar char="ü"/>
            </a:pPr>
            <a:r>
              <a:rPr lang="de-DE" dirty="0"/>
              <a:t>Der Praxis angegliedert						selbständiges Labor</a:t>
            </a:r>
          </a:p>
          <a:p>
            <a:r>
              <a:rPr lang="de-DE" dirty="0"/>
              <a:t>Laborleiter ist der Praxisinhaber</a:t>
            </a:r>
          </a:p>
          <a:p>
            <a:endParaRPr lang="de-DE" dirty="0"/>
          </a:p>
          <a:p>
            <a:pPr marL="285750" indent="-285750">
              <a:buFont typeface="Wingdings" pitchFamily="2" charset="2"/>
              <a:buChar char="ü"/>
            </a:pPr>
            <a:r>
              <a:rPr lang="de-DE" dirty="0"/>
              <a:t>Chair-</a:t>
            </a:r>
            <a:r>
              <a:rPr lang="de-DE" dirty="0" err="1"/>
              <a:t>side</a:t>
            </a:r>
            <a:r>
              <a:rPr lang="de-DE" dirty="0"/>
              <a:t> Produktion möglich					immer vom 														Zahntechnikmeister 												geführt</a:t>
            </a:r>
          </a:p>
          <a:p>
            <a:r>
              <a:rPr lang="de-DE" dirty="0"/>
              <a:t>					</a:t>
            </a:r>
          </a:p>
        </p:txBody>
      </p:sp>
      <p:cxnSp>
        <p:nvCxnSpPr>
          <p:cNvPr id="10" name="Gerade Verbindung mit Pfeil 9">
            <a:extLst>
              <a:ext uri="{FF2B5EF4-FFF2-40B4-BE49-F238E27FC236}">
                <a16:creationId xmlns:a16="http://schemas.microsoft.com/office/drawing/2014/main" id="{2E23C736-78CD-0447-8E98-34620D49CF9F}"/>
              </a:ext>
            </a:extLst>
          </p:cNvPr>
          <p:cNvCxnSpPr/>
          <p:nvPr/>
        </p:nvCxnSpPr>
        <p:spPr bwMode="auto">
          <a:xfrm>
            <a:off x="2123728" y="3483711"/>
            <a:ext cx="0" cy="288032"/>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4" name="Gerade Verbindung mit Pfeil 13">
            <a:extLst>
              <a:ext uri="{FF2B5EF4-FFF2-40B4-BE49-F238E27FC236}">
                <a16:creationId xmlns:a16="http://schemas.microsoft.com/office/drawing/2014/main" id="{53FA1433-9A46-F84C-9B35-D991D189A04F}"/>
              </a:ext>
            </a:extLst>
          </p:cNvPr>
          <p:cNvCxnSpPr>
            <a:cxnSpLocks/>
          </p:cNvCxnSpPr>
          <p:nvPr/>
        </p:nvCxnSpPr>
        <p:spPr bwMode="auto">
          <a:xfrm>
            <a:off x="7020272" y="3483711"/>
            <a:ext cx="0" cy="252028"/>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0844222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Headline, 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b="1" u="sng" dirty="0"/>
              <a:t>Wichtige Aspekte in der Zusammenarbeit mit Dentallaboren:</a:t>
            </a:r>
          </a:p>
          <a:p>
            <a:pPr marL="0" indent="0">
              <a:buNone/>
              <a:defRPr/>
            </a:pPr>
            <a:endParaRPr lang="de-DE" sz="1600" b="1" u="sng" dirty="0"/>
          </a:p>
          <a:p>
            <a:pPr>
              <a:buFont typeface="Wingdings" pitchFamily="2" charset="2"/>
              <a:buChar char="ü"/>
              <a:defRPr/>
            </a:pPr>
            <a:r>
              <a:rPr lang="de-DE" sz="1600" dirty="0"/>
              <a:t>gut verwertbare </a:t>
            </a:r>
            <a:r>
              <a:rPr lang="de-DE" sz="1600" dirty="0" err="1"/>
              <a:t>Abdrucknahme</a:t>
            </a:r>
            <a:r>
              <a:rPr lang="de-DE" sz="1600" dirty="0"/>
              <a:t> </a:t>
            </a:r>
          </a:p>
          <a:p>
            <a:pPr>
              <a:buFont typeface="Wingdings" pitchFamily="2" charset="2"/>
              <a:buChar char="ü"/>
              <a:defRPr/>
            </a:pPr>
            <a:r>
              <a:rPr lang="de-DE" sz="1600" dirty="0"/>
              <a:t>Desinfektion von ZE-Arbeiten und Abdrücken (Tauchdesinfektion)</a:t>
            </a:r>
          </a:p>
          <a:p>
            <a:pPr>
              <a:buFont typeface="Wingdings" pitchFamily="2" charset="2"/>
              <a:buChar char="ü"/>
              <a:defRPr/>
            </a:pPr>
            <a:r>
              <a:rPr lang="de-DE" sz="1600" dirty="0"/>
              <a:t>Berücksichtigung des </a:t>
            </a:r>
            <a:r>
              <a:rPr lang="de-DE" sz="1600" dirty="0" err="1"/>
              <a:t>mdr</a:t>
            </a:r>
            <a:r>
              <a:rPr lang="de-DE" sz="1600" dirty="0"/>
              <a:t> (Medical Device Regulation)</a:t>
            </a:r>
          </a:p>
          <a:p>
            <a:pPr>
              <a:buFont typeface="Wingdings" pitchFamily="2" charset="2"/>
              <a:buChar char="ü"/>
              <a:defRPr/>
            </a:pPr>
            <a:r>
              <a:rPr lang="de-DE" sz="1600" dirty="0"/>
              <a:t>vollständig ausgefüllter Laborzettel</a:t>
            </a:r>
          </a:p>
          <a:p>
            <a:pPr>
              <a:buFont typeface="Wingdings" pitchFamily="2" charset="2"/>
              <a:buChar char="ü"/>
              <a:defRPr/>
            </a:pPr>
            <a:r>
              <a:rPr lang="de-DE" sz="1600" dirty="0"/>
              <a:t>Sichere Internetverbindung zum Labor unter Beachtung der Datenschutzrichtlinien (z.B. bei Verschicken von Scans)</a:t>
            </a:r>
          </a:p>
          <a:p>
            <a:pPr>
              <a:buFont typeface="Wingdings" pitchFamily="2" charset="2"/>
              <a:buChar char="ü"/>
              <a:defRPr/>
            </a:pPr>
            <a:r>
              <a:rPr lang="de-DE" sz="1600" dirty="0"/>
              <a:t>Vergabe von XML-Nummern (zur Rechnungsstellung)</a:t>
            </a:r>
          </a:p>
          <a:p>
            <a:pPr>
              <a:buFont typeface="Wingdings" pitchFamily="2" charset="2"/>
              <a:buChar char="ü"/>
              <a:defRPr/>
            </a:pPr>
            <a:r>
              <a:rPr lang="de-DE" sz="1600" dirty="0"/>
              <a:t>Hygienischer Versand in Dentalboxen (</a:t>
            </a:r>
            <a:r>
              <a:rPr lang="de-DE" sz="1600" dirty="0" err="1"/>
              <a:t>Alginatträgerboxen</a:t>
            </a:r>
            <a:r>
              <a:rPr lang="de-DE" sz="1600" dirty="0"/>
              <a:t>, Kängurubeutel)</a:t>
            </a:r>
          </a:p>
          <a:p>
            <a:pPr>
              <a:buFont typeface="Wingdings" pitchFamily="2" charset="2"/>
              <a:buChar char="ü"/>
              <a:defRPr/>
            </a:pPr>
            <a:r>
              <a:rPr lang="de-DE" sz="1600" dirty="0"/>
              <a:t>Beachtung von Allergien und Unverträglichkeiten (Prothesenkunststoff, Metallallergie z.B. Kobalt)</a:t>
            </a:r>
          </a:p>
          <a:p>
            <a:pPr>
              <a:buFont typeface="Wingdings" pitchFamily="2" charset="2"/>
              <a:buChar char="ü"/>
              <a:defRPr/>
            </a:pPr>
            <a:r>
              <a:rPr lang="de-DE" sz="1600" dirty="0"/>
              <a:t>Produktionszeiten der Werkstücke beachten</a:t>
            </a:r>
          </a:p>
          <a:p>
            <a:pPr>
              <a:buFont typeface="Wingdings" pitchFamily="2" charset="2"/>
              <a:buChar char="ü"/>
              <a:defRPr/>
            </a:pPr>
            <a:r>
              <a:rPr lang="de-DE" sz="1600" dirty="0"/>
              <a:t>Archivierung von Patientenmodellen</a:t>
            </a:r>
          </a:p>
          <a:p>
            <a:pPr>
              <a:buFont typeface="Wingdings" pitchFamily="2" charset="2"/>
              <a:buChar char="ü"/>
              <a:defRPr/>
            </a:pPr>
            <a:endParaRPr lang="de-DE" sz="2000" dirty="0"/>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333005227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Ausländische Dentallabore</a:t>
            </a:r>
          </a:p>
          <a:p>
            <a:pPr marL="0" indent="0">
              <a:buNone/>
              <a:defRPr/>
            </a:pPr>
            <a:endParaRPr lang="de-DE" sz="2000" b="1" u="sng" dirty="0"/>
          </a:p>
          <a:p>
            <a:pPr>
              <a:buFont typeface="Wingdings" pitchFamily="2" charset="2"/>
              <a:buChar char="ü"/>
              <a:defRPr/>
            </a:pPr>
            <a:r>
              <a:rPr lang="de-DE" sz="2000" dirty="0"/>
              <a:t>Fragliche Nachhaltigkeit: weite Transportwege</a:t>
            </a:r>
          </a:p>
          <a:p>
            <a:pPr>
              <a:buFont typeface="Wingdings" pitchFamily="2" charset="2"/>
              <a:buChar char="ü"/>
              <a:defRPr/>
            </a:pPr>
            <a:r>
              <a:rPr lang="de-DE" sz="2000" dirty="0"/>
              <a:t>Lange Lieferketten: Abdruckverzug möglich, außer bei volldigitalem Workflow</a:t>
            </a:r>
          </a:p>
          <a:p>
            <a:pPr>
              <a:buFont typeface="Wingdings" pitchFamily="2" charset="2"/>
              <a:buChar char="ü"/>
              <a:defRPr/>
            </a:pPr>
            <a:r>
              <a:rPr lang="de-DE" sz="2000" dirty="0"/>
              <a:t>Wenig Möglichkeit mit Techniker vor Ort zu arbeiten</a:t>
            </a:r>
          </a:p>
          <a:p>
            <a:pPr>
              <a:buFont typeface="Wingdings" pitchFamily="2" charset="2"/>
              <a:buChar char="ü"/>
              <a:defRPr/>
            </a:pPr>
            <a:r>
              <a:rPr lang="de-DE" sz="2000" dirty="0"/>
              <a:t>Krisenabhängigkeit : Corona, Suezkanal</a:t>
            </a:r>
          </a:p>
          <a:p>
            <a:pPr marL="0" indent="0">
              <a:buNone/>
              <a:defRPr/>
            </a:pPr>
            <a:endParaRPr lang="de-DE" sz="2000" dirty="0"/>
          </a:p>
          <a:p>
            <a:pPr marL="0" indent="0">
              <a:buNone/>
              <a:defRPr/>
            </a:pPr>
            <a:endParaRPr lang="de-DE" sz="2000" dirty="0"/>
          </a:p>
          <a:p>
            <a:pPr marL="0" indent="0">
              <a:buNone/>
              <a:defRPr/>
            </a:pPr>
            <a:r>
              <a:rPr lang="de-DE" sz="2000" u="sng" dirty="0"/>
              <a:t>Vorteile:</a:t>
            </a:r>
          </a:p>
          <a:p>
            <a:pPr>
              <a:buFont typeface="Wingdings" pitchFamily="2" charset="2"/>
              <a:buChar char="ü"/>
              <a:defRPr/>
            </a:pPr>
            <a:r>
              <a:rPr lang="de-DE" sz="2000" dirty="0"/>
              <a:t>Günstige Produktion, somit Kostenersparnis für den Patienten</a:t>
            </a:r>
          </a:p>
          <a:p>
            <a:pPr>
              <a:buFont typeface="Wingdings" pitchFamily="2" charset="2"/>
              <a:buChar char="ü"/>
              <a:defRPr/>
            </a:pPr>
            <a:r>
              <a:rPr lang="de-DE" sz="2000" dirty="0"/>
              <a:t>2-jährige Garantie gegeben </a:t>
            </a:r>
          </a:p>
          <a:p>
            <a:pPr>
              <a:buFont typeface="Wingdings" pitchFamily="2" charset="2"/>
              <a:buChar char="ü"/>
              <a:defRPr/>
            </a:pPr>
            <a:endParaRPr lang="de-DE" sz="2000" b="1" u="sng" dirty="0"/>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36493036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5DD231-03D9-A746-A0E6-8689E24315EB}"/>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47552F3B-355E-E44A-ACD2-90E7AC32A3CD}"/>
              </a:ext>
            </a:extLst>
          </p:cNvPr>
          <p:cNvSpPr>
            <a:spLocks noGrp="1"/>
          </p:cNvSpPr>
          <p:nvPr>
            <p:ph idx="1"/>
          </p:nvPr>
        </p:nvSpPr>
        <p:spPr>
          <a:xfrm>
            <a:off x="850900" y="2099733"/>
            <a:ext cx="3793108" cy="4026430"/>
          </a:xfrm>
        </p:spPr>
        <p:txBody>
          <a:bodyPr/>
          <a:lstStyle/>
          <a:p>
            <a:pPr marL="0" indent="0">
              <a:buNone/>
            </a:pPr>
            <a:r>
              <a:rPr lang="de-DE" sz="1600" b="1" u="sng" dirty="0"/>
              <a:t>Interimsprothesen/</a:t>
            </a:r>
          </a:p>
          <a:p>
            <a:pPr marL="0" indent="0">
              <a:buNone/>
            </a:pPr>
            <a:r>
              <a:rPr lang="de-DE" sz="1600" b="1" u="sng" dirty="0"/>
              <a:t>Übergangsprothese</a:t>
            </a:r>
          </a:p>
          <a:p>
            <a:pPr marL="0" indent="0">
              <a:buNone/>
            </a:pPr>
            <a:r>
              <a:rPr lang="de-DE" sz="1600" b="1" u="sng" dirty="0"/>
              <a:t>(Totale oder partielle Prothese möglich</a:t>
            </a:r>
            <a:r>
              <a:rPr lang="de-DE" sz="1600" b="1" dirty="0"/>
              <a:t>)</a:t>
            </a:r>
          </a:p>
          <a:p>
            <a:pPr marL="0" indent="0">
              <a:buNone/>
            </a:pPr>
            <a:endParaRPr lang="de-DE" sz="2000" b="1" dirty="0"/>
          </a:p>
          <a:p>
            <a:pPr>
              <a:buFont typeface="Wingdings" pitchFamily="2" charset="2"/>
              <a:buChar char="ü"/>
            </a:pPr>
            <a:r>
              <a:rPr lang="de-DE" sz="1600" dirty="0"/>
              <a:t>wird eingegliedert bis zur Fertigstellung des definitiven Zahnersatzes</a:t>
            </a:r>
          </a:p>
          <a:p>
            <a:pPr>
              <a:buFont typeface="Wingdings" pitchFamily="2" charset="2"/>
              <a:buChar char="ü"/>
            </a:pPr>
            <a:r>
              <a:rPr lang="de-DE" sz="1600" dirty="0"/>
              <a:t>sinnvoll nach Extraktionen (Knochenveränderung) </a:t>
            </a:r>
          </a:p>
          <a:p>
            <a:pPr>
              <a:buFont typeface="Wingdings" pitchFamily="2" charset="2"/>
              <a:buChar char="ü"/>
            </a:pPr>
            <a:r>
              <a:rPr lang="de-DE" sz="1600" dirty="0"/>
              <a:t>einfache gebogene Klammern bei partiellen Interimsprothesen</a:t>
            </a:r>
          </a:p>
        </p:txBody>
      </p:sp>
      <p:sp>
        <p:nvSpPr>
          <p:cNvPr id="5" name="Textfeld 4">
            <a:extLst>
              <a:ext uri="{FF2B5EF4-FFF2-40B4-BE49-F238E27FC236}">
                <a16:creationId xmlns:a16="http://schemas.microsoft.com/office/drawing/2014/main" id="{955221C7-7670-9646-A331-96305B7F52C4}"/>
              </a:ext>
            </a:extLst>
          </p:cNvPr>
          <p:cNvSpPr txBox="1"/>
          <p:nvPr/>
        </p:nvSpPr>
        <p:spPr bwMode="auto">
          <a:xfrm>
            <a:off x="4860032" y="2099733"/>
            <a:ext cx="3312368" cy="2616101"/>
          </a:xfrm>
          <a:prstGeom prst="rect">
            <a:avLst/>
          </a:prstGeom>
          <a:noFill/>
        </p:spPr>
        <p:txBody>
          <a:bodyPr wrap="square" rtlCol="0">
            <a:spAutoFit/>
          </a:bodyPr>
          <a:lstStyle/>
          <a:p>
            <a:r>
              <a:rPr lang="de-DE" sz="1600" b="1" u="sng" dirty="0" err="1">
                <a:latin typeface="+mn-ea"/>
              </a:rPr>
              <a:t>Immediatprothese</a:t>
            </a:r>
            <a:r>
              <a:rPr lang="de-DE" sz="1600" b="1" u="sng" dirty="0">
                <a:latin typeface="+mn-ea"/>
              </a:rPr>
              <a:t> (Totale oder</a:t>
            </a:r>
          </a:p>
          <a:p>
            <a:r>
              <a:rPr lang="de-DE" sz="1600" b="1" u="sng" dirty="0">
                <a:latin typeface="+mn-ea"/>
              </a:rPr>
              <a:t>partielle Prothese möglich)</a:t>
            </a:r>
          </a:p>
          <a:p>
            <a:endParaRPr lang="de-DE" dirty="0"/>
          </a:p>
          <a:p>
            <a:endParaRPr lang="de-DE" dirty="0"/>
          </a:p>
          <a:p>
            <a:endParaRPr lang="de-DE" sz="1600" dirty="0">
              <a:latin typeface="+mn-ea"/>
            </a:endParaRPr>
          </a:p>
          <a:p>
            <a:pPr marL="285750" indent="-285750">
              <a:buFont typeface="Wingdings" pitchFamily="2" charset="2"/>
              <a:buChar char="ü"/>
            </a:pPr>
            <a:r>
              <a:rPr lang="de-DE" sz="1600" dirty="0">
                <a:latin typeface="+mn-ea"/>
              </a:rPr>
              <a:t>wird vor Extraktionen als definitiver ZE hergestellt</a:t>
            </a:r>
          </a:p>
          <a:p>
            <a:pPr marL="285750" indent="-285750">
              <a:buFont typeface="Wingdings" pitchFamily="2" charset="2"/>
              <a:buChar char="ü"/>
            </a:pPr>
            <a:r>
              <a:rPr lang="de-DE" sz="1600" dirty="0">
                <a:latin typeface="+mn-ea"/>
              </a:rPr>
              <a:t>es erfolgt eine Unterfütterung zur besseren Passung zwischen 3-6 Monaten</a:t>
            </a:r>
          </a:p>
        </p:txBody>
      </p:sp>
    </p:spTree>
    <p:extLst>
      <p:ext uri="{BB962C8B-B14F-4D97-AF65-F5344CB8AC3E}">
        <p14:creationId xmlns:p14="http://schemas.microsoft.com/office/powerpoint/2010/main" val="39758272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E9F8BB-E4FC-3140-9933-EE3485981CB7}"/>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5F2C1C6C-92C2-C04D-AFCC-385A2FC941A7}"/>
              </a:ext>
            </a:extLst>
          </p:cNvPr>
          <p:cNvSpPr>
            <a:spLocks noGrp="1"/>
          </p:cNvSpPr>
          <p:nvPr>
            <p:ph idx="1"/>
          </p:nvPr>
        </p:nvSpPr>
        <p:spPr/>
        <p:txBody>
          <a:bodyPr>
            <a:normAutofit/>
          </a:bodyPr>
          <a:lstStyle/>
          <a:p>
            <a:pPr marL="0" indent="0">
              <a:buNone/>
            </a:pPr>
            <a:r>
              <a:rPr lang="de-DE" sz="2000" b="1" u="sng" dirty="0"/>
              <a:t>Interimsprothese mit einfachen gebogenen Klammern</a:t>
            </a:r>
          </a:p>
        </p:txBody>
      </p:sp>
      <p:pic>
        <p:nvPicPr>
          <p:cNvPr id="4" name="Grafik 3">
            <a:extLst>
              <a:ext uri="{FF2B5EF4-FFF2-40B4-BE49-F238E27FC236}">
                <a16:creationId xmlns:a16="http://schemas.microsoft.com/office/drawing/2014/main" id="{D093E880-4365-BC41-8A2D-187E65459E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55776" y="2996952"/>
            <a:ext cx="3799202" cy="2484404"/>
          </a:xfrm>
          <a:prstGeom prst="rect">
            <a:avLst/>
          </a:prstGeom>
        </p:spPr>
      </p:pic>
    </p:spTree>
    <p:extLst>
      <p:ext uri="{BB962C8B-B14F-4D97-AF65-F5344CB8AC3E}">
        <p14:creationId xmlns:p14="http://schemas.microsoft.com/office/powerpoint/2010/main" val="14893851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Herausnehmbarer Zahnersatz: Totalprothese</a:t>
            </a:r>
          </a:p>
          <a:p>
            <a:pPr marL="0" indent="0">
              <a:buNone/>
              <a:defRPr/>
            </a:pPr>
            <a:endParaRPr lang="de-DE" sz="2000" b="1" u="sng" dirty="0"/>
          </a:p>
          <a:p>
            <a:pPr marL="0" indent="0">
              <a:buNone/>
              <a:defRPr/>
            </a:pPr>
            <a:r>
              <a:rPr lang="de-DE" sz="1600" dirty="0"/>
              <a:t>Vollständige Zahnlosigkeit in einem oder beiden Kiefer</a:t>
            </a:r>
          </a:p>
          <a:p>
            <a:pPr marL="0" indent="0">
              <a:buNone/>
              <a:defRPr/>
            </a:pPr>
            <a:r>
              <a:rPr lang="de-DE" sz="1600" u="sng" dirty="0"/>
              <a:t>Anteile</a:t>
            </a:r>
            <a:r>
              <a:rPr lang="de-DE" sz="1600" dirty="0"/>
              <a:t>:  Kunststoffprothesenbasis und Kunststoffzähne</a:t>
            </a:r>
          </a:p>
          <a:p>
            <a:pPr marL="0" indent="0">
              <a:buNone/>
              <a:defRPr/>
            </a:pPr>
            <a:endParaRPr lang="de-DE" sz="2000" dirty="0"/>
          </a:p>
          <a:p>
            <a:pPr marL="0" indent="0">
              <a:buNone/>
              <a:defRPr/>
            </a:pPr>
            <a:r>
              <a:rPr lang="de-DE" sz="1600" u="sng" dirty="0"/>
              <a:t>Halt der Prothese (rein schleimhautgetragen)</a:t>
            </a:r>
          </a:p>
          <a:p>
            <a:pPr>
              <a:buFont typeface="Wingdings" pitchFamily="2" charset="2"/>
              <a:buChar char="ü"/>
              <a:defRPr/>
            </a:pPr>
            <a:r>
              <a:rPr lang="de-DE" sz="1600" dirty="0"/>
              <a:t>Kapillarkräfte und Unterdruckwirkung: </a:t>
            </a:r>
          </a:p>
          <a:p>
            <a:pPr marL="0" indent="0">
              <a:buNone/>
              <a:defRPr/>
            </a:pPr>
            <a:r>
              <a:rPr lang="de-DE" sz="1600" dirty="0"/>
              <a:t>            	dünner Speichelfilm zwischen Prothesenbasis und Kieferschleimhaut</a:t>
            </a:r>
          </a:p>
          <a:p>
            <a:pPr marL="0" indent="0">
              <a:buNone/>
              <a:defRPr/>
            </a:pPr>
            <a:endParaRPr lang="de-DE" sz="1600" dirty="0"/>
          </a:p>
          <a:p>
            <a:pPr>
              <a:buFont typeface="Wingdings" pitchFamily="2" charset="2"/>
              <a:buChar char="ü"/>
              <a:defRPr/>
            </a:pPr>
            <a:r>
              <a:rPr lang="de-DE" sz="1600" dirty="0"/>
              <a:t>Speichel sollte möglichst zähfließend sein</a:t>
            </a:r>
          </a:p>
          <a:p>
            <a:pPr marL="0" indent="0">
              <a:buNone/>
              <a:defRPr/>
            </a:pPr>
            <a:endParaRPr lang="de-DE" sz="1600" dirty="0"/>
          </a:p>
          <a:p>
            <a:pPr>
              <a:buFont typeface="Wingdings" pitchFamily="2" charset="2"/>
              <a:buChar char="ü"/>
              <a:defRPr/>
            </a:pPr>
            <a:r>
              <a:rPr lang="de-DE" sz="1600" dirty="0"/>
              <a:t>Ventilrand / Funktionsrand (Prothesenrand, dicht anliegend an Umschlagfalte) muss Ventilfunktion erfüllen + kein </a:t>
            </a:r>
            <a:r>
              <a:rPr lang="de-DE" sz="1600" dirty="0" err="1"/>
              <a:t>Abhebeln</a:t>
            </a:r>
            <a:r>
              <a:rPr lang="de-DE" sz="1600" dirty="0"/>
              <a:t> bei Muskel- / Kaubewegungen</a:t>
            </a:r>
          </a:p>
          <a:p>
            <a:pPr marL="0" indent="0">
              <a:buNone/>
              <a:defRPr/>
            </a:pPr>
            <a:r>
              <a:rPr lang="de-DE" sz="1600" dirty="0"/>
              <a:t>		wird durch die Funktionsabformung gewährleistet</a:t>
            </a:r>
          </a:p>
          <a:p>
            <a:pPr>
              <a:buFont typeface="Wingdings" pitchFamily="2" charset="2"/>
              <a:buChar char="ü"/>
              <a:defRPr/>
            </a:pPr>
            <a:endParaRPr lang="de-DE" sz="1600" dirty="0"/>
          </a:p>
          <a:p>
            <a:pPr marL="0" indent="0">
              <a:buNone/>
              <a:defRPr/>
            </a:pPr>
            <a:endParaRPr lang="de-DE" sz="1600" dirty="0"/>
          </a:p>
          <a:p>
            <a:pPr marL="0" indent="0">
              <a:buNone/>
              <a:defRPr/>
            </a:pPr>
            <a:endParaRPr lang="de-DE" sz="2000" b="1" u="sng" dirty="0"/>
          </a:p>
          <a:p>
            <a:pPr marL="0" indent="0">
              <a:buNone/>
              <a:defRPr/>
            </a:pPr>
            <a:endParaRPr lang="de-DE" sz="2000" dirty="0"/>
          </a:p>
          <a:p>
            <a:pPr>
              <a:buFont typeface="Wingdings" pitchFamily="2" charset="2"/>
              <a:buChar char="ü"/>
              <a:defRPr/>
            </a:pPr>
            <a:endParaRPr lang="de-DE" sz="2000" b="1" u="sng" dirty="0"/>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cxnSp>
        <p:nvCxnSpPr>
          <p:cNvPr id="3" name="Gerade Verbindung mit Pfeil 2">
            <a:extLst>
              <a:ext uri="{FF2B5EF4-FFF2-40B4-BE49-F238E27FC236}">
                <a16:creationId xmlns:a16="http://schemas.microsoft.com/office/drawing/2014/main" id="{13EC17AC-A004-CA4B-9535-B812253B5B1B}"/>
              </a:ext>
            </a:extLst>
          </p:cNvPr>
          <p:cNvCxnSpPr/>
          <p:nvPr/>
        </p:nvCxnSpPr>
        <p:spPr bwMode="auto">
          <a:xfrm>
            <a:off x="1066924" y="4149080"/>
            <a:ext cx="624756"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7" name="Gerade Verbindung mit Pfeil 6">
            <a:extLst>
              <a:ext uri="{FF2B5EF4-FFF2-40B4-BE49-F238E27FC236}">
                <a16:creationId xmlns:a16="http://schemas.microsoft.com/office/drawing/2014/main" id="{7501878C-5AD8-F749-9AF8-DA018A235E48}"/>
              </a:ext>
            </a:extLst>
          </p:cNvPr>
          <p:cNvCxnSpPr/>
          <p:nvPr/>
        </p:nvCxnSpPr>
        <p:spPr bwMode="auto">
          <a:xfrm>
            <a:off x="971600" y="5589240"/>
            <a:ext cx="720080"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236105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a:buAutoNum type="arabicPeriod"/>
              <a:defRPr/>
            </a:pPr>
            <a:r>
              <a:rPr lang="de-DE" sz="1600" u="sng" dirty="0"/>
              <a:t>Therapieschritt:</a:t>
            </a:r>
            <a:r>
              <a:rPr lang="de-DE" sz="1600" dirty="0"/>
              <a:t>					</a:t>
            </a:r>
            <a:r>
              <a:rPr lang="de-DE" sz="1600" b="1" dirty="0"/>
              <a:t>Situationsabformung</a:t>
            </a:r>
            <a:endParaRPr lang="de-DE" sz="1600" b="1" u="sng" dirty="0"/>
          </a:p>
          <a:p>
            <a:pPr marL="0" indent="0">
              <a:buNone/>
              <a:defRPr/>
            </a:pPr>
            <a:r>
              <a:rPr lang="de-DE" sz="1600" dirty="0"/>
              <a:t>	Situationsabformung mit konfektionierten Löffeln, bei Zahnlosigkeit</a:t>
            </a:r>
          </a:p>
          <a:p>
            <a:pPr marL="0" indent="0">
              <a:buNone/>
              <a:defRPr/>
            </a:pPr>
            <a:r>
              <a:rPr lang="de-DE" sz="1600" dirty="0"/>
              <a:t>				Herstellung eines individuellen Löffels</a:t>
            </a:r>
          </a:p>
          <a:p>
            <a:pPr marL="0" indent="0">
              <a:buNone/>
              <a:defRPr/>
            </a:pPr>
            <a:r>
              <a:rPr lang="de-DE" sz="1600" dirty="0"/>
              <a:t>	sollte ein Kiefer noch </a:t>
            </a:r>
            <a:r>
              <a:rPr lang="de-DE" sz="1600" dirty="0" err="1"/>
              <a:t>bezahnt</a:t>
            </a:r>
            <a:r>
              <a:rPr lang="de-DE" sz="1600" dirty="0"/>
              <a:t> sein: Gegenabdruck</a:t>
            </a:r>
          </a:p>
          <a:p>
            <a:pPr marL="0" indent="0">
              <a:buNone/>
              <a:defRPr/>
            </a:pPr>
            <a:r>
              <a:rPr lang="de-DE" sz="1600" dirty="0"/>
              <a:t>	</a:t>
            </a:r>
          </a:p>
          <a:p>
            <a:pPr marL="0" indent="0">
              <a:buNone/>
              <a:defRPr/>
            </a:pPr>
            <a:r>
              <a:rPr lang="de-DE" sz="1600" dirty="0"/>
              <a:t>	</a:t>
            </a:r>
            <a:r>
              <a:rPr lang="de-DE" sz="1600" i="1" dirty="0"/>
              <a:t>Laborauftrag ausfüllen: Anfertigung Funktionslöffel (2-4 Arbeitstage)</a:t>
            </a:r>
          </a:p>
          <a:p>
            <a:pPr marL="0" indent="0">
              <a:buNone/>
              <a:defRPr/>
            </a:pPr>
            <a:endParaRPr lang="de-DE" sz="1600" dirty="0"/>
          </a:p>
          <a:p>
            <a:pPr marL="0" indent="0">
              <a:buNone/>
              <a:defRPr/>
            </a:pPr>
            <a:endParaRPr lang="de-DE" sz="2000" b="1" u="sng" dirty="0"/>
          </a:p>
          <a:p>
            <a:pPr marL="0" indent="0">
              <a:buNone/>
              <a:defRPr/>
            </a:pPr>
            <a:r>
              <a:rPr lang="de-DE" sz="1600" dirty="0"/>
              <a:t>2</a:t>
            </a:r>
            <a:r>
              <a:rPr lang="de-DE" sz="2000" dirty="0"/>
              <a:t>. </a:t>
            </a:r>
            <a:r>
              <a:rPr lang="de-DE" sz="1600" u="sng" dirty="0"/>
              <a:t>Therapieschritt: </a:t>
            </a:r>
            <a:r>
              <a:rPr lang="de-DE" sz="1600" dirty="0"/>
              <a:t>					</a:t>
            </a:r>
            <a:r>
              <a:rPr lang="de-DE" sz="1600" b="1" dirty="0"/>
              <a:t>Funktionsabformung</a:t>
            </a:r>
            <a:endParaRPr lang="de-DE" sz="1600" b="1" u="sng" dirty="0"/>
          </a:p>
          <a:p>
            <a:pPr marL="0" indent="0">
              <a:buNone/>
              <a:defRPr/>
            </a:pPr>
            <a:r>
              <a:rPr lang="de-DE" sz="1600" dirty="0"/>
              <a:t>	Funktionsabformung mit Funktions-Löffel: </a:t>
            </a:r>
          </a:p>
          <a:p>
            <a:pPr marL="0" indent="0">
              <a:buNone/>
              <a:defRPr/>
            </a:pPr>
            <a:r>
              <a:rPr lang="de-DE" sz="1600" dirty="0"/>
              <a:t>	verschiedene Abformmaterialien möglich: z.B. </a:t>
            </a:r>
            <a:r>
              <a:rPr lang="de-DE" sz="1600" dirty="0" err="1"/>
              <a:t>Impregum</a:t>
            </a:r>
            <a:endParaRPr lang="de-DE" sz="1600" dirty="0"/>
          </a:p>
          <a:p>
            <a:pPr marL="0" indent="0">
              <a:buNone/>
              <a:defRPr/>
            </a:pPr>
            <a:r>
              <a:rPr lang="de-DE" sz="1600" dirty="0"/>
              <a:t>	Bewegungen der Wangenschleimhaut zur Abformung der Umschlagfalte, der 	Lippen- und Wangenbändchen, im UK der Zunge, Aufblähen des Velums </a:t>
            </a:r>
          </a:p>
          <a:p>
            <a:pPr marL="0" indent="0">
              <a:buNone/>
              <a:defRPr/>
            </a:pPr>
            <a:endParaRPr lang="de-DE" sz="1600" dirty="0"/>
          </a:p>
          <a:p>
            <a:pPr marL="0" indent="0">
              <a:buNone/>
              <a:defRPr/>
            </a:pPr>
            <a:r>
              <a:rPr lang="de-DE" sz="1600" dirty="0"/>
              <a:t>	</a:t>
            </a:r>
            <a:r>
              <a:rPr lang="de-DE" sz="1600" i="1" dirty="0"/>
              <a:t>Laborauftrag: </a:t>
            </a:r>
            <a:r>
              <a:rPr lang="de-DE" sz="1600" i="1" dirty="0" err="1"/>
              <a:t>Bissregistrat</a:t>
            </a:r>
            <a:r>
              <a:rPr lang="de-DE" sz="1600" i="1" dirty="0"/>
              <a:t> /Pfeilwinkel (4 Arbeitstage)</a:t>
            </a:r>
          </a:p>
          <a:p>
            <a:pPr>
              <a:buFont typeface="Wingdings" pitchFamily="2" charset="2"/>
              <a:buChar char="ü"/>
              <a:defRPr/>
            </a:pPr>
            <a:endParaRPr lang="de-DE" sz="2000" b="1" u="sng" dirty="0"/>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cxnSp>
        <p:nvCxnSpPr>
          <p:cNvPr id="3" name="Gerade Verbindung mit Pfeil 2">
            <a:extLst>
              <a:ext uri="{FF2B5EF4-FFF2-40B4-BE49-F238E27FC236}">
                <a16:creationId xmlns:a16="http://schemas.microsoft.com/office/drawing/2014/main" id="{13EC17AC-A004-CA4B-9535-B812253B5B1B}"/>
              </a:ext>
            </a:extLst>
          </p:cNvPr>
          <p:cNvCxnSpPr/>
          <p:nvPr/>
        </p:nvCxnSpPr>
        <p:spPr bwMode="auto">
          <a:xfrm>
            <a:off x="1691680" y="2780928"/>
            <a:ext cx="624756"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pic>
        <p:nvPicPr>
          <p:cNvPr id="10" name="Grafik 9">
            <a:extLst>
              <a:ext uri="{FF2B5EF4-FFF2-40B4-BE49-F238E27FC236}">
                <a16:creationId xmlns:a16="http://schemas.microsoft.com/office/drawing/2014/main" id="{46BBE87C-6CE1-D540-B884-E404832D801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459133" y="1844824"/>
            <a:ext cx="1440160" cy="1734738"/>
          </a:xfrm>
          <a:prstGeom prst="rect">
            <a:avLst/>
          </a:prstGeom>
        </p:spPr>
      </p:pic>
    </p:spTree>
    <p:extLst>
      <p:ext uri="{BB962C8B-B14F-4D97-AF65-F5344CB8AC3E}">
        <p14:creationId xmlns:p14="http://schemas.microsoft.com/office/powerpoint/2010/main" val="413936856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sz="1600" u="sng" dirty="0"/>
              <a:t>3. Therapieschritt:</a:t>
            </a:r>
            <a:r>
              <a:rPr lang="de-DE" sz="1600" dirty="0"/>
              <a:t>					</a:t>
            </a:r>
            <a:r>
              <a:rPr lang="de-DE" sz="1600" b="1" dirty="0" err="1"/>
              <a:t>Bissnahme</a:t>
            </a:r>
            <a:r>
              <a:rPr lang="de-DE" sz="1600" b="1" dirty="0"/>
              <a:t> / Kieferrelationsbestimmung</a:t>
            </a:r>
          </a:p>
          <a:p>
            <a:pPr marL="0" indent="0">
              <a:buNone/>
              <a:defRPr/>
            </a:pPr>
            <a:endParaRPr lang="de-DE" sz="1600" b="1" u="sng" dirty="0"/>
          </a:p>
          <a:p>
            <a:pPr>
              <a:buFont typeface="Wingdings" pitchFamily="2" charset="2"/>
              <a:buChar char="ü"/>
              <a:defRPr/>
            </a:pPr>
            <a:r>
              <a:rPr lang="de-DE" sz="1600" dirty="0"/>
              <a:t>Festlegung </a:t>
            </a:r>
            <a:r>
              <a:rPr lang="de-DE" sz="1600" dirty="0" err="1"/>
              <a:t>Bisslage</a:t>
            </a:r>
            <a:r>
              <a:rPr lang="de-DE" sz="1600" dirty="0"/>
              <a:t>: 				Punkt an Kinn und Nase</a:t>
            </a:r>
          </a:p>
          <a:p>
            <a:pPr>
              <a:buFont typeface="Wingdings" pitchFamily="2" charset="2"/>
              <a:buChar char="ü"/>
              <a:defRPr/>
            </a:pPr>
            <a:r>
              <a:rPr lang="de-DE" sz="1600" dirty="0"/>
              <a:t>Festlegung der Ruheschwebe: 		Markierung des Punktes:</a:t>
            </a:r>
          </a:p>
          <a:p>
            <a:pPr marL="0" indent="0">
              <a:buNone/>
              <a:defRPr/>
            </a:pPr>
            <a:r>
              <a:rPr lang="de-DE" sz="1600" dirty="0"/>
              <a:t>	Pat. legt Lippen locker aufeinander und schluckt</a:t>
            </a:r>
          </a:p>
          <a:p>
            <a:pPr marL="0" indent="0">
              <a:buNone/>
              <a:defRPr/>
            </a:pPr>
            <a:r>
              <a:rPr lang="de-DE" sz="1600" dirty="0"/>
              <a:t>	Ermittlung der exakten </a:t>
            </a:r>
            <a:r>
              <a:rPr lang="de-DE" sz="1600" dirty="0" err="1"/>
              <a:t>Bisslage</a:t>
            </a:r>
            <a:r>
              <a:rPr lang="de-DE" sz="1600" dirty="0"/>
              <a:t>: 	2mm unterhalb der Ruheschwebeposition</a:t>
            </a:r>
          </a:p>
          <a:p>
            <a:pPr marL="0" indent="0">
              <a:buNone/>
              <a:defRPr/>
            </a:pPr>
            <a:r>
              <a:rPr lang="de-DE" sz="1600" dirty="0"/>
              <a:t>							     	Abmessung mit </a:t>
            </a:r>
            <a:r>
              <a:rPr lang="de-DE" sz="1600" dirty="0">
                <a:solidFill>
                  <a:schemeClr val="accent6"/>
                </a:solidFill>
              </a:rPr>
              <a:t>Zielinski Zirkel </a:t>
            </a:r>
          </a:p>
          <a:p>
            <a:pPr>
              <a:buFont typeface="Wingdings" pitchFamily="2" charset="2"/>
              <a:buChar char="ü"/>
              <a:defRPr/>
            </a:pPr>
            <a:r>
              <a:rPr lang="de-DE" sz="1600" dirty="0"/>
              <a:t>Bissschablonen werden erwärmt; Patient beißt zu bis die Höhe der Wachswälle mit der ermittelten </a:t>
            </a:r>
            <a:r>
              <a:rPr lang="de-DE" sz="1600" dirty="0" err="1"/>
              <a:t>Bisslage</a:t>
            </a:r>
            <a:r>
              <a:rPr lang="de-DE" sz="1600" dirty="0"/>
              <a:t> übereinstimmt</a:t>
            </a:r>
          </a:p>
          <a:p>
            <a:pPr>
              <a:buFont typeface="Wingdings" pitchFamily="2" charset="2"/>
              <a:buChar char="ü"/>
              <a:defRPr/>
            </a:pPr>
            <a:r>
              <a:rPr lang="de-DE" sz="1600" dirty="0"/>
              <a:t>Wachswälle werden markiert: Mittellinie, Lachlinie, Eckzahnlinie, </a:t>
            </a:r>
            <a:r>
              <a:rPr lang="de-DE" sz="1600" dirty="0" err="1"/>
              <a:t>Kauebene</a:t>
            </a:r>
            <a:endParaRPr lang="de-DE" sz="1600" dirty="0"/>
          </a:p>
          <a:p>
            <a:pPr>
              <a:buFont typeface="Wingdings" pitchFamily="2" charset="2"/>
              <a:buChar char="ü"/>
              <a:defRPr/>
            </a:pPr>
            <a:r>
              <a:rPr lang="de-DE" sz="1600" dirty="0"/>
              <a:t>Fixation der Wachswälle</a:t>
            </a:r>
          </a:p>
          <a:p>
            <a:pPr>
              <a:buFont typeface="Wingdings" pitchFamily="2" charset="2"/>
              <a:buChar char="ü"/>
              <a:defRPr/>
            </a:pPr>
            <a:r>
              <a:rPr lang="de-DE" sz="1600" dirty="0"/>
              <a:t>Gesichtsbogen möglich (außerhalb der GKV zu vereinbaren)</a:t>
            </a:r>
          </a:p>
          <a:p>
            <a:pPr>
              <a:buFont typeface="Wingdings" pitchFamily="2" charset="2"/>
              <a:buChar char="ü"/>
              <a:defRPr/>
            </a:pPr>
            <a:r>
              <a:rPr lang="de-DE" sz="1600" dirty="0" err="1"/>
              <a:t>Zahnform</a:t>
            </a:r>
            <a:r>
              <a:rPr lang="de-DE" sz="1600" dirty="0"/>
              <a:t> und Zahnfarben werden bestimmt (mit Patient zusammen)</a:t>
            </a:r>
          </a:p>
          <a:p>
            <a:pPr marL="0" indent="0">
              <a:buNone/>
              <a:defRPr/>
            </a:pPr>
            <a:endParaRPr lang="de-DE" sz="1600" dirty="0"/>
          </a:p>
          <a:p>
            <a:pPr marL="0" indent="0">
              <a:buNone/>
              <a:defRPr/>
            </a:pPr>
            <a:r>
              <a:rPr lang="de-DE" sz="1600" i="1" dirty="0"/>
              <a:t>				Laborauftrag: Wachsaufstellung (7 Arbeitstage)</a:t>
            </a:r>
          </a:p>
          <a:p>
            <a:pPr marL="0" indent="0">
              <a:buNone/>
              <a:defRPr/>
            </a:pPr>
            <a:endParaRPr lang="de-DE" sz="1600" dirty="0"/>
          </a:p>
          <a:p>
            <a:pPr marL="0" indent="0">
              <a:buNone/>
              <a:defRPr/>
            </a:pPr>
            <a:endParaRPr lang="de-DE" sz="2000" b="1" u="sng" dirty="0"/>
          </a:p>
          <a:p>
            <a:pPr marL="0" indent="0">
              <a:buNone/>
              <a:defRPr/>
            </a:pPr>
            <a:endParaRPr lang="de-DE" sz="2000" b="1" u="sng" dirty="0"/>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7453843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sz="1600" u="sng" dirty="0"/>
              <a:t>3. Therapieschritt:</a:t>
            </a:r>
            <a:r>
              <a:rPr lang="de-DE" sz="1600" dirty="0"/>
              <a:t>					</a:t>
            </a:r>
            <a:r>
              <a:rPr lang="de-DE" sz="1600" b="1" dirty="0" err="1"/>
              <a:t>Bissnahme</a:t>
            </a:r>
            <a:r>
              <a:rPr lang="de-DE" sz="1600" b="1" dirty="0"/>
              <a:t> / Kieferrelationsbestimmung</a:t>
            </a:r>
          </a:p>
          <a:p>
            <a:pPr marL="0" indent="0">
              <a:buNone/>
              <a:defRPr/>
            </a:pPr>
            <a:endParaRPr lang="de-DE" sz="1600" b="1" u="sng" dirty="0"/>
          </a:p>
          <a:p>
            <a:pPr marL="0" indent="0">
              <a:buNone/>
              <a:defRPr/>
            </a:pPr>
            <a:endParaRPr lang="de-DE" sz="1600" dirty="0"/>
          </a:p>
          <a:p>
            <a:pPr marL="0" indent="0">
              <a:buNone/>
              <a:defRPr/>
            </a:pPr>
            <a:endParaRPr lang="de-DE" sz="2000" b="1" u="sng" dirty="0"/>
          </a:p>
          <a:p>
            <a:pPr marL="0" indent="0">
              <a:buNone/>
              <a:defRPr/>
            </a:pPr>
            <a:endParaRPr lang="de-DE" sz="2000" b="1" u="sng" dirty="0"/>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pic>
        <p:nvPicPr>
          <p:cNvPr id="2" name="Grafik 1">
            <a:extLst>
              <a:ext uri="{FF2B5EF4-FFF2-40B4-BE49-F238E27FC236}">
                <a16:creationId xmlns:a16="http://schemas.microsoft.com/office/drawing/2014/main" id="{81E8BC25-1420-6C43-88A5-7C5A9F2FE65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66700" y="2546900"/>
            <a:ext cx="4988372" cy="3741279"/>
          </a:xfrm>
          <a:prstGeom prst="rect">
            <a:avLst/>
          </a:prstGeom>
        </p:spPr>
      </p:pic>
      <p:sp>
        <p:nvSpPr>
          <p:cNvPr id="6" name="Geschweifte Klammer rechts 5">
            <a:extLst>
              <a:ext uri="{FF2B5EF4-FFF2-40B4-BE49-F238E27FC236}">
                <a16:creationId xmlns:a16="http://schemas.microsoft.com/office/drawing/2014/main" id="{73788019-5817-2344-8B52-CAD3D02AEB37}"/>
              </a:ext>
            </a:extLst>
          </p:cNvPr>
          <p:cNvSpPr/>
          <p:nvPr/>
        </p:nvSpPr>
        <p:spPr bwMode="auto">
          <a:xfrm>
            <a:off x="4974823" y="3625452"/>
            <a:ext cx="144016" cy="792088"/>
          </a:xfrm>
          <a:prstGeom prst="rightBrace">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de-DE"/>
          </a:p>
        </p:txBody>
      </p:sp>
      <p:sp>
        <p:nvSpPr>
          <p:cNvPr id="7" name="Geschweifte Klammer rechts 6">
            <a:extLst>
              <a:ext uri="{FF2B5EF4-FFF2-40B4-BE49-F238E27FC236}">
                <a16:creationId xmlns:a16="http://schemas.microsoft.com/office/drawing/2014/main" id="{179B8C1F-9A55-4847-BAF2-EC07FFCA2B3C}"/>
              </a:ext>
            </a:extLst>
          </p:cNvPr>
          <p:cNvSpPr/>
          <p:nvPr/>
        </p:nvSpPr>
        <p:spPr bwMode="auto">
          <a:xfrm>
            <a:off x="4985851" y="4479763"/>
            <a:ext cx="144016" cy="792088"/>
          </a:xfrm>
          <a:prstGeom prst="rightBrace">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de-DE"/>
          </a:p>
        </p:txBody>
      </p:sp>
      <p:cxnSp>
        <p:nvCxnSpPr>
          <p:cNvPr id="9" name="Gerade Verbindung 8">
            <a:extLst>
              <a:ext uri="{FF2B5EF4-FFF2-40B4-BE49-F238E27FC236}">
                <a16:creationId xmlns:a16="http://schemas.microsoft.com/office/drawing/2014/main" id="{D897FE89-FC87-314C-9FDE-34354B357564}"/>
              </a:ext>
            </a:extLst>
          </p:cNvPr>
          <p:cNvCxnSpPr/>
          <p:nvPr/>
        </p:nvCxnSpPr>
        <p:spPr bwMode="auto">
          <a:xfrm>
            <a:off x="1907704" y="4021496"/>
            <a:ext cx="648072" cy="396044"/>
          </a:xfrm>
          <a:prstGeom prst="line">
            <a:avLst/>
          </a:prstGeom>
        </p:spPr>
        <p:style>
          <a:lnRef idx="2">
            <a:schemeClr val="accent6"/>
          </a:lnRef>
          <a:fillRef idx="0">
            <a:schemeClr val="accent6"/>
          </a:fillRef>
          <a:effectRef idx="1">
            <a:schemeClr val="accent6"/>
          </a:effectRef>
          <a:fontRef idx="minor">
            <a:schemeClr val="tx1"/>
          </a:fontRef>
        </p:style>
      </p:cxnSp>
      <p:cxnSp>
        <p:nvCxnSpPr>
          <p:cNvPr id="11" name="Gerade Verbindung 10">
            <a:extLst>
              <a:ext uri="{FF2B5EF4-FFF2-40B4-BE49-F238E27FC236}">
                <a16:creationId xmlns:a16="http://schemas.microsoft.com/office/drawing/2014/main" id="{9FC4640F-B68E-274D-8779-DE991DF14379}"/>
              </a:ext>
            </a:extLst>
          </p:cNvPr>
          <p:cNvCxnSpPr>
            <a:cxnSpLocks/>
          </p:cNvCxnSpPr>
          <p:nvPr/>
        </p:nvCxnSpPr>
        <p:spPr bwMode="auto">
          <a:xfrm>
            <a:off x="3635896" y="4306874"/>
            <a:ext cx="0" cy="670298"/>
          </a:xfrm>
          <a:prstGeom prst="line">
            <a:avLst/>
          </a:prstGeom>
        </p:spPr>
        <p:style>
          <a:lnRef idx="2">
            <a:schemeClr val="accent6"/>
          </a:lnRef>
          <a:fillRef idx="0">
            <a:schemeClr val="accent6"/>
          </a:fillRef>
          <a:effectRef idx="1">
            <a:schemeClr val="accent6"/>
          </a:effectRef>
          <a:fontRef idx="minor">
            <a:schemeClr val="tx1"/>
          </a:fontRef>
        </p:style>
      </p:cxnSp>
      <p:cxnSp>
        <p:nvCxnSpPr>
          <p:cNvPr id="14" name="Gerade Verbindung 13">
            <a:extLst>
              <a:ext uri="{FF2B5EF4-FFF2-40B4-BE49-F238E27FC236}">
                <a16:creationId xmlns:a16="http://schemas.microsoft.com/office/drawing/2014/main" id="{7E93A630-E24D-6D49-A0CE-796007381E5B}"/>
              </a:ext>
            </a:extLst>
          </p:cNvPr>
          <p:cNvCxnSpPr/>
          <p:nvPr/>
        </p:nvCxnSpPr>
        <p:spPr bwMode="auto">
          <a:xfrm>
            <a:off x="2843808" y="4306874"/>
            <a:ext cx="0" cy="274254"/>
          </a:xfrm>
          <a:prstGeom prst="line">
            <a:avLst/>
          </a:prstGeom>
        </p:spPr>
        <p:style>
          <a:lnRef idx="2">
            <a:schemeClr val="accent6"/>
          </a:lnRef>
          <a:fillRef idx="0">
            <a:schemeClr val="accent6"/>
          </a:fillRef>
          <a:effectRef idx="1">
            <a:schemeClr val="accent6"/>
          </a:effectRef>
          <a:fontRef idx="minor">
            <a:schemeClr val="tx1"/>
          </a:fontRef>
        </p:style>
      </p:cxnSp>
      <p:cxnSp>
        <p:nvCxnSpPr>
          <p:cNvPr id="16" name="Gerade Verbindung 15">
            <a:extLst>
              <a:ext uri="{FF2B5EF4-FFF2-40B4-BE49-F238E27FC236}">
                <a16:creationId xmlns:a16="http://schemas.microsoft.com/office/drawing/2014/main" id="{9A694A40-A3D5-0F44-AEC5-57230DEE4418}"/>
              </a:ext>
            </a:extLst>
          </p:cNvPr>
          <p:cNvCxnSpPr/>
          <p:nvPr/>
        </p:nvCxnSpPr>
        <p:spPr bwMode="auto">
          <a:xfrm>
            <a:off x="4427984" y="4306874"/>
            <a:ext cx="0" cy="274254"/>
          </a:xfrm>
          <a:prstGeom prst="line">
            <a:avLst/>
          </a:prstGeom>
        </p:spPr>
        <p:style>
          <a:lnRef idx="2">
            <a:schemeClr val="accent6"/>
          </a:lnRef>
          <a:fillRef idx="0">
            <a:schemeClr val="accent6"/>
          </a:fillRef>
          <a:effectRef idx="1">
            <a:schemeClr val="accent6"/>
          </a:effectRef>
          <a:fontRef idx="minor">
            <a:schemeClr val="tx1"/>
          </a:fontRef>
        </p:style>
      </p:cxnSp>
      <p:cxnSp>
        <p:nvCxnSpPr>
          <p:cNvPr id="18" name="Gerade Verbindung 17">
            <a:extLst>
              <a:ext uri="{FF2B5EF4-FFF2-40B4-BE49-F238E27FC236}">
                <a16:creationId xmlns:a16="http://schemas.microsoft.com/office/drawing/2014/main" id="{22647CED-CF75-3248-8B06-F4455D9FC318}"/>
              </a:ext>
            </a:extLst>
          </p:cNvPr>
          <p:cNvCxnSpPr/>
          <p:nvPr/>
        </p:nvCxnSpPr>
        <p:spPr bwMode="auto">
          <a:xfrm>
            <a:off x="2987824" y="4581128"/>
            <a:ext cx="0" cy="288032"/>
          </a:xfrm>
          <a:prstGeom prst="line">
            <a:avLst/>
          </a:prstGeom>
        </p:spPr>
        <p:style>
          <a:lnRef idx="2">
            <a:schemeClr val="accent6"/>
          </a:lnRef>
          <a:fillRef idx="0">
            <a:schemeClr val="accent6"/>
          </a:fillRef>
          <a:effectRef idx="1">
            <a:schemeClr val="accent6"/>
          </a:effectRef>
          <a:fontRef idx="minor">
            <a:schemeClr val="tx1"/>
          </a:fontRef>
        </p:style>
      </p:cxnSp>
      <p:cxnSp>
        <p:nvCxnSpPr>
          <p:cNvPr id="20" name="Gerade Verbindung 19">
            <a:extLst>
              <a:ext uri="{FF2B5EF4-FFF2-40B4-BE49-F238E27FC236}">
                <a16:creationId xmlns:a16="http://schemas.microsoft.com/office/drawing/2014/main" id="{A0E7C9FB-877C-6F4B-8976-1896886A1FF2}"/>
              </a:ext>
            </a:extLst>
          </p:cNvPr>
          <p:cNvCxnSpPr/>
          <p:nvPr/>
        </p:nvCxnSpPr>
        <p:spPr bwMode="auto">
          <a:xfrm>
            <a:off x="4283968" y="4642023"/>
            <a:ext cx="0" cy="227137"/>
          </a:xfrm>
          <a:prstGeom prst="line">
            <a:avLst/>
          </a:prstGeom>
        </p:spPr>
        <p:style>
          <a:lnRef idx="2">
            <a:schemeClr val="accent6"/>
          </a:lnRef>
          <a:fillRef idx="0">
            <a:schemeClr val="accent6"/>
          </a:fillRef>
          <a:effectRef idx="1">
            <a:schemeClr val="accent6"/>
          </a:effectRef>
          <a:fontRef idx="minor">
            <a:schemeClr val="tx1"/>
          </a:fontRef>
        </p:style>
      </p:cxnSp>
      <p:sp>
        <p:nvSpPr>
          <p:cNvPr id="24" name="Bogen 23">
            <a:extLst>
              <a:ext uri="{FF2B5EF4-FFF2-40B4-BE49-F238E27FC236}">
                <a16:creationId xmlns:a16="http://schemas.microsoft.com/office/drawing/2014/main" id="{391B89E5-7AD4-DC4A-AA8D-2B9036857735}"/>
              </a:ext>
            </a:extLst>
          </p:cNvPr>
          <p:cNvSpPr/>
          <p:nvPr/>
        </p:nvSpPr>
        <p:spPr bwMode="auto">
          <a:xfrm rot="18817473">
            <a:off x="2898115" y="4134885"/>
            <a:ext cx="731738" cy="778310"/>
          </a:xfrm>
          <a:prstGeom prst="arc">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dirty="0"/>
          </a:p>
        </p:txBody>
      </p:sp>
      <p:sp>
        <p:nvSpPr>
          <p:cNvPr id="25" name="Bogen 24">
            <a:extLst>
              <a:ext uri="{FF2B5EF4-FFF2-40B4-BE49-F238E27FC236}">
                <a16:creationId xmlns:a16="http://schemas.microsoft.com/office/drawing/2014/main" id="{E7842EC1-AE70-234C-ADD3-840DDCFB1DC8}"/>
              </a:ext>
            </a:extLst>
          </p:cNvPr>
          <p:cNvSpPr/>
          <p:nvPr/>
        </p:nvSpPr>
        <p:spPr bwMode="auto">
          <a:xfrm rot="18817473">
            <a:off x="3729142" y="4134885"/>
            <a:ext cx="731738" cy="778310"/>
          </a:xfrm>
          <a:prstGeom prst="arc">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dirty="0"/>
          </a:p>
        </p:txBody>
      </p:sp>
      <p:sp>
        <p:nvSpPr>
          <p:cNvPr id="26" name="Textfeld 25">
            <a:extLst>
              <a:ext uri="{FF2B5EF4-FFF2-40B4-BE49-F238E27FC236}">
                <a16:creationId xmlns:a16="http://schemas.microsoft.com/office/drawing/2014/main" id="{E2F20D9C-9796-364D-97DB-BE3FF014F559}"/>
              </a:ext>
            </a:extLst>
          </p:cNvPr>
          <p:cNvSpPr txBox="1"/>
          <p:nvPr/>
        </p:nvSpPr>
        <p:spPr bwMode="auto">
          <a:xfrm>
            <a:off x="3455681" y="4993954"/>
            <a:ext cx="360430" cy="369332"/>
          </a:xfrm>
          <a:prstGeom prst="rect">
            <a:avLst/>
          </a:prstGeom>
          <a:noFill/>
        </p:spPr>
        <p:txBody>
          <a:bodyPr wrap="square" rtlCol="0">
            <a:spAutoFit/>
          </a:bodyPr>
          <a:lstStyle/>
          <a:p>
            <a:r>
              <a:rPr lang="de-DE" dirty="0">
                <a:solidFill>
                  <a:schemeClr val="bg1"/>
                </a:solidFill>
              </a:rPr>
              <a:t>A</a:t>
            </a:r>
          </a:p>
        </p:txBody>
      </p:sp>
      <p:sp>
        <p:nvSpPr>
          <p:cNvPr id="27" name="Textfeld 26">
            <a:extLst>
              <a:ext uri="{FF2B5EF4-FFF2-40B4-BE49-F238E27FC236}">
                <a16:creationId xmlns:a16="http://schemas.microsoft.com/office/drawing/2014/main" id="{30C089B6-33FC-4341-A8CB-74E0B33E9FAF}"/>
              </a:ext>
            </a:extLst>
          </p:cNvPr>
          <p:cNvSpPr txBox="1"/>
          <p:nvPr/>
        </p:nvSpPr>
        <p:spPr bwMode="auto">
          <a:xfrm>
            <a:off x="3455681" y="3861048"/>
            <a:ext cx="360430" cy="369332"/>
          </a:xfrm>
          <a:prstGeom prst="rect">
            <a:avLst/>
          </a:prstGeom>
          <a:noFill/>
        </p:spPr>
        <p:txBody>
          <a:bodyPr wrap="square" rtlCol="0">
            <a:spAutoFit/>
          </a:bodyPr>
          <a:lstStyle/>
          <a:p>
            <a:r>
              <a:rPr lang="de-DE" dirty="0">
                <a:solidFill>
                  <a:schemeClr val="bg1"/>
                </a:solidFill>
              </a:rPr>
              <a:t>B</a:t>
            </a:r>
          </a:p>
        </p:txBody>
      </p:sp>
      <p:sp>
        <p:nvSpPr>
          <p:cNvPr id="28" name="Textfeld 27">
            <a:extLst>
              <a:ext uri="{FF2B5EF4-FFF2-40B4-BE49-F238E27FC236}">
                <a16:creationId xmlns:a16="http://schemas.microsoft.com/office/drawing/2014/main" id="{E5C9B23F-AA6C-6644-9863-E7051774AECD}"/>
              </a:ext>
            </a:extLst>
          </p:cNvPr>
          <p:cNvSpPr txBox="1"/>
          <p:nvPr/>
        </p:nvSpPr>
        <p:spPr bwMode="auto">
          <a:xfrm>
            <a:off x="2679627" y="4741499"/>
            <a:ext cx="291793" cy="369332"/>
          </a:xfrm>
          <a:prstGeom prst="rect">
            <a:avLst/>
          </a:prstGeom>
          <a:noFill/>
        </p:spPr>
        <p:txBody>
          <a:bodyPr wrap="square" rtlCol="0">
            <a:spAutoFit/>
          </a:bodyPr>
          <a:lstStyle/>
          <a:p>
            <a:r>
              <a:rPr lang="de-DE" dirty="0">
                <a:solidFill>
                  <a:schemeClr val="bg1"/>
                </a:solidFill>
              </a:rPr>
              <a:t>C</a:t>
            </a:r>
          </a:p>
        </p:txBody>
      </p:sp>
      <p:sp>
        <p:nvSpPr>
          <p:cNvPr id="29" name="Rechteck 28">
            <a:extLst>
              <a:ext uri="{FF2B5EF4-FFF2-40B4-BE49-F238E27FC236}">
                <a16:creationId xmlns:a16="http://schemas.microsoft.com/office/drawing/2014/main" id="{2BCC4015-3AB7-0A48-94C4-B0B422F3CD69}"/>
              </a:ext>
            </a:extLst>
          </p:cNvPr>
          <p:cNvSpPr/>
          <p:nvPr/>
        </p:nvSpPr>
        <p:spPr>
          <a:xfrm rot="194837">
            <a:off x="4273935" y="4827290"/>
            <a:ext cx="308098" cy="369332"/>
          </a:xfrm>
          <a:prstGeom prst="rect">
            <a:avLst/>
          </a:prstGeom>
        </p:spPr>
        <p:txBody>
          <a:bodyPr wrap="none">
            <a:spAutoFit/>
          </a:bodyPr>
          <a:lstStyle/>
          <a:p>
            <a:r>
              <a:rPr lang="de-DE" dirty="0">
                <a:solidFill>
                  <a:schemeClr val="bg1"/>
                </a:solidFill>
              </a:rPr>
              <a:t>C</a:t>
            </a:r>
          </a:p>
        </p:txBody>
      </p:sp>
      <p:sp>
        <p:nvSpPr>
          <p:cNvPr id="30" name="Textfeld 29">
            <a:extLst>
              <a:ext uri="{FF2B5EF4-FFF2-40B4-BE49-F238E27FC236}">
                <a16:creationId xmlns:a16="http://schemas.microsoft.com/office/drawing/2014/main" id="{AC61C4D8-A65E-8A4F-86AB-CEC745FC2C53}"/>
              </a:ext>
            </a:extLst>
          </p:cNvPr>
          <p:cNvSpPr txBox="1"/>
          <p:nvPr/>
        </p:nvSpPr>
        <p:spPr bwMode="auto">
          <a:xfrm>
            <a:off x="1263481" y="3481255"/>
            <a:ext cx="1466377" cy="461665"/>
          </a:xfrm>
          <a:prstGeom prst="rect">
            <a:avLst/>
          </a:prstGeom>
          <a:noFill/>
        </p:spPr>
        <p:txBody>
          <a:bodyPr wrap="square" rtlCol="0">
            <a:spAutoFit/>
          </a:bodyPr>
          <a:lstStyle/>
          <a:p>
            <a:r>
              <a:rPr lang="de-DE" sz="1200" dirty="0">
                <a:solidFill>
                  <a:schemeClr val="bg1"/>
                </a:solidFill>
                <a:latin typeface="+mn-ea"/>
              </a:rPr>
              <a:t>Fixierung der Wachswälle</a:t>
            </a:r>
          </a:p>
        </p:txBody>
      </p:sp>
      <p:sp>
        <p:nvSpPr>
          <p:cNvPr id="32" name="Textfeld 31">
            <a:extLst>
              <a:ext uri="{FF2B5EF4-FFF2-40B4-BE49-F238E27FC236}">
                <a16:creationId xmlns:a16="http://schemas.microsoft.com/office/drawing/2014/main" id="{71349A17-DEFF-9447-93CB-C419AC9C97A6}"/>
              </a:ext>
            </a:extLst>
          </p:cNvPr>
          <p:cNvSpPr txBox="1"/>
          <p:nvPr/>
        </p:nvSpPr>
        <p:spPr bwMode="auto">
          <a:xfrm>
            <a:off x="5095587" y="3833350"/>
            <a:ext cx="1295110" cy="461665"/>
          </a:xfrm>
          <a:prstGeom prst="rect">
            <a:avLst/>
          </a:prstGeom>
          <a:noFill/>
        </p:spPr>
        <p:txBody>
          <a:bodyPr wrap="square" rtlCol="0">
            <a:spAutoFit/>
          </a:bodyPr>
          <a:lstStyle/>
          <a:p>
            <a:r>
              <a:rPr lang="de-DE" sz="1200" dirty="0">
                <a:latin typeface="+mn-ea"/>
              </a:rPr>
              <a:t>Bissschablone OK</a:t>
            </a:r>
          </a:p>
        </p:txBody>
      </p:sp>
      <p:sp>
        <p:nvSpPr>
          <p:cNvPr id="33" name="Textfeld 32">
            <a:extLst>
              <a:ext uri="{FF2B5EF4-FFF2-40B4-BE49-F238E27FC236}">
                <a16:creationId xmlns:a16="http://schemas.microsoft.com/office/drawing/2014/main" id="{16C78E05-2AB9-9849-8B03-B0AC766DE757}"/>
              </a:ext>
            </a:extLst>
          </p:cNvPr>
          <p:cNvSpPr txBox="1"/>
          <p:nvPr/>
        </p:nvSpPr>
        <p:spPr bwMode="auto">
          <a:xfrm>
            <a:off x="5143987" y="4695332"/>
            <a:ext cx="1295110" cy="461665"/>
          </a:xfrm>
          <a:prstGeom prst="rect">
            <a:avLst/>
          </a:prstGeom>
          <a:noFill/>
        </p:spPr>
        <p:txBody>
          <a:bodyPr wrap="square" rtlCol="0">
            <a:spAutoFit/>
          </a:bodyPr>
          <a:lstStyle/>
          <a:p>
            <a:r>
              <a:rPr lang="de-DE" sz="1200" dirty="0">
                <a:latin typeface="+mn-ea"/>
              </a:rPr>
              <a:t>Bissschablone UK</a:t>
            </a:r>
          </a:p>
        </p:txBody>
      </p:sp>
      <p:sp>
        <p:nvSpPr>
          <p:cNvPr id="34" name="Textfeld 33">
            <a:extLst>
              <a:ext uri="{FF2B5EF4-FFF2-40B4-BE49-F238E27FC236}">
                <a16:creationId xmlns:a16="http://schemas.microsoft.com/office/drawing/2014/main" id="{82FD8206-40B4-0846-9CD5-5EF25DCFC832}"/>
              </a:ext>
            </a:extLst>
          </p:cNvPr>
          <p:cNvSpPr txBox="1"/>
          <p:nvPr/>
        </p:nvSpPr>
        <p:spPr bwMode="auto">
          <a:xfrm>
            <a:off x="6621127" y="3186337"/>
            <a:ext cx="2098576" cy="2031325"/>
          </a:xfrm>
          <a:prstGeom prst="rect">
            <a:avLst/>
          </a:prstGeom>
          <a:noFill/>
        </p:spPr>
        <p:txBody>
          <a:bodyPr wrap="square" rtlCol="0">
            <a:spAutoFit/>
          </a:bodyPr>
          <a:lstStyle/>
          <a:p>
            <a:endParaRPr lang="de-DE" dirty="0"/>
          </a:p>
          <a:p>
            <a:r>
              <a:rPr lang="de-DE" dirty="0"/>
              <a:t>A = Mittellinie</a:t>
            </a:r>
          </a:p>
          <a:p>
            <a:endParaRPr lang="de-DE" dirty="0"/>
          </a:p>
          <a:p>
            <a:r>
              <a:rPr lang="de-DE" dirty="0"/>
              <a:t>B = Lachlinie</a:t>
            </a:r>
          </a:p>
          <a:p>
            <a:endParaRPr lang="de-DE" dirty="0"/>
          </a:p>
          <a:p>
            <a:r>
              <a:rPr lang="de-DE" dirty="0"/>
              <a:t>C  = Eckzahnlinie 	OK/UK</a:t>
            </a:r>
          </a:p>
        </p:txBody>
      </p:sp>
    </p:spTree>
    <p:extLst>
      <p:ext uri="{BB962C8B-B14F-4D97-AF65-F5344CB8AC3E}">
        <p14:creationId xmlns:p14="http://schemas.microsoft.com/office/powerpoint/2010/main" val="257462244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a:xfrm>
            <a:off x="850900" y="2099732"/>
            <a:ext cx="7835900" cy="4137579"/>
          </a:xfrm>
        </p:spPr>
        <p:txBody>
          <a:bodyPr>
            <a:normAutofit/>
          </a:bodyPr>
          <a:lstStyle/>
          <a:p>
            <a:pPr marL="0" indent="0">
              <a:buNone/>
              <a:defRPr/>
            </a:pPr>
            <a:r>
              <a:rPr lang="de-DE" sz="1600" dirty="0"/>
              <a:t>4</a:t>
            </a:r>
            <a:r>
              <a:rPr lang="de-DE" sz="2000" dirty="0"/>
              <a:t>. </a:t>
            </a:r>
            <a:r>
              <a:rPr lang="de-DE" sz="1600" u="sng" dirty="0"/>
              <a:t>Therapieschritt:</a:t>
            </a:r>
            <a:r>
              <a:rPr lang="de-DE" sz="1600" dirty="0"/>
              <a:t>				</a:t>
            </a:r>
            <a:r>
              <a:rPr lang="de-DE" sz="1600" b="1" dirty="0"/>
              <a:t>	Wachsanprobe</a:t>
            </a:r>
            <a:endParaRPr lang="de-DE" sz="1600" b="1" u="sng" dirty="0"/>
          </a:p>
          <a:p>
            <a:pPr marL="0" indent="0">
              <a:buNone/>
              <a:defRPr/>
            </a:pPr>
            <a:endParaRPr lang="de-DE" sz="1600" b="1" u="sng" dirty="0"/>
          </a:p>
          <a:p>
            <a:pPr marL="0" indent="0">
              <a:buNone/>
              <a:defRPr/>
            </a:pPr>
            <a:r>
              <a:rPr lang="de-DE" sz="1600" u="sng" dirty="0"/>
              <a:t>Wachsanprobe:</a:t>
            </a:r>
          </a:p>
          <a:p>
            <a:pPr marL="0" indent="0">
              <a:buNone/>
              <a:defRPr/>
            </a:pPr>
            <a:endParaRPr lang="de-DE" sz="1600" u="sng" dirty="0"/>
          </a:p>
          <a:p>
            <a:pPr>
              <a:buFont typeface="Wingdings" pitchFamily="2" charset="2"/>
              <a:buChar char="ü"/>
              <a:defRPr/>
            </a:pPr>
            <a:r>
              <a:rPr lang="de-DE" sz="1600" dirty="0"/>
              <a:t>Okklusionskontrolle</a:t>
            </a:r>
          </a:p>
          <a:p>
            <a:pPr marL="0" indent="0">
              <a:buNone/>
              <a:defRPr/>
            </a:pPr>
            <a:endParaRPr lang="de-DE" sz="1600" dirty="0"/>
          </a:p>
          <a:p>
            <a:pPr>
              <a:buFont typeface="Wingdings" pitchFamily="2" charset="2"/>
              <a:buChar char="ü"/>
              <a:defRPr/>
            </a:pPr>
            <a:r>
              <a:rPr lang="de-DE" sz="1600" dirty="0"/>
              <a:t>Artikulationskontrolle</a:t>
            </a:r>
          </a:p>
          <a:p>
            <a:pPr marL="0" indent="0">
              <a:buNone/>
              <a:defRPr/>
            </a:pPr>
            <a:endParaRPr lang="de-DE" sz="1600" dirty="0"/>
          </a:p>
          <a:p>
            <a:pPr>
              <a:buFont typeface="Wingdings" pitchFamily="2" charset="2"/>
              <a:buChar char="ü"/>
              <a:defRPr/>
            </a:pPr>
            <a:r>
              <a:rPr lang="de-DE" sz="1600" dirty="0"/>
              <a:t>Sprachbildung</a:t>
            </a:r>
          </a:p>
          <a:p>
            <a:pPr marL="0" indent="0">
              <a:buNone/>
              <a:defRPr/>
            </a:pPr>
            <a:endParaRPr lang="de-DE" sz="1600" dirty="0"/>
          </a:p>
          <a:p>
            <a:pPr>
              <a:buFont typeface="Wingdings" pitchFamily="2" charset="2"/>
              <a:buChar char="ü"/>
              <a:defRPr/>
            </a:pPr>
            <a:r>
              <a:rPr lang="de-DE" sz="1600" dirty="0"/>
              <a:t>Kontrolle des Seiten- und Lippenprofils</a:t>
            </a:r>
          </a:p>
          <a:p>
            <a:pPr marL="0" indent="0">
              <a:buNone/>
              <a:defRPr/>
            </a:pPr>
            <a:endParaRPr lang="de-DE" sz="1600" dirty="0"/>
          </a:p>
          <a:p>
            <a:pPr>
              <a:buFont typeface="Wingdings" pitchFamily="2" charset="2"/>
              <a:buChar char="ü"/>
              <a:defRPr/>
            </a:pPr>
            <a:r>
              <a:rPr lang="de-DE" sz="1600" dirty="0"/>
              <a:t>Ästhetik: Form und Farbe der Kunststoffzähne</a:t>
            </a:r>
          </a:p>
          <a:p>
            <a:pPr marL="0" indent="0">
              <a:buNone/>
              <a:defRPr/>
            </a:pPr>
            <a:endParaRPr lang="de-DE" sz="2000" dirty="0"/>
          </a:p>
          <a:p>
            <a:pPr marL="0" indent="0" algn="ctr">
              <a:buNone/>
              <a:defRPr/>
            </a:pPr>
            <a:r>
              <a:rPr lang="de-DE" sz="1600" i="1" dirty="0"/>
              <a:t>Laborauftrag: 	evtl. erneute Wachsanprobe bei großen Änderungen</a:t>
            </a:r>
          </a:p>
          <a:p>
            <a:pPr marL="0" indent="0" algn="ctr">
              <a:buNone/>
              <a:defRPr/>
            </a:pPr>
            <a:r>
              <a:rPr lang="de-DE" sz="1600" i="1" dirty="0"/>
              <a:t>Fertigstellung (4 Arbeitstage)</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311154945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92500" lnSpcReduction="20000"/>
          </a:bodyPr>
          <a:lstStyle/>
          <a:p>
            <a:pPr marL="0" indent="0">
              <a:buNone/>
              <a:defRPr/>
            </a:pPr>
            <a:r>
              <a:rPr lang="de-DE" sz="1700" dirty="0"/>
              <a:t>5. </a:t>
            </a:r>
            <a:r>
              <a:rPr lang="de-DE" sz="1700" u="sng" dirty="0"/>
              <a:t>Therapieschritt:</a:t>
            </a:r>
            <a:r>
              <a:rPr lang="de-DE" sz="1700" dirty="0"/>
              <a:t>	</a:t>
            </a:r>
            <a:r>
              <a:rPr lang="de-DE" sz="1700" b="1" dirty="0"/>
              <a:t>				Einsetzen</a:t>
            </a:r>
          </a:p>
          <a:p>
            <a:pPr marL="0" indent="0">
              <a:buNone/>
              <a:defRPr/>
            </a:pPr>
            <a:endParaRPr lang="de-DE" sz="1700" b="1" dirty="0"/>
          </a:p>
          <a:p>
            <a:pPr marL="0" indent="0">
              <a:buNone/>
              <a:defRPr/>
            </a:pPr>
            <a:r>
              <a:rPr lang="de-DE" sz="1700" dirty="0"/>
              <a:t>Eingliederung: </a:t>
            </a:r>
          </a:p>
          <a:p>
            <a:pPr>
              <a:buFont typeface="Wingdings" pitchFamily="2" charset="2"/>
              <a:buChar char="ü"/>
              <a:defRPr/>
            </a:pPr>
            <a:r>
              <a:rPr lang="de-DE" sz="1700" dirty="0"/>
              <a:t>Kontrolle des Halts, evtl. müssen Lippen- und Wangenbändchen ausgeschliffen werden</a:t>
            </a:r>
          </a:p>
          <a:p>
            <a:pPr marL="0" indent="0">
              <a:buNone/>
              <a:defRPr/>
            </a:pPr>
            <a:endParaRPr lang="de-DE" sz="1700" dirty="0"/>
          </a:p>
          <a:p>
            <a:pPr>
              <a:buFont typeface="Wingdings" pitchFamily="2" charset="2"/>
              <a:buChar char="ü"/>
              <a:defRPr/>
            </a:pPr>
            <a:r>
              <a:rPr lang="de-DE" sz="1700" dirty="0"/>
              <a:t>Kontrolle der </a:t>
            </a:r>
          </a:p>
          <a:p>
            <a:pPr marL="0" indent="0">
              <a:buNone/>
              <a:defRPr/>
            </a:pPr>
            <a:r>
              <a:rPr lang="de-DE" sz="1700" dirty="0"/>
              <a:t>      Okklusion, Artikulation und Ästhetik</a:t>
            </a:r>
          </a:p>
          <a:p>
            <a:pPr marL="0" indent="0">
              <a:buNone/>
              <a:defRPr/>
            </a:pPr>
            <a:endParaRPr lang="de-DE" sz="1700" dirty="0"/>
          </a:p>
          <a:p>
            <a:pPr>
              <a:buFont typeface="Wingdings" pitchFamily="2" charset="2"/>
              <a:buChar char="ü"/>
              <a:defRPr/>
            </a:pPr>
            <a:r>
              <a:rPr lang="de-DE" sz="1700" dirty="0"/>
              <a:t>Aufklärung über das </a:t>
            </a:r>
          </a:p>
          <a:p>
            <a:pPr marL="0" indent="0">
              <a:buNone/>
              <a:defRPr/>
            </a:pPr>
            <a:r>
              <a:rPr lang="de-DE" sz="1700" dirty="0"/>
              <a:t>      Auftreten von Druckstellen und der</a:t>
            </a:r>
          </a:p>
          <a:p>
            <a:pPr marL="0" indent="0">
              <a:buNone/>
              <a:defRPr/>
            </a:pPr>
            <a:r>
              <a:rPr lang="de-DE" sz="1700" dirty="0"/>
              <a:t>      Reinigung </a:t>
            </a:r>
          </a:p>
          <a:p>
            <a:pPr marL="0" indent="0">
              <a:buNone/>
              <a:defRPr/>
            </a:pPr>
            <a:endParaRPr lang="de-DE" sz="1700" dirty="0"/>
          </a:p>
          <a:p>
            <a:pPr marL="0" indent="0">
              <a:buNone/>
              <a:defRPr/>
            </a:pPr>
            <a:endParaRPr lang="de-DE" sz="1700" dirty="0"/>
          </a:p>
          <a:p>
            <a:pPr marL="0" indent="0">
              <a:buNone/>
              <a:defRPr/>
            </a:pPr>
            <a:endParaRPr lang="de-DE" sz="1700" dirty="0"/>
          </a:p>
          <a:p>
            <a:pPr marL="0" indent="0">
              <a:buNone/>
              <a:defRPr/>
            </a:pPr>
            <a:endParaRPr lang="de-DE" sz="1700" dirty="0"/>
          </a:p>
          <a:p>
            <a:pPr marL="0" indent="0">
              <a:buNone/>
              <a:defRPr/>
            </a:pPr>
            <a:endParaRPr lang="de-DE" sz="1700" dirty="0"/>
          </a:p>
          <a:p>
            <a:pPr marL="0" indent="0">
              <a:buNone/>
              <a:defRPr/>
            </a:pPr>
            <a:r>
              <a:rPr lang="de-DE" sz="1700" dirty="0"/>
              <a:t>6. </a:t>
            </a:r>
            <a:r>
              <a:rPr lang="de-DE" sz="1700" u="sng" dirty="0"/>
              <a:t>Therapieschritt:</a:t>
            </a:r>
            <a:r>
              <a:rPr lang="de-DE" sz="1700" dirty="0"/>
              <a:t>				</a:t>
            </a:r>
            <a:r>
              <a:rPr lang="de-DE" sz="1700" b="1" dirty="0"/>
              <a:t>	Nachkontrolle</a:t>
            </a:r>
          </a:p>
        </p:txBody>
      </p:sp>
      <p:pic>
        <p:nvPicPr>
          <p:cNvPr id="3" name="Grafik 2">
            <a:extLst>
              <a:ext uri="{FF2B5EF4-FFF2-40B4-BE49-F238E27FC236}">
                <a16:creationId xmlns:a16="http://schemas.microsoft.com/office/drawing/2014/main" id="{2C2D7A24-6AB8-844B-A92A-67AB2DEC937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48064" y="2924944"/>
            <a:ext cx="3312368" cy="2375318"/>
          </a:xfrm>
          <a:prstGeom prst="rect">
            <a:avLst/>
          </a:prstGeom>
        </p:spPr>
      </p:pic>
    </p:spTree>
    <p:extLst>
      <p:ext uri="{BB962C8B-B14F-4D97-AF65-F5344CB8AC3E}">
        <p14:creationId xmlns:p14="http://schemas.microsoft.com/office/powerpoint/2010/main" val="16478005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513FB7-212F-EE48-9E5D-2A26A8D388B6}"/>
              </a:ext>
            </a:extLst>
          </p:cNvPr>
          <p:cNvSpPr>
            <a:spLocks noGrp="1"/>
          </p:cNvSpPr>
          <p:nvPr>
            <p:ph type="title"/>
          </p:nvPr>
        </p:nvSpPr>
        <p:spPr/>
        <p:txBody>
          <a:bodyPr/>
          <a:lstStyle/>
          <a:p>
            <a:r>
              <a:rPr lang="de-DE" dirty="0"/>
              <a:t>Patienten bei prothetischen Behandlungen begleiten</a:t>
            </a:r>
          </a:p>
        </p:txBody>
      </p:sp>
      <p:pic>
        <p:nvPicPr>
          <p:cNvPr id="4" name="Inhaltsplatzhalter 3">
            <a:extLst>
              <a:ext uri="{FF2B5EF4-FFF2-40B4-BE49-F238E27FC236}">
                <a16:creationId xmlns:a16="http://schemas.microsoft.com/office/drawing/2014/main" id="{735CE980-D1F0-124C-93D2-106972502C3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835696" y="1988840"/>
            <a:ext cx="5367866" cy="4025900"/>
          </a:xfrm>
          <a:prstGeom prst="rect">
            <a:avLst/>
          </a:prstGeom>
        </p:spPr>
      </p:pic>
      <p:sp>
        <p:nvSpPr>
          <p:cNvPr id="5" name="Textfeld 4">
            <a:extLst>
              <a:ext uri="{FF2B5EF4-FFF2-40B4-BE49-F238E27FC236}">
                <a16:creationId xmlns:a16="http://schemas.microsoft.com/office/drawing/2014/main" id="{CB528C0F-F4D0-7F43-A765-3191C2FF8E6F}"/>
              </a:ext>
            </a:extLst>
          </p:cNvPr>
          <p:cNvSpPr txBox="1"/>
          <p:nvPr/>
        </p:nvSpPr>
        <p:spPr bwMode="auto">
          <a:xfrm>
            <a:off x="2411760" y="2492896"/>
            <a:ext cx="3076707" cy="338554"/>
          </a:xfrm>
          <a:prstGeom prst="rect">
            <a:avLst/>
          </a:prstGeom>
          <a:noFill/>
        </p:spPr>
        <p:txBody>
          <a:bodyPr wrap="square" rtlCol="0">
            <a:spAutoFit/>
          </a:bodyPr>
          <a:lstStyle/>
          <a:p>
            <a:r>
              <a:rPr lang="de-DE" sz="1600" b="1" dirty="0">
                <a:latin typeface="Arial" panose="020B0604020202020204" pitchFamily="34" charset="0"/>
                <a:cs typeface="Arial" panose="020B0604020202020204" pitchFamily="34" charset="0"/>
              </a:rPr>
              <a:t>Ventilrand / Funktionsrand</a:t>
            </a:r>
          </a:p>
        </p:txBody>
      </p:sp>
    </p:spTree>
    <p:extLst>
      <p:ext uri="{BB962C8B-B14F-4D97-AF65-F5344CB8AC3E}">
        <p14:creationId xmlns:p14="http://schemas.microsoft.com/office/powerpoint/2010/main" val="378018760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FE00EA-F29C-794C-AF38-714BDDCB62A7}"/>
              </a:ext>
            </a:extLst>
          </p:cNvPr>
          <p:cNvSpPr>
            <a:spLocks noGrp="1"/>
          </p:cNvSpPr>
          <p:nvPr>
            <p:ph type="title"/>
          </p:nvPr>
        </p:nvSpPr>
        <p:spPr/>
        <p:txBody>
          <a:bodyPr/>
          <a:lstStyle/>
          <a:p>
            <a:r>
              <a:rPr lang="de-DE" dirty="0"/>
              <a:t>Patienten bei prothetischen Behandlungen begleiten</a:t>
            </a:r>
          </a:p>
        </p:txBody>
      </p:sp>
      <p:sp>
        <p:nvSpPr>
          <p:cNvPr id="3" name="Inhaltsplatzhalter 2">
            <a:extLst>
              <a:ext uri="{FF2B5EF4-FFF2-40B4-BE49-F238E27FC236}">
                <a16:creationId xmlns:a16="http://schemas.microsoft.com/office/drawing/2014/main" id="{70D818C7-F3DD-AC47-992E-A072410F03D8}"/>
              </a:ext>
            </a:extLst>
          </p:cNvPr>
          <p:cNvSpPr>
            <a:spLocks noGrp="1"/>
          </p:cNvSpPr>
          <p:nvPr>
            <p:ph idx="1"/>
          </p:nvPr>
        </p:nvSpPr>
        <p:spPr/>
        <p:txBody>
          <a:bodyPr/>
          <a:lstStyle/>
          <a:p>
            <a:pPr marL="0" indent="0">
              <a:buNone/>
            </a:pPr>
            <a:r>
              <a:rPr lang="de-DE" sz="2000" b="1" u="sng" dirty="0"/>
              <a:t>Übersicht Partieller Prothesen</a:t>
            </a:r>
            <a:r>
              <a:rPr lang="de-DE" dirty="0"/>
              <a:t>:</a:t>
            </a:r>
          </a:p>
          <a:p>
            <a:pPr marL="0" indent="0">
              <a:buNone/>
            </a:pPr>
            <a:endParaRPr lang="de-DE" dirty="0"/>
          </a:p>
        </p:txBody>
      </p:sp>
      <p:sp>
        <p:nvSpPr>
          <p:cNvPr id="4" name="Abgerundetes Rechteck 3">
            <a:extLst>
              <a:ext uri="{FF2B5EF4-FFF2-40B4-BE49-F238E27FC236}">
                <a16:creationId xmlns:a16="http://schemas.microsoft.com/office/drawing/2014/main" id="{2767AE3D-B252-4A4F-95B3-5AF1FDCBF266}"/>
              </a:ext>
            </a:extLst>
          </p:cNvPr>
          <p:cNvSpPr/>
          <p:nvPr/>
        </p:nvSpPr>
        <p:spPr bwMode="auto">
          <a:xfrm>
            <a:off x="755576" y="2548927"/>
            <a:ext cx="2304256" cy="6480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latin typeface="Arial" panose="020B0604020202020204" pitchFamily="34" charset="0"/>
                <a:cs typeface="Arial" panose="020B0604020202020204" pitchFamily="34" charset="0"/>
              </a:rPr>
              <a:t>Modellgussprothesen</a:t>
            </a:r>
            <a:endParaRPr lang="de-DE" dirty="0">
              <a:latin typeface="Arial" panose="020B0604020202020204" pitchFamily="34" charset="0"/>
              <a:cs typeface="Arial" panose="020B0604020202020204" pitchFamily="34" charset="0"/>
            </a:endParaRPr>
          </a:p>
        </p:txBody>
      </p:sp>
      <p:sp>
        <p:nvSpPr>
          <p:cNvPr id="5" name="Abgerundetes Rechteck 4">
            <a:extLst>
              <a:ext uri="{FF2B5EF4-FFF2-40B4-BE49-F238E27FC236}">
                <a16:creationId xmlns:a16="http://schemas.microsoft.com/office/drawing/2014/main" id="{B9EA1292-D4F4-3443-A4E9-474F33F18164}"/>
              </a:ext>
            </a:extLst>
          </p:cNvPr>
          <p:cNvSpPr/>
          <p:nvPr/>
        </p:nvSpPr>
        <p:spPr bwMode="auto">
          <a:xfrm>
            <a:off x="6088131" y="2548927"/>
            <a:ext cx="2304256" cy="648072"/>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latin typeface="Arial" panose="020B0604020202020204" pitchFamily="34" charset="0"/>
                <a:cs typeface="Arial" panose="020B0604020202020204" pitchFamily="34" charset="0"/>
              </a:rPr>
              <a:t>Cover-</a:t>
            </a:r>
            <a:r>
              <a:rPr lang="de-DE" sz="1600" dirty="0" err="1">
                <a:latin typeface="Arial" panose="020B0604020202020204" pitchFamily="34" charset="0"/>
                <a:cs typeface="Arial" panose="020B0604020202020204" pitchFamily="34" charset="0"/>
              </a:rPr>
              <a:t>Denture</a:t>
            </a:r>
            <a:r>
              <a:rPr lang="de-DE" sz="1600" dirty="0">
                <a:latin typeface="Arial" panose="020B0604020202020204" pitchFamily="34" charset="0"/>
                <a:cs typeface="Arial" panose="020B0604020202020204" pitchFamily="34" charset="0"/>
              </a:rPr>
              <a:t>-Prothesen</a:t>
            </a:r>
          </a:p>
        </p:txBody>
      </p:sp>
      <p:sp>
        <p:nvSpPr>
          <p:cNvPr id="6" name="Abgerundetes Rechteck 5">
            <a:extLst>
              <a:ext uri="{FF2B5EF4-FFF2-40B4-BE49-F238E27FC236}">
                <a16:creationId xmlns:a16="http://schemas.microsoft.com/office/drawing/2014/main" id="{A05DDB9E-BAFE-D542-95B0-66A9665CF143}"/>
              </a:ext>
            </a:extLst>
          </p:cNvPr>
          <p:cNvSpPr/>
          <p:nvPr/>
        </p:nvSpPr>
        <p:spPr bwMode="auto">
          <a:xfrm>
            <a:off x="3489463" y="3340100"/>
            <a:ext cx="2304256" cy="1152128"/>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latin typeface="Arial" panose="020B0604020202020204" pitchFamily="34" charset="0"/>
                <a:cs typeface="Arial" panose="020B0604020202020204" pitchFamily="34" charset="0"/>
              </a:rPr>
              <a:t>Kombinierte Prothesen mit Teleskopen und Klammern</a:t>
            </a:r>
          </a:p>
        </p:txBody>
      </p:sp>
      <p:cxnSp>
        <p:nvCxnSpPr>
          <p:cNvPr id="8" name="Gerade Verbindung mit Pfeil 7">
            <a:extLst>
              <a:ext uri="{FF2B5EF4-FFF2-40B4-BE49-F238E27FC236}">
                <a16:creationId xmlns:a16="http://schemas.microsoft.com/office/drawing/2014/main" id="{009DDDC5-EDE1-6946-9E9B-4BDBB45B434E}"/>
              </a:ext>
            </a:extLst>
          </p:cNvPr>
          <p:cNvCxnSpPr/>
          <p:nvPr/>
        </p:nvCxnSpPr>
        <p:spPr bwMode="auto">
          <a:xfrm>
            <a:off x="1907704" y="3298924"/>
            <a:ext cx="0" cy="321155"/>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9" name="Gerade Verbindung mit Pfeil 8">
            <a:extLst>
              <a:ext uri="{FF2B5EF4-FFF2-40B4-BE49-F238E27FC236}">
                <a16:creationId xmlns:a16="http://schemas.microsoft.com/office/drawing/2014/main" id="{714B9E22-E5CA-C04E-B2F8-BBE3C339155A}"/>
              </a:ext>
            </a:extLst>
          </p:cNvPr>
          <p:cNvCxnSpPr/>
          <p:nvPr/>
        </p:nvCxnSpPr>
        <p:spPr bwMode="auto">
          <a:xfrm>
            <a:off x="4597144" y="4570593"/>
            <a:ext cx="0" cy="321155"/>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0" name="Gerade Verbindung mit Pfeil 9">
            <a:extLst>
              <a:ext uri="{FF2B5EF4-FFF2-40B4-BE49-F238E27FC236}">
                <a16:creationId xmlns:a16="http://schemas.microsoft.com/office/drawing/2014/main" id="{1E2F9CA3-6F2C-6847-8E51-9A42591898C2}"/>
              </a:ext>
            </a:extLst>
          </p:cNvPr>
          <p:cNvCxnSpPr/>
          <p:nvPr/>
        </p:nvCxnSpPr>
        <p:spPr bwMode="auto">
          <a:xfrm>
            <a:off x="7240259" y="3340100"/>
            <a:ext cx="0" cy="321155"/>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11" name="Abgerundetes Rechteck 10">
            <a:extLst>
              <a:ext uri="{FF2B5EF4-FFF2-40B4-BE49-F238E27FC236}">
                <a16:creationId xmlns:a16="http://schemas.microsoft.com/office/drawing/2014/main" id="{EC61D488-E5CD-D140-BB0D-36E276647CEE}"/>
              </a:ext>
            </a:extLst>
          </p:cNvPr>
          <p:cNvSpPr/>
          <p:nvPr/>
        </p:nvSpPr>
        <p:spPr bwMode="auto">
          <a:xfrm>
            <a:off x="6439765" y="3742502"/>
            <a:ext cx="1728192" cy="1977339"/>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2" name="Textfeld 11">
            <a:extLst>
              <a:ext uri="{FF2B5EF4-FFF2-40B4-BE49-F238E27FC236}">
                <a16:creationId xmlns:a16="http://schemas.microsoft.com/office/drawing/2014/main" id="{EC26C356-C95A-EE48-BD8A-25E5590E67BB}"/>
              </a:ext>
            </a:extLst>
          </p:cNvPr>
          <p:cNvSpPr txBox="1"/>
          <p:nvPr/>
        </p:nvSpPr>
        <p:spPr bwMode="auto">
          <a:xfrm>
            <a:off x="6354038" y="3804356"/>
            <a:ext cx="1939062" cy="1323439"/>
          </a:xfrm>
          <a:prstGeom prst="rect">
            <a:avLst/>
          </a:prstGeom>
          <a:noFill/>
        </p:spPr>
        <p:txBody>
          <a:bodyPr wrap="square" rtlCol="0">
            <a:spAutoFit/>
          </a:bodyPr>
          <a:lstStyle/>
          <a:p>
            <a:pPr algn="ctr"/>
            <a:r>
              <a:rPr lang="de-DE" sz="1600" dirty="0">
                <a:latin typeface="+mn-ea"/>
              </a:rPr>
              <a:t>Restzahnbestand: bis zu 3 Zähne</a:t>
            </a:r>
          </a:p>
          <a:p>
            <a:pPr algn="ctr"/>
            <a:endParaRPr lang="de-DE" sz="1600" dirty="0">
              <a:latin typeface="+mn-ea"/>
            </a:endParaRPr>
          </a:p>
          <a:p>
            <a:pPr algn="ctr"/>
            <a:r>
              <a:rPr lang="de-DE" sz="1600" dirty="0">
                <a:latin typeface="+mn-ea"/>
              </a:rPr>
              <a:t>Verankerung über Teleskopkronen</a:t>
            </a:r>
          </a:p>
        </p:txBody>
      </p:sp>
      <p:sp>
        <p:nvSpPr>
          <p:cNvPr id="13" name="Abgerundetes Rechteck 12">
            <a:extLst>
              <a:ext uri="{FF2B5EF4-FFF2-40B4-BE49-F238E27FC236}">
                <a16:creationId xmlns:a16="http://schemas.microsoft.com/office/drawing/2014/main" id="{197FDF66-CA99-9A47-8739-A8C553A107FB}"/>
              </a:ext>
            </a:extLst>
          </p:cNvPr>
          <p:cNvSpPr/>
          <p:nvPr/>
        </p:nvSpPr>
        <p:spPr bwMode="auto">
          <a:xfrm>
            <a:off x="1115616" y="3772814"/>
            <a:ext cx="1728192" cy="1977339"/>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dirty="0"/>
          </a:p>
        </p:txBody>
      </p:sp>
      <p:sp>
        <p:nvSpPr>
          <p:cNvPr id="14" name="Textfeld 13">
            <a:extLst>
              <a:ext uri="{FF2B5EF4-FFF2-40B4-BE49-F238E27FC236}">
                <a16:creationId xmlns:a16="http://schemas.microsoft.com/office/drawing/2014/main" id="{550E180D-93C9-0446-B1F4-C9FF75FB2E5E}"/>
              </a:ext>
            </a:extLst>
          </p:cNvPr>
          <p:cNvSpPr txBox="1"/>
          <p:nvPr/>
        </p:nvSpPr>
        <p:spPr bwMode="auto">
          <a:xfrm>
            <a:off x="982121" y="3804356"/>
            <a:ext cx="1855005" cy="1569660"/>
          </a:xfrm>
          <a:prstGeom prst="rect">
            <a:avLst/>
          </a:prstGeom>
          <a:noFill/>
        </p:spPr>
        <p:txBody>
          <a:bodyPr wrap="square" rtlCol="0">
            <a:spAutoFit/>
          </a:bodyPr>
          <a:lstStyle/>
          <a:p>
            <a:pPr algn="ctr"/>
            <a:r>
              <a:rPr lang="de-DE" sz="1600" dirty="0">
                <a:latin typeface="+mn-ea"/>
              </a:rPr>
              <a:t>Restzahnbestand: &gt; 3 Zähne</a:t>
            </a:r>
          </a:p>
          <a:p>
            <a:pPr algn="ctr"/>
            <a:endParaRPr lang="de-DE" sz="1600" dirty="0">
              <a:latin typeface="+mn-ea"/>
            </a:endParaRPr>
          </a:p>
          <a:p>
            <a:pPr algn="ctr"/>
            <a:r>
              <a:rPr lang="de-DE" sz="1600" dirty="0">
                <a:latin typeface="+mn-ea"/>
              </a:rPr>
              <a:t>Verankerung über gegossene   Klammern</a:t>
            </a:r>
          </a:p>
        </p:txBody>
      </p:sp>
      <p:sp>
        <p:nvSpPr>
          <p:cNvPr id="15" name="Abgerundetes Rechteck 14">
            <a:extLst>
              <a:ext uri="{FF2B5EF4-FFF2-40B4-BE49-F238E27FC236}">
                <a16:creationId xmlns:a16="http://schemas.microsoft.com/office/drawing/2014/main" id="{25F5D6E0-F676-E24D-AF13-28A316762045}"/>
              </a:ext>
            </a:extLst>
          </p:cNvPr>
          <p:cNvSpPr/>
          <p:nvPr/>
        </p:nvSpPr>
        <p:spPr bwMode="auto">
          <a:xfrm>
            <a:off x="3563888" y="4891748"/>
            <a:ext cx="2016224" cy="1040979"/>
          </a:xfrm>
          <a:prstGeom prst="round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1600" dirty="0">
                <a:solidFill>
                  <a:schemeClr val="tx1"/>
                </a:solidFill>
                <a:latin typeface="+mn-ea"/>
              </a:rPr>
              <a:t>Verankerung über Klammern und Teleskopen</a:t>
            </a:r>
          </a:p>
        </p:txBody>
      </p:sp>
    </p:spTree>
    <p:extLst>
      <p:ext uri="{BB962C8B-B14F-4D97-AF65-F5344CB8AC3E}">
        <p14:creationId xmlns:p14="http://schemas.microsoft.com/office/powerpoint/2010/main" val="37381610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25000" lnSpcReduction="20000"/>
          </a:bodyPr>
          <a:lstStyle/>
          <a:p>
            <a:pPr marL="0" indent="0">
              <a:buNone/>
              <a:defRPr/>
            </a:pPr>
            <a:r>
              <a:rPr lang="de-DE" sz="8000" b="1" u="sng" dirty="0"/>
              <a:t>Lagerung / Abstützung von Prothesen</a:t>
            </a:r>
          </a:p>
          <a:p>
            <a:pPr marL="0" indent="0">
              <a:buNone/>
              <a:defRPr/>
            </a:pPr>
            <a:endParaRPr lang="de-DE" sz="2900" b="1" u="sng" dirty="0"/>
          </a:p>
          <a:p>
            <a:pPr marL="0" indent="0">
              <a:buNone/>
              <a:defRPr/>
            </a:pPr>
            <a:endParaRPr lang="de-DE" sz="2000" b="1" u="sng" dirty="0"/>
          </a:p>
          <a:p>
            <a:pPr>
              <a:buFont typeface="Wingdings" pitchFamily="2" charset="2"/>
              <a:buChar char="ü"/>
              <a:defRPr/>
            </a:pPr>
            <a:r>
              <a:rPr lang="de-DE" sz="6400" b="1" u="sng" dirty="0" err="1"/>
              <a:t>Parodontale</a:t>
            </a:r>
            <a:r>
              <a:rPr lang="de-DE" sz="6400" b="1" u="sng" dirty="0"/>
              <a:t> Lagerung:</a:t>
            </a:r>
            <a:r>
              <a:rPr lang="de-DE" sz="6400" b="1" dirty="0"/>
              <a:t>  							Schaltlücken</a:t>
            </a:r>
          </a:p>
          <a:p>
            <a:pPr marL="0" indent="0">
              <a:buNone/>
              <a:defRPr/>
            </a:pPr>
            <a:endParaRPr lang="de-DE" sz="6400" b="1" u="sng" dirty="0"/>
          </a:p>
          <a:p>
            <a:pPr marL="400050" lvl="1" indent="0">
              <a:buNone/>
              <a:defRPr/>
            </a:pPr>
            <a:r>
              <a:rPr lang="de-DE" sz="6400" dirty="0" err="1"/>
              <a:t>Kaudruck</a:t>
            </a:r>
            <a:r>
              <a:rPr lang="de-DE" sz="6400" dirty="0"/>
              <a:t> wird auf die Restzähne übertragen</a:t>
            </a:r>
          </a:p>
          <a:p>
            <a:pPr marL="0" indent="0">
              <a:buNone/>
              <a:defRPr/>
            </a:pPr>
            <a:endParaRPr lang="de-DE" sz="6400" b="1" u="sng" dirty="0"/>
          </a:p>
          <a:p>
            <a:pPr marL="0" indent="0">
              <a:buNone/>
              <a:defRPr/>
            </a:pPr>
            <a:endParaRPr lang="de-DE" sz="6400" b="1" u="sng" dirty="0"/>
          </a:p>
          <a:p>
            <a:pPr marL="0" indent="0">
              <a:buNone/>
              <a:defRPr/>
            </a:pPr>
            <a:endParaRPr lang="de-DE" sz="6400" b="1" u="sng" dirty="0"/>
          </a:p>
          <a:p>
            <a:pPr>
              <a:buFont typeface="Wingdings" pitchFamily="2" charset="2"/>
              <a:buChar char="ü"/>
              <a:defRPr/>
            </a:pPr>
            <a:r>
              <a:rPr lang="de-DE" sz="6400" b="1" u="sng" dirty="0"/>
              <a:t>Parodontal - gingivale Lagerung:</a:t>
            </a:r>
            <a:r>
              <a:rPr lang="de-DE" sz="6400" b="1" dirty="0"/>
              <a:t>					Freiendsituationen</a:t>
            </a:r>
          </a:p>
          <a:p>
            <a:pPr marL="0" indent="0">
              <a:buNone/>
              <a:defRPr/>
            </a:pPr>
            <a:endParaRPr lang="de-DE" sz="6400" b="1" u="sng" dirty="0"/>
          </a:p>
          <a:p>
            <a:pPr marL="400050" lvl="1" indent="0">
              <a:buNone/>
              <a:defRPr/>
            </a:pPr>
            <a:r>
              <a:rPr lang="de-DE" sz="6400" dirty="0" err="1"/>
              <a:t>Kaudruck</a:t>
            </a:r>
            <a:r>
              <a:rPr lang="de-DE" sz="6400" dirty="0"/>
              <a:t> wird auf Restzähne und Schleimhaut übertragen</a:t>
            </a:r>
          </a:p>
          <a:p>
            <a:pPr marL="0" indent="0">
              <a:buNone/>
              <a:defRPr/>
            </a:pPr>
            <a:endParaRPr lang="de-DE" sz="6400" b="1" u="sng" dirty="0"/>
          </a:p>
          <a:p>
            <a:pPr marL="0" indent="0">
              <a:buNone/>
              <a:defRPr/>
            </a:pPr>
            <a:endParaRPr lang="de-DE" sz="6400" b="1" u="sng" dirty="0"/>
          </a:p>
          <a:p>
            <a:pPr marL="0" indent="0">
              <a:buNone/>
              <a:defRPr/>
            </a:pPr>
            <a:endParaRPr lang="de-DE" sz="6400" b="1" u="sng" dirty="0"/>
          </a:p>
          <a:p>
            <a:pPr>
              <a:buFont typeface="Wingdings" pitchFamily="2" charset="2"/>
              <a:buChar char="ü"/>
              <a:defRPr/>
            </a:pPr>
            <a:r>
              <a:rPr lang="de-DE" sz="6400" b="1" u="sng" dirty="0"/>
              <a:t>Gingivale Lagerung</a:t>
            </a:r>
            <a:r>
              <a:rPr lang="de-DE" sz="6400" b="1" dirty="0"/>
              <a:t>: 							Totalprothese</a:t>
            </a:r>
          </a:p>
          <a:p>
            <a:pPr marL="0" indent="0">
              <a:buNone/>
              <a:defRPr/>
            </a:pPr>
            <a:endParaRPr lang="de-DE" sz="6400" dirty="0"/>
          </a:p>
          <a:p>
            <a:pPr marL="400050" lvl="1" indent="0">
              <a:buNone/>
              <a:defRPr/>
            </a:pPr>
            <a:r>
              <a:rPr lang="de-DE" sz="6400" dirty="0" err="1"/>
              <a:t>Kaudruck</a:t>
            </a:r>
            <a:r>
              <a:rPr lang="de-DE" sz="6400" dirty="0"/>
              <a:t> wird auf Schleimhaut übertragen</a:t>
            </a:r>
          </a:p>
          <a:p>
            <a:pPr marL="400050" lvl="1" indent="0">
              <a:buNone/>
              <a:defRPr/>
            </a:pPr>
            <a:r>
              <a:rPr lang="de-DE" sz="6400" dirty="0"/>
              <a:t>cave: </a:t>
            </a:r>
            <a:r>
              <a:rPr lang="de-DE" sz="6400" dirty="0" err="1"/>
              <a:t>Schleimhautresilienz</a:t>
            </a:r>
            <a:endParaRPr lang="de-DE" sz="6400" dirty="0"/>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endParaRPr lang="de-DE" sz="1900" dirty="0"/>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7491216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Cover-</a:t>
            </a:r>
            <a:r>
              <a:rPr lang="de-DE" sz="2000" b="1" u="sng" dirty="0" err="1"/>
              <a:t>Denture</a:t>
            </a:r>
            <a:r>
              <a:rPr lang="de-DE" sz="2000" b="1" u="sng" dirty="0"/>
              <a:t> Prothesen: Deckprothese</a:t>
            </a:r>
          </a:p>
          <a:p>
            <a:pPr marL="0" indent="0">
              <a:buNone/>
              <a:defRPr/>
            </a:pPr>
            <a:endParaRPr lang="de-DE" sz="1700" b="1" u="sng" dirty="0"/>
          </a:p>
          <a:p>
            <a:pPr marL="0" indent="0">
              <a:buNone/>
              <a:defRPr/>
            </a:pPr>
            <a:r>
              <a:rPr lang="de-DE" sz="1600" dirty="0"/>
              <a:t>Dentale Verankerung über Restzähne durch Primärkronen auf Zahnstumpf und Sekundärkronen eingearbeitet in die schleimhautgetragene Prothese.</a:t>
            </a:r>
          </a:p>
          <a:p>
            <a:pPr marL="0" indent="0">
              <a:buNone/>
              <a:defRPr/>
            </a:pPr>
            <a:endParaRPr lang="de-DE" sz="1700" dirty="0"/>
          </a:p>
          <a:p>
            <a:pPr marL="0" indent="0">
              <a:buNone/>
              <a:defRPr/>
            </a:pPr>
            <a:endParaRPr lang="de-DE" sz="4900" dirty="0"/>
          </a:p>
          <a:p>
            <a:pPr marL="0" indent="0">
              <a:buNone/>
              <a:defRPr/>
            </a:pPr>
            <a:endParaRPr lang="de-DE" sz="1900" dirty="0"/>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pic>
        <p:nvPicPr>
          <p:cNvPr id="6" name="Grafik 5">
            <a:extLst>
              <a:ext uri="{FF2B5EF4-FFF2-40B4-BE49-F238E27FC236}">
                <a16:creationId xmlns:a16="http://schemas.microsoft.com/office/drawing/2014/main" id="{0BB8E740-40AA-C446-AAD3-C087A6EED82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3059832" y="3695893"/>
            <a:ext cx="3240360" cy="2430270"/>
          </a:xfrm>
          <a:prstGeom prst="rect">
            <a:avLst/>
          </a:prstGeom>
        </p:spPr>
      </p:pic>
    </p:spTree>
    <p:extLst>
      <p:ext uri="{BB962C8B-B14F-4D97-AF65-F5344CB8AC3E}">
        <p14:creationId xmlns:p14="http://schemas.microsoft.com/office/powerpoint/2010/main" val="1642925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25000" lnSpcReduction="20000"/>
          </a:bodyPr>
          <a:lstStyle/>
          <a:p>
            <a:pPr marL="0" indent="0">
              <a:buNone/>
              <a:defRPr/>
            </a:pPr>
            <a:r>
              <a:rPr lang="de-DE" sz="8000" b="1" u="sng" dirty="0"/>
              <a:t>Cover-</a:t>
            </a:r>
            <a:r>
              <a:rPr lang="de-DE" sz="8000" b="1" u="sng" dirty="0" err="1"/>
              <a:t>Denture</a:t>
            </a:r>
            <a:r>
              <a:rPr lang="de-DE" sz="8000" b="1" u="sng" dirty="0"/>
              <a:t> Prothesen: Deckprothese</a:t>
            </a:r>
          </a:p>
          <a:p>
            <a:pPr marL="0" indent="0">
              <a:buNone/>
              <a:defRPr/>
            </a:pPr>
            <a:endParaRPr lang="de-DE" sz="6400" b="1" u="sng" dirty="0"/>
          </a:p>
          <a:p>
            <a:pPr marL="0" indent="0">
              <a:buNone/>
              <a:defRPr/>
            </a:pPr>
            <a:r>
              <a:rPr lang="de-DE" sz="6400" u="sng" dirty="0"/>
              <a:t>1. Therapieschritt:</a:t>
            </a:r>
            <a:r>
              <a:rPr lang="de-DE" sz="6400" dirty="0"/>
              <a:t>						</a:t>
            </a:r>
            <a:r>
              <a:rPr lang="de-DE" sz="6400" b="1" dirty="0"/>
              <a:t>Situationsabformung</a:t>
            </a:r>
            <a:endParaRPr lang="de-DE" sz="6400" b="1" u="sng" dirty="0"/>
          </a:p>
          <a:p>
            <a:pPr marL="0" indent="0">
              <a:buNone/>
              <a:defRPr/>
            </a:pPr>
            <a:endParaRPr lang="de-DE" sz="6400" dirty="0"/>
          </a:p>
          <a:p>
            <a:pPr>
              <a:buFont typeface="Wingdings" panose="05000000000000000000" pitchFamily="2" charset="2"/>
              <a:buChar char="ü"/>
              <a:defRPr/>
            </a:pPr>
            <a:r>
              <a:rPr lang="de-DE" sz="6400" dirty="0"/>
              <a:t>Abformung Situationsmodelle, Farbbestimmung</a:t>
            </a:r>
          </a:p>
          <a:p>
            <a:pPr marL="0" indent="0">
              <a:buNone/>
              <a:defRPr/>
            </a:pPr>
            <a:endParaRPr lang="de-DE" sz="6400" dirty="0"/>
          </a:p>
          <a:p>
            <a:pPr marL="0" indent="0">
              <a:buNone/>
              <a:defRPr/>
            </a:pPr>
            <a:r>
              <a:rPr lang="de-DE" sz="6400" i="1" dirty="0"/>
              <a:t>	Laborauftrag: Ausgießen </a:t>
            </a:r>
            <a:r>
              <a:rPr lang="de-DE" sz="6400" i="1" dirty="0" err="1"/>
              <a:t>Sit</a:t>
            </a:r>
            <a:r>
              <a:rPr lang="de-DE" sz="6400" i="1" dirty="0"/>
              <a:t>.-modelle, evtl. Anfertigung </a:t>
            </a:r>
            <a:r>
              <a:rPr lang="de-DE" sz="6400" i="1" dirty="0" err="1"/>
              <a:t>Bisswall</a:t>
            </a:r>
            <a:r>
              <a:rPr lang="de-DE" sz="6400" i="1" dirty="0"/>
              <a:t> (2 Tage)</a:t>
            </a:r>
          </a:p>
          <a:p>
            <a:pPr marL="0" indent="0">
              <a:buNone/>
              <a:defRPr/>
            </a:pPr>
            <a:endParaRPr lang="de-DE" sz="6400" i="1" dirty="0"/>
          </a:p>
          <a:p>
            <a:pPr marL="0" indent="0">
              <a:buNone/>
              <a:defRPr/>
            </a:pPr>
            <a:r>
              <a:rPr lang="de-DE" sz="6400" u="sng" dirty="0"/>
              <a:t>2. Therapieschritt:</a:t>
            </a:r>
            <a:r>
              <a:rPr lang="de-DE" sz="6400" dirty="0"/>
              <a:t>						</a:t>
            </a:r>
            <a:r>
              <a:rPr lang="de-DE" sz="6400" b="1" dirty="0"/>
              <a:t>Kronenpräparation + Abformung</a:t>
            </a:r>
          </a:p>
          <a:p>
            <a:pPr marL="0" indent="0">
              <a:buNone/>
              <a:defRPr/>
            </a:pPr>
            <a:endParaRPr lang="de-DE" sz="6400" dirty="0"/>
          </a:p>
          <a:p>
            <a:pPr>
              <a:buFont typeface="Wingdings" panose="05000000000000000000" pitchFamily="2" charset="2"/>
              <a:buChar char="ü"/>
              <a:defRPr/>
            </a:pPr>
            <a:r>
              <a:rPr lang="de-DE" sz="6400" dirty="0"/>
              <a:t>gleicher Ablauf wie Kronenpräparation</a:t>
            </a:r>
          </a:p>
          <a:p>
            <a:pPr>
              <a:buFont typeface="Wingdings" panose="05000000000000000000" pitchFamily="2" charset="2"/>
              <a:buChar char="ü"/>
              <a:defRPr/>
            </a:pPr>
            <a:r>
              <a:rPr lang="de-DE" sz="6400" dirty="0"/>
              <a:t>Herstellung von Provisorien</a:t>
            </a:r>
          </a:p>
          <a:p>
            <a:pPr>
              <a:buFont typeface="Wingdings" panose="05000000000000000000" pitchFamily="2" charset="2"/>
              <a:buChar char="ü"/>
              <a:defRPr/>
            </a:pPr>
            <a:r>
              <a:rPr lang="de-DE" sz="6400" dirty="0"/>
              <a:t>Gegenkiefer abformen</a:t>
            </a:r>
          </a:p>
          <a:p>
            <a:pPr marL="0" indent="0">
              <a:buNone/>
              <a:defRPr/>
            </a:pPr>
            <a:endParaRPr lang="de-DE" sz="6400" dirty="0"/>
          </a:p>
          <a:p>
            <a:pPr marL="0" indent="0">
              <a:buNone/>
              <a:defRPr/>
            </a:pPr>
            <a:r>
              <a:rPr lang="de-DE" sz="6400" dirty="0"/>
              <a:t>	</a:t>
            </a:r>
            <a:r>
              <a:rPr lang="de-DE" sz="6400" i="1" dirty="0"/>
              <a:t>Laborauftrag: 	Herstellung von Primärteleskopen, 							sowie I-Löffel für Überabformung und ggf. Kieferrelationsbestimmung (4 Tage)</a:t>
            </a:r>
          </a:p>
          <a:p>
            <a:pPr marL="0" indent="0">
              <a:buNone/>
              <a:defRPr/>
            </a:pPr>
            <a:endParaRPr lang="de-DE" sz="1900" dirty="0"/>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103431668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lnSpcReduction="10000"/>
          </a:bodyPr>
          <a:lstStyle/>
          <a:p>
            <a:pPr marL="0" indent="0">
              <a:buNone/>
              <a:defRPr/>
            </a:pPr>
            <a:endParaRPr lang="de-DE" sz="1700" u="sng" dirty="0"/>
          </a:p>
          <a:p>
            <a:pPr marL="0" indent="0">
              <a:buNone/>
              <a:defRPr/>
            </a:pPr>
            <a:r>
              <a:rPr lang="de-DE" sz="1700" u="sng" dirty="0"/>
              <a:t>3. Therapieschritt:</a:t>
            </a:r>
            <a:r>
              <a:rPr lang="de-DE" sz="1700" dirty="0"/>
              <a:t>						</a:t>
            </a:r>
            <a:r>
              <a:rPr lang="de-DE" sz="1700" b="1" dirty="0"/>
              <a:t>Primärteleskopanprobe</a:t>
            </a:r>
          </a:p>
          <a:p>
            <a:pPr marL="0" indent="0">
              <a:buNone/>
              <a:defRPr/>
            </a:pPr>
            <a:endParaRPr lang="de-DE" sz="1700" b="1" dirty="0"/>
          </a:p>
          <a:p>
            <a:pPr>
              <a:buFont typeface="Wingdings" pitchFamily="2" charset="2"/>
              <a:buChar char="ü"/>
              <a:defRPr/>
            </a:pPr>
            <a:r>
              <a:rPr lang="de-DE" sz="1700" dirty="0"/>
              <a:t>Anprobe der Primärteleskope</a:t>
            </a:r>
          </a:p>
          <a:p>
            <a:pPr>
              <a:buFont typeface="Wingdings" pitchFamily="2" charset="2"/>
              <a:buChar char="ü"/>
              <a:defRPr/>
            </a:pPr>
            <a:r>
              <a:rPr lang="de-DE" sz="1700" dirty="0"/>
              <a:t>Überabformung (Sammelabdruck) mit I-Löffel (TKs bleiben in Abformung stecken)</a:t>
            </a:r>
          </a:p>
          <a:p>
            <a:pPr>
              <a:buFont typeface="Wingdings" pitchFamily="2" charset="2"/>
              <a:buChar char="ü"/>
              <a:defRPr/>
            </a:pPr>
            <a:r>
              <a:rPr lang="de-DE" sz="1700" dirty="0"/>
              <a:t>evtl. Gesichtsbogen		</a:t>
            </a:r>
          </a:p>
          <a:p>
            <a:pPr marL="0" indent="0">
              <a:buNone/>
              <a:defRPr/>
            </a:pPr>
            <a:r>
              <a:rPr lang="de-DE" sz="1700" dirty="0"/>
              <a:t>		</a:t>
            </a:r>
          </a:p>
          <a:p>
            <a:pPr marL="0" indent="0">
              <a:buNone/>
              <a:defRPr/>
            </a:pPr>
            <a:r>
              <a:rPr lang="de-DE" sz="1700" dirty="0"/>
              <a:t>	</a:t>
            </a:r>
            <a:r>
              <a:rPr lang="de-DE" sz="1700" i="1" dirty="0"/>
              <a:t>Laborauftrag: 	Herstellung Meistermodell mit </a:t>
            </a:r>
            <a:r>
              <a:rPr lang="de-DE" sz="1700" i="1" dirty="0" err="1"/>
              <a:t>Bisswall</a:t>
            </a:r>
            <a:r>
              <a:rPr lang="de-DE" sz="1700" i="1" dirty="0"/>
              <a:t> </a:t>
            </a:r>
          </a:p>
          <a:p>
            <a:pPr marL="0" indent="0">
              <a:buNone/>
              <a:defRPr/>
            </a:pPr>
            <a:r>
              <a:rPr lang="de-DE" sz="1700" i="1" dirty="0"/>
              <a:t>							(3 Tage)</a:t>
            </a:r>
            <a:endParaRPr lang="de-DE" sz="2600" b="1" u="sng" dirty="0"/>
          </a:p>
          <a:p>
            <a:pPr marL="0" indent="0">
              <a:buNone/>
              <a:defRPr/>
            </a:pPr>
            <a:endParaRPr lang="de-DE" sz="3400" b="1" u="sng" dirty="0"/>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51754878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77500" lnSpcReduction="20000"/>
          </a:bodyPr>
          <a:lstStyle/>
          <a:p>
            <a:pPr marL="0" indent="0">
              <a:buNone/>
              <a:defRPr/>
            </a:pPr>
            <a:endParaRPr lang="de-DE" sz="2100" b="1" u="sng" dirty="0"/>
          </a:p>
          <a:p>
            <a:pPr marL="0" indent="0">
              <a:buNone/>
              <a:defRPr/>
            </a:pPr>
            <a:r>
              <a:rPr lang="de-DE" sz="2100" u="sng" dirty="0"/>
              <a:t>4. Therapieschritt:</a:t>
            </a:r>
            <a:r>
              <a:rPr lang="de-DE" sz="2100" dirty="0"/>
              <a:t>						</a:t>
            </a:r>
            <a:r>
              <a:rPr lang="de-DE" sz="2100" b="1" dirty="0"/>
              <a:t>Kieferrelationsbestimmung</a:t>
            </a:r>
          </a:p>
          <a:p>
            <a:pPr marL="0" indent="0">
              <a:buNone/>
              <a:defRPr/>
            </a:pPr>
            <a:r>
              <a:rPr lang="de-DE" sz="2100" dirty="0"/>
              <a:t>	</a:t>
            </a:r>
          </a:p>
          <a:p>
            <a:pPr>
              <a:buFont typeface="Wingdings" panose="05000000000000000000" pitchFamily="2" charset="2"/>
              <a:buChar char="ü"/>
              <a:defRPr/>
            </a:pPr>
            <a:r>
              <a:rPr lang="de-DE" sz="2100" dirty="0"/>
              <a:t>Bestimmung </a:t>
            </a:r>
            <a:r>
              <a:rPr lang="de-DE" sz="2100" dirty="0" err="1"/>
              <a:t>Bisslage</a:t>
            </a:r>
            <a:r>
              <a:rPr lang="de-DE" sz="2100" dirty="0"/>
              <a:t> mit </a:t>
            </a:r>
            <a:r>
              <a:rPr lang="de-DE" sz="2100" dirty="0" err="1"/>
              <a:t>Bisswall</a:t>
            </a:r>
            <a:endParaRPr lang="de-DE" sz="2100" dirty="0"/>
          </a:p>
          <a:p>
            <a:pPr marL="0" indent="0">
              <a:buNone/>
              <a:defRPr/>
            </a:pPr>
            <a:endParaRPr lang="de-DE" sz="2100" dirty="0"/>
          </a:p>
          <a:p>
            <a:pPr marL="0" indent="0">
              <a:buNone/>
              <a:defRPr/>
            </a:pPr>
            <a:r>
              <a:rPr lang="de-DE" sz="2100" dirty="0"/>
              <a:t>		</a:t>
            </a:r>
            <a:r>
              <a:rPr lang="de-DE" sz="2100" i="1" dirty="0"/>
              <a:t>Laborauftrag: 	Wachsaufstellung mit Sekundärgerüst (7 Tage)</a:t>
            </a:r>
          </a:p>
          <a:p>
            <a:pPr marL="0" indent="0">
              <a:buNone/>
              <a:defRPr/>
            </a:pPr>
            <a:endParaRPr lang="de-DE" sz="2100" i="1" dirty="0"/>
          </a:p>
          <a:p>
            <a:pPr marL="0" indent="0">
              <a:buNone/>
              <a:defRPr/>
            </a:pPr>
            <a:endParaRPr lang="de-DE" sz="2100" i="1" dirty="0"/>
          </a:p>
          <a:p>
            <a:pPr marL="0" indent="0">
              <a:buNone/>
              <a:defRPr/>
            </a:pPr>
            <a:endParaRPr lang="de-DE" sz="2100" u="sng" dirty="0"/>
          </a:p>
          <a:p>
            <a:pPr marL="0" indent="0">
              <a:buNone/>
              <a:defRPr/>
            </a:pPr>
            <a:r>
              <a:rPr lang="de-DE" sz="2100" u="sng" dirty="0"/>
              <a:t>5. Therapieschritt:</a:t>
            </a:r>
            <a:r>
              <a:rPr lang="de-DE" sz="2100" dirty="0"/>
              <a:t>						</a:t>
            </a:r>
            <a:r>
              <a:rPr lang="de-DE" sz="2100" b="1" dirty="0"/>
              <a:t>Wachsanprobe</a:t>
            </a:r>
            <a:r>
              <a:rPr lang="de-DE" sz="2100" dirty="0"/>
              <a:t>	</a:t>
            </a:r>
          </a:p>
          <a:p>
            <a:pPr marL="0" indent="0">
              <a:buNone/>
              <a:defRPr/>
            </a:pPr>
            <a:endParaRPr lang="de-DE" sz="2100" dirty="0"/>
          </a:p>
          <a:p>
            <a:pPr>
              <a:buFont typeface="Wingdings" panose="05000000000000000000" pitchFamily="2" charset="2"/>
              <a:buChar char="ü"/>
              <a:defRPr/>
            </a:pPr>
            <a:r>
              <a:rPr lang="de-DE" sz="2100" dirty="0"/>
              <a:t>Wachsanprobe: Kontrolle Okklusion, Artikulation</a:t>
            </a:r>
          </a:p>
          <a:p>
            <a:pPr marL="0" indent="0">
              <a:buNone/>
              <a:defRPr/>
            </a:pPr>
            <a:endParaRPr lang="de-DE" sz="2100" dirty="0"/>
          </a:p>
          <a:p>
            <a:pPr marL="0" indent="0">
              <a:buNone/>
              <a:defRPr/>
            </a:pPr>
            <a:endParaRPr lang="de-DE" sz="2100" dirty="0"/>
          </a:p>
          <a:p>
            <a:pPr marL="0" indent="0">
              <a:buNone/>
              <a:defRPr/>
            </a:pPr>
            <a:r>
              <a:rPr lang="de-DE" sz="2100" dirty="0"/>
              <a:t>			</a:t>
            </a:r>
            <a:r>
              <a:rPr lang="de-DE" sz="2100" i="1" dirty="0"/>
              <a:t>	Laborauftrag: 	Fertigstellung (5 Tage)</a:t>
            </a:r>
          </a:p>
          <a:p>
            <a:pPr marL="0" indent="0">
              <a:buNone/>
              <a:defRPr/>
            </a:pPr>
            <a:r>
              <a:rPr lang="de-DE" sz="21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184532259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25000" lnSpcReduction="20000"/>
          </a:bodyPr>
          <a:lstStyle/>
          <a:p>
            <a:pPr marL="0" indent="0">
              <a:buNone/>
              <a:defRPr/>
            </a:pPr>
            <a:endParaRPr lang="de-DE" sz="2900" dirty="0"/>
          </a:p>
          <a:p>
            <a:pPr marL="0" indent="0">
              <a:buNone/>
              <a:defRPr/>
            </a:pPr>
            <a:r>
              <a:rPr lang="de-DE" sz="6400" u="sng" dirty="0"/>
              <a:t>6. Therapieschritt:</a:t>
            </a:r>
            <a:r>
              <a:rPr lang="de-DE" sz="6400" dirty="0"/>
              <a:t>						</a:t>
            </a:r>
            <a:r>
              <a:rPr lang="de-DE" sz="6400" b="1" dirty="0"/>
              <a:t>Einsetzen</a:t>
            </a:r>
            <a:r>
              <a:rPr lang="de-DE" sz="6400" dirty="0"/>
              <a:t> </a:t>
            </a:r>
          </a:p>
          <a:p>
            <a:pPr marL="0" indent="0">
              <a:buNone/>
              <a:defRPr/>
            </a:pPr>
            <a:endParaRPr lang="de-DE" sz="6400" dirty="0"/>
          </a:p>
          <a:p>
            <a:pPr marL="0" indent="0">
              <a:buNone/>
              <a:defRPr/>
            </a:pPr>
            <a:r>
              <a:rPr lang="de-DE" sz="6400" dirty="0" err="1"/>
              <a:t>Einzeitiges</a:t>
            </a:r>
            <a:r>
              <a:rPr lang="de-DE" sz="6400" dirty="0"/>
              <a:t> Einsetzen:</a:t>
            </a:r>
          </a:p>
          <a:p>
            <a:pPr>
              <a:buFont typeface="Wingdings" pitchFamily="2" charset="2"/>
              <a:buChar char="ü"/>
              <a:defRPr/>
            </a:pPr>
            <a:r>
              <a:rPr lang="de-DE" sz="6400" dirty="0"/>
              <a:t>Sekundärteleskope und Prothesenbasis sollten mit dünnem Film von Vaseline bepinselt werden, Primärteleskope werden in Sekundärteleskope eingebracht, </a:t>
            </a:r>
          </a:p>
          <a:p>
            <a:pPr>
              <a:buFont typeface="Wingdings" pitchFamily="2" charset="2"/>
              <a:buChar char="ü"/>
              <a:defRPr/>
            </a:pPr>
            <a:r>
              <a:rPr lang="de-DE" sz="6400" dirty="0"/>
              <a:t>Einfüllen des Befestigungszementes,</a:t>
            </a:r>
          </a:p>
          <a:p>
            <a:pPr>
              <a:buFont typeface="Wingdings" pitchFamily="2" charset="2"/>
              <a:buChar char="ü"/>
              <a:defRPr/>
            </a:pPr>
            <a:r>
              <a:rPr lang="de-DE" sz="6400" dirty="0"/>
              <a:t>orale Trockenlegung, Prothese  inkl. Primär-TK auf Stümpfen fixieren</a:t>
            </a:r>
          </a:p>
          <a:p>
            <a:pPr>
              <a:buFont typeface="Wingdings" pitchFamily="2" charset="2"/>
              <a:buChar char="ü"/>
              <a:defRPr/>
            </a:pPr>
            <a:r>
              <a:rPr lang="de-DE" sz="6400" dirty="0"/>
              <a:t>Nach Aushärtungsprozess wird Prothese herausgenommen/herausgeklopft</a:t>
            </a:r>
          </a:p>
          <a:p>
            <a:pPr marL="0" indent="0">
              <a:buNone/>
              <a:defRPr/>
            </a:pPr>
            <a:endParaRPr lang="de-DE" sz="6400" dirty="0"/>
          </a:p>
          <a:p>
            <a:pPr marL="0" indent="0">
              <a:buNone/>
              <a:defRPr/>
            </a:pPr>
            <a:r>
              <a:rPr lang="de-DE" sz="6400" dirty="0"/>
              <a:t>Zweizeitiges Einsetzen:</a:t>
            </a:r>
          </a:p>
          <a:p>
            <a:pPr>
              <a:buFont typeface="Wingdings" pitchFamily="2" charset="2"/>
              <a:buChar char="ü"/>
              <a:defRPr/>
            </a:pPr>
            <a:r>
              <a:rPr lang="de-DE" sz="6400" dirty="0"/>
              <a:t>Einsetzen der Primärteleskope und Zemententfernung, </a:t>
            </a:r>
          </a:p>
          <a:p>
            <a:pPr>
              <a:buFont typeface="Wingdings" pitchFamily="2" charset="2"/>
              <a:buChar char="ü"/>
              <a:defRPr/>
            </a:pPr>
            <a:r>
              <a:rPr lang="de-DE" sz="6400" dirty="0"/>
              <a:t>Einsetzen der Prothese bevor der Zement ausgehärtet ist</a:t>
            </a:r>
          </a:p>
          <a:p>
            <a:pPr marL="0" indent="0">
              <a:buNone/>
              <a:defRPr/>
            </a:pPr>
            <a:endParaRPr lang="de-DE" sz="6400" dirty="0"/>
          </a:p>
          <a:p>
            <a:pPr>
              <a:buFont typeface="Wingdings" pitchFamily="2" charset="2"/>
              <a:buChar char="ü"/>
              <a:defRPr/>
            </a:pPr>
            <a:r>
              <a:rPr lang="de-DE" sz="6400" dirty="0"/>
              <a:t>Patient muss Einsetzen und Herausnehmen mit Helferin üben</a:t>
            </a:r>
          </a:p>
          <a:p>
            <a:pPr>
              <a:buFont typeface="Wingdings" pitchFamily="2" charset="2"/>
              <a:buChar char="ü"/>
              <a:defRPr/>
            </a:pPr>
            <a:endParaRPr lang="de-DE" sz="6400" dirty="0"/>
          </a:p>
          <a:p>
            <a:pPr>
              <a:buFont typeface="Wingdings" pitchFamily="2" charset="2"/>
              <a:buChar char="ü"/>
              <a:defRPr/>
            </a:pPr>
            <a:r>
              <a:rPr lang="de-DE" sz="6400" dirty="0"/>
              <a:t>Aufklärung über Reinigung und möglichen Druckstellen</a:t>
            </a:r>
          </a:p>
          <a:p>
            <a:pPr marL="0" indent="0">
              <a:buNone/>
              <a:defRPr/>
            </a:pPr>
            <a:endParaRPr lang="de-DE" sz="6400" dirty="0"/>
          </a:p>
          <a:p>
            <a:pPr marL="0" indent="0">
              <a:buNone/>
              <a:defRPr/>
            </a:pPr>
            <a:r>
              <a:rPr lang="de-DE" sz="6400" u="sng" dirty="0"/>
              <a:t>7. Therapieschritt:</a:t>
            </a:r>
            <a:r>
              <a:rPr lang="de-DE" sz="6400" dirty="0"/>
              <a:t>						</a:t>
            </a:r>
            <a:r>
              <a:rPr lang="de-DE" sz="6400" b="1" dirty="0"/>
              <a:t>Nachkontrolle</a:t>
            </a:r>
          </a:p>
          <a:p>
            <a:pPr>
              <a:buFont typeface="Wingdings" pitchFamily="2" charset="2"/>
              <a:buChar char="ü"/>
              <a:defRPr/>
            </a:pPr>
            <a:r>
              <a:rPr lang="de-DE" sz="6400" dirty="0"/>
              <a:t>Ggf. </a:t>
            </a:r>
            <a:r>
              <a:rPr lang="de-DE" sz="6400" dirty="0" err="1"/>
              <a:t>Reokkludierung</a:t>
            </a:r>
            <a:r>
              <a:rPr lang="de-DE" sz="6400" dirty="0"/>
              <a:t>, erneute </a:t>
            </a:r>
            <a:r>
              <a:rPr lang="de-DE" sz="6400" dirty="0" err="1"/>
              <a:t>Bissnahme</a:t>
            </a:r>
            <a:r>
              <a:rPr lang="de-DE" sz="6400" dirty="0"/>
              <a:t> (1 Tag im Labor)</a:t>
            </a:r>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220025362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Cover-</a:t>
            </a:r>
            <a:r>
              <a:rPr lang="de-DE" sz="2000" b="1" u="sng" dirty="0" err="1"/>
              <a:t>Denture</a:t>
            </a:r>
            <a:r>
              <a:rPr lang="de-DE" sz="2000" b="1" u="sng" dirty="0"/>
              <a:t> Prothese in Bildern</a:t>
            </a:r>
          </a:p>
          <a:p>
            <a:pPr marL="0" indent="0">
              <a:buNone/>
              <a:defRPr/>
            </a:pPr>
            <a:r>
              <a:rPr lang="de-DE" sz="1900" dirty="0"/>
              <a:t>											</a:t>
            </a:r>
          </a:p>
          <a:p>
            <a:pPr marL="0" indent="0">
              <a:buNone/>
              <a:defRPr/>
            </a:pPr>
            <a:r>
              <a:rPr lang="de-DE" sz="1900" dirty="0"/>
              <a:t>										</a:t>
            </a:r>
            <a:r>
              <a:rPr lang="de-DE" sz="1800" dirty="0"/>
              <a:t>	</a:t>
            </a:r>
            <a:endParaRPr lang="de-DE" sz="1900" dirty="0"/>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
        <p:nvSpPr>
          <p:cNvPr id="6" name="Textfeld 5">
            <a:extLst>
              <a:ext uri="{FF2B5EF4-FFF2-40B4-BE49-F238E27FC236}">
                <a16:creationId xmlns:a16="http://schemas.microsoft.com/office/drawing/2014/main" id="{F3C1CF11-A42B-E04C-83E8-7EB77F45F10C}"/>
              </a:ext>
            </a:extLst>
          </p:cNvPr>
          <p:cNvSpPr txBox="1"/>
          <p:nvPr/>
        </p:nvSpPr>
        <p:spPr bwMode="auto">
          <a:xfrm>
            <a:off x="836701" y="2465501"/>
            <a:ext cx="7073518" cy="369332"/>
          </a:xfrm>
          <a:prstGeom prst="rect">
            <a:avLst/>
          </a:prstGeom>
          <a:noFill/>
        </p:spPr>
        <p:txBody>
          <a:bodyPr wrap="square" rtlCol="0">
            <a:spAutoFit/>
          </a:bodyPr>
          <a:lstStyle/>
          <a:p>
            <a:r>
              <a:rPr lang="de-DE" dirty="0">
                <a:latin typeface="+mn-ea"/>
              </a:rPr>
              <a:t>	</a:t>
            </a:r>
            <a:r>
              <a:rPr lang="de-DE" sz="1600" dirty="0">
                <a:latin typeface="+mn-ea"/>
              </a:rPr>
              <a:t>Primärteleskope</a:t>
            </a:r>
            <a:r>
              <a:rPr lang="de-DE" dirty="0"/>
              <a:t>							</a:t>
            </a:r>
            <a:r>
              <a:rPr lang="de-DE" sz="1600" dirty="0">
                <a:latin typeface="+mn-ea"/>
              </a:rPr>
              <a:t>Sekundärteleskope</a:t>
            </a:r>
          </a:p>
        </p:txBody>
      </p:sp>
      <p:pic>
        <p:nvPicPr>
          <p:cNvPr id="7" name="Grafik 6">
            <a:extLst>
              <a:ext uri="{FF2B5EF4-FFF2-40B4-BE49-F238E27FC236}">
                <a16:creationId xmlns:a16="http://schemas.microsoft.com/office/drawing/2014/main" id="{80E74A22-EB39-0A41-8D3D-6CE8185257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1580" y="2465501"/>
            <a:ext cx="2843813" cy="3791751"/>
          </a:xfrm>
          <a:prstGeom prst="rect">
            <a:avLst/>
          </a:prstGeom>
        </p:spPr>
      </p:pic>
      <p:cxnSp>
        <p:nvCxnSpPr>
          <p:cNvPr id="9" name="Gerade Verbindung mit Pfeil 8">
            <a:extLst>
              <a:ext uri="{FF2B5EF4-FFF2-40B4-BE49-F238E27FC236}">
                <a16:creationId xmlns:a16="http://schemas.microsoft.com/office/drawing/2014/main" id="{5D35533A-5CF9-E94A-8312-8363859D149A}"/>
              </a:ext>
            </a:extLst>
          </p:cNvPr>
          <p:cNvCxnSpPr/>
          <p:nvPr/>
        </p:nvCxnSpPr>
        <p:spPr bwMode="auto">
          <a:xfrm>
            <a:off x="2411760" y="2834833"/>
            <a:ext cx="1296144" cy="95420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 name="Gerade Verbindung mit Pfeil 10">
            <a:extLst>
              <a:ext uri="{FF2B5EF4-FFF2-40B4-BE49-F238E27FC236}">
                <a16:creationId xmlns:a16="http://schemas.microsoft.com/office/drawing/2014/main" id="{7124B30B-B749-0143-B9A6-E94044DBCAB7}"/>
              </a:ext>
            </a:extLst>
          </p:cNvPr>
          <p:cNvCxnSpPr/>
          <p:nvPr/>
        </p:nvCxnSpPr>
        <p:spPr bwMode="auto">
          <a:xfrm flipH="1">
            <a:off x="5220072" y="2834833"/>
            <a:ext cx="1368152" cy="210633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2" name="Textfeld 11">
            <a:extLst>
              <a:ext uri="{FF2B5EF4-FFF2-40B4-BE49-F238E27FC236}">
                <a16:creationId xmlns:a16="http://schemas.microsoft.com/office/drawing/2014/main" id="{48073916-8860-1141-A656-13DB80D7E392}"/>
              </a:ext>
            </a:extLst>
          </p:cNvPr>
          <p:cNvSpPr txBox="1"/>
          <p:nvPr/>
        </p:nvSpPr>
        <p:spPr bwMode="auto">
          <a:xfrm>
            <a:off x="6156176" y="5229200"/>
            <a:ext cx="1939897" cy="338554"/>
          </a:xfrm>
          <a:prstGeom prst="rect">
            <a:avLst/>
          </a:prstGeom>
          <a:noFill/>
        </p:spPr>
        <p:txBody>
          <a:bodyPr wrap="square" rtlCol="0">
            <a:spAutoFit/>
          </a:bodyPr>
          <a:lstStyle/>
          <a:p>
            <a:r>
              <a:rPr lang="de-DE" sz="1600" dirty="0">
                <a:latin typeface="+mn-ea"/>
              </a:rPr>
              <a:t>Prothesenbasis</a:t>
            </a:r>
          </a:p>
        </p:txBody>
      </p:sp>
      <p:cxnSp>
        <p:nvCxnSpPr>
          <p:cNvPr id="14" name="Gerade Verbindung mit Pfeil 13">
            <a:extLst>
              <a:ext uri="{FF2B5EF4-FFF2-40B4-BE49-F238E27FC236}">
                <a16:creationId xmlns:a16="http://schemas.microsoft.com/office/drawing/2014/main" id="{4C556A2E-8B6D-964E-8BCC-212486CB58FC}"/>
              </a:ext>
            </a:extLst>
          </p:cNvPr>
          <p:cNvCxnSpPr>
            <a:cxnSpLocks/>
            <a:stCxn id="12" idx="1"/>
          </p:cNvCxnSpPr>
          <p:nvPr/>
        </p:nvCxnSpPr>
        <p:spPr bwMode="auto">
          <a:xfrm flipH="1">
            <a:off x="5364088" y="5398477"/>
            <a:ext cx="792088" cy="1907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189899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Cover-</a:t>
            </a:r>
            <a:r>
              <a:rPr lang="de-DE" sz="2000" b="1" u="sng" dirty="0" err="1"/>
              <a:t>Denture</a:t>
            </a:r>
            <a:r>
              <a:rPr lang="de-DE" sz="2000" b="1" u="sng" dirty="0"/>
              <a:t> Prothese in Bildern</a:t>
            </a:r>
          </a:p>
          <a:p>
            <a:pPr marL="0" indent="0">
              <a:buNone/>
              <a:defRPr/>
            </a:pPr>
            <a:endParaRPr lang="de-DE" sz="1900" dirty="0"/>
          </a:p>
          <a:p>
            <a:pPr marL="0" indent="0">
              <a:buNone/>
              <a:defRPr/>
            </a:pPr>
            <a:r>
              <a:rPr lang="de-DE" sz="1900" dirty="0"/>
              <a:t> 						</a:t>
            </a:r>
          </a:p>
          <a:p>
            <a:pPr marL="0" indent="0">
              <a:buNone/>
              <a:defRPr/>
            </a:pPr>
            <a:r>
              <a:rPr lang="de-DE" sz="1900" dirty="0"/>
              <a:t>						</a:t>
            </a:r>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lvl="6">
              <a:buFont typeface="Wingdings" pitchFamily="2" charset="2"/>
              <a:buChar char="ü"/>
              <a:defRPr/>
            </a:pPr>
            <a:endParaRPr lang="de-DE" sz="1200" dirty="0"/>
          </a:p>
          <a:p>
            <a:pPr marL="0" indent="0">
              <a:buNone/>
              <a:defRPr/>
            </a:pPr>
            <a:endParaRPr lang="de-DE" sz="1600" dirty="0"/>
          </a:p>
          <a:p>
            <a:pPr marL="0" indent="0">
              <a:buNone/>
              <a:defRPr/>
            </a:pPr>
            <a:endParaRPr lang="de-DE" sz="1600" dirty="0"/>
          </a:p>
        </p:txBody>
      </p:sp>
      <p:pic>
        <p:nvPicPr>
          <p:cNvPr id="2" name="Grafik 1">
            <a:extLst>
              <a:ext uri="{FF2B5EF4-FFF2-40B4-BE49-F238E27FC236}">
                <a16:creationId xmlns:a16="http://schemas.microsoft.com/office/drawing/2014/main" id="{6A39B24A-5B13-1941-A6F4-CC1F2FEA5AA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71600" y="2492896"/>
            <a:ext cx="3003798" cy="3744416"/>
          </a:xfrm>
          <a:prstGeom prst="rect">
            <a:avLst/>
          </a:prstGeom>
        </p:spPr>
      </p:pic>
      <p:pic>
        <p:nvPicPr>
          <p:cNvPr id="3" name="Grafik 2">
            <a:extLst>
              <a:ext uri="{FF2B5EF4-FFF2-40B4-BE49-F238E27FC236}">
                <a16:creationId xmlns:a16="http://schemas.microsoft.com/office/drawing/2014/main" id="{5D9DD5AE-80B8-C345-9FCC-C5181B4E00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02001" y="2492896"/>
            <a:ext cx="4684799" cy="3744416"/>
          </a:xfrm>
          <a:prstGeom prst="rect">
            <a:avLst/>
          </a:prstGeom>
        </p:spPr>
      </p:pic>
    </p:spTree>
    <p:extLst>
      <p:ext uri="{BB962C8B-B14F-4D97-AF65-F5344CB8AC3E}">
        <p14:creationId xmlns:p14="http://schemas.microsoft.com/office/powerpoint/2010/main" val="33424361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25000" lnSpcReduction="20000"/>
          </a:bodyPr>
          <a:lstStyle/>
          <a:p>
            <a:pPr marL="0" indent="0">
              <a:buNone/>
              <a:defRPr/>
            </a:pPr>
            <a:r>
              <a:rPr lang="de-DE" sz="8000" b="1" u="sng" dirty="0"/>
              <a:t>Herstellung einer partiellen Prothese:</a:t>
            </a:r>
          </a:p>
          <a:p>
            <a:pPr marL="0" indent="0">
              <a:buNone/>
              <a:defRPr/>
            </a:pPr>
            <a:endParaRPr lang="de-DE" sz="8000" b="1" u="sng" dirty="0"/>
          </a:p>
          <a:p>
            <a:pPr marL="0" indent="0">
              <a:buNone/>
              <a:defRPr/>
            </a:pPr>
            <a:r>
              <a:rPr lang="de-DE" sz="6400" u="sng" dirty="0"/>
              <a:t>1. Therapieschritt:</a:t>
            </a:r>
            <a:r>
              <a:rPr lang="de-DE" sz="6400" dirty="0"/>
              <a:t>						</a:t>
            </a:r>
            <a:r>
              <a:rPr lang="de-DE" sz="6400" b="1" dirty="0"/>
              <a:t>Situationsabformung</a:t>
            </a:r>
          </a:p>
          <a:p>
            <a:pPr>
              <a:buFont typeface="Wingdings" pitchFamily="2" charset="2"/>
              <a:buChar char="ü"/>
              <a:defRPr/>
            </a:pPr>
            <a:r>
              <a:rPr lang="de-DE" sz="6400" dirty="0"/>
              <a:t>Situationsabformung, Farbauswahl</a:t>
            </a:r>
          </a:p>
          <a:p>
            <a:pPr marL="0" indent="0">
              <a:buNone/>
              <a:defRPr/>
            </a:pPr>
            <a:endParaRPr lang="de-DE" sz="6400" dirty="0"/>
          </a:p>
          <a:p>
            <a:pPr marL="0" indent="0">
              <a:buNone/>
              <a:defRPr/>
            </a:pPr>
            <a:r>
              <a:rPr lang="de-DE" sz="6400" dirty="0"/>
              <a:t>		</a:t>
            </a:r>
            <a:r>
              <a:rPr lang="de-DE" sz="6400" i="1" dirty="0"/>
              <a:t>Laborauftrag: Anfertigung I-Löffel, Einzeichnung Klammern + Auflagen</a:t>
            </a:r>
          </a:p>
          <a:p>
            <a:pPr marL="0" indent="0">
              <a:buNone/>
              <a:defRPr/>
            </a:pPr>
            <a:r>
              <a:rPr lang="de-DE" sz="6400" i="1" dirty="0"/>
              <a:t>							 (4 Tage)</a:t>
            </a:r>
          </a:p>
          <a:p>
            <a:pPr marL="0" indent="0">
              <a:buNone/>
              <a:defRPr/>
            </a:pPr>
            <a:endParaRPr lang="de-DE" sz="6400" b="1" dirty="0"/>
          </a:p>
          <a:p>
            <a:pPr marL="0" indent="0">
              <a:buNone/>
              <a:defRPr/>
            </a:pPr>
            <a:endParaRPr lang="de-DE" sz="6200" dirty="0"/>
          </a:p>
          <a:p>
            <a:pPr marL="0" indent="0">
              <a:buNone/>
              <a:defRPr/>
            </a:pPr>
            <a:r>
              <a:rPr lang="de-DE" sz="6400" u="sng" dirty="0"/>
              <a:t>2. Therapieschritt:</a:t>
            </a:r>
            <a:r>
              <a:rPr lang="de-DE" sz="6400" dirty="0"/>
              <a:t>						</a:t>
            </a:r>
            <a:r>
              <a:rPr lang="de-DE" sz="6400" b="1" dirty="0"/>
              <a:t>Abformungen	mit I-Löffel</a:t>
            </a:r>
          </a:p>
          <a:p>
            <a:pPr marL="0" indent="0">
              <a:buNone/>
              <a:defRPr/>
            </a:pPr>
            <a:r>
              <a:rPr lang="de-DE" sz="2500" dirty="0"/>
              <a:t>								</a:t>
            </a:r>
          </a:p>
          <a:p>
            <a:pPr>
              <a:buFont typeface="Wingdings" pitchFamily="2" charset="2"/>
              <a:buChar char="ü"/>
              <a:defRPr/>
            </a:pPr>
            <a:r>
              <a:rPr lang="de-DE" sz="6400" dirty="0"/>
              <a:t>Klammerauflagen einschleifen + Abformung</a:t>
            </a:r>
          </a:p>
          <a:p>
            <a:pPr>
              <a:buFont typeface="Wingdings" pitchFamily="2" charset="2"/>
              <a:buChar char="ü"/>
              <a:defRPr/>
            </a:pPr>
            <a:r>
              <a:rPr lang="de-DE" sz="6400" dirty="0"/>
              <a:t>Gegenkieferabdruck</a:t>
            </a:r>
          </a:p>
          <a:p>
            <a:pPr>
              <a:buFont typeface="Wingdings" pitchFamily="2" charset="2"/>
              <a:buChar char="ü"/>
              <a:defRPr/>
            </a:pPr>
            <a:r>
              <a:rPr lang="de-DE" sz="6400" dirty="0" err="1"/>
              <a:t>Abdrucknahme</a:t>
            </a:r>
            <a:endParaRPr lang="de-DE" sz="6400" dirty="0"/>
          </a:p>
          <a:p>
            <a:pPr>
              <a:buFont typeface="Wingdings" pitchFamily="2" charset="2"/>
              <a:buChar char="ü"/>
              <a:defRPr/>
            </a:pPr>
            <a:r>
              <a:rPr lang="de-DE" sz="6400" dirty="0"/>
              <a:t>evtl. Gesichtsbogen</a:t>
            </a:r>
          </a:p>
          <a:p>
            <a:pPr marL="0" indent="0">
              <a:buNone/>
              <a:defRPr/>
            </a:pPr>
            <a:endParaRPr lang="de-DE" sz="4300" i="1" dirty="0"/>
          </a:p>
          <a:p>
            <a:pPr marL="0" indent="0">
              <a:buNone/>
              <a:defRPr/>
            </a:pPr>
            <a:r>
              <a:rPr lang="de-DE" sz="4300" i="1" dirty="0"/>
              <a:t>		</a:t>
            </a:r>
            <a:r>
              <a:rPr lang="de-DE" sz="6400" i="1" dirty="0"/>
              <a:t>Laborauftrag: Anfertigung </a:t>
            </a:r>
            <a:r>
              <a:rPr lang="de-DE" sz="6400" i="1" dirty="0" err="1"/>
              <a:t>Bisswall</a:t>
            </a:r>
            <a:r>
              <a:rPr lang="de-DE" sz="6400" i="1" dirty="0"/>
              <a:t> + Meistermodell (3 Tage)</a:t>
            </a:r>
            <a:endParaRPr lang="de-DE" sz="1900" i="1" dirty="0"/>
          </a:p>
          <a:p>
            <a:pPr marL="0" indent="0">
              <a:buNone/>
              <a:defRPr/>
            </a:pPr>
            <a:endParaRPr lang="de-DE" sz="4000" i="1" dirty="0"/>
          </a:p>
          <a:p>
            <a:pPr marL="0" indent="0">
              <a:buNone/>
              <a:defRPr/>
            </a:pPr>
            <a:endParaRPr lang="de-DE" sz="4000" i="1" dirty="0"/>
          </a:p>
          <a:p>
            <a:pPr marL="0" indent="0">
              <a:buNone/>
              <a:defRPr/>
            </a:pPr>
            <a:endParaRPr lang="de-DE" sz="4000" i="1" dirty="0"/>
          </a:p>
          <a:p>
            <a:pPr marL="0" indent="0">
              <a:buNone/>
              <a:defRPr/>
            </a:pPr>
            <a:r>
              <a:rPr lang="de-DE" sz="4000" i="1" dirty="0"/>
              <a:t>									</a:t>
            </a:r>
          </a:p>
          <a:p>
            <a:pPr marL="0" indent="0">
              <a:buNone/>
              <a:defRPr/>
            </a:pPr>
            <a:endParaRPr lang="de-DE" sz="1900" u="sng" dirty="0"/>
          </a:p>
          <a:p>
            <a:pPr marL="0" indent="0">
              <a:buNone/>
              <a:defRPr/>
            </a:pPr>
            <a:endParaRPr lang="de-DE" sz="1900" u="sng" dirty="0"/>
          </a:p>
          <a:p>
            <a:pPr marL="0" indent="0">
              <a:buNone/>
              <a:defRPr/>
            </a:pPr>
            <a:endParaRPr lang="de-DE" sz="1900" i="1" dirty="0"/>
          </a:p>
          <a:p>
            <a:pPr marL="0" indent="0">
              <a:buNone/>
              <a:defRPr/>
            </a:pPr>
            <a:endParaRPr lang="de-DE" sz="1900" i="1" dirty="0"/>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endParaRPr lang="de-DE" sz="1900" dirty="0"/>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1065996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32500" lnSpcReduction="20000"/>
          </a:bodyPr>
          <a:lstStyle/>
          <a:p>
            <a:pPr marL="0" indent="0">
              <a:buNone/>
              <a:defRPr/>
            </a:pPr>
            <a:r>
              <a:rPr lang="de-DE" sz="6200" b="1" u="sng" dirty="0"/>
              <a:t>Herstellung einer partiellen Prothese:</a:t>
            </a:r>
          </a:p>
          <a:p>
            <a:pPr marL="0" indent="0">
              <a:buNone/>
              <a:defRPr/>
            </a:pPr>
            <a:endParaRPr lang="de-DE" sz="6200" dirty="0"/>
          </a:p>
          <a:p>
            <a:pPr marL="0" indent="0">
              <a:buNone/>
              <a:defRPr/>
            </a:pPr>
            <a:endParaRPr lang="de-DE" sz="1900" i="1" dirty="0"/>
          </a:p>
          <a:p>
            <a:pPr marL="0" indent="0">
              <a:buNone/>
              <a:defRPr/>
            </a:pPr>
            <a:endParaRPr lang="de-DE" sz="5600" u="sng" dirty="0"/>
          </a:p>
          <a:p>
            <a:pPr marL="0" indent="0">
              <a:buNone/>
              <a:defRPr/>
            </a:pPr>
            <a:r>
              <a:rPr lang="de-DE" sz="4900" u="sng" dirty="0"/>
              <a:t>3. Therapieschritt:</a:t>
            </a:r>
            <a:r>
              <a:rPr lang="de-DE" sz="4900" dirty="0"/>
              <a:t>						</a:t>
            </a:r>
            <a:r>
              <a:rPr lang="de-DE" sz="4900" b="1" dirty="0"/>
              <a:t>Bissregistrierung</a:t>
            </a:r>
            <a:endParaRPr lang="de-DE" sz="4900" b="1" u="sng" dirty="0"/>
          </a:p>
          <a:p>
            <a:pPr marL="0" indent="0">
              <a:buNone/>
              <a:defRPr/>
            </a:pPr>
            <a:endParaRPr lang="de-DE" sz="4900" u="sng" dirty="0"/>
          </a:p>
          <a:p>
            <a:pPr>
              <a:buFont typeface="Wingdings" pitchFamily="2" charset="2"/>
              <a:buChar char="ü"/>
              <a:defRPr/>
            </a:pPr>
            <a:r>
              <a:rPr lang="de-DE" sz="4900" dirty="0"/>
              <a:t>Bissregistrierung mittels </a:t>
            </a:r>
            <a:r>
              <a:rPr lang="de-DE" sz="4900" dirty="0" err="1"/>
              <a:t>Bisswall</a:t>
            </a:r>
            <a:endParaRPr lang="de-DE" sz="4900" dirty="0"/>
          </a:p>
          <a:p>
            <a:pPr marL="0" indent="0">
              <a:buNone/>
              <a:defRPr/>
            </a:pPr>
            <a:endParaRPr lang="de-DE" sz="4900" u="sng" dirty="0"/>
          </a:p>
          <a:p>
            <a:pPr marL="0" indent="0">
              <a:buNone/>
              <a:defRPr/>
            </a:pPr>
            <a:r>
              <a:rPr lang="de-DE" sz="4900" i="1" dirty="0"/>
              <a:t>		Laborauftrag: Wachsaufstellung mit Modellguss (7 Tage)</a:t>
            </a:r>
          </a:p>
          <a:p>
            <a:pPr marL="0" indent="0">
              <a:buNone/>
              <a:defRPr/>
            </a:pPr>
            <a:endParaRPr lang="de-DE" sz="4000" i="1" dirty="0"/>
          </a:p>
          <a:p>
            <a:pPr marL="0" indent="0">
              <a:buNone/>
              <a:defRPr/>
            </a:pPr>
            <a:endParaRPr lang="de-DE" sz="4000" i="1" dirty="0"/>
          </a:p>
          <a:p>
            <a:pPr marL="0" indent="0">
              <a:buNone/>
              <a:defRPr/>
            </a:pPr>
            <a:endParaRPr lang="de-DE" sz="4000" i="1" dirty="0"/>
          </a:p>
          <a:p>
            <a:pPr marL="0" indent="0">
              <a:buNone/>
              <a:defRPr/>
            </a:pPr>
            <a:r>
              <a:rPr lang="de-DE" sz="4000" i="1" dirty="0"/>
              <a:t>									</a:t>
            </a:r>
          </a:p>
          <a:p>
            <a:pPr marL="0" indent="0">
              <a:buNone/>
              <a:defRPr/>
            </a:pPr>
            <a:endParaRPr lang="de-DE" sz="1900" u="sng" dirty="0"/>
          </a:p>
          <a:p>
            <a:pPr marL="0" indent="0">
              <a:buNone/>
              <a:defRPr/>
            </a:pPr>
            <a:endParaRPr lang="de-DE" sz="1900" u="sng" dirty="0"/>
          </a:p>
          <a:p>
            <a:pPr marL="0" indent="0">
              <a:buNone/>
              <a:defRPr/>
            </a:pPr>
            <a:endParaRPr lang="de-DE" sz="1900" i="1" dirty="0"/>
          </a:p>
          <a:p>
            <a:pPr marL="0" indent="0">
              <a:buNone/>
              <a:defRPr/>
            </a:pPr>
            <a:endParaRPr lang="de-DE" sz="1900" i="1" dirty="0"/>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endParaRPr lang="de-DE" sz="1900" dirty="0"/>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322575905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fontScale="25000" lnSpcReduction="20000"/>
          </a:bodyPr>
          <a:lstStyle/>
          <a:p>
            <a:pPr marL="0" indent="0">
              <a:buNone/>
              <a:defRPr/>
            </a:pPr>
            <a:endParaRPr lang="de-DE" sz="6400" dirty="0"/>
          </a:p>
          <a:p>
            <a:pPr marL="0" indent="0">
              <a:buNone/>
              <a:defRPr/>
            </a:pPr>
            <a:r>
              <a:rPr lang="de-DE" sz="6400" dirty="0"/>
              <a:t>4. </a:t>
            </a:r>
            <a:r>
              <a:rPr lang="de-DE" sz="6400" u="sng" dirty="0"/>
              <a:t>Therapieschritt:</a:t>
            </a:r>
            <a:r>
              <a:rPr lang="de-DE" sz="6400" dirty="0"/>
              <a:t>						</a:t>
            </a:r>
            <a:r>
              <a:rPr lang="de-DE" sz="6400" b="1" dirty="0"/>
              <a:t>Wachsanprobe</a:t>
            </a:r>
          </a:p>
          <a:p>
            <a:pPr marL="0" indent="0">
              <a:buNone/>
              <a:defRPr/>
            </a:pPr>
            <a:endParaRPr lang="de-DE" sz="6400" i="1" dirty="0"/>
          </a:p>
          <a:p>
            <a:pPr>
              <a:buFont typeface="Wingdings" pitchFamily="2" charset="2"/>
              <a:buChar char="ü"/>
              <a:defRPr/>
            </a:pPr>
            <a:r>
              <a:rPr lang="de-DE" sz="6400" dirty="0"/>
              <a:t>Wachsanprobe Kontrolle Okklusion, Artikulation, Lautbildung, Sitz der Klammer</a:t>
            </a:r>
          </a:p>
          <a:p>
            <a:pPr marL="0" indent="0">
              <a:buNone/>
              <a:defRPr/>
            </a:pPr>
            <a:endParaRPr lang="de-DE" sz="6400" dirty="0"/>
          </a:p>
          <a:p>
            <a:pPr marL="0" indent="0">
              <a:buNone/>
              <a:defRPr/>
            </a:pPr>
            <a:r>
              <a:rPr lang="de-DE" sz="6400" i="1" dirty="0"/>
              <a:t>		Laborauftrag: evtl. Änderungen und erneute Wachsanprobe oder 						     Fertigstellung ( 5 Tage)</a:t>
            </a:r>
          </a:p>
          <a:p>
            <a:pPr marL="0" indent="0">
              <a:buNone/>
              <a:defRPr/>
            </a:pPr>
            <a:endParaRPr lang="de-DE" sz="6400" i="1" dirty="0"/>
          </a:p>
          <a:p>
            <a:pPr marL="0" indent="0">
              <a:buNone/>
              <a:defRPr/>
            </a:pPr>
            <a:endParaRPr lang="de-DE" sz="6400" i="1" dirty="0"/>
          </a:p>
          <a:p>
            <a:pPr marL="0" indent="0">
              <a:buNone/>
              <a:defRPr/>
            </a:pPr>
            <a:r>
              <a:rPr lang="de-DE" sz="6400" dirty="0"/>
              <a:t>5. </a:t>
            </a:r>
            <a:r>
              <a:rPr lang="de-DE" sz="6400" u="sng" dirty="0"/>
              <a:t>Therapieschritt:</a:t>
            </a:r>
            <a:r>
              <a:rPr lang="de-DE" sz="6400" dirty="0"/>
              <a:t>						</a:t>
            </a:r>
            <a:r>
              <a:rPr lang="de-DE" sz="6400" b="1" dirty="0"/>
              <a:t>Eingliederung</a:t>
            </a:r>
          </a:p>
          <a:p>
            <a:pPr>
              <a:buFont typeface="Wingdings" pitchFamily="2" charset="2"/>
              <a:buChar char="ü"/>
              <a:defRPr/>
            </a:pPr>
            <a:endParaRPr lang="de-DE" sz="6400" b="1" i="1" dirty="0"/>
          </a:p>
          <a:p>
            <a:pPr>
              <a:buFont typeface="Wingdings" pitchFamily="2" charset="2"/>
              <a:buChar char="ü"/>
              <a:defRPr/>
            </a:pPr>
            <a:r>
              <a:rPr lang="de-DE" sz="6400" dirty="0"/>
              <a:t>Einsetzen der Modellgussprothese </a:t>
            </a:r>
          </a:p>
          <a:p>
            <a:pPr>
              <a:buFont typeface="Wingdings" pitchFamily="2" charset="2"/>
              <a:buChar char="ü"/>
              <a:defRPr/>
            </a:pPr>
            <a:r>
              <a:rPr lang="de-DE" sz="6400" dirty="0"/>
              <a:t>Handhabung mit Patient üben</a:t>
            </a:r>
          </a:p>
          <a:p>
            <a:pPr>
              <a:buFont typeface="Wingdings" pitchFamily="2" charset="2"/>
              <a:buChar char="ü"/>
              <a:defRPr/>
            </a:pPr>
            <a:r>
              <a:rPr lang="de-DE" sz="6400" dirty="0"/>
              <a:t>Reinigung erklären</a:t>
            </a:r>
          </a:p>
          <a:p>
            <a:pPr marL="0" indent="0">
              <a:buNone/>
              <a:defRPr/>
            </a:pPr>
            <a:endParaRPr lang="de-DE" sz="6400" b="1" i="1" dirty="0"/>
          </a:p>
          <a:p>
            <a:pPr marL="0" indent="0">
              <a:buNone/>
              <a:defRPr/>
            </a:pPr>
            <a:endParaRPr lang="de-DE" sz="4000" i="1" dirty="0"/>
          </a:p>
          <a:p>
            <a:pPr marL="0" indent="0">
              <a:buNone/>
              <a:defRPr/>
            </a:pPr>
            <a:endParaRPr lang="de-DE" sz="1900" u="sng" dirty="0"/>
          </a:p>
          <a:p>
            <a:pPr marL="0" indent="0">
              <a:buNone/>
              <a:defRPr/>
            </a:pPr>
            <a:endParaRPr lang="de-DE" sz="1900" u="sng" dirty="0"/>
          </a:p>
          <a:p>
            <a:pPr marL="0" indent="0">
              <a:buNone/>
              <a:defRPr/>
            </a:pPr>
            <a:endParaRPr lang="de-DE" sz="1900" i="1" dirty="0"/>
          </a:p>
          <a:p>
            <a:pPr marL="0" indent="0">
              <a:buNone/>
              <a:defRPr/>
            </a:pPr>
            <a:endParaRPr lang="de-DE" sz="1900" i="1" dirty="0"/>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endParaRPr lang="de-DE" sz="1900" dirty="0"/>
          </a:p>
          <a:p>
            <a:pPr marL="0" indent="0">
              <a:buNone/>
              <a:defRPr/>
            </a:pPr>
            <a:endParaRPr lang="de-DE" sz="1900" dirty="0"/>
          </a:p>
          <a:p>
            <a:pPr marL="0" indent="0">
              <a:buNone/>
              <a:defRPr/>
            </a:pPr>
            <a:endParaRPr lang="de-DE" sz="1900" dirty="0"/>
          </a:p>
          <a:p>
            <a:pPr marL="0" indent="0">
              <a:buNone/>
              <a:defRPr/>
            </a:pPr>
            <a:r>
              <a:rPr lang="de-DE" sz="1900" dirty="0"/>
              <a:t> </a:t>
            </a:r>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r>
              <a:rPr lang="de-DE" sz="1600" dirty="0"/>
              <a:t>				</a:t>
            </a:r>
          </a:p>
          <a:p>
            <a:pPr>
              <a:buFont typeface="Wingdings" pitchFamily="2" charset="2"/>
              <a:buChar char="ü"/>
              <a:defRPr/>
            </a:pPr>
            <a:endParaRPr lang="de-DE" sz="1600" dirty="0"/>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16476611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621265-573F-6841-BE45-3C7929B9D14C}"/>
              </a:ext>
            </a:extLst>
          </p:cNvPr>
          <p:cNvSpPr>
            <a:spLocks noGrp="1"/>
          </p:cNvSpPr>
          <p:nvPr>
            <p:ph type="title"/>
          </p:nvPr>
        </p:nvSpPr>
        <p:spPr/>
        <p:txBody>
          <a:bodyPr/>
          <a:lstStyle/>
          <a:p>
            <a:r>
              <a:rPr lang="de-DE" dirty="0"/>
              <a:t>Patienten bei prothetischen Behandlungen begleiten</a:t>
            </a:r>
          </a:p>
        </p:txBody>
      </p:sp>
      <p:pic>
        <p:nvPicPr>
          <p:cNvPr id="4" name="Inhaltsplatzhalter 3">
            <a:extLst>
              <a:ext uri="{FF2B5EF4-FFF2-40B4-BE49-F238E27FC236}">
                <a16:creationId xmlns:a16="http://schemas.microsoft.com/office/drawing/2014/main" id="{0EF35B31-3E6E-E345-8C54-E2A5573F1E06}"/>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55576" y="1772816"/>
            <a:ext cx="3019425" cy="4025900"/>
          </a:xfrm>
          <a:prstGeom prst="rect">
            <a:avLst/>
          </a:prstGeom>
        </p:spPr>
      </p:pic>
      <p:pic>
        <p:nvPicPr>
          <p:cNvPr id="5" name="Grafik 4">
            <a:extLst>
              <a:ext uri="{FF2B5EF4-FFF2-40B4-BE49-F238E27FC236}">
                <a16:creationId xmlns:a16="http://schemas.microsoft.com/office/drawing/2014/main" id="{19F65021-AFCE-AD45-97F9-CF61B42CF4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8999" y="1772816"/>
            <a:ext cx="3019425" cy="4025900"/>
          </a:xfrm>
          <a:prstGeom prst="rect">
            <a:avLst/>
          </a:prstGeom>
        </p:spPr>
      </p:pic>
      <p:sp>
        <p:nvSpPr>
          <p:cNvPr id="6" name="Textfeld 5">
            <a:extLst>
              <a:ext uri="{FF2B5EF4-FFF2-40B4-BE49-F238E27FC236}">
                <a16:creationId xmlns:a16="http://schemas.microsoft.com/office/drawing/2014/main" id="{818405B1-D837-B746-88B7-86C6FA6828FD}"/>
              </a:ext>
            </a:extLst>
          </p:cNvPr>
          <p:cNvSpPr txBox="1"/>
          <p:nvPr/>
        </p:nvSpPr>
        <p:spPr bwMode="auto">
          <a:xfrm>
            <a:off x="3038892" y="4077072"/>
            <a:ext cx="2232248" cy="646331"/>
          </a:xfrm>
          <a:prstGeom prst="rect">
            <a:avLst/>
          </a:prstGeom>
          <a:noFill/>
        </p:spPr>
        <p:txBody>
          <a:bodyPr wrap="square" rtlCol="0">
            <a:spAutoFit/>
          </a:bodyPr>
          <a:lstStyle/>
          <a:p>
            <a:r>
              <a:rPr lang="de-DE" dirty="0"/>
              <a:t>Prothesenbasis mit Kunststoffzähnen</a:t>
            </a:r>
          </a:p>
        </p:txBody>
      </p:sp>
      <p:sp>
        <p:nvSpPr>
          <p:cNvPr id="7" name="Textfeld 6">
            <a:extLst>
              <a:ext uri="{FF2B5EF4-FFF2-40B4-BE49-F238E27FC236}">
                <a16:creationId xmlns:a16="http://schemas.microsoft.com/office/drawing/2014/main" id="{724C7D63-59C9-9544-8508-DC01D6117FAF}"/>
              </a:ext>
            </a:extLst>
          </p:cNvPr>
          <p:cNvSpPr txBox="1"/>
          <p:nvPr/>
        </p:nvSpPr>
        <p:spPr bwMode="auto">
          <a:xfrm>
            <a:off x="1546435" y="2370946"/>
            <a:ext cx="1869753" cy="369332"/>
          </a:xfrm>
          <a:prstGeom prst="rect">
            <a:avLst/>
          </a:prstGeom>
          <a:noFill/>
        </p:spPr>
        <p:txBody>
          <a:bodyPr wrap="square" rtlCol="0">
            <a:spAutoFit/>
          </a:bodyPr>
          <a:lstStyle/>
          <a:p>
            <a:r>
              <a:rPr lang="de-DE" dirty="0"/>
              <a:t>Transversalbügel</a:t>
            </a:r>
          </a:p>
        </p:txBody>
      </p:sp>
      <p:sp>
        <p:nvSpPr>
          <p:cNvPr id="8" name="Textfeld 7">
            <a:extLst>
              <a:ext uri="{FF2B5EF4-FFF2-40B4-BE49-F238E27FC236}">
                <a16:creationId xmlns:a16="http://schemas.microsoft.com/office/drawing/2014/main" id="{E06BEEDE-35C7-4540-8E82-57F22D4A4835}"/>
              </a:ext>
            </a:extLst>
          </p:cNvPr>
          <p:cNvSpPr txBox="1"/>
          <p:nvPr/>
        </p:nvSpPr>
        <p:spPr bwMode="auto">
          <a:xfrm>
            <a:off x="1257175" y="4538737"/>
            <a:ext cx="1224136" cy="369332"/>
          </a:xfrm>
          <a:prstGeom prst="rect">
            <a:avLst/>
          </a:prstGeom>
          <a:noFill/>
        </p:spPr>
        <p:txBody>
          <a:bodyPr wrap="square" rtlCol="0">
            <a:spAutoFit/>
          </a:bodyPr>
          <a:lstStyle/>
          <a:p>
            <a:r>
              <a:rPr lang="de-DE" dirty="0"/>
              <a:t>Klammern</a:t>
            </a:r>
          </a:p>
        </p:txBody>
      </p:sp>
      <p:cxnSp>
        <p:nvCxnSpPr>
          <p:cNvPr id="10" name="Gerade Verbindung 9">
            <a:extLst>
              <a:ext uri="{FF2B5EF4-FFF2-40B4-BE49-F238E27FC236}">
                <a16:creationId xmlns:a16="http://schemas.microsoft.com/office/drawing/2014/main" id="{F5EA6FED-8C79-F34D-AA75-BAA20EEF9F92}"/>
              </a:ext>
            </a:extLst>
          </p:cNvPr>
          <p:cNvCxnSpPr/>
          <p:nvPr/>
        </p:nvCxnSpPr>
        <p:spPr bwMode="auto">
          <a:xfrm>
            <a:off x="2308342" y="2740278"/>
            <a:ext cx="319442" cy="483731"/>
          </a:xfrm>
          <a:prstGeom prst="line">
            <a:avLst/>
          </a:prstGeom>
        </p:spPr>
        <p:style>
          <a:lnRef idx="2">
            <a:schemeClr val="dk1"/>
          </a:lnRef>
          <a:fillRef idx="0">
            <a:schemeClr val="dk1"/>
          </a:fillRef>
          <a:effectRef idx="1">
            <a:schemeClr val="dk1"/>
          </a:effectRef>
          <a:fontRef idx="minor">
            <a:schemeClr val="tx1"/>
          </a:fontRef>
        </p:style>
      </p:cxnSp>
      <p:sp>
        <p:nvSpPr>
          <p:cNvPr id="11" name="Textfeld 10">
            <a:extLst>
              <a:ext uri="{FF2B5EF4-FFF2-40B4-BE49-F238E27FC236}">
                <a16:creationId xmlns:a16="http://schemas.microsoft.com/office/drawing/2014/main" id="{A036BBC9-772E-C44A-AB21-AA1412B48BFA}"/>
              </a:ext>
            </a:extLst>
          </p:cNvPr>
          <p:cNvSpPr txBox="1"/>
          <p:nvPr/>
        </p:nvSpPr>
        <p:spPr bwMode="auto">
          <a:xfrm>
            <a:off x="6810250" y="2370946"/>
            <a:ext cx="1872208" cy="369332"/>
          </a:xfrm>
          <a:prstGeom prst="rect">
            <a:avLst/>
          </a:prstGeom>
          <a:noFill/>
        </p:spPr>
        <p:txBody>
          <a:bodyPr wrap="square" rtlCol="0">
            <a:spAutoFit/>
          </a:bodyPr>
          <a:lstStyle/>
          <a:p>
            <a:r>
              <a:rPr lang="de-DE" dirty="0"/>
              <a:t>Klammerauflage</a:t>
            </a:r>
          </a:p>
        </p:txBody>
      </p:sp>
      <p:cxnSp>
        <p:nvCxnSpPr>
          <p:cNvPr id="15" name="Gerade Verbindung 14">
            <a:extLst>
              <a:ext uri="{FF2B5EF4-FFF2-40B4-BE49-F238E27FC236}">
                <a16:creationId xmlns:a16="http://schemas.microsoft.com/office/drawing/2014/main" id="{6A6DB665-98DE-BF49-8E2E-A1C7E6D6BBED}"/>
              </a:ext>
            </a:extLst>
          </p:cNvPr>
          <p:cNvCxnSpPr/>
          <p:nvPr/>
        </p:nvCxnSpPr>
        <p:spPr bwMode="auto">
          <a:xfrm>
            <a:off x="7494326" y="2794500"/>
            <a:ext cx="504056" cy="241865"/>
          </a:xfrm>
          <a:prstGeom prst="line">
            <a:avLst/>
          </a:prstGeom>
        </p:spPr>
        <p:style>
          <a:lnRef idx="2">
            <a:schemeClr val="dk1"/>
          </a:lnRef>
          <a:fillRef idx="0">
            <a:schemeClr val="dk1"/>
          </a:fillRef>
          <a:effectRef idx="1">
            <a:schemeClr val="dk1"/>
          </a:effectRef>
          <a:fontRef idx="minor">
            <a:schemeClr val="tx1"/>
          </a:fontRef>
        </p:style>
      </p:cxnSp>
      <p:cxnSp>
        <p:nvCxnSpPr>
          <p:cNvPr id="17" name="Gerade Verbindung 16">
            <a:extLst>
              <a:ext uri="{FF2B5EF4-FFF2-40B4-BE49-F238E27FC236}">
                <a16:creationId xmlns:a16="http://schemas.microsoft.com/office/drawing/2014/main" id="{9A1E1D6A-EDEA-5943-ACAD-86584F05F369}"/>
              </a:ext>
            </a:extLst>
          </p:cNvPr>
          <p:cNvCxnSpPr/>
          <p:nvPr/>
        </p:nvCxnSpPr>
        <p:spPr bwMode="auto">
          <a:xfrm flipH="1">
            <a:off x="6810250" y="2794500"/>
            <a:ext cx="146472" cy="657364"/>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421681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a:xfrm>
            <a:off x="850900" y="2099732"/>
            <a:ext cx="7835900" cy="4209587"/>
          </a:xfrm>
        </p:spPr>
        <p:txBody>
          <a:bodyPr>
            <a:normAutofit fontScale="92500" lnSpcReduction="20000"/>
          </a:bodyPr>
          <a:lstStyle/>
          <a:p>
            <a:pPr marL="0" indent="0">
              <a:buNone/>
              <a:defRPr/>
            </a:pPr>
            <a:r>
              <a:rPr lang="de-DE" sz="2000" b="1" u="sng" dirty="0"/>
              <a:t>Reinigung von Zahnersatz</a:t>
            </a:r>
          </a:p>
          <a:p>
            <a:pPr marL="0" indent="0">
              <a:buNone/>
              <a:defRPr/>
            </a:pPr>
            <a:endParaRPr lang="de-DE" sz="1700" b="1" u="sng" dirty="0"/>
          </a:p>
          <a:p>
            <a:pPr>
              <a:buFont typeface="Wingdings" pitchFamily="2" charset="2"/>
              <a:buChar char="ü"/>
              <a:defRPr/>
            </a:pPr>
            <a:r>
              <a:rPr lang="de-DE" sz="1700" b="1" u="sng" dirty="0"/>
              <a:t>Kronen/</a:t>
            </a:r>
            <a:r>
              <a:rPr lang="de-DE" sz="1700" b="1" u="sng" dirty="0" err="1"/>
              <a:t>Brückenpfleiler</a:t>
            </a:r>
            <a:r>
              <a:rPr lang="de-DE" sz="1700" b="1" u="sng" dirty="0"/>
              <a:t>:</a:t>
            </a:r>
            <a:r>
              <a:rPr lang="de-DE" sz="1700" b="1" dirty="0"/>
              <a:t>	</a:t>
            </a:r>
            <a:r>
              <a:rPr lang="de-DE" sz="1700" dirty="0"/>
              <a:t>sollten, wie die natürlichen Zähne 										gereinigt werden; Interdentalreinigung</a:t>
            </a:r>
          </a:p>
          <a:p>
            <a:pPr marL="0" indent="0">
              <a:buNone/>
              <a:defRPr/>
            </a:pPr>
            <a:endParaRPr lang="de-DE" sz="1700" dirty="0"/>
          </a:p>
          <a:p>
            <a:pPr>
              <a:buFont typeface="Wingdings" pitchFamily="2" charset="2"/>
              <a:buChar char="ü"/>
              <a:defRPr/>
            </a:pPr>
            <a:r>
              <a:rPr lang="de-DE" sz="1700" b="1" u="sng" dirty="0"/>
              <a:t>Implantate:</a:t>
            </a:r>
            <a:r>
              <a:rPr lang="de-DE" sz="1700" b="1" dirty="0"/>
              <a:t>			</a:t>
            </a:r>
            <a:r>
              <a:rPr lang="de-DE" sz="1700" dirty="0"/>
              <a:t>ausgiebige Interdentalreinigung mit Superfloss </a:t>
            </a:r>
          </a:p>
          <a:p>
            <a:pPr marL="0" indent="0">
              <a:buNone/>
              <a:defRPr/>
            </a:pPr>
            <a:r>
              <a:rPr lang="de-DE" sz="1700" dirty="0"/>
              <a:t>			  			X-förmig um </a:t>
            </a:r>
            <a:r>
              <a:rPr lang="de-DE" sz="1700" dirty="0" err="1"/>
              <a:t>Abutmenthals</a:t>
            </a:r>
            <a:r>
              <a:rPr lang="de-DE" sz="1700" dirty="0"/>
              <a:t> herum</a:t>
            </a:r>
          </a:p>
          <a:p>
            <a:pPr marL="0" indent="0">
              <a:buNone/>
              <a:defRPr/>
            </a:pPr>
            <a:endParaRPr lang="de-DE" sz="1700" dirty="0"/>
          </a:p>
          <a:p>
            <a:pPr>
              <a:buFont typeface="Wingdings" pitchFamily="2" charset="2"/>
              <a:buChar char="ü"/>
              <a:defRPr/>
            </a:pPr>
            <a:r>
              <a:rPr lang="de-DE" sz="1700" b="1" u="sng" dirty="0"/>
              <a:t>Brückenglieder:</a:t>
            </a:r>
            <a:r>
              <a:rPr lang="de-DE" sz="1700" dirty="0"/>
              <a:t>		Brückenglieder sollten mit Superfloss unterhalb 							der Brückenglieder von </a:t>
            </a:r>
            <a:r>
              <a:rPr lang="de-DE" sz="1700" dirty="0" err="1"/>
              <a:t>mesial</a:t>
            </a:r>
            <a:r>
              <a:rPr lang="de-DE" sz="1700" dirty="0"/>
              <a:t> bis distal gereinigt 							werden </a:t>
            </a:r>
          </a:p>
          <a:p>
            <a:pPr>
              <a:buFont typeface="Wingdings" pitchFamily="2" charset="2"/>
              <a:buChar char="ü"/>
              <a:defRPr/>
            </a:pPr>
            <a:r>
              <a:rPr lang="de-DE" sz="1700" b="1" u="sng" dirty="0"/>
              <a:t>Herausnehmbarer</a:t>
            </a:r>
            <a:r>
              <a:rPr lang="de-DE" sz="1700" b="1" dirty="0"/>
              <a:t>		</a:t>
            </a:r>
            <a:r>
              <a:rPr lang="de-DE" sz="1700" dirty="0"/>
              <a:t>Reinigung der Mundschleimhaut </a:t>
            </a:r>
          </a:p>
          <a:p>
            <a:pPr marL="0" indent="0">
              <a:buNone/>
              <a:defRPr/>
            </a:pPr>
            <a:r>
              <a:rPr lang="de-DE" sz="1700" dirty="0"/>
              <a:t>	</a:t>
            </a:r>
            <a:r>
              <a:rPr lang="de-DE" sz="1700" b="1" u="sng" dirty="0"/>
              <a:t>Zahnersatz:</a:t>
            </a:r>
            <a:r>
              <a:rPr lang="de-DE" sz="1700" dirty="0"/>
              <a:t>			Prothesen können mit spezieller Prothesenzahnbürste 						gereinigt werden, keine scharfen Reiniger verwenden: 						Gefahr Kunststoff raut auf, oft reicht Spülmittel aus, 						evtl. Prothesenreinigung im Labor</a:t>
            </a:r>
          </a:p>
          <a:p>
            <a:pPr marL="0" indent="0">
              <a:buNone/>
              <a:defRPr/>
            </a:pPr>
            <a:endParaRPr lang="de-DE" sz="1700" dirty="0"/>
          </a:p>
          <a:p>
            <a:pPr>
              <a:buFont typeface="Wingdings" pitchFamily="2" charset="2"/>
              <a:buChar char="ü"/>
              <a:defRPr/>
            </a:pPr>
            <a:r>
              <a:rPr lang="de-DE" sz="1700" b="1" u="sng" dirty="0"/>
              <a:t>Kombinierter</a:t>
            </a:r>
            <a:r>
              <a:rPr lang="de-DE" sz="1700" b="1" dirty="0"/>
              <a:t>			</a:t>
            </a:r>
            <a:r>
              <a:rPr lang="de-DE" sz="1700" dirty="0"/>
              <a:t>Reinigung von Kronen und Primärteleskopen, 		</a:t>
            </a:r>
            <a:r>
              <a:rPr lang="de-DE" sz="1700" b="1" u="sng" dirty="0"/>
              <a:t>Zahnersatz</a:t>
            </a:r>
            <a:r>
              <a:rPr lang="de-DE" sz="1700" u="sng" dirty="0"/>
              <a:t>:</a:t>
            </a:r>
            <a:r>
              <a:rPr lang="de-DE" sz="1700" dirty="0"/>
              <a:t>			Reinigung von Klammern und Sekundärkronen mit 						Prothesenzahnbürste </a:t>
            </a:r>
          </a:p>
          <a:p>
            <a:pPr marL="0" indent="0">
              <a:buNone/>
              <a:defRPr/>
            </a:pPr>
            <a:endParaRPr lang="de-DE" sz="1600" dirty="0"/>
          </a:p>
        </p:txBody>
      </p:sp>
    </p:spTree>
    <p:extLst>
      <p:ext uri="{BB962C8B-B14F-4D97-AF65-F5344CB8AC3E}">
        <p14:creationId xmlns:p14="http://schemas.microsoft.com/office/powerpoint/2010/main" val="40238096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Reinigung von Zahnersatz</a:t>
            </a:r>
          </a:p>
          <a:p>
            <a:pPr marL="0" indent="0">
              <a:buNone/>
              <a:defRPr/>
            </a:pPr>
            <a:endParaRPr lang="de-DE" sz="1600" dirty="0"/>
          </a:p>
        </p:txBody>
      </p:sp>
      <p:pic>
        <p:nvPicPr>
          <p:cNvPr id="2" name="Grafik 1">
            <a:extLst>
              <a:ext uri="{FF2B5EF4-FFF2-40B4-BE49-F238E27FC236}">
                <a16:creationId xmlns:a16="http://schemas.microsoft.com/office/drawing/2014/main" id="{32DBEC39-C372-744F-8AD7-CC859204B40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63688" y="2492896"/>
            <a:ext cx="5001364" cy="3751023"/>
          </a:xfrm>
          <a:prstGeom prst="rect">
            <a:avLst/>
          </a:prstGeom>
        </p:spPr>
      </p:pic>
      <p:sp>
        <p:nvSpPr>
          <p:cNvPr id="3" name="Textfeld 2">
            <a:extLst>
              <a:ext uri="{FF2B5EF4-FFF2-40B4-BE49-F238E27FC236}">
                <a16:creationId xmlns:a16="http://schemas.microsoft.com/office/drawing/2014/main" id="{93E0ECD7-AA21-4747-80A8-13ADC4F1BE67}"/>
              </a:ext>
            </a:extLst>
          </p:cNvPr>
          <p:cNvSpPr txBox="1"/>
          <p:nvPr/>
        </p:nvSpPr>
        <p:spPr bwMode="auto">
          <a:xfrm>
            <a:off x="1043608" y="2516005"/>
            <a:ext cx="1944216" cy="584775"/>
          </a:xfrm>
          <a:prstGeom prst="rect">
            <a:avLst/>
          </a:prstGeom>
          <a:noFill/>
        </p:spPr>
        <p:txBody>
          <a:bodyPr wrap="square" rtlCol="0">
            <a:spAutoFit/>
          </a:bodyPr>
          <a:lstStyle/>
          <a:p>
            <a:r>
              <a:rPr lang="de-DE" sz="1600" dirty="0">
                <a:latin typeface="+mn-ea"/>
              </a:rPr>
              <a:t>Prothesen-</a:t>
            </a:r>
          </a:p>
          <a:p>
            <a:r>
              <a:rPr lang="de-DE" sz="1600" dirty="0" err="1">
                <a:latin typeface="+mn-ea"/>
              </a:rPr>
              <a:t>zahnbürste</a:t>
            </a:r>
            <a:endParaRPr lang="de-DE" sz="1600" dirty="0">
              <a:latin typeface="+mn-ea"/>
            </a:endParaRPr>
          </a:p>
        </p:txBody>
      </p:sp>
      <p:sp>
        <p:nvSpPr>
          <p:cNvPr id="6" name="Textfeld 5">
            <a:extLst>
              <a:ext uri="{FF2B5EF4-FFF2-40B4-BE49-F238E27FC236}">
                <a16:creationId xmlns:a16="http://schemas.microsoft.com/office/drawing/2014/main" id="{CD63AC2F-0F15-FF49-B1BA-97717D0B8656}"/>
              </a:ext>
            </a:extLst>
          </p:cNvPr>
          <p:cNvSpPr txBox="1"/>
          <p:nvPr/>
        </p:nvSpPr>
        <p:spPr bwMode="auto">
          <a:xfrm>
            <a:off x="3779912" y="2683659"/>
            <a:ext cx="1728192" cy="338554"/>
          </a:xfrm>
          <a:prstGeom prst="rect">
            <a:avLst/>
          </a:prstGeom>
          <a:noFill/>
        </p:spPr>
        <p:txBody>
          <a:bodyPr wrap="square" rtlCol="0">
            <a:spAutoFit/>
          </a:bodyPr>
          <a:lstStyle/>
          <a:p>
            <a:r>
              <a:rPr lang="de-DE" sz="1600" dirty="0">
                <a:latin typeface="+mn-ea"/>
              </a:rPr>
              <a:t>Zahnseide</a:t>
            </a:r>
          </a:p>
        </p:txBody>
      </p:sp>
      <p:sp>
        <p:nvSpPr>
          <p:cNvPr id="7" name="Textfeld 6">
            <a:extLst>
              <a:ext uri="{FF2B5EF4-FFF2-40B4-BE49-F238E27FC236}">
                <a16:creationId xmlns:a16="http://schemas.microsoft.com/office/drawing/2014/main" id="{BDB9B75A-D5DC-6841-90EE-0B6ACC2B1B76}"/>
              </a:ext>
            </a:extLst>
          </p:cNvPr>
          <p:cNvSpPr txBox="1"/>
          <p:nvPr/>
        </p:nvSpPr>
        <p:spPr bwMode="auto">
          <a:xfrm>
            <a:off x="6588224" y="4581128"/>
            <a:ext cx="2016224" cy="369332"/>
          </a:xfrm>
          <a:prstGeom prst="rect">
            <a:avLst/>
          </a:prstGeom>
          <a:noFill/>
        </p:spPr>
        <p:txBody>
          <a:bodyPr wrap="square" rtlCol="0">
            <a:spAutoFit/>
          </a:bodyPr>
          <a:lstStyle/>
          <a:p>
            <a:r>
              <a:rPr lang="de-DE" dirty="0"/>
              <a:t>Interdentalbürste</a:t>
            </a:r>
          </a:p>
        </p:txBody>
      </p:sp>
    </p:spTree>
    <p:extLst>
      <p:ext uri="{BB962C8B-B14F-4D97-AF65-F5344CB8AC3E}">
        <p14:creationId xmlns:p14="http://schemas.microsoft.com/office/powerpoint/2010/main" val="41376157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Inhaltsplatzhalter 2"/>
          <p:cNvSpPr>
            <a:spLocks noGrp="1"/>
          </p:cNvSpPr>
          <p:nvPr>
            <p:ph idx="1"/>
          </p:nvPr>
        </p:nvSpPr>
        <p:spPr bwMode="auto"/>
        <p:txBody>
          <a:bodyPr>
            <a:normAutofit/>
          </a:bodyPr>
          <a:lstStyle/>
          <a:p>
            <a:pPr marL="0" indent="0">
              <a:buNone/>
              <a:defRPr/>
            </a:pPr>
            <a:r>
              <a:rPr lang="de-DE" sz="2000" b="1" u="sng" dirty="0"/>
              <a:t>Versorgungsarten</a:t>
            </a:r>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r>
              <a:rPr lang="de-DE" sz="2000" dirty="0"/>
              <a:t>	</a:t>
            </a:r>
            <a:r>
              <a:rPr lang="de-DE" sz="1600" dirty="0"/>
              <a:t>	</a:t>
            </a:r>
          </a:p>
        </p:txBody>
      </p:sp>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2" name="Abgerundetes Rechteck 1">
            <a:extLst>
              <a:ext uri="{FF2B5EF4-FFF2-40B4-BE49-F238E27FC236}">
                <a16:creationId xmlns:a16="http://schemas.microsoft.com/office/drawing/2014/main" id="{3B27EB86-095B-2247-BE68-5578EAC2665B}"/>
              </a:ext>
            </a:extLst>
          </p:cNvPr>
          <p:cNvSpPr/>
          <p:nvPr/>
        </p:nvSpPr>
        <p:spPr bwMode="auto">
          <a:xfrm>
            <a:off x="1373473" y="2550654"/>
            <a:ext cx="1872208" cy="72008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latin typeface="Arial" panose="020B0604020202020204" pitchFamily="34" charset="0"/>
                <a:cs typeface="Arial" panose="020B0604020202020204" pitchFamily="34" charset="0"/>
              </a:rPr>
              <a:t>Regelversorgung</a:t>
            </a:r>
            <a:endParaRPr lang="de-DE" dirty="0">
              <a:latin typeface="Arial" panose="020B0604020202020204" pitchFamily="34" charset="0"/>
              <a:cs typeface="Arial" panose="020B0604020202020204" pitchFamily="34" charset="0"/>
            </a:endParaRPr>
          </a:p>
        </p:txBody>
      </p:sp>
      <p:sp>
        <p:nvSpPr>
          <p:cNvPr id="6" name="Abgerundetes Rechteck 5">
            <a:extLst>
              <a:ext uri="{FF2B5EF4-FFF2-40B4-BE49-F238E27FC236}">
                <a16:creationId xmlns:a16="http://schemas.microsoft.com/office/drawing/2014/main" id="{5CEA7934-3391-3E4E-9647-AA4869EFC9DA}"/>
              </a:ext>
            </a:extLst>
          </p:cNvPr>
          <p:cNvSpPr/>
          <p:nvPr/>
        </p:nvSpPr>
        <p:spPr bwMode="auto">
          <a:xfrm>
            <a:off x="5898321" y="2550654"/>
            <a:ext cx="1872208" cy="72008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latin typeface="Arial" panose="020B0604020202020204" pitchFamily="34" charset="0"/>
                <a:cs typeface="Arial" panose="020B0604020202020204" pitchFamily="34" charset="0"/>
              </a:rPr>
              <a:t>Gleichartige Versorgung</a:t>
            </a:r>
          </a:p>
        </p:txBody>
      </p:sp>
      <p:sp>
        <p:nvSpPr>
          <p:cNvPr id="7" name="Textfeld 6">
            <a:extLst>
              <a:ext uri="{FF2B5EF4-FFF2-40B4-BE49-F238E27FC236}">
                <a16:creationId xmlns:a16="http://schemas.microsoft.com/office/drawing/2014/main" id="{09983041-A19A-4D2C-8D88-21BA2677C3D2}"/>
              </a:ext>
            </a:extLst>
          </p:cNvPr>
          <p:cNvSpPr txBox="1"/>
          <p:nvPr/>
        </p:nvSpPr>
        <p:spPr bwMode="auto">
          <a:xfrm>
            <a:off x="1058672" y="3270734"/>
            <a:ext cx="3096344" cy="3046988"/>
          </a:xfrm>
          <a:prstGeom prst="rect">
            <a:avLst/>
          </a:prstGeom>
          <a:noFill/>
        </p:spPr>
        <p:txBody>
          <a:bodyPr wrap="square" rtlCol="0">
            <a:spAutoFit/>
          </a:bodyPr>
          <a:lstStyle/>
          <a:p>
            <a:r>
              <a:rPr lang="de-DE" sz="1600" dirty="0">
                <a:latin typeface="Arial" panose="020B0604020202020204" pitchFamily="34" charset="0"/>
                <a:cs typeface="Arial" panose="020B0604020202020204" pitchFamily="34" charset="0"/>
              </a:rPr>
              <a:t>Ausreichend, zweckmäßig, wirtschaftliche Versorgung</a:t>
            </a:r>
          </a:p>
          <a:p>
            <a:r>
              <a:rPr lang="de-DE" sz="1600" u="sng" dirty="0">
                <a:latin typeface="Arial" panose="020B0604020202020204" pitchFamily="34" charset="0"/>
                <a:cs typeface="Arial" panose="020B0604020202020204" pitchFamily="34" charset="0"/>
              </a:rPr>
              <a:t>Abrechnung:</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Festzuschüsse über KZV</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Zahnärztliche Leistungen über HKP</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Zahntechnische Leistungen: BEL</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Eigenanteil: Rechnung an Pat.</a:t>
            </a:r>
          </a:p>
          <a:p>
            <a:pPr marL="285750" indent="-285750">
              <a:buFont typeface="Wingdings" panose="05000000000000000000" pitchFamily="2" charset="2"/>
              <a:buChar char="ü"/>
            </a:pPr>
            <a:r>
              <a:rPr lang="de-DE" sz="1600" dirty="0"/>
              <a:t>Begleitleistungen über Versichertenkarte</a:t>
            </a:r>
            <a:endParaRPr lang="de-DE" sz="1600" dirty="0">
              <a:latin typeface="Arial" panose="020B0604020202020204" pitchFamily="34" charset="0"/>
              <a:cs typeface="Arial" panose="020B0604020202020204" pitchFamily="34" charset="0"/>
            </a:endParaRPr>
          </a:p>
        </p:txBody>
      </p:sp>
      <p:sp>
        <p:nvSpPr>
          <p:cNvPr id="8" name="Textfeld 7">
            <a:extLst>
              <a:ext uri="{FF2B5EF4-FFF2-40B4-BE49-F238E27FC236}">
                <a16:creationId xmlns:a16="http://schemas.microsoft.com/office/drawing/2014/main" id="{0E89B6D9-8A28-41A0-BEC5-34F83E3E98D5}"/>
              </a:ext>
            </a:extLst>
          </p:cNvPr>
          <p:cNvSpPr txBox="1"/>
          <p:nvPr/>
        </p:nvSpPr>
        <p:spPr bwMode="auto">
          <a:xfrm>
            <a:off x="4988986" y="3295348"/>
            <a:ext cx="3697814" cy="2554545"/>
          </a:xfrm>
          <a:prstGeom prst="rect">
            <a:avLst/>
          </a:prstGeom>
          <a:noFill/>
        </p:spPr>
        <p:txBody>
          <a:bodyPr wrap="square" rtlCol="0">
            <a:spAutoFit/>
          </a:bodyPr>
          <a:lstStyle/>
          <a:p>
            <a:r>
              <a:rPr lang="de-DE" sz="1600" dirty="0">
                <a:latin typeface="Arial" panose="020B0604020202020204" pitchFamily="34" charset="0"/>
                <a:cs typeface="Arial" panose="020B0604020202020204" pitchFamily="34" charset="0"/>
              </a:rPr>
              <a:t>Regelleistung + zusätzliche Leistungen</a:t>
            </a:r>
          </a:p>
          <a:p>
            <a:r>
              <a:rPr lang="de-DE" sz="1600" dirty="0">
                <a:latin typeface="Arial" panose="020B0604020202020204" pitchFamily="34" charset="0"/>
                <a:cs typeface="Arial" panose="020B0604020202020204" pitchFamily="34" charset="0"/>
              </a:rPr>
              <a:t> </a:t>
            </a:r>
            <a:r>
              <a:rPr lang="de-DE" sz="1600" u="sng" dirty="0">
                <a:latin typeface="Arial" panose="020B0604020202020204" pitchFamily="34" charset="0"/>
                <a:cs typeface="Arial" panose="020B0604020202020204" pitchFamily="34" charset="0"/>
              </a:rPr>
              <a:t>Abrechnung:</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Festzuschüsse über KZV</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Leistungen für RV über HKP</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Zahnärztliche Leistungen der Gleichartigen Versorgung: GOZ</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zahntechnische Leistungen der RV: BEL</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gleichartige Versorgung: BEB</a:t>
            </a:r>
          </a:p>
          <a:p>
            <a:pPr marL="285750" indent="-285750">
              <a:buFont typeface="Wingdings" panose="05000000000000000000" pitchFamily="2" charset="2"/>
              <a:buChar char="ü"/>
            </a:pPr>
            <a:r>
              <a:rPr lang="de-DE" sz="1600" dirty="0">
                <a:latin typeface="Arial" panose="020B0604020202020204" pitchFamily="34" charset="0"/>
                <a:cs typeface="Arial" panose="020B0604020202020204" pitchFamily="34" charset="0"/>
              </a:rPr>
              <a:t>Eigenanteil: Rechnung an Pat.</a:t>
            </a:r>
          </a:p>
        </p:txBody>
      </p:sp>
      <p:sp>
        <p:nvSpPr>
          <p:cNvPr id="9" name="Textfeld 8">
            <a:extLst>
              <a:ext uri="{FF2B5EF4-FFF2-40B4-BE49-F238E27FC236}">
                <a16:creationId xmlns:a16="http://schemas.microsoft.com/office/drawing/2014/main" id="{A1B7CAAA-4430-4EB4-8650-012ACEC666E3}"/>
              </a:ext>
            </a:extLst>
          </p:cNvPr>
          <p:cNvSpPr txBox="1"/>
          <p:nvPr/>
        </p:nvSpPr>
        <p:spPr bwMode="auto">
          <a:xfrm>
            <a:off x="3430627" y="5526727"/>
            <a:ext cx="1448775" cy="646331"/>
          </a:xfrm>
          <a:prstGeom prst="rect">
            <a:avLst/>
          </a:prstGeom>
          <a:noFill/>
        </p:spPr>
        <p:txBody>
          <a:bodyPr wrap="square" rtlCol="0">
            <a:spAutoFit/>
          </a:bodyPr>
          <a:lstStyle/>
          <a:p>
            <a:r>
              <a:rPr lang="de-DE" dirty="0">
                <a:solidFill>
                  <a:schemeClr val="accent6">
                    <a:lumMod val="75000"/>
                  </a:schemeClr>
                </a:solidFill>
              </a:rPr>
              <a:t>Beispiel: 16 NEM Krone</a:t>
            </a:r>
          </a:p>
        </p:txBody>
      </p:sp>
      <p:sp>
        <p:nvSpPr>
          <p:cNvPr id="10" name="Textfeld 9">
            <a:extLst>
              <a:ext uri="{FF2B5EF4-FFF2-40B4-BE49-F238E27FC236}">
                <a16:creationId xmlns:a16="http://schemas.microsoft.com/office/drawing/2014/main" id="{6195DF98-FC49-4948-B8BE-CB50F11CDFA3}"/>
              </a:ext>
            </a:extLst>
          </p:cNvPr>
          <p:cNvSpPr txBox="1"/>
          <p:nvPr/>
        </p:nvSpPr>
        <p:spPr bwMode="auto">
          <a:xfrm>
            <a:off x="5568565" y="5802718"/>
            <a:ext cx="2649232" cy="646331"/>
          </a:xfrm>
          <a:prstGeom prst="rect">
            <a:avLst/>
          </a:prstGeom>
          <a:noFill/>
        </p:spPr>
        <p:txBody>
          <a:bodyPr wrap="square" rtlCol="0">
            <a:spAutoFit/>
          </a:bodyPr>
          <a:lstStyle/>
          <a:p>
            <a:r>
              <a:rPr lang="de-DE" dirty="0">
                <a:solidFill>
                  <a:schemeClr val="accent6">
                    <a:lumMod val="75000"/>
                  </a:schemeClr>
                </a:solidFill>
              </a:rPr>
              <a:t>Beispiel: vollverblendete Krone</a:t>
            </a:r>
          </a:p>
        </p:txBody>
      </p:sp>
    </p:spTree>
    <p:extLst>
      <p:ext uri="{BB962C8B-B14F-4D97-AF65-F5344CB8AC3E}">
        <p14:creationId xmlns:p14="http://schemas.microsoft.com/office/powerpoint/2010/main" val="38077034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32500" lnSpcReduction="20000"/>
          </a:bodyPr>
          <a:lstStyle/>
          <a:p>
            <a:pPr marL="0" indent="0">
              <a:buNone/>
              <a:defRPr/>
            </a:pPr>
            <a:r>
              <a:rPr lang="de-DE" sz="6200" b="1" u="sng" dirty="0"/>
              <a:t>Versorgungsarten (nicht prüfungsrelevant)</a:t>
            </a:r>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2000" dirty="0"/>
          </a:p>
          <a:p>
            <a:pPr marL="0" indent="0">
              <a:buNone/>
              <a:defRPr/>
            </a:pPr>
            <a:endParaRPr lang="de-DE" sz="4000" dirty="0"/>
          </a:p>
          <a:p>
            <a:pPr>
              <a:buFont typeface="Wingdings" pitchFamily="2" charset="2"/>
              <a:buChar char="ü"/>
              <a:defRPr/>
            </a:pPr>
            <a:r>
              <a:rPr lang="de-DE" sz="4900" dirty="0"/>
              <a:t>Andere Art des Zahnersatzes wird für diesen Befund gewählt</a:t>
            </a:r>
          </a:p>
          <a:p>
            <a:pPr marL="0" indent="0">
              <a:buNone/>
              <a:defRPr/>
            </a:pPr>
            <a:endParaRPr lang="de-DE" sz="4900" dirty="0"/>
          </a:p>
          <a:p>
            <a:pPr>
              <a:buClr>
                <a:schemeClr val="tx1"/>
              </a:buClr>
              <a:buFont typeface="Wingdings" pitchFamily="2" charset="2"/>
              <a:buChar char="ü"/>
              <a:defRPr/>
            </a:pPr>
            <a:r>
              <a:rPr lang="de-DE" sz="4900" dirty="0" err="1">
                <a:solidFill>
                  <a:schemeClr val="accent6">
                    <a:lumMod val="75000"/>
                  </a:schemeClr>
                </a:solidFill>
              </a:rPr>
              <a:t>z.B</a:t>
            </a:r>
            <a:r>
              <a:rPr lang="de-DE" sz="4900" dirty="0">
                <a:solidFill>
                  <a:schemeClr val="accent6">
                    <a:lumMod val="75000"/>
                  </a:schemeClr>
                </a:solidFill>
              </a:rPr>
              <a:t>: Pat. entscheidet sich gegen herausnehmbaren Zahnersatz (Modellgussprothese) und wählt festsitzenden Zahnersatz in Form von Brücken</a:t>
            </a:r>
          </a:p>
          <a:p>
            <a:pPr>
              <a:buFont typeface="Wingdings" pitchFamily="2" charset="2"/>
              <a:buChar char="ü"/>
              <a:defRPr/>
            </a:pPr>
            <a:endParaRPr lang="de-DE" sz="4900" dirty="0"/>
          </a:p>
          <a:p>
            <a:pPr>
              <a:buFont typeface="Wingdings" pitchFamily="2" charset="2"/>
              <a:buChar char="ü"/>
              <a:defRPr/>
            </a:pPr>
            <a:r>
              <a:rPr lang="de-DE" sz="4900" dirty="0"/>
              <a:t>Abrechnung aller Leistungen erfolgt über GOZ und BEB </a:t>
            </a:r>
          </a:p>
          <a:p>
            <a:pPr>
              <a:buFont typeface="Wingdings" pitchFamily="2" charset="2"/>
              <a:buChar char="ü"/>
              <a:defRPr/>
            </a:pPr>
            <a:endParaRPr lang="de-DE" sz="4900" dirty="0"/>
          </a:p>
          <a:p>
            <a:pPr>
              <a:buFont typeface="Wingdings" pitchFamily="2" charset="2"/>
              <a:buChar char="ü"/>
              <a:defRPr/>
            </a:pPr>
            <a:r>
              <a:rPr lang="de-DE" sz="4900" dirty="0"/>
              <a:t>Anspruch auf Festzuschüsse der eigentlichen RV wird gegeben. Erfolgt als Direktabrechnung mit dem Patienten, nach Einreichung erhält der Patient einen Zuschuss von der GKV</a:t>
            </a:r>
          </a:p>
          <a:p>
            <a:pPr marL="0" indent="0">
              <a:buNone/>
              <a:defRPr/>
            </a:pPr>
            <a:endParaRPr lang="de-DE" sz="4900" dirty="0"/>
          </a:p>
          <a:p>
            <a:pPr>
              <a:buFont typeface="Wingdings" pitchFamily="2" charset="2"/>
              <a:buChar char="ü"/>
              <a:defRPr/>
            </a:pPr>
            <a:r>
              <a:rPr lang="de-DE" sz="4900" dirty="0"/>
              <a:t> keine Abrechnung über KZV möglich</a:t>
            </a:r>
          </a:p>
          <a:p>
            <a:pPr marL="0" indent="0">
              <a:buNone/>
              <a:defRPr/>
            </a:pPr>
            <a:endParaRPr lang="de-DE" sz="1600" dirty="0"/>
          </a:p>
        </p:txBody>
      </p:sp>
      <p:sp>
        <p:nvSpPr>
          <p:cNvPr id="7" name="Abgerundetes Rechteck 6">
            <a:extLst>
              <a:ext uri="{FF2B5EF4-FFF2-40B4-BE49-F238E27FC236}">
                <a16:creationId xmlns:a16="http://schemas.microsoft.com/office/drawing/2014/main" id="{765F7159-E467-2E49-ABEA-BDC8B60B38ED}"/>
              </a:ext>
            </a:extLst>
          </p:cNvPr>
          <p:cNvSpPr/>
          <p:nvPr/>
        </p:nvSpPr>
        <p:spPr bwMode="auto">
          <a:xfrm>
            <a:off x="3635896" y="2492896"/>
            <a:ext cx="1872208" cy="72008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latin typeface="Arial" panose="020B0604020202020204" pitchFamily="34" charset="0"/>
                <a:cs typeface="Arial" panose="020B0604020202020204" pitchFamily="34" charset="0"/>
              </a:rPr>
              <a:t>Andersartige Versorgung</a:t>
            </a:r>
          </a:p>
        </p:txBody>
      </p:sp>
    </p:spTree>
    <p:extLst>
      <p:ext uri="{BB962C8B-B14F-4D97-AF65-F5344CB8AC3E}">
        <p14:creationId xmlns:p14="http://schemas.microsoft.com/office/powerpoint/2010/main" val="379478716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Rechtliche Grundlagen für die Versorgung mit Zahnersatz: Sozialgesetzbuch V :</a:t>
            </a:r>
          </a:p>
          <a:p>
            <a:pPr marL="0" indent="0">
              <a:buNone/>
              <a:defRPr/>
            </a:pPr>
            <a:endParaRPr lang="de-DE" sz="2000" b="1" u="sng" dirty="0"/>
          </a:p>
          <a:p>
            <a:pPr>
              <a:buFont typeface="Wingdings" panose="05000000000000000000" pitchFamily="2" charset="2"/>
              <a:buChar char="ü"/>
              <a:defRPr/>
            </a:pPr>
            <a:r>
              <a:rPr lang="de-DE" sz="1600" dirty="0"/>
              <a:t>§12 Wirtschaftlichkeitsgebot</a:t>
            </a:r>
          </a:p>
          <a:p>
            <a:pPr>
              <a:buFont typeface="Wingdings" panose="05000000000000000000" pitchFamily="2" charset="2"/>
              <a:buChar char="ü"/>
              <a:defRPr/>
            </a:pPr>
            <a:r>
              <a:rPr lang="de-DE" sz="1600" dirty="0"/>
              <a:t>§28 Ärztliche und Zahnärztliche Behandlung: </a:t>
            </a:r>
          </a:p>
          <a:p>
            <a:pPr>
              <a:buFont typeface="Wingdings" panose="05000000000000000000" pitchFamily="2" charset="2"/>
              <a:buChar char="ü"/>
              <a:defRPr/>
            </a:pPr>
            <a:r>
              <a:rPr lang="de-DE" sz="1600" dirty="0"/>
              <a:t>§55 Zahnersatz, Leistungsanspruch</a:t>
            </a:r>
          </a:p>
          <a:p>
            <a:pPr>
              <a:buFont typeface="Wingdings" panose="05000000000000000000" pitchFamily="2" charset="2"/>
              <a:buChar char="ü"/>
              <a:defRPr/>
            </a:pPr>
            <a:r>
              <a:rPr lang="de-DE" sz="1600" dirty="0"/>
              <a:t>§56 Festsetzung der Regelversorgung</a:t>
            </a:r>
          </a:p>
          <a:p>
            <a:pPr>
              <a:buFont typeface="Wingdings" panose="05000000000000000000" pitchFamily="2" charset="2"/>
              <a:buChar char="ü"/>
              <a:defRPr/>
            </a:pPr>
            <a:r>
              <a:rPr lang="de-DE" sz="1600" dirty="0"/>
              <a:t>§62 Härtefallregelung</a:t>
            </a:r>
          </a:p>
          <a:p>
            <a:pPr>
              <a:buFont typeface="Wingdings" panose="05000000000000000000" pitchFamily="2" charset="2"/>
              <a:buChar char="ü"/>
              <a:defRPr/>
            </a:pPr>
            <a:r>
              <a:rPr lang="de-DE" sz="1600" dirty="0"/>
              <a:t>§87 Bundesmantelvertrag, BEMA</a:t>
            </a:r>
          </a:p>
          <a:p>
            <a:pPr>
              <a:buFont typeface="Wingdings" panose="05000000000000000000" pitchFamily="2" charset="2"/>
              <a:buChar char="ü"/>
              <a:defRPr/>
            </a:pPr>
            <a:r>
              <a:rPr lang="de-DE" sz="1600" dirty="0"/>
              <a:t>§88 Bundeseinheitliches Leistungsverzeichnis BEL II</a:t>
            </a:r>
          </a:p>
          <a:p>
            <a:pPr>
              <a:buFont typeface="Wingdings" panose="05000000000000000000" pitchFamily="2" charset="2"/>
              <a:buChar char="ü"/>
              <a:defRPr/>
            </a:pPr>
            <a:r>
              <a:rPr lang="de-DE" sz="1600" dirty="0"/>
              <a:t>§92 Richtlinien der Bundesausschüsse</a:t>
            </a:r>
          </a:p>
          <a:p>
            <a:pPr>
              <a:buFont typeface="Wingdings" panose="05000000000000000000" pitchFamily="2" charset="2"/>
              <a:buChar char="ü"/>
              <a:defRPr/>
            </a:pPr>
            <a:r>
              <a:rPr lang="de-DE" sz="1600" dirty="0"/>
              <a:t>§135 Bewertung von Untersuchungs- und Behandlungsmethoden</a:t>
            </a:r>
          </a:p>
          <a:p>
            <a:pPr>
              <a:buFont typeface="Wingdings" panose="05000000000000000000" pitchFamily="2" charset="2"/>
              <a:buChar char="ü"/>
              <a:defRPr/>
            </a:pPr>
            <a:r>
              <a:rPr lang="de-DE" sz="1600" dirty="0"/>
              <a:t>§136a Qualitätssicherung in ausgewählten Bereichen</a:t>
            </a:r>
          </a:p>
          <a:p>
            <a:pPr marL="0" indent="0">
              <a:buNone/>
              <a:defRPr/>
            </a:pPr>
            <a:endParaRPr lang="de-DE" sz="1600" dirty="0"/>
          </a:p>
          <a:p>
            <a:pPr marL="0" indent="0">
              <a:buNone/>
              <a:defRPr/>
            </a:pPr>
            <a:endParaRPr lang="de-DE" sz="1600" dirty="0"/>
          </a:p>
        </p:txBody>
      </p:sp>
    </p:spTree>
    <p:extLst>
      <p:ext uri="{BB962C8B-B14F-4D97-AF65-F5344CB8AC3E}">
        <p14:creationId xmlns:p14="http://schemas.microsoft.com/office/powerpoint/2010/main" val="16824550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Das Bonusheft §55</a:t>
            </a:r>
          </a:p>
          <a:p>
            <a:pPr>
              <a:buFont typeface="Wingdings" pitchFamily="2" charset="2"/>
              <a:buChar char="ü"/>
              <a:defRPr/>
            </a:pPr>
            <a:r>
              <a:rPr lang="de-DE" sz="1600" dirty="0"/>
              <a:t>Nachweis über regelmäßigen Zahnarztbesuch</a:t>
            </a:r>
            <a:endParaRPr sz="1600" dirty="0"/>
          </a:p>
          <a:p>
            <a:pPr>
              <a:buFont typeface="Wingdings" pitchFamily="2" charset="2"/>
              <a:buChar char="ü"/>
              <a:defRPr/>
            </a:pPr>
            <a:r>
              <a:rPr lang="de-DE" sz="1600" dirty="0"/>
              <a:t>für Mitglieder der gesetzlichen Krankenkasse</a:t>
            </a:r>
          </a:p>
          <a:p>
            <a:pPr>
              <a:buFont typeface="Wingdings" pitchFamily="2" charset="2"/>
              <a:buChar char="ü"/>
              <a:defRPr/>
            </a:pPr>
            <a:r>
              <a:rPr lang="de-DE" sz="1600" dirty="0"/>
              <a:t>erhöht den Zuschuss zu den Kosten für Zahnersatz</a:t>
            </a:r>
          </a:p>
          <a:p>
            <a:pPr marL="0" indent="0">
              <a:buNone/>
              <a:defRPr/>
            </a:pPr>
            <a:endParaRPr lang="de-DE" sz="1600" dirty="0"/>
          </a:p>
          <a:p>
            <a:pPr>
              <a:buFont typeface="Wingdings" pitchFamily="2" charset="2"/>
              <a:buChar char="ü"/>
              <a:defRPr/>
            </a:pPr>
            <a:r>
              <a:rPr lang="de-DE" sz="1600" dirty="0">
                <a:solidFill>
                  <a:schemeClr val="accent6">
                    <a:lumMod val="75000"/>
                  </a:schemeClr>
                </a:solidFill>
              </a:rPr>
              <a:t>Pat.=	&gt; 18 Jahre: 1x im Jahr 01- Untersuchung</a:t>
            </a:r>
          </a:p>
          <a:p>
            <a:pPr marL="0" indent="0">
              <a:buNone/>
              <a:defRPr/>
            </a:pPr>
            <a:r>
              <a:rPr lang="de-DE" sz="1600" dirty="0">
                <a:solidFill>
                  <a:schemeClr val="accent6">
                    <a:lumMod val="75000"/>
                  </a:schemeClr>
                </a:solidFill>
              </a:rPr>
              <a:t>		6-18 Jahre: 2x im Jahr (je Kalenderhalbjahr) für 01 und IP-Maßnahmen</a:t>
            </a:r>
          </a:p>
          <a:p>
            <a:pPr marL="0" indent="0">
              <a:buNone/>
              <a:defRPr/>
            </a:pPr>
            <a:endParaRPr lang="de-DE" sz="1600" dirty="0"/>
          </a:p>
          <a:p>
            <a:pPr marL="0" indent="0">
              <a:buNone/>
              <a:defRPr/>
            </a:pPr>
            <a:r>
              <a:rPr lang="de-DE" sz="1600" dirty="0"/>
              <a:t>Lückenloses Bonusheft (aktuelles Jahr wird nicht mitgerechnet):</a:t>
            </a:r>
          </a:p>
          <a:p>
            <a:pPr marL="0" indent="0">
              <a:buNone/>
              <a:defRPr/>
            </a:pPr>
            <a:endParaRPr lang="de-DE" sz="1600" dirty="0"/>
          </a:p>
          <a:p>
            <a:pPr marL="0" indent="0">
              <a:buNone/>
              <a:defRPr/>
            </a:pPr>
            <a:r>
              <a:rPr lang="de-DE" sz="1600" dirty="0"/>
              <a:t>über 5 Jahre Erhöhung des Festzuschusses auf					 70 %</a:t>
            </a:r>
          </a:p>
          <a:p>
            <a:pPr marL="0" indent="0">
              <a:buNone/>
              <a:defRPr/>
            </a:pPr>
            <a:r>
              <a:rPr lang="de-DE" sz="1600" dirty="0"/>
              <a:t>über 10 Jahre:												 75 % </a:t>
            </a:r>
          </a:p>
          <a:p>
            <a:pPr marL="0" indent="0">
              <a:buNone/>
              <a:defRPr/>
            </a:pPr>
            <a:endParaRPr lang="de-DE" sz="1600" dirty="0"/>
          </a:p>
          <a:p>
            <a:pPr marL="0" indent="0">
              <a:buNone/>
              <a:defRPr/>
            </a:pPr>
            <a:r>
              <a:rPr lang="de-DE" sz="1600" dirty="0"/>
              <a:t>Es ist Aufgabe des Patienten an den Kontrolltermin + an den Eintrag ins Bonusheft zu denken</a:t>
            </a:r>
          </a:p>
        </p:txBody>
      </p:sp>
      <p:pic>
        <p:nvPicPr>
          <p:cNvPr id="3" name="Grafik 2">
            <a:extLst>
              <a:ext uri="{FF2B5EF4-FFF2-40B4-BE49-F238E27FC236}">
                <a16:creationId xmlns:a16="http://schemas.microsoft.com/office/drawing/2014/main" id="{8661CC5E-6CE9-AA48-86EA-75C752E700B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50231" y="1556792"/>
            <a:ext cx="1417804" cy="1944216"/>
          </a:xfrm>
          <a:prstGeom prst="rect">
            <a:avLst/>
          </a:prstGeom>
        </p:spPr>
      </p:pic>
    </p:spTree>
    <p:extLst>
      <p:ext uri="{BB962C8B-B14F-4D97-AF65-F5344CB8AC3E}">
        <p14:creationId xmlns:p14="http://schemas.microsoft.com/office/powerpoint/2010/main" val="19846978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lnSpcReduction="10000"/>
          </a:bodyPr>
          <a:lstStyle/>
          <a:p>
            <a:pPr marL="0" indent="0">
              <a:buNone/>
              <a:defRPr/>
            </a:pPr>
            <a:r>
              <a:rPr lang="de-DE" sz="2000" b="1" u="sng" dirty="0"/>
              <a:t>Härtefallantrag §62</a:t>
            </a:r>
          </a:p>
          <a:p>
            <a:pPr marL="0" indent="0">
              <a:buNone/>
              <a:defRPr/>
            </a:pPr>
            <a:r>
              <a:rPr lang="de-DE" sz="2000" b="1" u="sng" dirty="0"/>
              <a:t>(</a:t>
            </a:r>
            <a:r>
              <a:rPr lang="de-DE" sz="2000" u="sng" dirty="0"/>
              <a:t>Bewilligung über die zuständige Krankenkasse</a:t>
            </a:r>
            <a:r>
              <a:rPr lang="de-DE" sz="2000" b="1" u="sng" dirty="0"/>
              <a:t>)</a:t>
            </a:r>
            <a:endParaRPr sz="2000" b="1" u="sng" dirty="0"/>
          </a:p>
          <a:p>
            <a:pPr marL="0" indent="0">
              <a:buNone/>
              <a:defRPr/>
            </a:pPr>
            <a:endParaRPr lang="de-DE" dirty="0"/>
          </a:p>
          <a:p>
            <a:pPr>
              <a:buFont typeface="Wingdings" panose="05000000000000000000" pitchFamily="2" charset="2"/>
              <a:buChar char="ü"/>
              <a:defRPr/>
            </a:pPr>
            <a:r>
              <a:rPr lang="de-DE" sz="1600" dirty="0"/>
              <a:t>Kostenfreie Zahnersatzversorgung (für die Regelversorgung) für Versicherte mit geringem Einkommen</a:t>
            </a:r>
          </a:p>
          <a:p>
            <a:pPr>
              <a:buFont typeface="Wingdings" panose="05000000000000000000" pitchFamily="2" charset="2"/>
              <a:buChar char="ü"/>
              <a:defRPr/>
            </a:pPr>
            <a:r>
              <a:rPr lang="de-DE" sz="1600" dirty="0"/>
              <a:t>Festzuschuss von 100% auf die Regelversorgung</a:t>
            </a:r>
          </a:p>
          <a:p>
            <a:pPr>
              <a:buFont typeface="Wingdings" panose="05000000000000000000" pitchFamily="2" charset="2"/>
              <a:buChar char="ü"/>
              <a:defRPr/>
            </a:pPr>
            <a:r>
              <a:rPr lang="de-DE" sz="1600" dirty="0"/>
              <a:t>Über die Regelversorgung hinausgehende Versorgung: doppelter Festzuschuss</a:t>
            </a:r>
          </a:p>
          <a:p>
            <a:pPr marL="0" indent="0">
              <a:buNone/>
              <a:defRPr/>
            </a:pPr>
            <a:endParaRPr lang="de-DE" sz="1600" dirty="0"/>
          </a:p>
          <a:p>
            <a:pPr marL="0" indent="0">
              <a:buNone/>
              <a:defRPr/>
            </a:pPr>
            <a:r>
              <a:rPr lang="de-DE" sz="1600" dirty="0"/>
              <a:t>Für das Jahr 2022 liegt die monatliche Einkommensgrenze:</a:t>
            </a:r>
          </a:p>
          <a:p>
            <a:pPr fontAlgn="base">
              <a:buFont typeface="Wingdings" pitchFamily="2" charset="2"/>
              <a:buChar char="ü"/>
            </a:pPr>
            <a:r>
              <a:rPr lang="de-DE" sz="1600" dirty="0"/>
              <a:t>Alleinstehende 1.316,00 Euro</a:t>
            </a:r>
          </a:p>
          <a:p>
            <a:pPr fontAlgn="base">
              <a:buFont typeface="Wingdings" pitchFamily="2" charset="2"/>
              <a:buChar char="ü"/>
            </a:pPr>
            <a:r>
              <a:rPr lang="de-DE" sz="1600" dirty="0"/>
              <a:t>mit einem Angehörigen 1.809,50 Euro</a:t>
            </a:r>
          </a:p>
          <a:p>
            <a:pPr fontAlgn="base">
              <a:buFont typeface="Wingdings" pitchFamily="2" charset="2"/>
              <a:buChar char="ü"/>
            </a:pPr>
            <a:r>
              <a:rPr lang="de-DE" sz="1600" dirty="0"/>
              <a:t>jeder weitere Angehörige zusätzliche 329,00 Euro.</a:t>
            </a:r>
          </a:p>
          <a:p>
            <a:pPr fontAlgn="base">
              <a:buFont typeface="Wingdings" pitchFamily="2" charset="2"/>
              <a:buChar char="ü"/>
            </a:pPr>
            <a:endParaRPr lang="de-DE" sz="1600" dirty="0"/>
          </a:p>
          <a:p>
            <a:pPr marL="0" indent="0" fontAlgn="base">
              <a:buNone/>
            </a:pPr>
            <a:r>
              <a:rPr lang="de-DE" sz="1600" u="sng" dirty="0"/>
              <a:t>Gleitende Härtefallregelung:</a:t>
            </a:r>
          </a:p>
          <a:p>
            <a:pPr marL="0" indent="0" fontAlgn="base">
              <a:buNone/>
            </a:pPr>
            <a:r>
              <a:rPr lang="de-DE" sz="1600" dirty="0"/>
              <a:t>Monatliches Einkommen liegt nur geringfügig über dieser Einkommensgrenze:</a:t>
            </a:r>
          </a:p>
          <a:p>
            <a:pPr marL="0" indent="0" fontAlgn="base">
              <a:buNone/>
            </a:pPr>
            <a:r>
              <a:rPr lang="de-DE" sz="1600" dirty="0"/>
              <a:t>Einfacher Festzuschuss + weiterer Betrag zur Zahnersatz Regelversorgung</a:t>
            </a:r>
          </a:p>
          <a:p>
            <a:pPr marL="0" indent="0">
              <a:buNone/>
              <a:defRPr/>
            </a:pPr>
            <a:endParaRPr lang="de-DE" dirty="0"/>
          </a:p>
        </p:txBody>
      </p:sp>
    </p:spTree>
    <p:extLst>
      <p:ext uri="{BB962C8B-B14F-4D97-AF65-F5344CB8AC3E}">
        <p14:creationId xmlns:p14="http://schemas.microsoft.com/office/powerpoint/2010/main" val="31613915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Leistungsabrechnung mit den jeweiligen Kostenträgern für die unterschiedlichen prothetischen Behandlungen </a:t>
            </a:r>
          </a:p>
          <a:p>
            <a:pPr marL="0" indent="0">
              <a:buNone/>
              <a:defRPr/>
            </a:pPr>
            <a:r>
              <a:rPr lang="de-DE" sz="2000" b="1" u="sng" dirty="0"/>
              <a:t>(Befundklasse 1 bis 4) / BEMA Teil 5</a:t>
            </a:r>
          </a:p>
          <a:p>
            <a:pPr marL="0" indent="0">
              <a:buNone/>
              <a:defRPr/>
            </a:pPr>
            <a:endParaRPr lang="de-DE" sz="2000" b="1" u="sng" dirty="0"/>
          </a:p>
          <a:p>
            <a:pPr>
              <a:buFont typeface="Wingdings" pitchFamily="2" charset="2"/>
              <a:buChar char="ü"/>
              <a:defRPr/>
            </a:pPr>
            <a:r>
              <a:rPr lang="de-DE" sz="1600" dirty="0"/>
              <a:t>Kosten werden nicht in vollem Umfang von der gesetzlichen Versicherung übernommen:</a:t>
            </a:r>
          </a:p>
          <a:p>
            <a:pPr marL="0" indent="0">
              <a:buNone/>
              <a:defRPr/>
            </a:pPr>
            <a:endParaRPr lang="de-DE" sz="1600" dirty="0"/>
          </a:p>
          <a:p>
            <a:pPr>
              <a:buFont typeface="Wingdings" pitchFamily="2" charset="2"/>
              <a:buChar char="ü"/>
              <a:defRPr/>
            </a:pPr>
            <a:r>
              <a:rPr lang="de-DE" sz="1600" dirty="0"/>
              <a:t>60% der Regelversorgung werden von der GKV übernommen (zzgl. Bonusregelungen bis zu 75%)</a:t>
            </a:r>
          </a:p>
          <a:p>
            <a:pPr marL="0" indent="0">
              <a:buNone/>
              <a:defRPr/>
            </a:pPr>
            <a:r>
              <a:rPr lang="de-DE" sz="1600" dirty="0"/>
              <a:t>      40% müssen von den Patienten selbst getragen werden</a:t>
            </a:r>
          </a:p>
          <a:p>
            <a:pPr marL="0" indent="0">
              <a:buNone/>
              <a:defRPr/>
            </a:pPr>
            <a:r>
              <a:rPr lang="de-DE" sz="1600" dirty="0"/>
              <a:t>     (Ausnahme: Härtefallregelung)</a:t>
            </a:r>
          </a:p>
          <a:p>
            <a:pPr marL="0" indent="0">
              <a:buNone/>
              <a:defRPr/>
            </a:pPr>
            <a:endParaRPr lang="de-DE" sz="1600" dirty="0"/>
          </a:p>
          <a:p>
            <a:pPr>
              <a:buFont typeface="Wingdings" pitchFamily="2" charset="2"/>
              <a:buChar char="ü"/>
              <a:defRPr/>
            </a:pPr>
            <a:r>
              <a:rPr lang="de-DE" sz="1600" dirty="0"/>
              <a:t>Genehmigungspflichtig über den Heil- und Kostenplan</a:t>
            </a:r>
          </a:p>
          <a:p>
            <a:pPr marL="0" indent="0">
              <a:buNone/>
              <a:defRPr/>
            </a:pPr>
            <a:endParaRPr lang="de-DE" sz="1600" dirty="0"/>
          </a:p>
          <a:p>
            <a:pPr>
              <a:buFont typeface="Wingdings" pitchFamily="2" charset="2"/>
              <a:buChar char="ü"/>
              <a:defRPr/>
            </a:pPr>
            <a:r>
              <a:rPr lang="de-DE" sz="1600" dirty="0"/>
              <a:t>Befundorientierter Festzuschuss, einschließlich Material- und Laborkosten</a:t>
            </a:r>
          </a:p>
          <a:p>
            <a:pPr marL="0" indent="0">
              <a:buNone/>
              <a:defRPr/>
            </a:pPr>
            <a:endParaRPr lang="de-DE" dirty="0"/>
          </a:p>
        </p:txBody>
      </p:sp>
    </p:spTree>
    <p:extLst>
      <p:ext uri="{BB962C8B-B14F-4D97-AF65-F5344CB8AC3E}">
        <p14:creationId xmlns:p14="http://schemas.microsoft.com/office/powerpoint/2010/main" val="31783060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Anfallende Begleitleistungen </a:t>
            </a:r>
          </a:p>
          <a:p>
            <a:pPr marL="0" indent="0">
              <a:buNone/>
              <a:defRPr/>
            </a:pPr>
            <a:r>
              <a:rPr lang="de-DE" sz="2000" b="1" u="sng" dirty="0"/>
              <a:t>(Abrechnung über Versichertenkarte)</a:t>
            </a:r>
          </a:p>
          <a:p>
            <a:pPr marL="0" indent="0">
              <a:buNone/>
              <a:defRPr/>
            </a:pPr>
            <a:endParaRPr lang="de-DE" sz="2000" b="1" u="sng" dirty="0"/>
          </a:p>
          <a:p>
            <a:pPr>
              <a:buFont typeface="Wingdings" pitchFamily="2" charset="2"/>
              <a:buChar char="ü"/>
              <a:defRPr/>
            </a:pPr>
            <a:r>
              <a:rPr lang="de-DE" sz="1600" dirty="0"/>
              <a:t>Röntgenleistungen mit der Begründung 5</a:t>
            </a:r>
          </a:p>
          <a:p>
            <a:pPr>
              <a:buFont typeface="Wingdings" pitchFamily="2" charset="2"/>
              <a:buChar char="ü"/>
              <a:defRPr/>
            </a:pPr>
            <a:r>
              <a:rPr lang="de-DE" sz="1600" dirty="0"/>
              <a:t>Konservierende Leistungen:</a:t>
            </a:r>
          </a:p>
          <a:p>
            <a:pPr lvl="1">
              <a:buFont typeface="Wingdings" panose="05000000000000000000" pitchFamily="2" charset="2"/>
              <a:buChar char="Ø"/>
              <a:defRPr/>
            </a:pPr>
            <a:r>
              <a:rPr lang="de-DE" sz="1600" dirty="0"/>
              <a:t>Aufbaufüllungen zu kennzeichnen mit dem Kürzel ZE</a:t>
            </a:r>
          </a:p>
          <a:p>
            <a:pPr lvl="1">
              <a:buFont typeface="Wingdings" panose="05000000000000000000" pitchFamily="2" charset="2"/>
              <a:buChar char="Ø"/>
              <a:defRPr/>
            </a:pPr>
            <a:r>
              <a:rPr lang="de-DE" sz="1600" dirty="0"/>
              <a:t>Sensibilitätsprüfungen</a:t>
            </a:r>
          </a:p>
          <a:p>
            <a:pPr lvl="1">
              <a:buFont typeface="Wingdings" panose="05000000000000000000" pitchFamily="2" charset="2"/>
              <a:buChar char="Ø"/>
              <a:defRPr/>
            </a:pPr>
            <a:r>
              <a:rPr lang="de-DE" sz="1600" dirty="0"/>
              <a:t>indirekte oder direkte Überkappungen</a:t>
            </a:r>
          </a:p>
          <a:p>
            <a:pPr lvl="1">
              <a:buFont typeface="Wingdings" panose="05000000000000000000" pitchFamily="2" charset="2"/>
              <a:buChar char="Ø"/>
              <a:defRPr/>
            </a:pPr>
            <a:r>
              <a:rPr lang="de-DE" sz="1600" dirty="0"/>
              <a:t>Material für Stiftverankerungen</a:t>
            </a:r>
          </a:p>
          <a:p>
            <a:pPr lvl="1">
              <a:buFont typeface="Wingdings" panose="05000000000000000000" pitchFamily="2" charset="2"/>
              <a:buChar char="Ø"/>
              <a:defRPr/>
            </a:pPr>
            <a:r>
              <a:rPr lang="de-DE" sz="1600" dirty="0"/>
              <a:t>Entfernung einer Krone (</a:t>
            </a:r>
            <a:r>
              <a:rPr lang="de-DE" sz="1600" dirty="0" err="1"/>
              <a:t>Ekr</a:t>
            </a:r>
            <a:r>
              <a:rPr lang="de-DE" sz="1600" dirty="0"/>
              <a:t>)</a:t>
            </a:r>
          </a:p>
          <a:p>
            <a:pPr lvl="1">
              <a:buFont typeface="Wingdings" panose="05000000000000000000" pitchFamily="2" charset="2"/>
              <a:buChar char="Ø"/>
              <a:defRPr/>
            </a:pPr>
            <a:r>
              <a:rPr lang="de-DE" sz="1600" dirty="0"/>
              <a:t>Exzisionen </a:t>
            </a:r>
          </a:p>
          <a:p>
            <a:pPr lvl="1">
              <a:buFont typeface="Wingdings" panose="05000000000000000000" pitchFamily="2" charset="2"/>
              <a:buChar char="Ø"/>
              <a:defRPr/>
            </a:pPr>
            <a:r>
              <a:rPr lang="de-DE" sz="1600" dirty="0"/>
              <a:t>Anästhesieleistungen ( Kennzeichen mit ZE)</a:t>
            </a:r>
          </a:p>
          <a:p>
            <a:pPr lvl="1">
              <a:buFont typeface="Wingdings" panose="05000000000000000000" pitchFamily="2" charset="2"/>
              <a:buChar char="Ø"/>
              <a:defRPr/>
            </a:pPr>
            <a:r>
              <a:rPr lang="de-DE" sz="1600" dirty="0" err="1"/>
              <a:t>bMF</a:t>
            </a:r>
            <a:r>
              <a:rPr lang="de-DE" sz="1600" dirty="0"/>
              <a:t> Leistungen: beim Legen von Fäden um Präparationsgrenze darzustellen.</a:t>
            </a:r>
          </a:p>
          <a:p>
            <a:pPr marL="0" indent="0">
              <a:buNone/>
              <a:defRPr/>
            </a:pPr>
            <a:endParaRPr lang="de-DE" dirty="0"/>
          </a:p>
        </p:txBody>
      </p:sp>
    </p:spTree>
    <p:extLst>
      <p:ext uri="{BB962C8B-B14F-4D97-AF65-F5344CB8AC3E}">
        <p14:creationId xmlns:p14="http://schemas.microsoft.com/office/powerpoint/2010/main" val="42201104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Abrechnung vorbereitender Maßnahmen nach BEMA</a:t>
            </a:r>
          </a:p>
          <a:p>
            <a:pPr marL="0" indent="0">
              <a:buNone/>
              <a:defRPr/>
            </a:pPr>
            <a:endParaRPr lang="de-DE" sz="2000" b="1" u="sng" dirty="0"/>
          </a:p>
          <a:p>
            <a:pPr marL="0" indent="0">
              <a:buNone/>
              <a:defRPr/>
            </a:pPr>
            <a:r>
              <a:rPr lang="de-DE" sz="1600" b="1" u="sng" dirty="0"/>
              <a:t>Situations- und Planungsmodelle:</a:t>
            </a:r>
            <a:r>
              <a:rPr lang="de-DE" sz="1600" dirty="0"/>
              <a:t>	</a:t>
            </a:r>
            <a:r>
              <a:rPr lang="de-DE" sz="2000" dirty="0"/>
              <a:t>							</a:t>
            </a:r>
            <a:r>
              <a:rPr lang="de-DE" sz="1600" dirty="0">
                <a:solidFill>
                  <a:srgbClr val="0070C0"/>
                </a:solidFill>
              </a:rPr>
              <a:t>7b</a:t>
            </a:r>
          </a:p>
          <a:p>
            <a:pPr marL="0" indent="0">
              <a:buNone/>
              <a:defRPr/>
            </a:pPr>
            <a:r>
              <a:rPr lang="de-DE" sz="1600" dirty="0" err="1"/>
              <a:t>Abdrucknahme</a:t>
            </a:r>
            <a:r>
              <a:rPr lang="de-DE" sz="1600" dirty="0"/>
              <a:t> und Erstellen von OK und UK Modellen zur diagnostischen Auswertung und prothetischen Planung, </a:t>
            </a:r>
            <a:r>
              <a:rPr lang="de-DE" sz="1600" dirty="0">
                <a:solidFill>
                  <a:srgbClr val="FF0000"/>
                </a:solidFill>
              </a:rPr>
              <a:t>nicht bei Einzelkronen</a:t>
            </a:r>
            <a:r>
              <a:rPr lang="de-DE" sz="1600" dirty="0"/>
              <a:t>			</a:t>
            </a:r>
          </a:p>
          <a:p>
            <a:pPr marL="0" indent="0">
              <a:buNone/>
              <a:defRPr/>
            </a:pPr>
            <a:r>
              <a:rPr lang="de-DE" sz="1600" dirty="0"/>
              <a:t>GOZ: Abformung / Teilabformung 	eines Kiefers zzgl. Material 			</a:t>
            </a:r>
            <a:r>
              <a:rPr lang="de-DE" sz="1600" dirty="0">
                <a:solidFill>
                  <a:schemeClr val="accent6"/>
                </a:solidFill>
              </a:rPr>
              <a:t>0050</a:t>
            </a:r>
          </a:p>
          <a:p>
            <a:pPr marL="0" indent="0">
              <a:buNone/>
              <a:defRPr/>
            </a:pPr>
            <a:r>
              <a:rPr lang="de-DE" sz="1600" dirty="0"/>
              <a:t>						    	beider Kiefer zzgl. Material			</a:t>
            </a:r>
            <a:r>
              <a:rPr lang="de-DE" sz="1600" dirty="0">
                <a:solidFill>
                  <a:schemeClr val="accent6"/>
                </a:solidFill>
              </a:rPr>
              <a:t>0060</a:t>
            </a:r>
          </a:p>
          <a:p>
            <a:pPr marL="0" indent="0">
              <a:buNone/>
              <a:defRPr/>
            </a:pPr>
            <a:endParaRPr lang="de-DE" sz="1600" b="1" u="sng" dirty="0"/>
          </a:p>
          <a:p>
            <a:pPr marL="0" indent="0">
              <a:buNone/>
              <a:defRPr/>
            </a:pPr>
            <a:r>
              <a:rPr lang="de-DE" sz="1600" b="1" u="sng" dirty="0" err="1"/>
              <a:t>Einschleifmaßnahmen</a:t>
            </a:r>
            <a:r>
              <a:rPr lang="de-DE" sz="1600" b="1" u="sng" dirty="0"/>
              <a:t>:</a:t>
            </a:r>
            <a:r>
              <a:rPr lang="de-DE" sz="1600" dirty="0"/>
              <a:t>											</a:t>
            </a:r>
            <a:r>
              <a:rPr lang="de-DE" sz="1600" dirty="0">
                <a:solidFill>
                  <a:srgbClr val="0070C0"/>
                </a:solidFill>
              </a:rPr>
              <a:t>89</a:t>
            </a:r>
          </a:p>
          <a:p>
            <a:pPr marL="0" indent="0">
              <a:buNone/>
              <a:defRPr/>
            </a:pPr>
            <a:r>
              <a:rPr lang="de-DE" sz="1600" dirty="0"/>
              <a:t>Beseitigung grober Artikulations- und Okklusionsstörungen von Prothesen und Brücken, </a:t>
            </a:r>
            <a:r>
              <a:rPr lang="de-DE" sz="1600" dirty="0">
                <a:solidFill>
                  <a:srgbClr val="FF0000"/>
                </a:solidFill>
              </a:rPr>
              <a:t>nicht bei Einzelkronen, </a:t>
            </a:r>
            <a:r>
              <a:rPr lang="de-DE" sz="1600" dirty="0"/>
              <a:t>je HKP</a:t>
            </a:r>
          </a:p>
          <a:p>
            <a:pPr marL="0" indent="0">
              <a:buNone/>
              <a:defRPr/>
            </a:pPr>
            <a:r>
              <a:rPr lang="de-DE" sz="1600" dirty="0"/>
              <a:t>GOZ: je Sitzung abrechenbar										</a:t>
            </a:r>
            <a:r>
              <a:rPr lang="de-DE" sz="1600" dirty="0">
                <a:solidFill>
                  <a:schemeClr val="accent6"/>
                </a:solidFill>
              </a:rPr>
              <a:t>4040</a:t>
            </a:r>
          </a:p>
          <a:p>
            <a:pPr marL="0" indent="0">
              <a:buNone/>
              <a:defRPr/>
            </a:pPr>
            <a:endParaRPr lang="de-DE" sz="1600" dirty="0"/>
          </a:p>
          <a:p>
            <a:pPr marL="0" indent="0">
              <a:buNone/>
              <a:defRPr/>
            </a:pPr>
            <a:endParaRPr lang="de-DE" sz="1600" dirty="0"/>
          </a:p>
          <a:p>
            <a:pPr marL="0" indent="0">
              <a:buNone/>
              <a:defRPr/>
            </a:pPr>
            <a:endParaRPr lang="de-DE" sz="2000" b="1" u="sng" dirty="0"/>
          </a:p>
        </p:txBody>
      </p:sp>
    </p:spTree>
    <p:extLst>
      <p:ext uri="{BB962C8B-B14F-4D97-AF65-F5344CB8AC3E}">
        <p14:creationId xmlns:p14="http://schemas.microsoft.com/office/powerpoint/2010/main" val="8102951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Abformungen in der Prothetik</a:t>
            </a:r>
            <a:endParaRPr lang="de-DE" sz="1600" dirty="0"/>
          </a:p>
          <a:p>
            <a:pPr marL="0" indent="0">
              <a:buNone/>
              <a:defRPr/>
            </a:pPr>
            <a:endParaRPr lang="de-DE" sz="1600" dirty="0"/>
          </a:p>
          <a:p>
            <a:pPr marL="0" indent="0">
              <a:buNone/>
              <a:defRPr/>
            </a:pPr>
            <a:endParaRPr lang="de-DE" sz="1600" dirty="0"/>
          </a:p>
          <a:p>
            <a:pPr marL="0" indent="0">
              <a:buNone/>
              <a:defRPr/>
            </a:pPr>
            <a:r>
              <a:rPr lang="de-DE" sz="1600" b="1" dirty="0"/>
              <a:t>Abformung mit individuellen Löffel:</a:t>
            </a:r>
            <a:r>
              <a:rPr lang="de-DE" sz="1600" dirty="0"/>
              <a:t>								</a:t>
            </a:r>
            <a:r>
              <a:rPr lang="de-DE" sz="1600" dirty="0">
                <a:solidFill>
                  <a:srgbClr val="0070C0"/>
                </a:solidFill>
              </a:rPr>
              <a:t>98a</a:t>
            </a:r>
          </a:p>
          <a:p>
            <a:pPr>
              <a:buFont typeface="Wingdings" panose="05000000000000000000" pitchFamily="2" charset="2"/>
              <a:buChar char="ü"/>
              <a:defRPr/>
            </a:pPr>
            <a:r>
              <a:rPr lang="de-DE" sz="1600" dirty="0"/>
              <a:t>Anatomische Abformung eines Kiefers mit individuellen oder</a:t>
            </a:r>
          </a:p>
          <a:p>
            <a:pPr marL="0" indent="0">
              <a:buNone/>
              <a:defRPr/>
            </a:pPr>
            <a:r>
              <a:rPr lang="de-DE" sz="1600" dirty="0"/>
              <a:t>	individualisiertem Löffel </a:t>
            </a:r>
          </a:p>
          <a:p>
            <a:pPr marL="0" indent="0">
              <a:buNone/>
              <a:defRPr/>
            </a:pPr>
            <a:endParaRPr lang="de-DE" sz="1600" dirty="0"/>
          </a:p>
          <a:p>
            <a:pPr>
              <a:buFont typeface="Wingdings" panose="05000000000000000000" pitchFamily="2" charset="2"/>
              <a:buChar char="ü"/>
              <a:defRPr/>
            </a:pPr>
            <a:r>
              <a:rPr lang="de-DE" sz="1600" dirty="0"/>
              <a:t>Je Kiefer maximal 2x abrechenbar</a:t>
            </a:r>
          </a:p>
          <a:p>
            <a:pPr marL="0" indent="0">
              <a:buNone/>
              <a:defRPr/>
            </a:pPr>
            <a:endParaRPr lang="de-DE" sz="1600" dirty="0"/>
          </a:p>
          <a:p>
            <a:pPr marL="0" indent="0">
              <a:buNone/>
              <a:defRPr/>
            </a:pPr>
            <a:r>
              <a:rPr lang="de-DE" sz="1600" b="1" dirty="0"/>
              <a:t>Funktionsabformungen OK:	</a:t>
            </a:r>
          </a:p>
          <a:p>
            <a:pPr>
              <a:buFont typeface="Wingdings" panose="05000000000000000000" pitchFamily="2" charset="2"/>
              <a:buChar char="ü"/>
              <a:defRPr/>
            </a:pPr>
            <a:r>
              <a:rPr lang="de-DE" sz="1600" dirty="0"/>
              <a:t>Bei zahnlosem Kiefer oder stark reduziertem Restgebiss	</a:t>
            </a:r>
            <a:r>
              <a:rPr lang="de-DE" sz="1600" b="1" dirty="0"/>
              <a:t>			</a:t>
            </a:r>
            <a:r>
              <a:rPr lang="de-DE" sz="1600" dirty="0">
                <a:solidFill>
                  <a:srgbClr val="0070C0"/>
                </a:solidFill>
              </a:rPr>
              <a:t>98b</a:t>
            </a:r>
          </a:p>
          <a:p>
            <a:pPr>
              <a:buFont typeface="Wingdings" panose="05000000000000000000" pitchFamily="2" charset="2"/>
              <a:buChar char="ü"/>
              <a:defRPr/>
            </a:pPr>
            <a:endParaRPr lang="de-DE" sz="1600" dirty="0">
              <a:solidFill>
                <a:srgbClr val="0070C0"/>
              </a:solidFill>
            </a:endParaRPr>
          </a:p>
          <a:p>
            <a:pPr marL="0" indent="0">
              <a:buNone/>
              <a:defRPr/>
            </a:pPr>
            <a:r>
              <a:rPr lang="de-DE" sz="1600" b="1" dirty="0"/>
              <a:t>Funktionsabformung UK:</a:t>
            </a:r>
          </a:p>
          <a:p>
            <a:pPr>
              <a:buFont typeface="Wingdings" panose="05000000000000000000" pitchFamily="2" charset="2"/>
              <a:buChar char="ü"/>
              <a:defRPr/>
            </a:pPr>
            <a:r>
              <a:rPr lang="de-DE" sz="1600" dirty="0"/>
              <a:t>Bei zahnlosem Kiefer oder stark reduziertem Restgebiss	</a:t>
            </a:r>
            <a:r>
              <a:rPr lang="de-DE" sz="1600" b="1" dirty="0"/>
              <a:t>			</a:t>
            </a:r>
            <a:r>
              <a:rPr lang="de-DE" sz="1600" dirty="0">
                <a:solidFill>
                  <a:srgbClr val="0070C0"/>
                </a:solidFill>
              </a:rPr>
              <a:t>98c</a:t>
            </a:r>
            <a:r>
              <a:rPr lang="de-DE" sz="1600" b="1" dirty="0"/>
              <a:t> </a:t>
            </a:r>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endParaRPr lang="de-DE" sz="2000" b="1" u="sng" dirty="0"/>
          </a:p>
        </p:txBody>
      </p:sp>
    </p:spTree>
    <p:extLst>
      <p:ext uri="{BB962C8B-B14F-4D97-AF65-F5344CB8AC3E}">
        <p14:creationId xmlns:p14="http://schemas.microsoft.com/office/powerpoint/2010/main" val="12327542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Festgelegte Befundklassen</a:t>
            </a:r>
          </a:p>
          <a:p>
            <a:pPr marL="0" indent="0">
              <a:buNone/>
              <a:defRPr/>
            </a:pPr>
            <a:endParaRPr lang="de-DE" sz="2000" dirty="0"/>
          </a:p>
          <a:p>
            <a:pPr marL="457200" indent="-457200">
              <a:buAutoNum type="arabicPeriod"/>
              <a:defRPr/>
            </a:pPr>
            <a:r>
              <a:rPr lang="de-DE" sz="1600" b="1" dirty="0"/>
              <a:t>Erhaltungswürdiger Zahn</a:t>
            </a:r>
          </a:p>
          <a:p>
            <a:pPr marL="457200" indent="-457200">
              <a:buAutoNum type="arabicPeriod"/>
              <a:defRPr/>
            </a:pPr>
            <a:r>
              <a:rPr lang="de-DE" sz="1600" b="1" dirty="0"/>
              <a:t>Zahnbegrenzte Lücken mit höchstens 4 fehlenden Zähnen</a:t>
            </a:r>
          </a:p>
          <a:p>
            <a:pPr marL="457200" indent="-457200">
              <a:buAutoNum type="arabicPeriod"/>
              <a:defRPr/>
            </a:pPr>
            <a:r>
              <a:rPr lang="de-DE" sz="1600" b="1" dirty="0"/>
              <a:t>Zahnbegrenzte Lücken mit mehr als 4 fehlenden Zähnen</a:t>
            </a:r>
          </a:p>
          <a:p>
            <a:pPr marL="457200" indent="-457200">
              <a:buAutoNum type="arabicPeriod"/>
              <a:defRPr/>
            </a:pPr>
            <a:r>
              <a:rPr lang="de-DE" sz="1600" b="1" dirty="0"/>
              <a:t>Restzahnbestand mit bis zu 3 fehlenden Zähnen oder </a:t>
            </a:r>
          </a:p>
          <a:p>
            <a:pPr marL="0" indent="0">
              <a:buNone/>
              <a:defRPr/>
            </a:pPr>
            <a:r>
              <a:rPr lang="de-DE" sz="1600" b="1" dirty="0"/>
              <a:t>	zahnloser Kiefer</a:t>
            </a:r>
          </a:p>
          <a:p>
            <a:pPr marL="0" indent="0">
              <a:buNone/>
              <a:defRPr/>
            </a:pPr>
            <a:endParaRPr lang="de-DE" sz="1600" b="1" dirty="0"/>
          </a:p>
          <a:p>
            <a:pPr marL="0" indent="0">
              <a:buNone/>
              <a:defRPr/>
            </a:pPr>
            <a:r>
              <a:rPr lang="de-DE" sz="1600" dirty="0"/>
              <a:t>5. 	Lückengebiss nach Zahnverlust in Fällen, in denen eine endgültige Versorgung  	nicht sofort möglich ist</a:t>
            </a:r>
          </a:p>
          <a:p>
            <a:pPr marL="0" indent="0">
              <a:buNone/>
              <a:defRPr/>
            </a:pPr>
            <a:r>
              <a:rPr lang="de-DE" sz="1600" dirty="0"/>
              <a:t>6.	Wiederherstellung- oder erweiterungsbedürftiger konventioneller Zahnersatz</a:t>
            </a:r>
          </a:p>
          <a:p>
            <a:pPr marL="0" indent="0">
              <a:buNone/>
              <a:defRPr/>
            </a:pPr>
            <a:r>
              <a:rPr lang="de-DE" sz="1600" dirty="0"/>
              <a:t>7. 	Erneuerung oder Wiederherstellung von Suprakonstruktionen</a:t>
            </a:r>
          </a:p>
          <a:p>
            <a:pPr marL="0" indent="0">
              <a:buNone/>
              <a:defRPr/>
            </a:pPr>
            <a:r>
              <a:rPr lang="de-DE" sz="1600" dirty="0"/>
              <a:t>8.	Nicht vollendete Behandlung (Teilleistungen)</a:t>
            </a:r>
          </a:p>
          <a:p>
            <a:pPr marL="0" indent="0">
              <a:buNone/>
              <a:defRPr/>
            </a:pPr>
            <a:endParaRPr lang="de-DE" dirty="0"/>
          </a:p>
        </p:txBody>
      </p:sp>
      <p:sp>
        <p:nvSpPr>
          <p:cNvPr id="2" name="Geschweifte Klammer rechts 1">
            <a:extLst>
              <a:ext uri="{FF2B5EF4-FFF2-40B4-BE49-F238E27FC236}">
                <a16:creationId xmlns:a16="http://schemas.microsoft.com/office/drawing/2014/main" id="{DDBFAA89-D941-0D42-A9F9-972FBF774852}"/>
              </a:ext>
            </a:extLst>
          </p:cNvPr>
          <p:cNvSpPr/>
          <p:nvPr/>
        </p:nvSpPr>
        <p:spPr bwMode="auto">
          <a:xfrm>
            <a:off x="7171101" y="2619776"/>
            <a:ext cx="288032" cy="1224136"/>
          </a:xfrm>
          <a:prstGeom prst="rightBrace">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de-DE"/>
          </a:p>
        </p:txBody>
      </p:sp>
      <p:sp>
        <p:nvSpPr>
          <p:cNvPr id="3" name="Abgerundetes Rechteck 2">
            <a:extLst>
              <a:ext uri="{FF2B5EF4-FFF2-40B4-BE49-F238E27FC236}">
                <a16:creationId xmlns:a16="http://schemas.microsoft.com/office/drawing/2014/main" id="{A7526AEA-D907-5A40-A36C-F35BFB9E1CEB}"/>
              </a:ext>
            </a:extLst>
          </p:cNvPr>
          <p:cNvSpPr/>
          <p:nvPr/>
        </p:nvSpPr>
        <p:spPr bwMode="auto">
          <a:xfrm>
            <a:off x="7583942" y="2691784"/>
            <a:ext cx="1107546" cy="1080120"/>
          </a:xfrm>
          <a:prstGeom prst="round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600" dirty="0">
                <a:latin typeface="Arial" panose="020B0604020202020204" pitchFamily="34" charset="0"/>
                <a:cs typeface="Arial" panose="020B0604020202020204" pitchFamily="34" charset="0"/>
              </a:rPr>
              <a:t>Prüfungs-</a:t>
            </a:r>
          </a:p>
          <a:p>
            <a:pPr algn="ctr"/>
            <a:r>
              <a:rPr lang="de-DE" sz="1600" dirty="0">
                <a:latin typeface="Arial" panose="020B0604020202020204" pitchFamily="34" charset="0"/>
                <a:cs typeface="Arial" panose="020B0604020202020204" pitchFamily="34" charset="0"/>
              </a:rPr>
              <a:t>relevant</a:t>
            </a:r>
          </a:p>
        </p:txBody>
      </p:sp>
    </p:spTree>
    <p:extLst>
      <p:ext uri="{BB962C8B-B14F-4D97-AF65-F5344CB8AC3E}">
        <p14:creationId xmlns:p14="http://schemas.microsoft.com/office/powerpoint/2010/main" val="241204372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a:xfrm>
            <a:off x="850900" y="2099732"/>
            <a:ext cx="7835900" cy="4137579"/>
          </a:xfrm>
        </p:spPr>
        <p:txBody>
          <a:bodyPr>
            <a:normAutofit fontScale="92500" lnSpcReduction="20000"/>
          </a:bodyPr>
          <a:lstStyle/>
          <a:p>
            <a:pPr marL="0" indent="0">
              <a:buNone/>
              <a:defRPr/>
            </a:pPr>
            <a:r>
              <a:rPr lang="de-DE" sz="2000" b="1" u="sng" dirty="0"/>
              <a:t>Heil- und Kostenplan</a:t>
            </a:r>
          </a:p>
          <a:p>
            <a:pPr marL="0" indent="0">
              <a:buNone/>
              <a:defRPr/>
            </a:pPr>
            <a:endParaRPr lang="de-DE" sz="1600" b="1" u="sng" dirty="0"/>
          </a:p>
          <a:p>
            <a:pPr>
              <a:buFont typeface="Wingdings" pitchFamily="2" charset="2"/>
              <a:buChar char="ü"/>
              <a:defRPr/>
            </a:pPr>
            <a:r>
              <a:rPr lang="de-DE" sz="1700" dirty="0"/>
              <a:t>Beantragung von neuem Zahnersatz (vorab genehmigungspflichtig / Begutachtung möglich)</a:t>
            </a:r>
          </a:p>
          <a:p>
            <a:pPr marL="0" indent="0">
              <a:buNone/>
              <a:defRPr/>
            </a:pPr>
            <a:endParaRPr lang="de-DE" sz="1700" u="sng" dirty="0"/>
          </a:p>
          <a:p>
            <a:pPr>
              <a:buFont typeface="Wingdings" pitchFamily="2" charset="2"/>
              <a:buChar char="ü"/>
              <a:defRPr/>
            </a:pPr>
            <a:r>
              <a:rPr lang="de-DE" sz="1700" dirty="0"/>
              <a:t>Gültigkeit: 6 Monate; weitere Verlängerung um 6 Monate möglich</a:t>
            </a:r>
          </a:p>
          <a:p>
            <a:pPr marL="0" indent="0">
              <a:buNone/>
              <a:defRPr/>
            </a:pPr>
            <a:endParaRPr lang="de-DE" sz="1700" u="sng" dirty="0"/>
          </a:p>
          <a:p>
            <a:pPr>
              <a:buFont typeface="Wingdings" pitchFamily="2" charset="2"/>
              <a:buChar char="ü"/>
              <a:defRPr/>
            </a:pPr>
            <a:r>
              <a:rPr lang="de-DE" sz="1700" dirty="0"/>
              <a:t>Abrechnung anfallender </a:t>
            </a:r>
            <a:r>
              <a:rPr lang="de-DE" sz="1700" dirty="0" err="1"/>
              <a:t>Rezementierungen</a:t>
            </a:r>
            <a:r>
              <a:rPr lang="de-DE" sz="1700" dirty="0"/>
              <a:t> / Reparaturarbeiten </a:t>
            </a:r>
          </a:p>
          <a:p>
            <a:pPr marL="0" indent="0">
              <a:buNone/>
              <a:defRPr/>
            </a:pPr>
            <a:r>
              <a:rPr lang="de-DE" sz="1700" dirty="0"/>
              <a:t>      (nicht genehmigungspflichtig)</a:t>
            </a:r>
          </a:p>
          <a:p>
            <a:pPr marL="0" indent="0">
              <a:buNone/>
              <a:defRPr/>
            </a:pPr>
            <a:endParaRPr lang="de-DE" sz="1700" u="sng" dirty="0"/>
          </a:p>
          <a:p>
            <a:pPr>
              <a:buFont typeface="Wingdings" pitchFamily="2" charset="2"/>
              <a:buChar char="ü"/>
              <a:defRPr/>
            </a:pPr>
            <a:r>
              <a:rPr lang="de-DE" sz="1700" dirty="0"/>
              <a:t>In der BEMA keine Ziffer vorhanden um das Ausstellen des Formulars abzurechnen</a:t>
            </a:r>
          </a:p>
          <a:p>
            <a:pPr marL="0" indent="0">
              <a:buNone/>
              <a:defRPr/>
            </a:pPr>
            <a:r>
              <a:rPr lang="de-DE" sz="1700" dirty="0"/>
              <a:t>      GOZ: 0030</a:t>
            </a:r>
          </a:p>
          <a:p>
            <a:pPr marL="0" indent="0">
              <a:buNone/>
              <a:defRPr/>
            </a:pPr>
            <a:endParaRPr lang="de-DE" sz="1700" dirty="0"/>
          </a:p>
          <a:p>
            <a:pPr>
              <a:buFont typeface="Wingdings" pitchFamily="2" charset="2"/>
              <a:buChar char="ü"/>
              <a:defRPr/>
            </a:pPr>
            <a:r>
              <a:rPr lang="de-DE" sz="1700" dirty="0"/>
              <a:t>Es muss enthalten sein: zahnmedizinischer Befund; Regelversorgung und die Therapieplanung</a:t>
            </a:r>
          </a:p>
          <a:p>
            <a:pPr>
              <a:buFont typeface="Wingdings" pitchFamily="2" charset="2"/>
              <a:buChar char="ü"/>
              <a:defRPr/>
            </a:pPr>
            <a:endParaRPr lang="de-DE" sz="1700" dirty="0"/>
          </a:p>
          <a:p>
            <a:pPr>
              <a:buFont typeface="Wingdings" pitchFamily="2" charset="2"/>
              <a:buChar char="ü"/>
              <a:defRPr/>
            </a:pPr>
            <a:r>
              <a:rPr lang="de-DE" sz="1700" dirty="0"/>
              <a:t>Voraussetzungen:	kariesfrei, abgeschlossene </a:t>
            </a:r>
            <a:r>
              <a:rPr lang="de-DE" sz="1700" dirty="0" err="1"/>
              <a:t>Parodontitisbehandlung</a:t>
            </a:r>
            <a:r>
              <a:rPr lang="de-DE" sz="1700" dirty="0"/>
              <a:t>,</a:t>
            </a:r>
          </a:p>
          <a:p>
            <a:pPr marL="0" indent="0">
              <a:buNone/>
              <a:defRPr/>
            </a:pPr>
            <a:r>
              <a:rPr lang="de-DE" sz="1700" dirty="0"/>
              <a:t>				 	keine apikale </a:t>
            </a:r>
            <a:r>
              <a:rPr lang="de-DE" sz="1700" dirty="0" err="1"/>
              <a:t>Beherdung</a:t>
            </a:r>
            <a:r>
              <a:rPr lang="de-DE" sz="1700" dirty="0"/>
              <a:t> erkennbar, Röntgen nicht älter als 					6 Monate</a:t>
            </a:r>
          </a:p>
          <a:p>
            <a:pPr marL="0" indent="0">
              <a:buNone/>
              <a:defRPr/>
            </a:pPr>
            <a:endParaRPr lang="de-DE" dirty="0"/>
          </a:p>
        </p:txBody>
      </p:sp>
    </p:spTree>
    <p:extLst>
      <p:ext uri="{BB962C8B-B14F-4D97-AF65-F5344CB8AC3E}">
        <p14:creationId xmlns:p14="http://schemas.microsoft.com/office/powerpoint/2010/main" val="395641876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Festzuschüsse (Leistungskatalog der GKV):</a:t>
            </a:r>
          </a:p>
          <a:p>
            <a:pPr marL="0" indent="0">
              <a:buNone/>
              <a:defRPr/>
            </a:pPr>
            <a:endParaRPr lang="de-DE" sz="2000" dirty="0"/>
          </a:p>
          <a:p>
            <a:pPr>
              <a:buFont typeface="Wingdings" pitchFamily="2" charset="2"/>
              <a:buChar char="ü"/>
              <a:defRPr/>
            </a:pPr>
            <a:r>
              <a:rPr lang="de-DE" sz="2000" dirty="0"/>
              <a:t>Befundorientiert (zahnmedizinisch notwendig)</a:t>
            </a:r>
          </a:p>
          <a:p>
            <a:pPr marL="0" indent="0">
              <a:buNone/>
              <a:defRPr/>
            </a:pPr>
            <a:endParaRPr lang="de-DE" sz="2000" dirty="0"/>
          </a:p>
          <a:p>
            <a:pPr>
              <a:buFont typeface="Wingdings" pitchFamily="2" charset="2"/>
              <a:buChar char="ü"/>
              <a:defRPr/>
            </a:pPr>
            <a:r>
              <a:rPr lang="de-DE" sz="2000" dirty="0"/>
              <a:t>Nur durch die Bonusregelung zu erhöhen</a:t>
            </a:r>
          </a:p>
          <a:p>
            <a:pPr marL="0" indent="0">
              <a:buNone/>
              <a:defRPr/>
            </a:pPr>
            <a:endParaRPr lang="de-DE" sz="2000" dirty="0"/>
          </a:p>
          <a:p>
            <a:pPr>
              <a:buFont typeface="Wingdings" pitchFamily="2" charset="2"/>
              <a:buChar char="ü"/>
              <a:defRPr/>
            </a:pPr>
            <a:r>
              <a:rPr lang="de-DE" sz="2000" dirty="0"/>
              <a:t>Abrechnung erfolgt über KZV</a:t>
            </a:r>
          </a:p>
          <a:p>
            <a:pPr marL="0" indent="0">
              <a:buNone/>
              <a:defRPr/>
            </a:pPr>
            <a:endParaRPr lang="de-DE" dirty="0"/>
          </a:p>
        </p:txBody>
      </p:sp>
    </p:spTree>
    <p:extLst>
      <p:ext uri="{BB962C8B-B14F-4D97-AF65-F5344CB8AC3E}">
        <p14:creationId xmlns:p14="http://schemas.microsoft.com/office/powerpoint/2010/main" val="12230995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Heil- und</a:t>
            </a:r>
          </a:p>
          <a:p>
            <a:pPr marL="0" indent="0">
              <a:buNone/>
              <a:defRPr/>
            </a:pPr>
            <a:r>
              <a:rPr lang="de-DE" sz="2000" b="1" u="sng" dirty="0"/>
              <a:t>Kostenplan</a:t>
            </a:r>
          </a:p>
          <a:p>
            <a:pPr marL="0" indent="0">
              <a:buNone/>
              <a:defRPr/>
            </a:pPr>
            <a:endParaRPr lang="de-DE" sz="2000" b="1" u="sng" dirty="0"/>
          </a:p>
          <a:p>
            <a:pPr marL="0" indent="0">
              <a:buNone/>
              <a:defRPr/>
            </a:pPr>
            <a:r>
              <a:rPr lang="de-DE" sz="2000" dirty="0"/>
              <a:t>Auch als</a:t>
            </a:r>
          </a:p>
          <a:p>
            <a:pPr marL="0" indent="0">
              <a:buNone/>
              <a:defRPr/>
            </a:pPr>
            <a:r>
              <a:rPr lang="de-DE" sz="2000" dirty="0" err="1"/>
              <a:t>eHKP</a:t>
            </a:r>
            <a:r>
              <a:rPr lang="de-DE" sz="2000" dirty="0"/>
              <a:t> bei den</a:t>
            </a:r>
          </a:p>
          <a:p>
            <a:pPr marL="0" indent="0">
              <a:buNone/>
              <a:defRPr/>
            </a:pPr>
            <a:r>
              <a:rPr lang="de-DE" sz="2000" dirty="0"/>
              <a:t>Kassen </a:t>
            </a:r>
          </a:p>
          <a:p>
            <a:pPr marL="0" indent="0">
              <a:buNone/>
              <a:defRPr/>
            </a:pPr>
            <a:r>
              <a:rPr lang="de-DE" sz="2000" dirty="0"/>
              <a:t>einzureichen</a:t>
            </a:r>
          </a:p>
          <a:p>
            <a:pPr marL="0" indent="0">
              <a:buNone/>
              <a:defRPr/>
            </a:pPr>
            <a:endParaRPr lang="de-DE" sz="2000" b="1" u="sng" dirty="0"/>
          </a:p>
          <a:p>
            <a:pPr marL="0" indent="0">
              <a:buNone/>
              <a:defRPr/>
            </a:pPr>
            <a:endParaRPr lang="de-DE" dirty="0"/>
          </a:p>
        </p:txBody>
      </p:sp>
      <p:pic>
        <p:nvPicPr>
          <p:cNvPr id="2" name="Grafik 1">
            <a:extLst>
              <a:ext uri="{FF2B5EF4-FFF2-40B4-BE49-F238E27FC236}">
                <a16:creationId xmlns:a16="http://schemas.microsoft.com/office/drawing/2014/main" id="{21AF5D22-6010-C748-A4FF-1B0607B03F0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47572" y="29717"/>
            <a:ext cx="4996428" cy="6858000"/>
          </a:xfrm>
          <a:prstGeom prst="rect">
            <a:avLst/>
          </a:prstGeom>
        </p:spPr>
      </p:pic>
      <p:sp>
        <p:nvSpPr>
          <p:cNvPr id="6" name="Rechteck 5">
            <a:extLst>
              <a:ext uri="{FF2B5EF4-FFF2-40B4-BE49-F238E27FC236}">
                <a16:creationId xmlns:a16="http://schemas.microsoft.com/office/drawing/2014/main" id="{B42A3F41-14F9-4845-860D-FF6859C8E9B7}"/>
              </a:ext>
            </a:extLst>
          </p:cNvPr>
          <p:cNvSpPr/>
          <p:nvPr/>
        </p:nvSpPr>
        <p:spPr bwMode="auto">
          <a:xfrm>
            <a:off x="4499992" y="2780928"/>
            <a:ext cx="936104" cy="5760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900" dirty="0"/>
              <a:t>Eintragung des Festzuschusses</a:t>
            </a:r>
          </a:p>
        </p:txBody>
      </p:sp>
      <p:sp>
        <p:nvSpPr>
          <p:cNvPr id="7" name="Rechteck 6">
            <a:extLst>
              <a:ext uri="{FF2B5EF4-FFF2-40B4-BE49-F238E27FC236}">
                <a16:creationId xmlns:a16="http://schemas.microsoft.com/office/drawing/2014/main" id="{6D5B8D12-0534-B441-91EF-4C8300135F26}"/>
              </a:ext>
            </a:extLst>
          </p:cNvPr>
          <p:cNvSpPr/>
          <p:nvPr/>
        </p:nvSpPr>
        <p:spPr bwMode="auto">
          <a:xfrm>
            <a:off x="6043969" y="4653136"/>
            <a:ext cx="1510202" cy="5040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900" dirty="0"/>
              <a:t>Zu errechnende Honorare und Behandlungskosten gesamt </a:t>
            </a:r>
          </a:p>
        </p:txBody>
      </p:sp>
      <p:sp>
        <p:nvSpPr>
          <p:cNvPr id="8" name="Rechteck 7">
            <a:extLst>
              <a:ext uri="{FF2B5EF4-FFF2-40B4-BE49-F238E27FC236}">
                <a16:creationId xmlns:a16="http://schemas.microsoft.com/office/drawing/2014/main" id="{31E49D01-9D45-0B47-A3B3-6C548E6E1B69}"/>
              </a:ext>
            </a:extLst>
          </p:cNvPr>
          <p:cNvSpPr/>
          <p:nvPr/>
        </p:nvSpPr>
        <p:spPr bwMode="auto">
          <a:xfrm>
            <a:off x="3743908" y="4581128"/>
            <a:ext cx="1224136" cy="5040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900" dirty="0"/>
              <a:t>Abzurechnende BEMA Positionen </a:t>
            </a:r>
            <a:r>
              <a:rPr lang="de-DE" sz="900" dirty="0">
                <a:solidFill>
                  <a:srgbClr val="FF0000"/>
                </a:solidFill>
              </a:rPr>
              <a:t>(nur für die Regelversorgung)</a:t>
            </a:r>
          </a:p>
        </p:txBody>
      </p:sp>
      <p:sp>
        <p:nvSpPr>
          <p:cNvPr id="9" name="Rechteck 8">
            <a:extLst>
              <a:ext uri="{FF2B5EF4-FFF2-40B4-BE49-F238E27FC236}">
                <a16:creationId xmlns:a16="http://schemas.microsoft.com/office/drawing/2014/main" id="{84572E86-30AF-014D-873A-E4452FED9175}"/>
              </a:ext>
            </a:extLst>
          </p:cNvPr>
          <p:cNvSpPr/>
          <p:nvPr/>
        </p:nvSpPr>
        <p:spPr bwMode="auto">
          <a:xfrm>
            <a:off x="5868144" y="1202770"/>
            <a:ext cx="1872208" cy="5040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900" dirty="0"/>
              <a:t>Eintragung des Befundes, der Regelversorgung und der Therapieplanung</a:t>
            </a:r>
          </a:p>
        </p:txBody>
      </p:sp>
    </p:spTree>
    <p:extLst>
      <p:ext uri="{BB962C8B-B14F-4D97-AF65-F5344CB8AC3E}">
        <p14:creationId xmlns:p14="http://schemas.microsoft.com/office/powerpoint/2010/main" val="157699447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Heil- und Kostenplan </a:t>
            </a:r>
          </a:p>
          <a:p>
            <a:pPr marL="0" indent="0">
              <a:buNone/>
              <a:defRPr/>
            </a:pPr>
            <a:r>
              <a:rPr lang="de-DE" sz="2000" b="1" u="sng" dirty="0"/>
              <a:t>folgende Felder dürfen in der</a:t>
            </a:r>
          </a:p>
          <a:p>
            <a:pPr marL="0" indent="0">
              <a:buNone/>
              <a:defRPr/>
            </a:pPr>
            <a:r>
              <a:rPr lang="de-DE" sz="2000" b="1" u="sng" dirty="0"/>
              <a:t>Prüfung nicht ausgefüllt </a:t>
            </a:r>
          </a:p>
          <a:p>
            <a:pPr marL="0" indent="0">
              <a:buNone/>
              <a:defRPr/>
            </a:pPr>
            <a:r>
              <a:rPr lang="de-DE" sz="2000" b="1" u="sng" dirty="0"/>
              <a:t>werden</a:t>
            </a:r>
          </a:p>
          <a:p>
            <a:pPr marL="0" indent="0">
              <a:buNone/>
              <a:defRPr/>
            </a:pPr>
            <a:endParaRPr lang="de-DE" dirty="0"/>
          </a:p>
        </p:txBody>
      </p:sp>
      <p:pic>
        <p:nvPicPr>
          <p:cNvPr id="2" name="Grafik 1">
            <a:extLst>
              <a:ext uri="{FF2B5EF4-FFF2-40B4-BE49-F238E27FC236}">
                <a16:creationId xmlns:a16="http://schemas.microsoft.com/office/drawing/2014/main" id="{7688AF6E-DA86-7A48-9FF2-86E59ADC206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99992" y="56869"/>
            <a:ext cx="4303681" cy="6069294"/>
          </a:xfrm>
          <a:prstGeom prst="rect">
            <a:avLst/>
          </a:prstGeom>
        </p:spPr>
      </p:pic>
    </p:spTree>
    <p:extLst>
      <p:ext uri="{BB962C8B-B14F-4D97-AF65-F5344CB8AC3E}">
        <p14:creationId xmlns:p14="http://schemas.microsoft.com/office/powerpoint/2010/main" val="39936706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3" name="Textfeld 2">
            <a:extLst>
              <a:ext uri="{FF2B5EF4-FFF2-40B4-BE49-F238E27FC236}">
                <a16:creationId xmlns:a16="http://schemas.microsoft.com/office/drawing/2014/main" id="{B8096B81-E0AE-5E4C-87F2-93203A8D7157}"/>
              </a:ext>
            </a:extLst>
          </p:cNvPr>
          <p:cNvSpPr txBox="1"/>
          <p:nvPr/>
        </p:nvSpPr>
        <p:spPr bwMode="auto">
          <a:xfrm>
            <a:off x="945374" y="3429000"/>
            <a:ext cx="7150100" cy="3077766"/>
          </a:xfrm>
          <a:prstGeom prst="rect">
            <a:avLst/>
          </a:prstGeom>
          <a:noFill/>
        </p:spPr>
        <p:txBody>
          <a:bodyPr wrap="square" rtlCol="0">
            <a:spAutoFit/>
          </a:bodyPr>
          <a:lstStyle/>
          <a:p>
            <a:r>
              <a:rPr lang="de-DE" sz="1600" b="1" dirty="0"/>
              <a:t>B</a:t>
            </a:r>
            <a:r>
              <a:rPr lang="de-DE" sz="1600" dirty="0"/>
              <a:t> = </a:t>
            </a:r>
            <a:r>
              <a:rPr lang="de-DE" sz="1600" dirty="0">
                <a:solidFill>
                  <a:schemeClr val="accent6">
                    <a:lumMod val="75000"/>
                  </a:schemeClr>
                </a:solidFill>
              </a:rPr>
              <a:t>Eintragung in Kleinbuchstaben</a:t>
            </a:r>
          </a:p>
          <a:p>
            <a:r>
              <a:rPr lang="de-DE" sz="1600" dirty="0"/>
              <a:t>Eintragung des Befundes, warum eine ZE Versorgung notwendig ist (siehe Abkürzungen), Befunde wie c oder vorhandene Füllungen werden nicht eingetragen </a:t>
            </a:r>
          </a:p>
          <a:p>
            <a:endParaRPr lang="de-DE" sz="1600" dirty="0"/>
          </a:p>
          <a:p>
            <a:r>
              <a:rPr lang="de-DE" sz="1600" b="1" dirty="0"/>
              <a:t>R</a:t>
            </a:r>
            <a:r>
              <a:rPr lang="de-DE" sz="1600" dirty="0"/>
              <a:t>= </a:t>
            </a:r>
            <a:r>
              <a:rPr lang="de-DE" sz="1600" dirty="0">
                <a:solidFill>
                  <a:schemeClr val="accent6">
                    <a:lumMod val="75000"/>
                  </a:schemeClr>
                </a:solidFill>
              </a:rPr>
              <a:t>Eintragung der Regelversorgung in Großbuchstaben</a:t>
            </a:r>
          </a:p>
          <a:p>
            <a:r>
              <a:rPr lang="de-DE" sz="1600" dirty="0"/>
              <a:t>Wird auch eingetragen, wenn eine gleichartige oder andersartige Versorgung geplant ist, ergibt sich aus dem Befund und der festgelegten Richtlinien </a:t>
            </a:r>
          </a:p>
          <a:p>
            <a:endParaRPr lang="de-DE" sz="1600" dirty="0"/>
          </a:p>
          <a:p>
            <a:r>
              <a:rPr lang="de-DE" sz="1600" b="1" dirty="0"/>
              <a:t>TP</a:t>
            </a:r>
            <a:r>
              <a:rPr lang="de-DE" sz="1600" dirty="0"/>
              <a:t>= </a:t>
            </a:r>
            <a:r>
              <a:rPr lang="de-DE" sz="1600" dirty="0">
                <a:solidFill>
                  <a:schemeClr val="accent6">
                    <a:lumMod val="75000"/>
                  </a:schemeClr>
                </a:solidFill>
              </a:rPr>
              <a:t>Eintragung erfolgt in Großbuchstaben</a:t>
            </a:r>
          </a:p>
          <a:p>
            <a:r>
              <a:rPr lang="de-DE" sz="1600" dirty="0"/>
              <a:t>Prothetische Leistung entspricht auf Wunsch des Patienten einer gleichartigen oder andersartigen Versorgung</a:t>
            </a:r>
          </a:p>
          <a:p>
            <a:endParaRPr lang="de-DE" dirty="0"/>
          </a:p>
        </p:txBody>
      </p:sp>
      <p:sp>
        <p:nvSpPr>
          <p:cNvPr id="7" name="Inhaltsplatzhalter 6">
            <a:extLst>
              <a:ext uri="{FF2B5EF4-FFF2-40B4-BE49-F238E27FC236}">
                <a16:creationId xmlns:a16="http://schemas.microsoft.com/office/drawing/2014/main" id="{2D0A0581-F85F-AE48-8202-E7F52C63C8E8}"/>
              </a:ext>
            </a:extLst>
          </p:cNvPr>
          <p:cNvSpPr>
            <a:spLocks noGrp="1"/>
          </p:cNvSpPr>
          <p:nvPr>
            <p:ph idx="1"/>
          </p:nvPr>
        </p:nvSpPr>
        <p:spPr/>
        <p:txBody>
          <a:bodyPr/>
          <a:lstStyle/>
          <a:p>
            <a:endParaRPr lang="de-DE" dirty="0"/>
          </a:p>
        </p:txBody>
      </p:sp>
      <p:pic>
        <p:nvPicPr>
          <p:cNvPr id="8" name="Grafik 7">
            <a:extLst>
              <a:ext uri="{FF2B5EF4-FFF2-40B4-BE49-F238E27FC236}">
                <a16:creationId xmlns:a16="http://schemas.microsoft.com/office/drawing/2014/main" id="{C2656F7F-1E4E-6B4F-A984-34C9A13A92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0900" y="1484784"/>
            <a:ext cx="7753548" cy="1956032"/>
          </a:xfrm>
          <a:prstGeom prst="rect">
            <a:avLst/>
          </a:prstGeom>
        </p:spPr>
      </p:pic>
    </p:spTree>
    <p:extLst>
      <p:ext uri="{BB962C8B-B14F-4D97-AF65-F5344CB8AC3E}">
        <p14:creationId xmlns:p14="http://schemas.microsoft.com/office/powerpoint/2010/main" val="202288572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3C8307-3117-5B4F-9E39-CAA2527EEC22}"/>
              </a:ext>
            </a:extLst>
          </p:cNvPr>
          <p:cNvSpPr>
            <a:spLocks noGrp="1"/>
          </p:cNvSpPr>
          <p:nvPr>
            <p:ph type="title"/>
          </p:nvPr>
        </p:nvSpPr>
        <p:spPr/>
        <p:txBody>
          <a:bodyPr/>
          <a:lstStyle/>
          <a:p>
            <a:r>
              <a:rPr lang="de-DE" dirty="0"/>
              <a:t>Patienten bei prothetischen Behandlungen begleiten: Abrechnung</a:t>
            </a:r>
          </a:p>
        </p:txBody>
      </p:sp>
      <p:sp>
        <p:nvSpPr>
          <p:cNvPr id="3" name="Inhaltsplatzhalter 2">
            <a:extLst>
              <a:ext uri="{FF2B5EF4-FFF2-40B4-BE49-F238E27FC236}">
                <a16:creationId xmlns:a16="http://schemas.microsoft.com/office/drawing/2014/main" id="{0C3B148F-5C56-1846-B86B-A13A14C334C1}"/>
              </a:ext>
            </a:extLst>
          </p:cNvPr>
          <p:cNvSpPr>
            <a:spLocks noGrp="1"/>
          </p:cNvSpPr>
          <p:nvPr>
            <p:ph idx="1"/>
          </p:nvPr>
        </p:nvSpPr>
        <p:spPr/>
        <p:txBody>
          <a:bodyPr>
            <a:normAutofit/>
          </a:bodyPr>
          <a:lstStyle/>
          <a:p>
            <a:pPr marL="0" indent="0">
              <a:buNone/>
            </a:pPr>
            <a:r>
              <a:rPr lang="de-DE" sz="2000" dirty="0"/>
              <a:t>Befundkürzel:</a:t>
            </a:r>
          </a:p>
        </p:txBody>
      </p:sp>
      <p:pic>
        <p:nvPicPr>
          <p:cNvPr id="5" name="Grafik 4">
            <a:extLst>
              <a:ext uri="{FF2B5EF4-FFF2-40B4-BE49-F238E27FC236}">
                <a16:creationId xmlns:a16="http://schemas.microsoft.com/office/drawing/2014/main" id="{C328499F-CBA1-3A46-9963-C3917929A16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77497" y="1267159"/>
            <a:ext cx="4181636" cy="4976419"/>
          </a:xfrm>
          <a:prstGeom prst="rect">
            <a:avLst/>
          </a:prstGeom>
        </p:spPr>
      </p:pic>
    </p:spTree>
    <p:extLst>
      <p:ext uri="{BB962C8B-B14F-4D97-AF65-F5344CB8AC3E}">
        <p14:creationId xmlns:p14="http://schemas.microsoft.com/office/powerpoint/2010/main" val="38786135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3C8307-3117-5B4F-9E39-CAA2527EEC22}"/>
              </a:ext>
            </a:extLst>
          </p:cNvPr>
          <p:cNvSpPr>
            <a:spLocks noGrp="1"/>
          </p:cNvSpPr>
          <p:nvPr>
            <p:ph type="title"/>
          </p:nvPr>
        </p:nvSpPr>
        <p:spPr/>
        <p:txBody>
          <a:bodyPr/>
          <a:lstStyle/>
          <a:p>
            <a:r>
              <a:rPr lang="de-DE" dirty="0"/>
              <a:t>Patienten bei prothetischen Behandlungen begleiten: Abrechnung</a:t>
            </a:r>
          </a:p>
        </p:txBody>
      </p:sp>
      <p:sp>
        <p:nvSpPr>
          <p:cNvPr id="3" name="Inhaltsplatzhalter 2">
            <a:extLst>
              <a:ext uri="{FF2B5EF4-FFF2-40B4-BE49-F238E27FC236}">
                <a16:creationId xmlns:a16="http://schemas.microsoft.com/office/drawing/2014/main" id="{0C3B148F-5C56-1846-B86B-A13A14C334C1}"/>
              </a:ext>
            </a:extLst>
          </p:cNvPr>
          <p:cNvSpPr>
            <a:spLocks noGrp="1"/>
          </p:cNvSpPr>
          <p:nvPr>
            <p:ph idx="1"/>
          </p:nvPr>
        </p:nvSpPr>
        <p:spPr/>
        <p:txBody>
          <a:bodyPr>
            <a:normAutofit/>
          </a:bodyPr>
          <a:lstStyle/>
          <a:p>
            <a:pPr marL="0" indent="0">
              <a:buNone/>
            </a:pPr>
            <a:r>
              <a:rPr lang="de-DE" sz="2000" dirty="0"/>
              <a:t>Therapiekürzel:</a:t>
            </a:r>
          </a:p>
        </p:txBody>
      </p:sp>
      <p:pic>
        <p:nvPicPr>
          <p:cNvPr id="4" name="Grafik 3">
            <a:extLst>
              <a:ext uri="{FF2B5EF4-FFF2-40B4-BE49-F238E27FC236}">
                <a16:creationId xmlns:a16="http://schemas.microsoft.com/office/drawing/2014/main" id="{6AE7B567-FF0C-9942-99D7-1A162EDD4C6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67944" y="908720"/>
            <a:ext cx="3816424" cy="5388856"/>
          </a:xfrm>
          <a:prstGeom prst="rect">
            <a:avLst/>
          </a:prstGeom>
        </p:spPr>
      </p:pic>
    </p:spTree>
    <p:extLst>
      <p:ext uri="{BB962C8B-B14F-4D97-AF65-F5344CB8AC3E}">
        <p14:creationId xmlns:p14="http://schemas.microsoft.com/office/powerpoint/2010/main" val="5812186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3" name="Textfeld 2">
            <a:extLst>
              <a:ext uri="{FF2B5EF4-FFF2-40B4-BE49-F238E27FC236}">
                <a16:creationId xmlns:a16="http://schemas.microsoft.com/office/drawing/2014/main" id="{995EDFD3-C5A4-6840-BC13-524FAC30539F}"/>
              </a:ext>
            </a:extLst>
          </p:cNvPr>
          <p:cNvSpPr txBox="1"/>
          <p:nvPr/>
        </p:nvSpPr>
        <p:spPr bwMode="auto">
          <a:xfrm>
            <a:off x="3995936" y="2060848"/>
            <a:ext cx="4752528" cy="4247317"/>
          </a:xfrm>
          <a:prstGeom prst="rect">
            <a:avLst/>
          </a:prstGeom>
          <a:noFill/>
        </p:spPr>
        <p:txBody>
          <a:bodyPr wrap="square" rtlCol="0">
            <a:spAutoFit/>
          </a:bodyPr>
          <a:lstStyle/>
          <a:p>
            <a:r>
              <a:rPr lang="de-DE" u="sng" dirty="0"/>
              <a:t>Spalte 1</a:t>
            </a:r>
            <a:r>
              <a:rPr lang="de-DE" dirty="0"/>
              <a:t>:</a:t>
            </a:r>
          </a:p>
          <a:p>
            <a:r>
              <a:rPr lang="de-DE" dirty="0"/>
              <a:t>Befundnummern nach den Festzuschuss-Richtlinien werden eingetragen</a:t>
            </a:r>
          </a:p>
          <a:p>
            <a:r>
              <a:rPr lang="de-DE" dirty="0">
                <a:solidFill>
                  <a:srgbClr val="FF0000"/>
                </a:solidFill>
              </a:rPr>
              <a:t>Der Festzuschuss wird für die Regelversorgung ermittelt und erfolgt immer!</a:t>
            </a:r>
          </a:p>
          <a:p>
            <a:endParaRPr lang="de-DE" dirty="0">
              <a:solidFill>
                <a:srgbClr val="FF0000"/>
              </a:solidFill>
            </a:endParaRPr>
          </a:p>
          <a:p>
            <a:r>
              <a:rPr lang="de-DE" u="sng" dirty="0"/>
              <a:t>Spalte 2</a:t>
            </a:r>
            <a:r>
              <a:rPr lang="de-DE" b="1" u="sng" dirty="0"/>
              <a:t>:</a:t>
            </a:r>
          </a:p>
          <a:p>
            <a:r>
              <a:rPr lang="de-DE" dirty="0"/>
              <a:t>Bei Kronen / Teilkronen / Teleskopen: Jeweiliger 					Zahn wird eingetragen, </a:t>
            </a:r>
          </a:p>
          <a:p>
            <a:r>
              <a:rPr lang="de-DE" dirty="0"/>
              <a:t>bei Brücken das zu versorgende Gebiet</a:t>
            </a:r>
          </a:p>
          <a:p>
            <a:r>
              <a:rPr lang="de-DE" dirty="0"/>
              <a:t>Bei Prothesen der jeweilige Kiefer</a:t>
            </a:r>
          </a:p>
          <a:p>
            <a:endParaRPr lang="de-DE" dirty="0"/>
          </a:p>
          <a:p>
            <a:r>
              <a:rPr lang="de-DE" u="sng" dirty="0"/>
              <a:t>Spalte 3:</a:t>
            </a:r>
          </a:p>
          <a:p>
            <a:r>
              <a:rPr lang="de-DE" dirty="0"/>
              <a:t>Anzahl des jeweiligen Festzuschuss muss eingetragen werden</a:t>
            </a:r>
          </a:p>
        </p:txBody>
      </p:sp>
      <p:pic>
        <p:nvPicPr>
          <p:cNvPr id="8" name="Grafik 7">
            <a:extLst>
              <a:ext uri="{FF2B5EF4-FFF2-40B4-BE49-F238E27FC236}">
                <a16:creationId xmlns:a16="http://schemas.microsoft.com/office/drawing/2014/main" id="{808BFBE1-3AEA-8642-8EDE-AB44589FD7B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3568" y="2099733"/>
            <a:ext cx="3096344" cy="3388029"/>
          </a:xfrm>
          <a:prstGeom prst="rect">
            <a:avLst/>
          </a:prstGeom>
        </p:spPr>
      </p:pic>
    </p:spTree>
    <p:extLst>
      <p:ext uri="{BB962C8B-B14F-4D97-AF65-F5344CB8AC3E}">
        <p14:creationId xmlns:p14="http://schemas.microsoft.com/office/powerpoint/2010/main" val="34995746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7" name="Textfeld 6">
            <a:extLst>
              <a:ext uri="{FF2B5EF4-FFF2-40B4-BE49-F238E27FC236}">
                <a16:creationId xmlns:a16="http://schemas.microsoft.com/office/drawing/2014/main" id="{1499C61F-2A9B-0C49-8BDF-DE04ED1F6F6D}"/>
              </a:ext>
            </a:extLst>
          </p:cNvPr>
          <p:cNvSpPr txBox="1"/>
          <p:nvPr/>
        </p:nvSpPr>
        <p:spPr bwMode="auto">
          <a:xfrm>
            <a:off x="3779912" y="1844824"/>
            <a:ext cx="4536504" cy="3539430"/>
          </a:xfrm>
          <a:prstGeom prst="rect">
            <a:avLst/>
          </a:prstGeom>
          <a:noFill/>
        </p:spPr>
        <p:txBody>
          <a:bodyPr wrap="square" rtlCol="0">
            <a:spAutoFit/>
          </a:bodyPr>
          <a:lstStyle/>
          <a:p>
            <a:r>
              <a:rPr lang="de-DE" sz="1600" u="sng" dirty="0">
                <a:latin typeface="Arial" panose="020B0604020202020204" pitchFamily="34" charset="0"/>
                <a:cs typeface="Arial" panose="020B0604020202020204" pitchFamily="34" charset="0"/>
              </a:rPr>
              <a:t>Kostenplanung BEMA Nummer und Anzahl:</a:t>
            </a:r>
          </a:p>
          <a:p>
            <a:endParaRPr lang="de-DE" sz="1600" u="sng" dirty="0">
              <a:latin typeface="Arial" panose="020B0604020202020204" pitchFamily="34" charset="0"/>
              <a:cs typeface="Arial" panose="020B0604020202020204" pitchFamily="34" charset="0"/>
            </a:endParaRP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BEMA- Nummern werden fortlaufend für die Regelversorgung mit entsprechender Anzahl eingetragen</a:t>
            </a:r>
          </a:p>
          <a:p>
            <a:endParaRPr lang="de-DE" sz="1600" dirty="0">
              <a:latin typeface="Arial" panose="020B0604020202020204" pitchFamily="34" charset="0"/>
              <a:cs typeface="Arial" panose="020B0604020202020204" pitchFamily="34" charset="0"/>
            </a:endParaRP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Es erfolgt </a:t>
            </a:r>
            <a:r>
              <a:rPr lang="de-DE" sz="1600" u="sng" dirty="0">
                <a:latin typeface="Arial" panose="020B0604020202020204" pitchFamily="34" charset="0"/>
                <a:cs typeface="Arial" panose="020B0604020202020204" pitchFamily="34" charset="0"/>
              </a:rPr>
              <a:t>keine</a:t>
            </a:r>
            <a:r>
              <a:rPr lang="de-DE" sz="1600" dirty="0">
                <a:latin typeface="Arial" panose="020B0604020202020204" pitchFamily="34" charset="0"/>
                <a:cs typeface="Arial" panose="020B0604020202020204" pitchFamily="34" charset="0"/>
              </a:rPr>
              <a:t> BEMA Abrechnung bei gewählten gleichartigen/andersartigen Versorgungen (sondern GOZ; Teil 2)</a:t>
            </a:r>
          </a:p>
          <a:p>
            <a:endParaRPr lang="de-DE" sz="1600" dirty="0">
              <a:latin typeface="Arial" panose="020B0604020202020204" pitchFamily="34" charset="0"/>
              <a:cs typeface="Arial" panose="020B0604020202020204" pitchFamily="34" charset="0"/>
            </a:endParaRP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Ausnahme bei gleichartigen Versorgungen: </a:t>
            </a:r>
          </a:p>
          <a:p>
            <a:r>
              <a:rPr lang="de-DE" sz="1600" dirty="0">
                <a:latin typeface="Arial" panose="020B0604020202020204" pitchFamily="34" charset="0"/>
                <a:cs typeface="Arial" panose="020B0604020202020204" pitchFamily="34" charset="0"/>
              </a:rPr>
              <a:t>      Provisorien und Abformungen können     </a:t>
            </a:r>
          </a:p>
          <a:p>
            <a:r>
              <a:rPr lang="de-DE" sz="1600" dirty="0">
                <a:latin typeface="Arial" panose="020B0604020202020204" pitchFamily="34" charset="0"/>
                <a:cs typeface="Arial" panose="020B0604020202020204" pitchFamily="34" charset="0"/>
              </a:rPr>
              <a:t>      abgerechnet werden</a:t>
            </a:r>
          </a:p>
          <a:p>
            <a:endParaRPr lang="de-DE" sz="1600" dirty="0"/>
          </a:p>
        </p:txBody>
      </p:sp>
      <p:pic>
        <p:nvPicPr>
          <p:cNvPr id="3" name="Grafik 2">
            <a:extLst>
              <a:ext uri="{FF2B5EF4-FFF2-40B4-BE49-F238E27FC236}">
                <a16:creationId xmlns:a16="http://schemas.microsoft.com/office/drawing/2014/main" id="{6B3062B0-0F14-2441-B735-9868E173D6C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5370" y="1988840"/>
            <a:ext cx="3563888" cy="2172030"/>
          </a:xfrm>
          <a:prstGeom prst="rect">
            <a:avLst/>
          </a:prstGeom>
        </p:spPr>
      </p:pic>
    </p:spTree>
    <p:extLst>
      <p:ext uri="{BB962C8B-B14F-4D97-AF65-F5344CB8AC3E}">
        <p14:creationId xmlns:p14="http://schemas.microsoft.com/office/powerpoint/2010/main" val="299903491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7" name="Textfeld 6">
            <a:extLst>
              <a:ext uri="{FF2B5EF4-FFF2-40B4-BE49-F238E27FC236}">
                <a16:creationId xmlns:a16="http://schemas.microsoft.com/office/drawing/2014/main" id="{1499C61F-2A9B-0C49-8BDF-DE04ED1F6F6D}"/>
              </a:ext>
            </a:extLst>
          </p:cNvPr>
          <p:cNvSpPr txBox="1"/>
          <p:nvPr/>
        </p:nvSpPr>
        <p:spPr bwMode="auto">
          <a:xfrm>
            <a:off x="3779912" y="1844824"/>
            <a:ext cx="3679221" cy="4524315"/>
          </a:xfrm>
          <a:prstGeom prst="rect">
            <a:avLst/>
          </a:prstGeom>
          <a:noFill/>
        </p:spPr>
        <p:txBody>
          <a:bodyPr wrap="square" rtlCol="0">
            <a:spAutoFit/>
          </a:bodyPr>
          <a:lstStyle/>
          <a:p>
            <a:r>
              <a:rPr lang="de-DE" sz="1600" b="1" u="sng" dirty="0">
                <a:latin typeface="Arial" panose="020B0604020202020204" pitchFamily="34" charset="0"/>
                <a:cs typeface="Arial" panose="020B0604020202020204" pitchFamily="34" charset="0"/>
              </a:rPr>
              <a:t>Kostenplanung:</a:t>
            </a:r>
          </a:p>
          <a:p>
            <a:r>
              <a:rPr lang="de-DE" sz="1600" b="1" u="sng" dirty="0">
                <a:latin typeface="Arial" panose="020B0604020202020204" pitchFamily="34" charset="0"/>
                <a:cs typeface="Arial" panose="020B0604020202020204" pitchFamily="34" charset="0"/>
              </a:rPr>
              <a:t>Zahnärztliches Honorar:</a:t>
            </a: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Auszurechnen über aufgelistete BEMA Nummern</a:t>
            </a:r>
          </a:p>
          <a:p>
            <a:endParaRPr lang="de-DE" sz="1600" dirty="0">
              <a:latin typeface="Arial" panose="020B0604020202020204" pitchFamily="34" charset="0"/>
              <a:cs typeface="Arial" panose="020B0604020202020204" pitchFamily="34" charset="0"/>
            </a:endParaRPr>
          </a:p>
          <a:p>
            <a:r>
              <a:rPr lang="de-DE" sz="1600" b="1" u="sng" dirty="0">
                <a:latin typeface="Arial" panose="020B0604020202020204" pitchFamily="34" charset="0"/>
                <a:cs typeface="Arial" panose="020B0604020202020204" pitchFamily="34" charset="0"/>
              </a:rPr>
              <a:t>Zahnärztliches Honorar GOZ:</a:t>
            </a: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Auszurechnen über Teil 2 des HKP </a:t>
            </a:r>
          </a:p>
          <a:p>
            <a:pPr marL="285750" indent="-285750">
              <a:buFont typeface="Wingdings" pitchFamily="2" charset="2"/>
              <a:buChar char="ü"/>
            </a:pPr>
            <a:endParaRPr lang="de-DE" sz="1600" dirty="0">
              <a:latin typeface="Arial" panose="020B0604020202020204" pitchFamily="34" charset="0"/>
              <a:cs typeface="Arial" panose="020B0604020202020204" pitchFamily="34" charset="0"/>
            </a:endParaRPr>
          </a:p>
          <a:p>
            <a:r>
              <a:rPr lang="de-DE" sz="1600" b="1" u="sng" dirty="0">
                <a:latin typeface="Arial" panose="020B0604020202020204" pitchFamily="34" charset="0"/>
                <a:cs typeface="Arial" panose="020B0604020202020204" pitchFamily="34" charset="0"/>
              </a:rPr>
              <a:t>Material- und Laborkosten:</a:t>
            </a: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in der Prüfung vorgegeben und zu übertragen</a:t>
            </a:r>
          </a:p>
          <a:p>
            <a:pPr marL="285750" indent="-285750">
              <a:buFont typeface="Wingdings" pitchFamily="2" charset="2"/>
              <a:buChar char="ü"/>
            </a:pPr>
            <a:endParaRPr lang="de-DE" sz="1600" dirty="0">
              <a:latin typeface="Arial" panose="020B0604020202020204" pitchFamily="34" charset="0"/>
              <a:cs typeface="Arial" panose="020B0604020202020204" pitchFamily="34" charset="0"/>
            </a:endParaRPr>
          </a:p>
          <a:p>
            <a:r>
              <a:rPr lang="de-DE" sz="1600" b="1" u="sng" dirty="0">
                <a:latin typeface="Arial" panose="020B0604020202020204" pitchFamily="34" charset="0"/>
                <a:cs typeface="Arial" panose="020B0604020202020204" pitchFamily="34" charset="0"/>
              </a:rPr>
              <a:t>Behandlungskosten gesamt:</a:t>
            </a:r>
          </a:p>
          <a:p>
            <a:pPr marL="285750" indent="-285750">
              <a:buFont typeface="Wingdings" pitchFamily="2" charset="2"/>
              <a:buChar char="ü"/>
            </a:pPr>
            <a:r>
              <a:rPr lang="de-DE" sz="1600" dirty="0">
                <a:latin typeface="Arial" panose="020B0604020202020204" pitchFamily="34" charset="0"/>
                <a:cs typeface="Arial" panose="020B0604020202020204" pitchFamily="34" charset="0"/>
              </a:rPr>
              <a:t>Addition von BEMA-/GOZ-Honorar und Material- und Laborkosten</a:t>
            </a:r>
          </a:p>
          <a:p>
            <a:endParaRPr lang="de-DE" sz="1600" dirty="0"/>
          </a:p>
          <a:p>
            <a:endParaRPr lang="de-DE" sz="1600" dirty="0"/>
          </a:p>
          <a:p>
            <a:endParaRPr lang="de-DE" sz="1600" dirty="0"/>
          </a:p>
        </p:txBody>
      </p:sp>
      <p:pic>
        <p:nvPicPr>
          <p:cNvPr id="5" name="Grafik 4">
            <a:extLst>
              <a:ext uri="{FF2B5EF4-FFF2-40B4-BE49-F238E27FC236}">
                <a16:creationId xmlns:a16="http://schemas.microsoft.com/office/drawing/2014/main" id="{2D4A7139-F8E2-7847-AEF7-3A2A09FC25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216024" y="1940515"/>
            <a:ext cx="3563888" cy="2172030"/>
          </a:xfrm>
          <a:prstGeom prst="rect">
            <a:avLst/>
          </a:prstGeom>
        </p:spPr>
      </p:pic>
    </p:spTree>
    <p:extLst>
      <p:ext uri="{BB962C8B-B14F-4D97-AF65-F5344CB8AC3E}">
        <p14:creationId xmlns:p14="http://schemas.microsoft.com/office/powerpoint/2010/main" val="61723714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7" name="Textfeld 6">
            <a:extLst>
              <a:ext uri="{FF2B5EF4-FFF2-40B4-BE49-F238E27FC236}">
                <a16:creationId xmlns:a16="http://schemas.microsoft.com/office/drawing/2014/main" id="{1499C61F-2A9B-0C49-8BDF-DE04ED1F6F6D}"/>
              </a:ext>
            </a:extLst>
          </p:cNvPr>
          <p:cNvSpPr txBox="1"/>
          <p:nvPr/>
        </p:nvSpPr>
        <p:spPr bwMode="auto">
          <a:xfrm>
            <a:off x="3779912" y="1844824"/>
            <a:ext cx="3679221" cy="830997"/>
          </a:xfrm>
          <a:prstGeom prst="rect">
            <a:avLst/>
          </a:prstGeom>
          <a:noFill/>
        </p:spPr>
        <p:txBody>
          <a:bodyPr wrap="square" rtlCol="0">
            <a:spAutoFit/>
          </a:bodyPr>
          <a:lstStyle/>
          <a:p>
            <a:endParaRPr lang="de-DE" sz="1600" dirty="0"/>
          </a:p>
          <a:p>
            <a:endParaRPr lang="de-DE" sz="1600" dirty="0"/>
          </a:p>
          <a:p>
            <a:endParaRPr lang="de-DE" sz="1600" dirty="0"/>
          </a:p>
        </p:txBody>
      </p:sp>
      <p:sp>
        <p:nvSpPr>
          <p:cNvPr id="5" name="Inhaltsplatzhalter 4">
            <a:extLst>
              <a:ext uri="{FF2B5EF4-FFF2-40B4-BE49-F238E27FC236}">
                <a16:creationId xmlns:a16="http://schemas.microsoft.com/office/drawing/2014/main" id="{238AD77B-8802-2A44-AD7F-97CAF13678E4}"/>
              </a:ext>
            </a:extLst>
          </p:cNvPr>
          <p:cNvSpPr>
            <a:spLocks noGrp="1"/>
          </p:cNvSpPr>
          <p:nvPr>
            <p:ph idx="1"/>
          </p:nvPr>
        </p:nvSpPr>
        <p:spPr>
          <a:xfrm>
            <a:off x="683568" y="1638276"/>
            <a:ext cx="7525344" cy="4392488"/>
          </a:xfrm>
        </p:spPr>
        <p:txBody>
          <a:bodyPr>
            <a:normAutofit/>
          </a:bodyPr>
          <a:lstStyle/>
          <a:p>
            <a:pPr marL="0" indent="0">
              <a:buNone/>
            </a:pPr>
            <a:r>
              <a:rPr lang="de-DE" sz="2000" b="1" u="sng" dirty="0"/>
              <a:t>Errechnen des Zahnärztlichen Honorars BEMA</a:t>
            </a:r>
          </a:p>
        </p:txBody>
      </p:sp>
      <p:graphicFrame>
        <p:nvGraphicFramePr>
          <p:cNvPr id="6" name="Tabelle 5">
            <a:extLst>
              <a:ext uri="{FF2B5EF4-FFF2-40B4-BE49-F238E27FC236}">
                <a16:creationId xmlns:a16="http://schemas.microsoft.com/office/drawing/2014/main" id="{DA7B6584-90E2-1143-BBB9-D6E98F556F8C}"/>
              </a:ext>
            </a:extLst>
          </p:cNvPr>
          <p:cNvGraphicFramePr>
            <a:graphicFrameLocks noGrp="1"/>
          </p:cNvGraphicFramePr>
          <p:nvPr>
            <p:extLst>
              <p:ext uri="{D42A27DB-BD31-4B8C-83A1-F6EECF244321}">
                <p14:modId xmlns:p14="http://schemas.microsoft.com/office/powerpoint/2010/main" val="2458300168"/>
              </p:ext>
            </p:extLst>
          </p:nvPr>
        </p:nvGraphicFramePr>
        <p:xfrm>
          <a:off x="1331640" y="4106890"/>
          <a:ext cx="5698656" cy="1645920"/>
        </p:xfrm>
        <a:graphic>
          <a:graphicData uri="http://schemas.openxmlformats.org/drawingml/2006/table">
            <a:tbl>
              <a:tblPr firstRow="1" firstCol="1" bandRow="1">
                <a:tableStyleId>{93296810-A885-4BE3-A3E7-6D5BEEA58F35}</a:tableStyleId>
              </a:tblPr>
              <a:tblGrid>
                <a:gridCol w="1385736">
                  <a:extLst>
                    <a:ext uri="{9D8B030D-6E8A-4147-A177-3AD203B41FA5}">
                      <a16:colId xmlns:a16="http://schemas.microsoft.com/office/drawing/2014/main" val="667166918"/>
                    </a:ext>
                  </a:extLst>
                </a:gridCol>
                <a:gridCol w="1437640">
                  <a:extLst>
                    <a:ext uri="{9D8B030D-6E8A-4147-A177-3AD203B41FA5}">
                      <a16:colId xmlns:a16="http://schemas.microsoft.com/office/drawing/2014/main" val="1053522906"/>
                    </a:ext>
                  </a:extLst>
                </a:gridCol>
                <a:gridCol w="1373192">
                  <a:extLst>
                    <a:ext uri="{9D8B030D-6E8A-4147-A177-3AD203B41FA5}">
                      <a16:colId xmlns:a16="http://schemas.microsoft.com/office/drawing/2014/main" val="2007238881"/>
                    </a:ext>
                  </a:extLst>
                </a:gridCol>
                <a:gridCol w="1502088">
                  <a:extLst>
                    <a:ext uri="{9D8B030D-6E8A-4147-A177-3AD203B41FA5}">
                      <a16:colId xmlns:a16="http://schemas.microsoft.com/office/drawing/2014/main" val="2462558308"/>
                    </a:ext>
                  </a:extLst>
                </a:gridCol>
              </a:tblGrid>
              <a:tr h="0">
                <a:tc>
                  <a:txBody>
                    <a:bodyPr/>
                    <a:lstStyle/>
                    <a:p>
                      <a:pPr>
                        <a:spcAft>
                          <a:spcPts val="0"/>
                        </a:spcAft>
                      </a:pPr>
                      <a:r>
                        <a:rPr lang="de-DE" sz="1200" dirty="0">
                          <a:effectLst/>
                        </a:rPr>
                        <a:t>Gebührennummer</a:t>
                      </a:r>
                    </a:p>
                    <a:p>
                      <a:pPr algn="ctr">
                        <a:spcAft>
                          <a:spcPts val="0"/>
                        </a:spcAft>
                      </a:pPr>
                      <a:r>
                        <a:rPr lang="de-DE" sz="1200" dirty="0">
                          <a:effectLst/>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de-DE" sz="1200" dirty="0">
                          <a:effectLst/>
                        </a:rPr>
                        <a:t>Anzahl</a:t>
                      </a:r>
                    </a:p>
                    <a:p>
                      <a:pPr algn="ctr">
                        <a:spcAft>
                          <a:spcPts val="0"/>
                        </a:spcAft>
                      </a:pPr>
                      <a:r>
                        <a:rPr lang="de-DE" sz="1200" dirty="0">
                          <a:effectLst/>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a:effectLst/>
                        </a:rPr>
                        <a:t>Bewertungszahl</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dirty="0">
                          <a:effectLst/>
                        </a:rPr>
                        <a:t>Bewertungszahl x Anzahl</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65542654"/>
                  </a:ext>
                </a:extLst>
              </a:tr>
              <a:tr h="0">
                <a:tc>
                  <a:txBody>
                    <a:bodyPr/>
                    <a:lstStyle/>
                    <a:p>
                      <a:pPr>
                        <a:spcAft>
                          <a:spcPts val="0"/>
                        </a:spcAft>
                      </a:pPr>
                      <a:r>
                        <a:rPr lang="de-DE" sz="1200" dirty="0">
                          <a:effectLst/>
                        </a:rPr>
                        <a:t> </a:t>
                      </a:r>
                    </a:p>
                    <a:p>
                      <a:pPr>
                        <a:spcAft>
                          <a:spcPts val="0"/>
                        </a:spcAft>
                      </a:pP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4009215"/>
                  </a:ext>
                </a:extLst>
              </a:tr>
              <a:tr h="141019">
                <a:tc>
                  <a:txBody>
                    <a:bodyPr/>
                    <a:lstStyle/>
                    <a:p>
                      <a:pPr>
                        <a:spcAft>
                          <a:spcPts val="0"/>
                        </a:spcAft>
                      </a:pPr>
                      <a:r>
                        <a:rPr lang="de-DE" sz="1200" dirty="0">
                          <a:effectLst/>
                        </a:rPr>
                        <a:t> </a:t>
                      </a:r>
                    </a:p>
                    <a:p>
                      <a:pPr>
                        <a:spcAft>
                          <a:spcPts val="0"/>
                        </a:spcAft>
                      </a:pP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dirty="0">
                          <a:effectLst/>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872255"/>
                  </a:ext>
                </a:extLst>
              </a:tr>
              <a:tr h="0">
                <a:tc>
                  <a:txBody>
                    <a:bodyPr/>
                    <a:lstStyle/>
                    <a:p>
                      <a:pPr>
                        <a:spcAft>
                          <a:spcPts val="0"/>
                        </a:spcAft>
                      </a:pPr>
                      <a:r>
                        <a:rPr lang="de-DE" sz="1200" dirty="0">
                          <a:effectLst/>
                        </a:rPr>
                        <a:t> </a:t>
                      </a:r>
                    </a:p>
                    <a:p>
                      <a:pPr>
                        <a:spcAft>
                          <a:spcPts val="0"/>
                        </a:spcAft>
                      </a:pP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dirty="0">
                          <a:effectLst/>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a:effectLst/>
                        </a:rPr>
                        <a:t> </a:t>
                      </a:r>
                      <a:endParaRPr lang="de-DE"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r>
                        <a:rPr lang="de-DE" sz="1200" dirty="0">
                          <a:effectLst/>
                        </a:rPr>
                        <a:t> </a:t>
                      </a: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7503574"/>
                  </a:ext>
                </a:extLst>
              </a:tr>
              <a:tr h="0">
                <a:tc>
                  <a:txBody>
                    <a:bodyPr/>
                    <a:lstStyle/>
                    <a:p>
                      <a:pPr>
                        <a:spcAft>
                          <a:spcPts val="0"/>
                        </a:spcAft>
                      </a:pP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spcAft>
                          <a:spcPts val="0"/>
                        </a:spcAft>
                      </a:pPr>
                      <a:endParaRPr lang="de-DE"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6689707"/>
                  </a:ext>
                </a:extLst>
              </a:tr>
            </a:tbl>
          </a:graphicData>
        </a:graphic>
      </p:graphicFrame>
      <p:sp>
        <p:nvSpPr>
          <p:cNvPr id="8" name="Rectangle 1">
            <a:extLst>
              <a:ext uri="{FF2B5EF4-FFF2-40B4-BE49-F238E27FC236}">
                <a16:creationId xmlns:a16="http://schemas.microsoft.com/office/drawing/2014/main" id="{BD187661-5721-0F4A-959B-B6D65EFF7985}"/>
              </a:ext>
            </a:extLst>
          </p:cNvPr>
          <p:cNvSpPr>
            <a:spLocks noChangeArrowheads="1"/>
          </p:cNvSpPr>
          <p:nvPr/>
        </p:nvSpPr>
        <p:spPr bwMode="auto">
          <a:xfrm>
            <a:off x="683568" y="2107058"/>
            <a:ext cx="7229864"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rtl="0" eaLnBrk="0" fontAlgn="base" hangingPunct="0">
              <a:spcBef>
                <a:spcPct val="0"/>
              </a:spcBef>
              <a:spcAft>
                <a:spcPct val="0"/>
              </a:spcAft>
              <a:defRPr>
                <a:solidFill>
                  <a:schemeClr val="tx1"/>
                </a:solidFill>
                <a:latin typeface="Arial" panose="020B0604020202020204" pitchFamily="34" charset="0"/>
              </a:defRPr>
            </a:lvl1pPr>
            <a:lvl2pPr rtl="0" eaLnBrk="0" fontAlgn="base" hangingPunct="0">
              <a:spcBef>
                <a:spcPct val="0"/>
              </a:spcBef>
              <a:spcAft>
                <a:spcPct val="0"/>
              </a:spcAft>
              <a:defRPr>
                <a:solidFill>
                  <a:schemeClr val="tx1"/>
                </a:solidFill>
                <a:latin typeface="Arial" panose="020B0604020202020204" pitchFamily="34" charset="0"/>
              </a:defRPr>
            </a:lvl2pPr>
            <a:lvl3pPr rtl="0" eaLnBrk="0" fontAlgn="base" hangingPunct="0">
              <a:spcBef>
                <a:spcPct val="0"/>
              </a:spcBef>
              <a:spcAft>
                <a:spcPct val="0"/>
              </a:spcAft>
              <a:defRPr>
                <a:solidFill>
                  <a:schemeClr val="tx1"/>
                </a:solidFill>
                <a:latin typeface="Arial" panose="020B0604020202020204" pitchFamily="34" charset="0"/>
              </a:defRPr>
            </a:lvl3pPr>
            <a:lvl4pPr rtl="0" eaLnBrk="0" fontAlgn="base" hangingPunct="0">
              <a:spcBef>
                <a:spcPct val="0"/>
              </a:spcBef>
              <a:spcAft>
                <a:spcPct val="0"/>
              </a:spcAft>
              <a:defRPr>
                <a:solidFill>
                  <a:schemeClr val="tx1"/>
                </a:solidFill>
                <a:latin typeface="Arial" panose="020B0604020202020204" pitchFamily="34" charset="0"/>
              </a:defRPr>
            </a:lvl4pPr>
            <a:lvl5pPr rtl="0" eaLnBrk="0" fontAlgn="base" hangingPunct="0">
              <a:spcBef>
                <a:spcPct val="0"/>
              </a:spcBef>
              <a:spcAft>
                <a:spcPct val="0"/>
              </a:spcAft>
              <a:defRPr>
                <a:solidFill>
                  <a:schemeClr val="tx1"/>
                </a:solidFill>
                <a:latin typeface="Arial" panose="020B0604020202020204" pitchFamily="34" charset="0"/>
              </a:defRPr>
            </a:lvl5pPr>
            <a:lvl6pPr rtl="0" eaLnBrk="0" fontAlgn="base" hangingPunct="0">
              <a:spcBef>
                <a:spcPct val="0"/>
              </a:spcBef>
              <a:spcAft>
                <a:spcPct val="0"/>
              </a:spcAft>
              <a:defRPr>
                <a:solidFill>
                  <a:schemeClr val="tx1"/>
                </a:solidFill>
                <a:latin typeface="Arial" panose="020B0604020202020204" pitchFamily="34" charset="0"/>
              </a:defRPr>
            </a:lvl6pPr>
            <a:lvl7pPr rtl="0" eaLnBrk="0" fontAlgn="base" hangingPunct="0">
              <a:spcBef>
                <a:spcPct val="0"/>
              </a:spcBef>
              <a:spcAft>
                <a:spcPct val="0"/>
              </a:spcAft>
              <a:defRPr>
                <a:solidFill>
                  <a:schemeClr val="tx1"/>
                </a:solidFill>
                <a:latin typeface="Arial" panose="020B0604020202020204" pitchFamily="34" charset="0"/>
              </a:defRPr>
            </a:lvl7pPr>
            <a:lvl8pPr rtl="0" eaLnBrk="0" fontAlgn="base" hangingPunct="0">
              <a:spcBef>
                <a:spcPct val="0"/>
              </a:spcBef>
              <a:spcAft>
                <a:spcPct val="0"/>
              </a:spcAft>
              <a:defRPr>
                <a:solidFill>
                  <a:schemeClr val="tx1"/>
                </a:solidFill>
                <a:latin typeface="Arial" panose="020B0604020202020204" pitchFamily="34" charset="0"/>
              </a:defRPr>
            </a:lvl8pPr>
            <a:lvl9pPr rtl="0" eaLnBrk="0" fontAlgn="base" hangingPunct="0">
              <a:spcBef>
                <a:spcPct val="0"/>
              </a:spcBef>
              <a:spcAft>
                <a:spcPct val="0"/>
              </a:spcAf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de-DE" altLang="de-DE" sz="1600" i="0" u="none" strike="noStrike" cap="none" normalizeH="0" baseline="0" dirty="0">
                <a:ln>
                  <a:noFill/>
                </a:ln>
                <a:solidFill>
                  <a:srgbClr val="000000"/>
                </a:solidFill>
                <a:effectLst/>
                <a:latin typeface="+mn-ea"/>
                <a:cs typeface="Times New Roman" panose="02020603050405020304" pitchFamily="18" charset="0"/>
              </a:rPr>
              <a:t>Erstellen folgender Tabelle: </a:t>
            </a:r>
          </a:p>
          <a:p>
            <a:pPr marR="0" lvl="0" algn="l" defTabSz="914400" rtl="0" eaLnBrk="0" fontAlgn="base" latinLnBrk="0" hangingPunct="0">
              <a:lnSpc>
                <a:spcPct val="100000"/>
              </a:lnSpc>
              <a:spcBef>
                <a:spcPct val="0"/>
              </a:spcBef>
              <a:spcAft>
                <a:spcPct val="0"/>
              </a:spcAft>
              <a:buClrTx/>
              <a:buSzTx/>
              <a:tabLst/>
            </a:pPr>
            <a:r>
              <a:rPr kumimoji="0" lang="de-DE" altLang="de-DE" sz="1600" i="0" u="none" strike="noStrike" cap="none" normalizeH="0" baseline="0" dirty="0">
                <a:ln>
                  <a:noFill/>
                </a:ln>
                <a:solidFill>
                  <a:srgbClr val="000000"/>
                </a:solidFill>
                <a:effectLst/>
                <a:latin typeface="+mn-ea"/>
                <a:cs typeface="Times New Roman" panose="02020603050405020304" pitchFamily="18" charset="0"/>
              </a:rPr>
              <a:t>     alle BEMA Nummern aus der Kostenplanung werden eingetragen</a:t>
            </a:r>
            <a:endParaRPr kumimoji="0" lang="de-DE" altLang="de-DE" sz="1600" i="0" u="none" strike="noStrike" cap="none" normalizeH="0" baseline="0" dirty="0">
              <a:ln>
                <a:noFill/>
              </a:ln>
              <a:solidFill>
                <a:schemeClr val="tx1"/>
              </a:solidFill>
              <a:effectLst/>
              <a:latin typeface="+mn-ea"/>
            </a:endParaRP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de-DE" altLang="de-DE" sz="1600" i="0" u="none" strike="noStrike" cap="none" normalizeH="0" baseline="0" dirty="0">
                <a:ln>
                  <a:noFill/>
                </a:ln>
                <a:solidFill>
                  <a:srgbClr val="000000"/>
                </a:solidFill>
                <a:effectLst/>
                <a:latin typeface="+mn-ea"/>
                <a:cs typeface="Times New Roman" panose="02020603050405020304" pitchFamily="18" charset="0"/>
              </a:rPr>
              <a:t>In die zweite Spalte ist die Anzahl der Leistung einzutragen. </a:t>
            </a:r>
            <a:endParaRPr kumimoji="0" lang="de-DE" altLang="de-DE" sz="1600" i="0" u="none" strike="noStrike" cap="none" normalizeH="0" baseline="0" dirty="0">
              <a:ln>
                <a:noFill/>
              </a:ln>
              <a:solidFill>
                <a:schemeClr val="tx1"/>
              </a:solidFill>
              <a:effectLst/>
              <a:latin typeface="+mn-ea"/>
            </a:endParaRP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de-DE" altLang="de-DE" sz="1600" i="0" u="none" strike="noStrike" cap="none" normalizeH="0" baseline="0" dirty="0">
                <a:ln>
                  <a:noFill/>
                </a:ln>
                <a:solidFill>
                  <a:srgbClr val="000000"/>
                </a:solidFill>
                <a:effectLst/>
                <a:latin typeface="+mn-ea"/>
                <a:cs typeface="Times New Roman" panose="02020603050405020304" pitchFamily="18" charset="0"/>
              </a:rPr>
              <a:t>Bewertungszahl der jeweiligen BEMA- Leistung ist im Abrechnungsordner </a:t>
            </a:r>
          </a:p>
          <a:p>
            <a:pPr marR="0" lvl="0" algn="l" defTabSz="914400" rtl="0" eaLnBrk="0" fontAlgn="base" latinLnBrk="0" hangingPunct="0">
              <a:lnSpc>
                <a:spcPct val="100000"/>
              </a:lnSpc>
              <a:spcBef>
                <a:spcPct val="0"/>
              </a:spcBef>
              <a:spcAft>
                <a:spcPct val="0"/>
              </a:spcAft>
              <a:buClrTx/>
              <a:buSzTx/>
              <a:tabLst/>
            </a:pPr>
            <a:r>
              <a:rPr lang="de-DE" altLang="de-DE" sz="1600" dirty="0">
                <a:solidFill>
                  <a:srgbClr val="000000"/>
                </a:solidFill>
                <a:latin typeface="+mn-ea"/>
                <a:cs typeface="Times New Roman" panose="02020603050405020304" pitchFamily="18" charset="0"/>
              </a:rPr>
              <a:t>     neben der Leistung zu finden</a:t>
            </a:r>
            <a:endParaRPr kumimoji="0" lang="de-DE" altLang="de-DE" sz="1600" i="0" u="none" strike="noStrike" cap="none" normalizeH="0" baseline="0" dirty="0">
              <a:ln>
                <a:noFill/>
              </a:ln>
              <a:solidFill>
                <a:schemeClr val="tx1"/>
              </a:solidFill>
              <a:effectLst/>
              <a:latin typeface="+mn-ea"/>
            </a:endParaRPr>
          </a:p>
          <a:p>
            <a:pPr marL="285750" marR="0" lvl="0" indent="-285750" algn="l" defTabSz="914400" rtl="0" eaLnBrk="0" fontAlgn="base" latinLnBrk="0" hangingPunct="0">
              <a:lnSpc>
                <a:spcPct val="100000"/>
              </a:lnSpc>
              <a:spcBef>
                <a:spcPct val="0"/>
              </a:spcBef>
              <a:spcAft>
                <a:spcPct val="0"/>
              </a:spcAft>
              <a:buClrTx/>
              <a:buSzTx/>
              <a:buFont typeface="Wingdings" pitchFamily="2" charset="2"/>
              <a:buChar char="ü"/>
              <a:tabLst/>
            </a:pPr>
            <a:r>
              <a:rPr kumimoji="0" lang="de-DE" altLang="de-DE" sz="1600" i="0" u="none" strike="noStrike" cap="none" normalizeH="0" baseline="0" dirty="0">
                <a:ln>
                  <a:noFill/>
                </a:ln>
                <a:solidFill>
                  <a:srgbClr val="000000"/>
                </a:solidFill>
                <a:effectLst/>
                <a:latin typeface="+mn-ea"/>
                <a:cs typeface="Times New Roman" panose="02020603050405020304" pitchFamily="18" charset="0"/>
              </a:rPr>
              <a:t>Anschließend Multiplikation der Bewertungszahl mit der Anzahl.</a:t>
            </a:r>
          </a:p>
          <a:p>
            <a:pPr marR="0" lvl="0" algn="l" defTabSz="914400" rtl="0" eaLnBrk="0" fontAlgn="base" latinLnBrk="0" hangingPunct="0">
              <a:lnSpc>
                <a:spcPct val="100000"/>
              </a:lnSpc>
              <a:spcBef>
                <a:spcPct val="0"/>
              </a:spcBef>
              <a:spcAft>
                <a:spcPct val="0"/>
              </a:spcAft>
              <a:buClrTx/>
              <a:buSzTx/>
              <a:tabLst/>
            </a:pPr>
            <a:r>
              <a:rPr lang="de-DE" altLang="de-DE" sz="1600" dirty="0">
                <a:solidFill>
                  <a:srgbClr val="000000"/>
                </a:solidFill>
                <a:latin typeface="+mn-ea"/>
                <a:cs typeface="Times New Roman" panose="02020603050405020304" pitchFamily="18" charset="0"/>
              </a:rPr>
              <a:t>    </a:t>
            </a:r>
            <a:r>
              <a:rPr kumimoji="0" lang="de-DE" altLang="de-DE" sz="1600" i="0" u="none" strike="noStrike" cap="none" normalizeH="0" baseline="0" dirty="0">
                <a:ln>
                  <a:noFill/>
                </a:ln>
                <a:solidFill>
                  <a:srgbClr val="000000"/>
                </a:solidFill>
                <a:effectLst/>
                <a:latin typeface="+mn-ea"/>
                <a:cs typeface="Times New Roman" panose="02020603050405020304" pitchFamily="18" charset="0"/>
              </a:rPr>
              <a:t> Das Ergebnis in Spalte 4 eintragen.</a:t>
            </a:r>
            <a:endParaRPr kumimoji="0" lang="de-DE" altLang="de-DE" sz="1600" i="0" u="none" strike="noStrike" cap="none" normalizeH="0" baseline="0" dirty="0">
              <a:ln>
                <a:noFill/>
              </a:ln>
              <a:solidFill>
                <a:schemeClr val="tx1"/>
              </a:solidFill>
              <a:effectLst/>
              <a:latin typeface="+mn-ea"/>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de-DE" altLang="de-DE" sz="1800" b="0" i="0" u="none" strike="noStrike" cap="none" normalizeH="0" baseline="0" dirty="0">
              <a:ln>
                <a:noFill/>
              </a:ln>
              <a:solidFill>
                <a:schemeClr val="tx1"/>
              </a:solidFill>
              <a:effectLst/>
              <a:latin typeface="Arial" panose="020B0604020202020204" pitchFamily="34" charset="0"/>
            </a:endParaRPr>
          </a:p>
        </p:txBody>
      </p:sp>
      <p:sp>
        <p:nvSpPr>
          <p:cNvPr id="10" name="Rechteck 9">
            <a:extLst>
              <a:ext uri="{FF2B5EF4-FFF2-40B4-BE49-F238E27FC236}">
                <a16:creationId xmlns:a16="http://schemas.microsoft.com/office/drawing/2014/main" id="{91EA3864-5E3D-C245-9666-46ABEB431763}"/>
              </a:ext>
            </a:extLst>
          </p:cNvPr>
          <p:cNvSpPr/>
          <p:nvPr/>
        </p:nvSpPr>
        <p:spPr bwMode="auto">
          <a:xfrm>
            <a:off x="4395022" y="5748287"/>
            <a:ext cx="2635274" cy="484480"/>
          </a:xfrm>
          <a:prstGeom prst="rect">
            <a:avLst/>
          </a:prstGeom>
          <a:ln>
            <a:solidFill>
              <a:schemeClr val="accent6"/>
            </a:solidFill>
          </a:ln>
        </p:spPr>
        <p:style>
          <a:lnRef idx="2">
            <a:schemeClr val="accent5"/>
          </a:lnRef>
          <a:fillRef idx="1">
            <a:schemeClr val="lt1"/>
          </a:fillRef>
          <a:effectRef idx="0">
            <a:schemeClr val="accent5"/>
          </a:effectRef>
          <a:fontRef idx="minor">
            <a:schemeClr val="dk1"/>
          </a:fontRef>
        </p:style>
        <p:txBody>
          <a:bodyPr rtlCol="0" anchor="ctr"/>
          <a:lstStyle/>
          <a:p>
            <a:pPr algn="ctr"/>
            <a:r>
              <a:rPr lang="de-DE" sz="1200" dirty="0"/>
              <a:t>Gesamtergebnis x Punktwert  =</a:t>
            </a:r>
          </a:p>
          <a:p>
            <a:pPr algn="ctr"/>
            <a:r>
              <a:rPr lang="de-DE" sz="1200" dirty="0"/>
              <a:t> Betrag in Euro</a:t>
            </a:r>
          </a:p>
        </p:txBody>
      </p:sp>
      <p:sp>
        <p:nvSpPr>
          <p:cNvPr id="11" name="Textfeld 10">
            <a:extLst>
              <a:ext uri="{FF2B5EF4-FFF2-40B4-BE49-F238E27FC236}">
                <a16:creationId xmlns:a16="http://schemas.microsoft.com/office/drawing/2014/main" id="{71ECD1BA-C725-514B-A0E7-1B093731AD64}"/>
              </a:ext>
            </a:extLst>
          </p:cNvPr>
          <p:cNvSpPr txBox="1"/>
          <p:nvPr/>
        </p:nvSpPr>
        <p:spPr bwMode="auto">
          <a:xfrm>
            <a:off x="7169300" y="4892075"/>
            <a:ext cx="1820753" cy="646331"/>
          </a:xfrm>
          <a:prstGeom prst="rect">
            <a:avLst/>
          </a:prstGeom>
          <a:noFill/>
        </p:spPr>
        <p:txBody>
          <a:bodyPr wrap="square" rtlCol="0">
            <a:spAutoFit/>
          </a:bodyPr>
          <a:lstStyle/>
          <a:p>
            <a:r>
              <a:rPr lang="de-DE" sz="1200" dirty="0"/>
              <a:t>Addition aller Ergebnisse    </a:t>
            </a:r>
          </a:p>
          <a:p>
            <a:r>
              <a:rPr lang="de-DE" sz="1200" dirty="0"/>
              <a:t>        aus Zeile 4 zu  </a:t>
            </a:r>
          </a:p>
          <a:p>
            <a:r>
              <a:rPr lang="de-DE" sz="1200" dirty="0"/>
              <a:t>       Gesamtergebnis</a:t>
            </a:r>
          </a:p>
        </p:txBody>
      </p:sp>
      <p:sp>
        <p:nvSpPr>
          <p:cNvPr id="12" name="Geschweifte Klammer rechts 11">
            <a:extLst>
              <a:ext uri="{FF2B5EF4-FFF2-40B4-BE49-F238E27FC236}">
                <a16:creationId xmlns:a16="http://schemas.microsoft.com/office/drawing/2014/main" id="{7F25F385-B050-9749-ADE0-02BCD9EAD5BE}"/>
              </a:ext>
            </a:extLst>
          </p:cNvPr>
          <p:cNvSpPr/>
          <p:nvPr/>
        </p:nvSpPr>
        <p:spPr bwMode="auto">
          <a:xfrm>
            <a:off x="7030296" y="4584568"/>
            <a:ext cx="278008" cy="1076680"/>
          </a:xfrm>
          <a:prstGeom prst="rightBrace">
            <a:avLst/>
          </a:prstGeom>
          <a:noFill/>
          <a:ln>
            <a:solidFill>
              <a:schemeClr val="accent6"/>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sp>
        <p:nvSpPr>
          <p:cNvPr id="13" name="Rechteck 12">
            <a:extLst>
              <a:ext uri="{FF2B5EF4-FFF2-40B4-BE49-F238E27FC236}">
                <a16:creationId xmlns:a16="http://schemas.microsoft.com/office/drawing/2014/main" id="{120FE28B-9F01-094D-B88D-61FA94CFC72C}"/>
              </a:ext>
            </a:extLst>
          </p:cNvPr>
          <p:cNvSpPr/>
          <p:nvPr/>
        </p:nvSpPr>
        <p:spPr bwMode="auto">
          <a:xfrm>
            <a:off x="395536" y="5805264"/>
            <a:ext cx="2880320" cy="42750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200" dirty="0"/>
              <a:t>Punktwert in Prüfung angegeben</a:t>
            </a:r>
          </a:p>
        </p:txBody>
      </p:sp>
    </p:spTree>
    <p:extLst>
      <p:ext uri="{BB962C8B-B14F-4D97-AF65-F5344CB8AC3E}">
        <p14:creationId xmlns:p14="http://schemas.microsoft.com/office/powerpoint/2010/main" val="218707706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1600" b="1" u="sng" dirty="0"/>
              <a:t>Heil- und Kostenplan</a:t>
            </a:r>
          </a:p>
          <a:p>
            <a:pPr marL="0" indent="0">
              <a:buNone/>
              <a:defRPr/>
            </a:pPr>
            <a:r>
              <a:rPr lang="de-DE" sz="1600" b="1" u="sng" dirty="0"/>
              <a:t>Teil 2 </a:t>
            </a:r>
          </a:p>
          <a:p>
            <a:pPr marL="0" indent="0">
              <a:buNone/>
              <a:defRPr/>
            </a:pPr>
            <a:endParaRPr lang="de-DE" sz="2000" b="1" u="sng" dirty="0"/>
          </a:p>
          <a:p>
            <a:pPr marL="0" indent="0">
              <a:buNone/>
              <a:defRPr/>
            </a:pPr>
            <a:endParaRPr lang="de-DE" dirty="0"/>
          </a:p>
        </p:txBody>
      </p:sp>
      <p:pic>
        <p:nvPicPr>
          <p:cNvPr id="2" name="Grafik 1">
            <a:extLst>
              <a:ext uri="{FF2B5EF4-FFF2-40B4-BE49-F238E27FC236}">
                <a16:creationId xmlns:a16="http://schemas.microsoft.com/office/drawing/2014/main" id="{7A460670-170C-934C-8277-36BCED586F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95937" y="302490"/>
            <a:ext cx="4392487" cy="5794505"/>
          </a:xfrm>
          <a:prstGeom prst="rect">
            <a:avLst/>
          </a:prstGeom>
          <a:solidFill>
            <a:schemeClr val="lt1"/>
          </a:solidFill>
          <a:ln>
            <a:solidFill>
              <a:schemeClr val="accent6"/>
            </a:solidFill>
          </a:ln>
        </p:spPr>
      </p:pic>
    </p:spTree>
    <p:extLst>
      <p:ext uri="{BB962C8B-B14F-4D97-AF65-F5344CB8AC3E}">
        <p14:creationId xmlns:p14="http://schemas.microsoft.com/office/powerpoint/2010/main" val="326691951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33B834-F30E-5D43-ADDE-8B3B34297D28}"/>
              </a:ext>
            </a:extLst>
          </p:cNvPr>
          <p:cNvSpPr>
            <a:spLocks noGrp="1"/>
          </p:cNvSpPr>
          <p:nvPr>
            <p:ph type="title"/>
          </p:nvPr>
        </p:nvSpPr>
        <p:spPr/>
        <p:txBody>
          <a:bodyPr/>
          <a:lstStyle/>
          <a:p>
            <a:r>
              <a:rPr lang="de-DE" dirty="0"/>
              <a:t>Patienten bei prothetischen Behandlungen begleiten: Abrechnung</a:t>
            </a:r>
          </a:p>
        </p:txBody>
      </p:sp>
      <p:pic>
        <p:nvPicPr>
          <p:cNvPr id="4" name="Inhaltsplatzhalter 3">
            <a:extLst>
              <a:ext uri="{FF2B5EF4-FFF2-40B4-BE49-F238E27FC236}">
                <a16:creationId xmlns:a16="http://schemas.microsoft.com/office/drawing/2014/main" id="{CBCEC777-EA5F-0748-82C8-D5BFF1ED8017}"/>
              </a:ext>
            </a:extLst>
          </p:cNvPr>
          <p:cNvPicPr>
            <a:picLocks noGrp="1" noChangeAspect="1"/>
          </p:cNvPicPr>
          <p:nvPr>
            <p:ph idx="1"/>
          </p:nvPr>
        </p:nvPicPr>
        <p:blipFill>
          <a:blip r:embed="rId2"/>
          <a:stretch>
            <a:fillRect/>
          </a:stretch>
        </p:blipFill>
        <p:spPr>
          <a:xfrm>
            <a:off x="850900" y="2204864"/>
            <a:ext cx="6654800" cy="3149600"/>
          </a:xfrm>
          <a:prstGeom prst="rect">
            <a:avLst/>
          </a:prstGeom>
        </p:spPr>
      </p:pic>
      <p:sp>
        <p:nvSpPr>
          <p:cNvPr id="5" name="Rechteck 4">
            <a:extLst>
              <a:ext uri="{FF2B5EF4-FFF2-40B4-BE49-F238E27FC236}">
                <a16:creationId xmlns:a16="http://schemas.microsoft.com/office/drawing/2014/main" id="{432A5CC8-7DC2-0A4E-8E82-AD7886AC20A6}"/>
              </a:ext>
            </a:extLst>
          </p:cNvPr>
          <p:cNvSpPr/>
          <p:nvPr/>
        </p:nvSpPr>
        <p:spPr bwMode="auto">
          <a:xfrm>
            <a:off x="3203848" y="2884155"/>
            <a:ext cx="1944216" cy="76925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1200" dirty="0"/>
              <a:t>Kurze Leistungsbeschreibung der GOZ-Position</a:t>
            </a:r>
          </a:p>
        </p:txBody>
      </p:sp>
      <p:sp>
        <p:nvSpPr>
          <p:cNvPr id="7" name="Rechteck 6">
            <a:extLst>
              <a:ext uri="{FF2B5EF4-FFF2-40B4-BE49-F238E27FC236}">
                <a16:creationId xmlns:a16="http://schemas.microsoft.com/office/drawing/2014/main" id="{37855FF2-153A-794D-8BC2-2C4317686DAF}"/>
              </a:ext>
            </a:extLst>
          </p:cNvPr>
          <p:cNvSpPr/>
          <p:nvPr/>
        </p:nvSpPr>
        <p:spPr bwMode="auto">
          <a:xfrm>
            <a:off x="2127920" y="2884155"/>
            <a:ext cx="749920" cy="7677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1200" dirty="0"/>
              <a:t>GOZ Position</a:t>
            </a:r>
          </a:p>
        </p:txBody>
      </p:sp>
      <p:sp>
        <p:nvSpPr>
          <p:cNvPr id="8" name="Rechteck 7">
            <a:extLst>
              <a:ext uri="{FF2B5EF4-FFF2-40B4-BE49-F238E27FC236}">
                <a16:creationId xmlns:a16="http://schemas.microsoft.com/office/drawing/2014/main" id="{A340D74B-8485-F34D-BD31-07BFF55B21A9}"/>
              </a:ext>
            </a:extLst>
          </p:cNvPr>
          <p:cNvSpPr/>
          <p:nvPr/>
        </p:nvSpPr>
        <p:spPr bwMode="auto">
          <a:xfrm>
            <a:off x="1052488" y="2884155"/>
            <a:ext cx="980604" cy="76776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1100" dirty="0"/>
              <a:t>Angabe des betreffenden Zahnes</a:t>
            </a:r>
          </a:p>
        </p:txBody>
      </p:sp>
      <p:sp>
        <p:nvSpPr>
          <p:cNvPr id="9" name="Rechteck 8">
            <a:extLst>
              <a:ext uri="{FF2B5EF4-FFF2-40B4-BE49-F238E27FC236}">
                <a16:creationId xmlns:a16="http://schemas.microsoft.com/office/drawing/2014/main" id="{B640FA84-C4B1-E54A-B0C3-AF2F0A5737EB}"/>
              </a:ext>
            </a:extLst>
          </p:cNvPr>
          <p:cNvSpPr/>
          <p:nvPr/>
        </p:nvSpPr>
        <p:spPr bwMode="auto">
          <a:xfrm>
            <a:off x="1299828" y="5445224"/>
            <a:ext cx="1904020" cy="64807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de-DE" sz="1100" dirty="0"/>
              <a:t>Festzuschuss + Labor- und Materialkosten angegeben in Prüfung</a:t>
            </a:r>
          </a:p>
        </p:txBody>
      </p:sp>
      <p:sp>
        <p:nvSpPr>
          <p:cNvPr id="10" name="Rechteck 9">
            <a:extLst>
              <a:ext uri="{FF2B5EF4-FFF2-40B4-BE49-F238E27FC236}">
                <a16:creationId xmlns:a16="http://schemas.microsoft.com/office/drawing/2014/main" id="{D0C8A338-AB48-FC47-B9AC-69CC02B086F9}"/>
              </a:ext>
            </a:extLst>
          </p:cNvPr>
          <p:cNvSpPr/>
          <p:nvPr/>
        </p:nvSpPr>
        <p:spPr bwMode="auto">
          <a:xfrm>
            <a:off x="6529681" y="2884155"/>
            <a:ext cx="2290791" cy="76776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e-DE" sz="1200" dirty="0"/>
              <a:t>Betrag aus Ordner mit 2,3- fachen Satz</a:t>
            </a:r>
          </a:p>
          <a:p>
            <a:pPr algn="ctr"/>
            <a:r>
              <a:rPr lang="de-DE" sz="1200" dirty="0"/>
              <a:t>Alle Beträge addieren für Honorar GOZ</a:t>
            </a:r>
          </a:p>
        </p:txBody>
      </p:sp>
      <p:sp>
        <p:nvSpPr>
          <p:cNvPr id="12" name="Rechteck 11">
            <a:extLst>
              <a:ext uri="{FF2B5EF4-FFF2-40B4-BE49-F238E27FC236}">
                <a16:creationId xmlns:a16="http://schemas.microsoft.com/office/drawing/2014/main" id="{1F4062D2-9357-5D40-B8A4-72EEFEEDA7BD}"/>
              </a:ext>
            </a:extLst>
          </p:cNvPr>
          <p:cNvSpPr/>
          <p:nvPr/>
        </p:nvSpPr>
        <p:spPr bwMode="auto">
          <a:xfrm>
            <a:off x="5648507" y="4161994"/>
            <a:ext cx="144016" cy="6488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tx1"/>
                </a:solidFill>
              </a:rPr>
              <a:t>+</a:t>
            </a:r>
          </a:p>
        </p:txBody>
      </p:sp>
      <p:sp>
        <p:nvSpPr>
          <p:cNvPr id="13" name="Rechteck 12">
            <a:extLst>
              <a:ext uri="{FF2B5EF4-FFF2-40B4-BE49-F238E27FC236}">
                <a16:creationId xmlns:a16="http://schemas.microsoft.com/office/drawing/2014/main" id="{A70D7FFA-822E-0D41-A7F3-56D24019BCBD}"/>
              </a:ext>
            </a:extLst>
          </p:cNvPr>
          <p:cNvSpPr/>
          <p:nvPr/>
        </p:nvSpPr>
        <p:spPr bwMode="auto">
          <a:xfrm>
            <a:off x="5603222" y="4605370"/>
            <a:ext cx="216024" cy="14742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tx1"/>
                </a:solidFill>
              </a:rPr>
              <a:t>-</a:t>
            </a:r>
          </a:p>
        </p:txBody>
      </p:sp>
      <p:sp>
        <p:nvSpPr>
          <p:cNvPr id="14" name="Rechteck 13">
            <a:extLst>
              <a:ext uri="{FF2B5EF4-FFF2-40B4-BE49-F238E27FC236}">
                <a16:creationId xmlns:a16="http://schemas.microsoft.com/office/drawing/2014/main" id="{4DFA5F8C-55D0-C145-BBD5-41D406B9E3EF}"/>
              </a:ext>
            </a:extLst>
          </p:cNvPr>
          <p:cNvSpPr/>
          <p:nvPr/>
        </p:nvSpPr>
        <p:spPr bwMode="auto">
          <a:xfrm>
            <a:off x="5652120" y="5054844"/>
            <a:ext cx="144016" cy="7200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tx1"/>
                </a:solidFill>
              </a:rPr>
              <a:t>=</a:t>
            </a:r>
          </a:p>
        </p:txBody>
      </p:sp>
      <p:sp>
        <p:nvSpPr>
          <p:cNvPr id="15" name="Rechteck 14">
            <a:extLst>
              <a:ext uri="{FF2B5EF4-FFF2-40B4-BE49-F238E27FC236}">
                <a16:creationId xmlns:a16="http://schemas.microsoft.com/office/drawing/2014/main" id="{004BE7E1-EBB1-2941-9FC0-990B556825A9}"/>
              </a:ext>
            </a:extLst>
          </p:cNvPr>
          <p:cNvSpPr/>
          <p:nvPr/>
        </p:nvSpPr>
        <p:spPr bwMode="auto">
          <a:xfrm>
            <a:off x="5652120" y="4456923"/>
            <a:ext cx="144016" cy="7200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tx1"/>
                </a:solidFill>
              </a:rPr>
              <a:t>=</a:t>
            </a:r>
          </a:p>
        </p:txBody>
      </p:sp>
      <p:sp>
        <p:nvSpPr>
          <p:cNvPr id="16" name="Rechteck 15">
            <a:extLst>
              <a:ext uri="{FF2B5EF4-FFF2-40B4-BE49-F238E27FC236}">
                <a16:creationId xmlns:a16="http://schemas.microsoft.com/office/drawing/2014/main" id="{7E067429-A78A-624E-AA4B-56C8810DFDDD}"/>
              </a:ext>
            </a:extLst>
          </p:cNvPr>
          <p:cNvSpPr/>
          <p:nvPr/>
        </p:nvSpPr>
        <p:spPr bwMode="auto">
          <a:xfrm>
            <a:off x="5652120" y="4309499"/>
            <a:ext cx="144016" cy="7200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de-DE" dirty="0">
                <a:solidFill>
                  <a:schemeClr val="tx1"/>
                </a:solidFill>
              </a:rPr>
              <a:t>+</a:t>
            </a:r>
          </a:p>
        </p:txBody>
      </p:sp>
      <p:sp>
        <p:nvSpPr>
          <p:cNvPr id="3" name="Geschweifte Klammer rechts 2">
            <a:extLst>
              <a:ext uri="{FF2B5EF4-FFF2-40B4-BE49-F238E27FC236}">
                <a16:creationId xmlns:a16="http://schemas.microsoft.com/office/drawing/2014/main" id="{735EE3E4-E4E5-6A47-949E-ECE86713A179}"/>
              </a:ext>
            </a:extLst>
          </p:cNvPr>
          <p:cNvSpPr/>
          <p:nvPr/>
        </p:nvSpPr>
        <p:spPr bwMode="auto">
          <a:xfrm>
            <a:off x="6948264" y="3933056"/>
            <a:ext cx="557436" cy="1296144"/>
          </a:xfrm>
          <a:prstGeom prst="rightBrace">
            <a:avLst/>
          </a:prstGeom>
        </p:spPr>
        <p:style>
          <a:lnRef idx="2">
            <a:schemeClr val="accent6"/>
          </a:lnRef>
          <a:fillRef idx="0">
            <a:schemeClr val="accent6"/>
          </a:fillRef>
          <a:effectRef idx="1">
            <a:schemeClr val="accent6"/>
          </a:effectRef>
          <a:fontRef idx="minor">
            <a:schemeClr val="tx1"/>
          </a:fontRef>
        </p:style>
        <p:txBody>
          <a:bodyPr rtlCol="0" anchor="ctr"/>
          <a:lstStyle/>
          <a:p>
            <a:pPr algn="ctr"/>
            <a:endParaRPr lang="de-DE"/>
          </a:p>
        </p:txBody>
      </p:sp>
      <p:sp>
        <p:nvSpPr>
          <p:cNvPr id="6" name="Textfeld 5">
            <a:extLst>
              <a:ext uri="{FF2B5EF4-FFF2-40B4-BE49-F238E27FC236}">
                <a16:creationId xmlns:a16="http://schemas.microsoft.com/office/drawing/2014/main" id="{F4777BA6-0300-4642-9B76-66889D605D34}"/>
              </a:ext>
            </a:extLst>
          </p:cNvPr>
          <p:cNvSpPr txBox="1"/>
          <p:nvPr/>
        </p:nvSpPr>
        <p:spPr bwMode="auto">
          <a:xfrm>
            <a:off x="7648705" y="4442628"/>
            <a:ext cx="1145396" cy="276999"/>
          </a:xfrm>
          <a:prstGeom prst="rect">
            <a:avLst/>
          </a:prstGeom>
          <a:noFill/>
        </p:spPr>
        <p:txBody>
          <a:bodyPr wrap="square" rtlCol="0">
            <a:spAutoFit/>
          </a:bodyPr>
          <a:lstStyle/>
          <a:p>
            <a:r>
              <a:rPr lang="de-DE" sz="1200" dirty="0">
                <a:latin typeface="+mn-ea"/>
                <a:cs typeface="+mj-cs"/>
              </a:rPr>
              <a:t>Berechnung</a:t>
            </a:r>
          </a:p>
        </p:txBody>
      </p:sp>
    </p:spTree>
    <p:extLst>
      <p:ext uri="{BB962C8B-B14F-4D97-AF65-F5344CB8AC3E}">
        <p14:creationId xmlns:p14="http://schemas.microsoft.com/office/powerpoint/2010/main" val="217372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Richtlinien der Verblendgrenzen der Regelversorgung:</a:t>
            </a:r>
          </a:p>
          <a:p>
            <a:pPr marL="0" indent="0">
              <a:buNone/>
              <a:defRPr/>
            </a:pPr>
            <a:endParaRPr lang="de-DE" sz="1600" b="1" u="sng" dirty="0"/>
          </a:p>
          <a:p>
            <a:pPr>
              <a:buFont typeface="Wingdings" pitchFamily="2" charset="2"/>
              <a:buChar char="ü"/>
              <a:defRPr/>
            </a:pPr>
            <a:r>
              <a:rPr lang="de-DE" sz="1600" dirty="0"/>
              <a:t>Für Kronen, Brücken, Teleskope</a:t>
            </a:r>
          </a:p>
          <a:p>
            <a:pPr marL="0" indent="0">
              <a:buNone/>
              <a:defRPr/>
            </a:pPr>
            <a:endParaRPr lang="de-DE" sz="1600" dirty="0"/>
          </a:p>
          <a:p>
            <a:pPr>
              <a:buFont typeface="Wingdings" pitchFamily="2" charset="2"/>
              <a:buChar char="ü"/>
              <a:defRPr/>
            </a:pPr>
            <a:r>
              <a:rPr lang="de-DE" sz="1600" dirty="0"/>
              <a:t>OK: 15 – 25</a:t>
            </a:r>
          </a:p>
          <a:p>
            <a:pPr marL="0" indent="0">
              <a:buNone/>
              <a:defRPr/>
            </a:pPr>
            <a:r>
              <a:rPr lang="de-DE" sz="1600" dirty="0"/>
              <a:t>	UK: 34 – 44			</a:t>
            </a:r>
          </a:p>
          <a:p>
            <a:pPr marL="0" indent="0">
              <a:buNone/>
              <a:defRPr/>
            </a:pPr>
            <a:endParaRPr lang="de-DE" dirty="0"/>
          </a:p>
        </p:txBody>
      </p:sp>
      <p:pic>
        <p:nvPicPr>
          <p:cNvPr id="3" name="Grafik 2">
            <a:extLst>
              <a:ext uri="{FF2B5EF4-FFF2-40B4-BE49-F238E27FC236}">
                <a16:creationId xmlns:a16="http://schemas.microsoft.com/office/drawing/2014/main" id="{68218645-A928-3240-AE42-424264A3222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78610" y="3607679"/>
            <a:ext cx="3190240" cy="2519209"/>
          </a:xfrm>
          <a:prstGeom prst="rect">
            <a:avLst/>
          </a:prstGeom>
        </p:spPr>
      </p:pic>
      <p:pic>
        <p:nvPicPr>
          <p:cNvPr id="6" name="Grafik 5">
            <a:extLst>
              <a:ext uri="{FF2B5EF4-FFF2-40B4-BE49-F238E27FC236}">
                <a16:creationId xmlns:a16="http://schemas.microsoft.com/office/drawing/2014/main" id="{EAEBCB22-D7A5-3842-A617-27BBADD9C4A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01842" y="3731609"/>
            <a:ext cx="3210518" cy="2366398"/>
          </a:xfrm>
          <a:prstGeom prst="rect">
            <a:avLst/>
          </a:prstGeom>
        </p:spPr>
      </p:pic>
    </p:spTree>
    <p:extLst>
      <p:ext uri="{BB962C8B-B14F-4D97-AF65-F5344CB8AC3E}">
        <p14:creationId xmlns:p14="http://schemas.microsoft.com/office/powerpoint/2010/main" val="36943728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62500" lnSpcReduction="20000"/>
          </a:bodyPr>
          <a:lstStyle/>
          <a:p>
            <a:pPr marL="0" indent="0">
              <a:buNone/>
              <a:defRPr/>
            </a:pPr>
            <a:r>
              <a:rPr lang="de-DE" sz="3200" b="1" u="sng" dirty="0"/>
              <a:t>Befundklasse 1: Versorgung eines Einzelzahnes</a:t>
            </a:r>
          </a:p>
          <a:p>
            <a:pPr marL="0" indent="0">
              <a:buNone/>
              <a:defRPr/>
            </a:pPr>
            <a:endParaRPr lang="de-DE" sz="2000" b="1" u="sng" dirty="0"/>
          </a:p>
          <a:p>
            <a:pPr marL="0" indent="0">
              <a:buNone/>
              <a:defRPr/>
            </a:pPr>
            <a:r>
              <a:rPr lang="de-DE" sz="2600" b="1" u="sng" dirty="0"/>
              <a:t>Metallische Vollkrone aus </a:t>
            </a:r>
            <a:r>
              <a:rPr lang="de-DE" sz="2600" b="1" u="sng" dirty="0" err="1"/>
              <a:t>Nichtedelmettall</a:t>
            </a:r>
            <a:r>
              <a:rPr lang="de-DE" sz="2600" b="1" u="sng" dirty="0"/>
              <a:t> (NEM; </a:t>
            </a:r>
            <a:r>
              <a:rPr lang="de-DE" sz="2600" b="1" u="sng" dirty="0" err="1"/>
              <a:t>silber</a:t>
            </a:r>
            <a:r>
              <a:rPr lang="de-DE" sz="2600" b="1" u="sng" dirty="0"/>
              <a:t>)</a:t>
            </a:r>
          </a:p>
          <a:p>
            <a:pPr marL="0" indent="0">
              <a:buNone/>
              <a:defRPr/>
            </a:pPr>
            <a:endParaRPr lang="de-DE" sz="2600" b="1" u="sng" dirty="0"/>
          </a:p>
          <a:p>
            <a:pPr marL="0" indent="0">
              <a:buNone/>
              <a:defRPr/>
            </a:pPr>
            <a:r>
              <a:rPr lang="de-DE" sz="2600" dirty="0"/>
              <a:t>(Edelmetall (Gold) möglich, Materialkosten muss Pat. selbst tragen)</a:t>
            </a:r>
          </a:p>
          <a:p>
            <a:pPr marL="0" indent="0">
              <a:buNone/>
              <a:defRPr/>
            </a:pPr>
            <a:endParaRPr lang="de-DE" sz="2600" b="1" u="sng" dirty="0"/>
          </a:p>
          <a:p>
            <a:pPr marL="0" indent="0">
              <a:buNone/>
              <a:defRPr/>
            </a:pPr>
            <a:r>
              <a:rPr lang="de-DE" sz="2600" dirty="0"/>
              <a:t>Mögliche Befundkürzel:									 </a:t>
            </a:r>
            <a:r>
              <a:rPr lang="de-DE" sz="2600" dirty="0" err="1"/>
              <a:t>ww,kw</a:t>
            </a:r>
            <a:r>
              <a:rPr lang="de-DE" sz="2600" dirty="0"/>
              <a:t>,</a:t>
            </a:r>
          </a:p>
          <a:p>
            <a:pPr marL="0" indent="0">
              <a:buNone/>
              <a:defRPr/>
            </a:pPr>
            <a:r>
              <a:rPr lang="de-DE" sz="2600" dirty="0"/>
              <a:t>Regelversorgungskürzel: 								  K</a:t>
            </a:r>
          </a:p>
          <a:p>
            <a:pPr marL="0" indent="0">
              <a:buNone/>
              <a:defRPr/>
            </a:pPr>
            <a:endParaRPr lang="de-DE" sz="2000" b="1" u="sng" dirty="0"/>
          </a:p>
          <a:p>
            <a:pPr marL="0" indent="0">
              <a:buNone/>
              <a:defRPr/>
            </a:pPr>
            <a:endParaRPr lang="de-DE" sz="2300" b="1" u="sng" dirty="0"/>
          </a:p>
          <a:p>
            <a:pPr marL="0" indent="0">
              <a:buNone/>
              <a:defRPr/>
            </a:pPr>
            <a:r>
              <a:rPr lang="de-DE" sz="2600" b="1" u="sng" dirty="0"/>
              <a:t>Festzuschuss</a:t>
            </a:r>
            <a:r>
              <a:rPr lang="de-DE" sz="2600" dirty="0"/>
              <a:t>										           </a:t>
            </a:r>
            <a:r>
              <a:rPr lang="de-DE" sz="2600" b="1" u="sng" dirty="0"/>
              <a:t>BEMA-Nr.</a:t>
            </a:r>
          </a:p>
          <a:p>
            <a:pPr marL="0" indent="0">
              <a:buNone/>
              <a:defRPr/>
            </a:pPr>
            <a:endParaRPr lang="de-DE" sz="2600" dirty="0"/>
          </a:p>
          <a:p>
            <a:pPr marL="0" indent="0">
              <a:buNone/>
              <a:defRPr/>
            </a:pPr>
            <a:r>
              <a:rPr lang="de-DE" sz="2600" dirty="0"/>
              <a:t>1.1											</a:t>
            </a:r>
          </a:p>
          <a:p>
            <a:pPr marL="0" indent="0">
              <a:buNone/>
              <a:defRPr/>
            </a:pPr>
            <a:r>
              <a:rPr lang="de-DE" sz="2600" dirty="0"/>
              <a:t>Metallische Vollkrone										</a:t>
            </a:r>
            <a:r>
              <a:rPr lang="de-DE" sz="2600" dirty="0">
                <a:solidFill>
                  <a:srgbClr val="0070C0"/>
                </a:solidFill>
              </a:rPr>
              <a:t>20a</a:t>
            </a:r>
            <a:r>
              <a:rPr lang="de-DE" sz="2600" dirty="0"/>
              <a:t>	</a:t>
            </a:r>
          </a:p>
          <a:p>
            <a:pPr marL="0" indent="0">
              <a:buNone/>
              <a:defRPr/>
            </a:pPr>
            <a:r>
              <a:rPr lang="de-DE" sz="2600" dirty="0"/>
              <a:t>(NEM oder Edelmetall)									       </a:t>
            </a:r>
            <a:r>
              <a:rPr lang="de-DE" sz="2600" dirty="0">
                <a:solidFill>
                  <a:srgbClr val="0070C0"/>
                </a:solidFill>
              </a:rPr>
              <a:t>	</a:t>
            </a:r>
            <a:endParaRPr lang="de-DE" sz="2300" dirty="0"/>
          </a:p>
          <a:p>
            <a:pPr marL="0" indent="0">
              <a:buNone/>
              <a:defRPr/>
            </a:pPr>
            <a:endParaRPr lang="de-DE" sz="1600" dirty="0"/>
          </a:p>
          <a:p>
            <a:pPr marL="0" indent="0">
              <a:buNone/>
              <a:defRPr/>
            </a:pPr>
            <a:endParaRPr lang="de-DE" sz="1600" dirty="0"/>
          </a:p>
          <a:p>
            <a:pPr marL="0" indent="0">
              <a:buNone/>
              <a:defRPr/>
            </a:pPr>
            <a:r>
              <a:rPr lang="de-DE" sz="1600" dirty="0"/>
              <a:t>								  	</a:t>
            </a:r>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r>
              <a:rPr lang="de-DE" sz="1600" dirty="0"/>
              <a:t>										</a:t>
            </a:r>
            <a:endParaRPr lang="de-DE" sz="1600" dirty="0">
              <a:solidFill>
                <a:srgbClr val="0070C0"/>
              </a:solidFill>
            </a:endParaRPr>
          </a:p>
        </p:txBody>
      </p:sp>
      <p:pic>
        <p:nvPicPr>
          <p:cNvPr id="2" name="Grafik 1">
            <a:extLst>
              <a:ext uri="{FF2B5EF4-FFF2-40B4-BE49-F238E27FC236}">
                <a16:creationId xmlns:a16="http://schemas.microsoft.com/office/drawing/2014/main" id="{625FD43B-C7CB-E349-8C70-351279BD941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79912" y="3717032"/>
            <a:ext cx="2129956" cy="1575094"/>
          </a:xfrm>
          <a:prstGeom prst="rect">
            <a:avLst/>
          </a:prstGeom>
        </p:spPr>
      </p:pic>
    </p:spTree>
    <p:extLst>
      <p:ext uri="{BB962C8B-B14F-4D97-AF65-F5344CB8AC3E}">
        <p14:creationId xmlns:p14="http://schemas.microsoft.com/office/powerpoint/2010/main" val="21741101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85000" lnSpcReduction="20000"/>
          </a:bodyPr>
          <a:lstStyle/>
          <a:p>
            <a:pPr marL="0" indent="0">
              <a:buNone/>
              <a:defRPr/>
            </a:pPr>
            <a:r>
              <a:rPr lang="de-DE" sz="2200" b="1" u="sng" dirty="0"/>
              <a:t>Befundklasse 1: Versorgung eines Einzelzahnes</a:t>
            </a:r>
          </a:p>
          <a:p>
            <a:pPr marL="0" indent="0">
              <a:buNone/>
              <a:defRPr/>
            </a:pPr>
            <a:endParaRPr lang="de-DE" sz="1900" b="1" u="sng" dirty="0"/>
          </a:p>
          <a:p>
            <a:pPr marL="0" indent="0">
              <a:buNone/>
              <a:defRPr/>
            </a:pPr>
            <a:r>
              <a:rPr lang="de-DE" sz="1900" b="1" u="sng" dirty="0"/>
              <a:t>Vestibulär verblendete Verblendkrone </a:t>
            </a:r>
          </a:p>
          <a:p>
            <a:pPr marL="0" indent="0">
              <a:buNone/>
              <a:defRPr/>
            </a:pPr>
            <a:r>
              <a:rPr lang="de-DE" sz="1900" b="1" u="sng" dirty="0"/>
              <a:t>(NEM + Kunststoff oder Keramikverblendung</a:t>
            </a:r>
            <a:r>
              <a:rPr lang="de-DE" dirty="0"/>
              <a:t>)</a:t>
            </a:r>
          </a:p>
          <a:p>
            <a:pPr marL="0" indent="0">
              <a:buNone/>
              <a:defRPr/>
            </a:pPr>
            <a:endParaRPr lang="de-DE" b="1" u="sng" dirty="0"/>
          </a:p>
          <a:p>
            <a:pPr marL="0" indent="0">
              <a:buNone/>
              <a:defRPr/>
            </a:pPr>
            <a:r>
              <a:rPr lang="de-DE" sz="1900" b="1" u="sng" dirty="0"/>
              <a:t>Befundkürzel:	</a:t>
            </a:r>
            <a:r>
              <a:rPr lang="de-DE" sz="1900" b="1" dirty="0"/>
              <a:t>											</a:t>
            </a:r>
            <a:r>
              <a:rPr lang="de-DE" sz="1900" dirty="0" err="1"/>
              <a:t>ww,kw</a:t>
            </a:r>
            <a:endParaRPr lang="de-DE" sz="1900" dirty="0"/>
          </a:p>
          <a:p>
            <a:pPr marL="0" indent="0">
              <a:buNone/>
              <a:defRPr/>
            </a:pPr>
            <a:r>
              <a:rPr lang="de-DE" sz="1900" b="1" u="sng" dirty="0"/>
              <a:t>Regelversorgungskürzel:</a:t>
            </a:r>
            <a:r>
              <a:rPr lang="de-DE" sz="1900" dirty="0"/>
              <a:t>								   	KV										         </a:t>
            </a:r>
          </a:p>
          <a:p>
            <a:pPr marL="0" indent="0">
              <a:buNone/>
              <a:defRPr/>
            </a:pPr>
            <a:r>
              <a:rPr lang="de-DE" sz="1900" b="1" u="sng" dirty="0"/>
              <a:t>Festzuschuss:</a:t>
            </a:r>
            <a:r>
              <a:rPr lang="de-DE" sz="1900" dirty="0"/>
              <a:t>											</a:t>
            </a:r>
            <a:r>
              <a:rPr lang="de-DE" sz="1900" b="1" u="sng" dirty="0"/>
              <a:t>BEMA-</a:t>
            </a:r>
            <a:r>
              <a:rPr lang="de-DE" sz="1900" b="1" u="sng" dirty="0" err="1"/>
              <a:t>Nr</a:t>
            </a:r>
            <a:r>
              <a:rPr lang="de-DE" sz="1900" b="1" u="sng" dirty="0"/>
              <a:t>:</a:t>
            </a:r>
          </a:p>
          <a:p>
            <a:pPr marL="0" indent="0">
              <a:buNone/>
              <a:defRPr/>
            </a:pPr>
            <a:endParaRPr lang="de-DE" sz="1900" dirty="0"/>
          </a:p>
          <a:p>
            <a:pPr marL="0" indent="0">
              <a:buNone/>
              <a:defRPr/>
            </a:pPr>
            <a:r>
              <a:rPr lang="de-DE" sz="1900" dirty="0"/>
              <a:t>								       </a:t>
            </a:r>
          </a:p>
          <a:p>
            <a:pPr marL="0" indent="0">
              <a:buNone/>
              <a:defRPr/>
            </a:pPr>
            <a:r>
              <a:rPr lang="de-DE" sz="1900" dirty="0"/>
              <a:t>1.1 + 1.3													</a:t>
            </a:r>
            <a:r>
              <a:rPr lang="de-DE" sz="1900" dirty="0">
                <a:solidFill>
                  <a:srgbClr val="0070C0"/>
                </a:solidFill>
              </a:rPr>
              <a:t>	20b</a:t>
            </a:r>
          </a:p>
          <a:p>
            <a:pPr marL="0" indent="0">
              <a:buNone/>
              <a:defRPr/>
            </a:pPr>
            <a:r>
              <a:rPr lang="de-DE" sz="1900" dirty="0"/>
              <a:t>Vestibulär </a:t>
            </a:r>
          </a:p>
          <a:p>
            <a:pPr marL="0" indent="0">
              <a:buNone/>
              <a:defRPr/>
            </a:pPr>
            <a:r>
              <a:rPr lang="de-DE" sz="1900" dirty="0"/>
              <a:t>verblendete Krone	</a:t>
            </a:r>
            <a:r>
              <a:rPr lang="de-DE" sz="2100" dirty="0"/>
              <a:t>							  	</a:t>
            </a:r>
            <a:endParaRPr lang="de-DE" sz="1600" dirty="0"/>
          </a:p>
          <a:p>
            <a:pPr marL="0" indent="0">
              <a:buNone/>
              <a:defRPr/>
            </a:pPr>
            <a:endParaRPr lang="de-DE" sz="1600" dirty="0"/>
          </a:p>
          <a:p>
            <a:pPr marL="0" indent="0">
              <a:buNone/>
              <a:defRPr/>
            </a:pPr>
            <a:endParaRPr lang="de-DE" sz="1600" dirty="0"/>
          </a:p>
          <a:p>
            <a:pPr marL="0" indent="0">
              <a:buNone/>
              <a:defRPr/>
            </a:pPr>
            <a:endParaRPr lang="de-DE" sz="1600" dirty="0"/>
          </a:p>
          <a:p>
            <a:pPr marL="0" indent="0">
              <a:buNone/>
              <a:defRPr/>
            </a:pPr>
            <a:r>
              <a:rPr lang="de-DE" sz="1600" dirty="0"/>
              <a:t>										</a:t>
            </a:r>
            <a:endParaRPr lang="de-DE" sz="1600" dirty="0">
              <a:solidFill>
                <a:srgbClr val="0070C0"/>
              </a:solidFill>
            </a:endParaRPr>
          </a:p>
        </p:txBody>
      </p:sp>
      <p:pic>
        <p:nvPicPr>
          <p:cNvPr id="2" name="Grafik 1">
            <a:extLst>
              <a:ext uri="{FF2B5EF4-FFF2-40B4-BE49-F238E27FC236}">
                <a16:creationId xmlns:a16="http://schemas.microsoft.com/office/drawing/2014/main" id="{528501F6-3EDF-804B-A29D-2932E98365C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63888" y="3501008"/>
            <a:ext cx="3090943" cy="2184125"/>
          </a:xfrm>
          <a:prstGeom prst="rect">
            <a:avLst/>
          </a:prstGeom>
        </p:spPr>
      </p:pic>
      <p:sp>
        <p:nvSpPr>
          <p:cNvPr id="3" name="Textfeld 2">
            <a:extLst>
              <a:ext uri="{FF2B5EF4-FFF2-40B4-BE49-F238E27FC236}">
                <a16:creationId xmlns:a16="http://schemas.microsoft.com/office/drawing/2014/main" id="{F6FA06BB-2FCD-E948-BA9F-B5DD5BCB67ED}"/>
              </a:ext>
            </a:extLst>
          </p:cNvPr>
          <p:cNvSpPr txBox="1"/>
          <p:nvPr/>
        </p:nvSpPr>
        <p:spPr bwMode="auto">
          <a:xfrm>
            <a:off x="6012160" y="5157192"/>
            <a:ext cx="1008112" cy="369332"/>
          </a:xfrm>
          <a:prstGeom prst="rect">
            <a:avLst/>
          </a:prstGeom>
          <a:noFill/>
        </p:spPr>
        <p:txBody>
          <a:bodyPr wrap="square" rtlCol="0">
            <a:spAutoFit/>
          </a:bodyPr>
          <a:lstStyle/>
          <a:p>
            <a:r>
              <a:rPr lang="de-DE" dirty="0"/>
              <a:t>1.3</a:t>
            </a:r>
          </a:p>
        </p:txBody>
      </p:sp>
      <p:sp>
        <p:nvSpPr>
          <p:cNvPr id="6" name="Textfeld 5">
            <a:extLst>
              <a:ext uri="{FF2B5EF4-FFF2-40B4-BE49-F238E27FC236}">
                <a16:creationId xmlns:a16="http://schemas.microsoft.com/office/drawing/2014/main" id="{97D7EE44-F57D-0844-9B2A-2150CB615458}"/>
              </a:ext>
            </a:extLst>
          </p:cNvPr>
          <p:cNvSpPr txBox="1"/>
          <p:nvPr/>
        </p:nvSpPr>
        <p:spPr bwMode="auto">
          <a:xfrm>
            <a:off x="3678604" y="5157192"/>
            <a:ext cx="476412" cy="369332"/>
          </a:xfrm>
          <a:prstGeom prst="rect">
            <a:avLst/>
          </a:prstGeom>
          <a:noFill/>
        </p:spPr>
        <p:txBody>
          <a:bodyPr wrap="none" rtlCol="0">
            <a:spAutoFit/>
          </a:bodyPr>
          <a:lstStyle/>
          <a:p>
            <a:r>
              <a:rPr lang="de-DE" dirty="0"/>
              <a:t>1.1</a:t>
            </a:r>
          </a:p>
        </p:txBody>
      </p:sp>
      <p:cxnSp>
        <p:nvCxnSpPr>
          <p:cNvPr id="8" name="Gerade Verbindung mit Pfeil 7">
            <a:extLst>
              <a:ext uri="{FF2B5EF4-FFF2-40B4-BE49-F238E27FC236}">
                <a16:creationId xmlns:a16="http://schemas.microsoft.com/office/drawing/2014/main" id="{6BBBA251-AAFB-3740-8126-6AF21765E7B0}"/>
              </a:ext>
            </a:extLst>
          </p:cNvPr>
          <p:cNvCxnSpPr>
            <a:cxnSpLocks/>
          </p:cNvCxnSpPr>
          <p:nvPr/>
        </p:nvCxnSpPr>
        <p:spPr bwMode="auto">
          <a:xfrm flipV="1">
            <a:off x="3916810" y="4869160"/>
            <a:ext cx="428822" cy="28803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 name="Gerade Verbindung mit Pfeil 10">
            <a:extLst>
              <a:ext uri="{FF2B5EF4-FFF2-40B4-BE49-F238E27FC236}">
                <a16:creationId xmlns:a16="http://schemas.microsoft.com/office/drawing/2014/main" id="{DD1D1525-1053-7446-807E-6E2D6767B339}"/>
              </a:ext>
            </a:extLst>
          </p:cNvPr>
          <p:cNvCxnSpPr/>
          <p:nvPr/>
        </p:nvCxnSpPr>
        <p:spPr bwMode="auto">
          <a:xfrm flipH="1" flipV="1">
            <a:off x="5724128" y="4797152"/>
            <a:ext cx="432048" cy="36004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0470756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Befundklasse 1: Versorgung eines Einzelzahnes</a:t>
            </a:r>
          </a:p>
          <a:p>
            <a:pPr marL="0" indent="0">
              <a:buNone/>
              <a:defRPr/>
            </a:pPr>
            <a:endParaRPr lang="de-DE" sz="2000" b="1" u="sng" dirty="0"/>
          </a:p>
          <a:p>
            <a:pPr marL="0" indent="0">
              <a:buNone/>
              <a:defRPr/>
            </a:pPr>
            <a:r>
              <a:rPr lang="de-DE" sz="1600" b="1" u="sng" dirty="0"/>
              <a:t>Metallische Teilkrone</a:t>
            </a:r>
          </a:p>
          <a:p>
            <a:pPr marL="0" indent="0">
              <a:buNone/>
              <a:defRPr/>
            </a:pPr>
            <a:endParaRPr lang="de-DE" sz="1600" b="1" u="sng" dirty="0"/>
          </a:p>
          <a:p>
            <a:pPr marL="0" indent="0">
              <a:buNone/>
              <a:defRPr/>
            </a:pPr>
            <a:r>
              <a:rPr lang="de-DE" sz="1600" b="1" u="sng" dirty="0"/>
              <a:t>Befundkürzel:</a:t>
            </a:r>
            <a:r>
              <a:rPr lang="de-DE" sz="1600" dirty="0"/>
              <a:t>												</a:t>
            </a:r>
            <a:r>
              <a:rPr lang="de-DE" sz="1600" dirty="0" err="1"/>
              <a:t>pw,pkw</a:t>
            </a:r>
            <a:endParaRPr lang="de-DE" sz="1600" dirty="0"/>
          </a:p>
          <a:p>
            <a:pPr marL="0" indent="0">
              <a:buNone/>
              <a:defRPr/>
            </a:pPr>
            <a:r>
              <a:rPr lang="de-DE" sz="1600" b="1" u="sng" dirty="0"/>
              <a:t>Regelversorgungskürzel	</a:t>
            </a:r>
            <a:r>
              <a:rPr lang="de-DE" sz="1600" dirty="0"/>
              <a:t>								PK</a:t>
            </a:r>
          </a:p>
          <a:p>
            <a:pPr marL="0" indent="0">
              <a:buNone/>
              <a:defRPr/>
            </a:pPr>
            <a:endParaRPr lang="de-DE" sz="1600" dirty="0"/>
          </a:p>
          <a:p>
            <a:pPr marL="0" indent="0">
              <a:buNone/>
              <a:defRPr/>
            </a:pPr>
            <a:r>
              <a:rPr lang="de-DE" sz="1600" b="1" u="sng" dirty="0"/>
              <a:t>Festzuschuss</a:t>
            </a:r>
            <a:r>
              <a:rPr lang="de-DE" sz="1600" dirty="0"/>
              <a:t>										           </a:t>
            </a:r>
            <a:r>
              <a:rPr lang="de-DE" sz="1600" b="1" u="sng" dirty="0"/>
              <a:t>BEMA-</a:t>
            </a:r>
            <a:r>
              <a:rPr lang="de-DE" sz="1600" b="1" u="sng" dirty="0" err="1"/>
              <a:t>Nr</a:t>
            </a:r>
            <a:r>
              <a:rPr lang="de-DE" sz="1600" b="1" u="sng" dirty="0"/>
              <a:t>:</a:t>
            </a:r>
            <a:endParaRPr lang="de-DE" sz="1600" dirty="0"/>
          </a:p>
          <a:p>
            <a:pPr marL="0" indent="0">
              <a:buNone/>
              <a:defRPr/>
            </a:pPr>
            <a:endParaRPr lang="de-DE" sz="1600" dirty="0"/>
          </a:p>
          <a:p>
            <a:pPr marL="0" indent="0">
              <a:buNone/>
              <a:defRPr/>
            </a:pPr>
            <a:endParaRPr lang="de-DE" sz="1600" dirty="0"/>
          </a:p>
          <a:p>
            <a:pPr marL="0" indent="0">
              <a:buNone/>
              <a:defRPr/>
            </a:pPr>
            <a:r>
              <a:rPr lang="de-DE" sz="1600" dirty="0"/>
              <a:t>1.2	</a:t>
            </a:r>
          </a:p>
          <a:p>
            <a:pPr marL="0" indent="0">
              <a:buNone/>
              <a:defRPr/>
            </a:pPr>
            <a:r>
              <a:rPr lang="de-DE" sz="1600" dirty="0"/>
              <a:t>Metallische Teilkronen										</a:t>
            </a:r>
            <a:r>
              <a:rPr lang="de-DE" sz="1600" dirty="0">
                <a:solidFill>
                  <a:srgbClr val="0070C0"/>
                </a:solidFill>
              </a:rPr>
              <a:t>20c</a:t>
            </a:r>
          </a:p>
        </p:txBody>
      </p:sp>
      <p:pic>
        <p:nvPicPr>
          <p:cNvPr id="6" name="Inhaltsplatzhalter 6">
            <a:extLst>
              <a:ext uri="{FF2B5EF4-FFF2-40B4-BE49-F238E27FC236}">
                <a16:creationId xmlns:a16="http://schemas.microsoft.com/office/drawing/2014/main" id="{8769B51E-4D12-8A4C-BC02-BE8B30485C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3995936" y="2660469"/>
            <a:ext cx="1966168" cy="3495411"/>
          </a:xfrm>
          <a:prstGeom prst="rect">
            <a:avLst/>
          </a:prstGeom>
        </p:spPr>
      </p:pic>
    </p:spTree>
    <p:extLst>
      <p:ext uri="{BB962C8B-B14F-4D97-AF65-F5344CB8AC3E}">
        <p14:creationId xmlns:p14="http://schemas.microsoft.com/office/powerpoint/2010/main" val="337645739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lnSpcReduction="10000"/>
          </a:bodyPr>
          <a:lstStyle/>
          <a:p>
            <a:pPr marL="0" indent="0">
              <a:buNone/>
              <a:defRPr/>
            </a:pPr>
            <a:r>
              <a:rPr lang="de-DE" sz="2000" b="1" u="sng" dirty="0"/>
              <a:t>Befundklasse 1: Versorgung eines Einzelzahnes</a:t>
            </a:r>
          </a:p>
          <a:p>
            <a:pPr marL="0" indent="0">
              <a:buNone/>
              <a:defRPr/>
            </a:pPr>
            <a:r>
              <a:rPr lang="de-DE" sz="2000" b="1" u="sng" dirty="0"/>
              <a:t>Vollverblendete Krone</a:t>
            </a:r>
          </a:p>
          <a:p>
            <a:pPr marL="0" indent="0">
              <a:buNone/>
              <a:defRPr/>
            </a:pPr>
            <a:endParaRPr lang="de-DE" sz="1600" b="1" u="sng" dirty="0"/>
          </a:p>
          <a:p>
            <a:pPr marL="0" indent="0">
              <a:buNone/>
              <a:defRPr/>
            </a:pPr>
            <a:r>
              <a:rPr lang="de-DE" sz="1600" b="1" u="sng" dirty="0"/>
              <a:t>Befundkürzel:</a:t>
            </a:r>
            <a:r>
              <a:rPr lang="de-DE" sz="1600" dirty="0"/>
              <a:t>												</a:t>
            </a:r>
            <a:r>
              <a:rPr lang="de-DE" sz="1600" dirty="0" err="1"/>
              <a:t>ww,kw</a:t>
            </a:r>
            <a:endParaRPr lang="de-DE" sz="1600" dirty="0"/>
          </a:p>
          <a:p>
            <a:pPr marL="0" indent="0">
              <a:buNone/>
              <a:defRPr/>
            </a:pPr>
            <a:r>
              <a:rPr lang="de-DE" sz="1600" b="1" u="sng" dirty="0"/>
              <a:t>Therapieplanung</a:t>
            </a:r>
            <a:r>
              <a:rPr lang="de-DE" sz="1600" dirty="0"/>
              <a:t>											KM</a:t>
            </a:r>
          </a:p>
          <a:p>
            <a:pPr marL="0" indent="0">
              <a:buNone/>
              <a:defRPr/>
            </a:pPr>
            <a:endParaRPr lang="de-DE" sz="1600" dirty="0"/>
          </a:p>
          <a:p>
            <a:pPr marL="0" indent="0">
              <a:buNone/>
              <a:defRPr/>
            </a:pPr>
            <a:r>
              <a:rPr lang="de-DE" sz="1600" b="1" u="sng" dirty="0"/>
              <a:t>Festzuschuss</a:t>
            </a:r>
            <a:r>
              <a:rPr lang="de-DE" sz="1600" dirty="0"/>
              <a:t>										           </a:t>
            </a:r>
            <a:r>
              <a:rPr lang="de-DE" sz="1600" b="1" u="sng" dirty="0"/>
              <a:t>BEMA-</a:t>
            </a:r>
            <a:r>
              <a:rPr lang="de-DE" sz="1600" b="1" u="sng" dirty="0" err="1"/>
              <a:t>Nr</a:t>
            </a:r>
            <a:r>
              <a:rPr lang="de-DE" sz="1600" b="1" u="sng" dirty="0"/>
              <a:t>:</a:t>
            </a:r>
            <a:endParaRPr lang="de-DE" sz="1600" dirty="0"/>
          </a:p>
          <a:p>
            <a:pPr marL="0" indent="0">
              <a:buNone/>
              <a:defRPr/>
            </a:pPr>
            <a:endParaRPr lang="de-DE" sz="1600" dirty="0"/>
          </a:p>
          <a:p>
            <a:pPr marL="0" indent="0">
              <a:buNone/>
              <a:defRPr/>
            </a:pPr>
            <a:r>
              <a:rPr lang="de-DE" sz="1600" dirty="0"/>
              <a:t>Wird auf die jeweilige 								keine BEMA-Nr.</a:t>
            </a:r>
          </a:p>
          <a:p>
            <a:pPr marL="0" indent="0">
              <a:buNone/>
              <a:defRPr/>
            </a:pPr>
            <a:r>
              <a:rPr lang="de-DE" sz="1600" dirty="0"/>
              <a:t>Regelversorgung gegeben							vorhanden, 19 														abrechenbar</a:t>
            </a:r>
          </a:p>
          <a:p>
            <a:pPr marL="0" indent="0">
              <a:buNone/>
              <a:defRPr/>
            </a:pPr>
            <a:endParaRPr lang="de-DE" sz="1600" dirty="0"/>
          </a:p>
          <a:p>
            <a:pPr marL="0" indent="0">
              <a:buNone/>
              <a:defRPr/>
            </a:pPr>
            <a:r>
              <a:rPr lang="de-DE" sz="1600" dirty="0"/>
              <a:t>												GOZ Positionen 													abrechnen </a:t>
            </a:r>
          </a:p>
          <a:p>
            <a:pPr marL="0" indent="0">
              <a:buNone/>
              <a:defRPr/>
            </a:pPr>
            <a:r>
              <a:rPr lang="de-DE" sz="1600" dirty="0"/>
              <a:t>												(2.Seite HKP)</a:t>
            </a:r>
          </a:p>
          <a:p>
            <a:pPr marL="0" indent="0">
              <a:buNone/>
              <a:defRPr/>
            </a:pPr>
            <a:endParaRPr lang="de-DE" sz="1600" dirty="0"/>
          </a:p>
          <a:p>
            <a:pPr marL="0" indent="0">
              <a:buNone/>
              <a:defRPr/>
            </a:pPr>
            <a:r>
              <a:rPr lang="de-DE" sz="1600" dirty="0"/>
              <a:t>						</a:t>
            </a:r>
            <a:endParaRPr lang="de-DE" sz="1600" dirty="0">
              <a:solidFill>
                <a:srgbClr val="0070C0"/>
              </a:solidFill>
            </a:endParaRPr>
          </a:p>
        </p:txBody>
      </p:sp>
      <p:pic>
        <p:nvPicPr>
          <p:cNvPr id="7" name="Inhaltsplatzhalter 3">
            <a:extLst>
              <a:ext uri="{FF2B5EF4-FFF2-40B4-BE49-F238E27FC236}">
                <a16:creationId xmlns:a16="http://schemas.microsoft.com/office/drawing/2014/main" id="{2B8D7A36-3DFD-434D-9430-73C85964362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3923928" y="3789040"/>
            <a:ext cx="1964804" cy="2198952"/>
          </a:xfrm>
          <a:prstGeom prst="rect">
            <a:avLst/>
          </a:prstGeom>
        </p:spPr>
      </p:pic>
    </p:spTree>
    <p:extLst>
      <p:ext uri="{BB962C8B-B14F-4D97-AF65-F5344CB8AC3E}">
        <p14:creationId xmlns:p14="http://schemas.microsoft.com/office/powerpoint/2010/main" val="17494659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85000" lnSpcReduction="20000"/>
          </a:bodyPr>
          <a:lstStyle/>
          <a:p>
            <a:pPr marL="0" indent="0">
              <a:buNone/>
              <a:defRPr/>
            </a:pPr>
            <a:r>
              <a:rPr lang="de-DE" sz="2000" b="1" u="sng" dirty="0"/>
              <a:t>Abrechnung von Kronen nach BEMA:</a:t>
            </a:r>
          </a:p>
          <a:p>
            <a:pPr marL="0" indent="0">
              <a:buNone/>
              <a:defRPr/>
            </a:pPr>
            <a:endParaRPr lang="de-DE" sz="2000" b="1" u="sng" dirty="0"/>
          </a:p>
          <a:p>
            <a:pPr marL="0" indent="0">
              <a:buNone/>
              <a:defRPr/>
            </a:pPr>
            <a:r>
              <a:rPr lang="de-DE" sz="1600" u="sng" dirty="0"/>
              <a:t>Folgende zahnärztliche Leistungen sind in </a:t>
            </a:r>
            <a:r>
              <a:rPr lang="de-DE" sz="1600" u="sng" dirty="0">
                <a:solidFill>
                  <a:srgbClr val="0070C0"/>
                </a:solidFill>
              </a:rPr>
              <a:t>20a-c </a:t>
            </a:r>
            <a:r>
              <a:rPr lang="de-DE" sz="1600" u="sng" dirty="0"/>
              <a:t>enthalten:</a:t>
            </a:r>
          </a:p>
          <a:p>
            <a:pPr marL="0" indent="0">
              <a:buNone/>
              <a:defRPr/>
            </a:pPr>
            <a:endParaRPr lang="de-DE" sz="1600" u="sng" dirty="0"/>
          </a:p>
          <a:p>
            <a:pPr>
              <a:buFont typeface="Wingdings" pitchFamily="2" charset="2"/>
              <a:buChar char="ü"/>
              <a:defRPr/>
            </a:pPr>
            <a:r>
              <a:rPr lang="de-DE" sz="1600" dirty="0"/>
              <a:t>Präparation des Zahnes</a:t>
            </a:r>
          </a:p>
          <a:p>
            <a:pPr marL="0" indent="0">
              <a:buNone/>
              <a:defRPr/>
            </a:pPr>
            <a:endParaRPr lang="de-DE" sz="1600" dirty="0"/>
          </a:p>
          <a:p>
            <a:pPr>
              <a:buFont typeface="Wingdings" pitchFamily="2" charset="2"/>
              <a:buChar char="ü"/>
              <a:defRPr/>
            </a:pPr>
            <a:r>
              <a:rPr lang="de-DE" sz="1600" dirty="0" err="1"/>
              <a:t>Bissnahme</a:t>
            </a:r>
            <a:r>
              <a:rPr lang="de-DE" sz="1600" dirty="0"/>
              <a:t> / Kieferrelationsbestimmung</a:t>
            </a:r>
          </a:p>
          <a:p>
            <a:pPr marL="0" indent="0">
              <a:buNone/>
              <a:defRPr/>
            </a:pPr>
            <a:endParaRPr lang="de-DE" sz="1600" dirty="0"/>
          </a:p>
          <a:p>
            <a:pPr>
              <a:buFont typeface="Wingdings" pitchFamily="2" charset="2"/>
              <a:buChar char="ü"/>
              <a:defRPr/>
            </a:pPr>
            <a:r>
              <a:rPr lang="de-DE" sz="1600" dirty="0"/>
              <a:t>Abformung</a:t>
            </a:r>
          </a:p>
          <a:p>
            <a:pPr marL="0" indent="0">
              <a:buNone/>
              <a:defRPr/>
            </a:pPr>
            <a:endParaRPr lang="de-DE" sz="1600" dirty="0"/>
          </a:p>
          <a:p>
            <a:pPr>
              <a:buFont typeface="Wingdings" pitchFamily="2" charset="2"/>
              <a:buChar char="ü"/>
              <a:defRPr/>
            </a:pPr>
            <a:r>
              <a:rPr lang="de-DE" sz="1600" dirty="0"/>
              <a:t>Bestimmung Zahnfarbe</a:t>
            </a:r>
          </a:p>
          <a:p>
            <a:pPr marL="0" indent="0">
              <a:buNone/>
              <a:defRPr/>
            </a:pPr>
            <a:endParaRPr lang="de-DE" sz="1600" dirty="0"/>
          </a:p>
          <a:p>
            <a:pPr>
              <a:buFont typeface="Wingdings" pitchFamily="2" charset="2"/>
              <a:buChar char="ü"/>
              <a:defRPr/>
            </a:pPr>
            <a:r>
              <a:rPr lang="de-DE" sz="1600" dirty="0" err="1"/>
              <a:t>Einprobe</a:t>
            </a:r>
            <a:endParaRPr lang="de-DE" sz="1600" dirty="0"/>
          </a:p>
          <a:p>
            <a:pPr marL="0" indent="0">
              <a:buNone/>
              <a:defRPr/>
            </a:pPr>
            <a:endParaRPr lang="de-DE" sz="1600" dirty="0"/>
          </a:p>
          <a:p>
            <a:pPr>
              <a:buFont typeface="Wingdings" pitchFamily="2" charset="2"/>
              <a:buChar char="ü"/>
              <a:defRPr/>
            </a:pPr>
            <a:r>
              <a:rPr lang="de-DE" sz="1600" dirty="0"/>
              <a:t>Kontrolle der Passung und des </a:t>
            </a:r>
            <a:r>
              <a:rPr lang="de-DE" sz="1600" dirty="0" err="1"/>
              <a:t>Approximalkontaktes</a:t>
            </a:r>
            <a:endParaRPr lang="de-DE" sz="1600" dirty="0"/>
          </a:p>
          <a:p>
            <a:pPr marL="0" indent="0">
              <a:buNone/>
              <a:defRPr/>
            </a:pPr>
            <a:endParaRPr lang="de-DE" sz="1600" dirty="0"/>
          </a:p>
          <a:p>
            <a:pPr>
              <a:buFont typeface="Wingdings" pitchFamily="2" charset="2"/>
              <a:buChar char="ü"/>
              <a:defRPr/>
            </a:pPr>
            <a:r>
              <a:rPr lang="de-DE" sz="1600" dirty="0"/>
              <a:t>Einschleifen auch des Antagonisten</a:t>
            </a:r>
          </a:p>
          <a:p>
            <a:pPr marL="0" indent="0">
              <a:buNone/>
              <a:defRPr/>
            </a:pPr>
            <a:endParaRPr lang="de-DE" sz="1600" dirty="0"/>
          </a:p>
          <a:p>
            <a:pPr>
              <a:buFont typeface="Wingdings" pitchFamily="2" charset="2"/>
              <a:buChar char="ü"/>
              <a:defRPr/>
            </a:pPr>
            <a:r>
              <a:rPr lang="de-DE" sz="1600" dirty="0"/>
              <a:t>Einsetzen: definitiv oder semipermanent</a:t>
            </a:r>
          </a:p>
          <a:p>
            <a:pPr marL="0" indent="0">
              <a:buNone/>
              <a:defRPr/>
            </a:pPr>
            <a:endParaRPr lang="de-DE" sz="1600" dirty="0"/>
          </a:p>
          <a:p>
            <a:pPr>
              <a:buFont typeface="Wingdings" pitchFamily="2" charset="2"/>
              <a:buChar char="ü"/>
              <a:defRPr/>
            </a:pPr>
            <a:r>
              <a:rPr lang="de-DE" sz="1600" dirty="0"/>
              <a:t>Nachkontrolle</a:t>
            </a:r>
          </a:p>
          <a:p>
            <a:pPr>
              <a:buFont typeface="Wingdings" pitchFamily="2" charset="2"/>
              <a:buChar char="ü"/>
              <a:defRPr/>
            </a:pPr>
            <a:endParaRPr lang="de-DE" sz="1600" dirty="0"/>
          </a:p>
          <a:p>
            <a:pPr marL="0" indent="0">
              <a:buNone/>
              <a:defRPr/>
            </a:pPr>
            <a:endParaRPr lang="de-DE" sz="2000" b="1" u="sng" dirty="0"/>
          </a:p>
          <a:p>
            <a:pPr marL="0" indent="0">
              <a:buNone/>
              <a:defRPr/>
            </a:pPr>
            <a:endParaRPr lang="de-DE" sz="2000" b="1" u="sng" dirty="0"/>
          </a:p>
          <a:p>
            <a:pPr marL="0" indent="0">
              <a:buNone/>
              <a:defRPr/>
            </a:pPr>
            <a:endParaRPr lang="de-DE" sz="1600" dirty="0"/>
          </a:p>
        </p:txBody>
      </p:sp>
    </p:spTree>
    <p:extLst>
      <p:ext uri="{BB962C8B-B14F-4D97-AF65-F5344CB8AC3E}">
        <p14:creationId xmlns:p14="http://schemas.microsoft.com/office/powerpoint/2010/main" val="323804030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a:xfrm>
            <a:off x="850900" y="2099733"/>
            <a:ext cx="7835900" cy="4026430"/>
          </a:xfrm>
        </p:spPr>
        <p:txBody>
          <a:bodyPr>
            <a:normAutofit/>
          </a:bodyPr>
          <a:lstStyle/>
          <a:p>
            <a:pPr marL="0" indent="0">
              <a:buNone/>
              <a:defRPr/>
            </a:pPr>
            <a:r>
              <a:rPr lang="de-DE" sz="2000" b="1" u="sng" dirty="0"/>
              <a:t>Gegossene und konfektionierte Stifte </a:t>
            </a:r>
          </a:p>
          <a:p>
            <a:pPr marL="0" indent="0">
              <a:buNone/>
              <a:defRPr/>
            </a:pPr>
            <a:r>
              <a:rPr lang="de-DE" sz="1600" b="1" u="sng" dirty="0"/>
              <a:t>(bei Kronen, Brückenpfeilern, Teleskopen) </a:t>
            </a:r>
          </a:p>
          <a:p>
            <a:pPr marL="0" indent="0">
              <a:buNone/>
              <a:defRPr/>
            </a:pPr>
            <a:endParaRPr lang="de-DE" sz="2000" b="1" u="sng" dirty="0"/>
          </a:p>
          <a:p>
            <a:pPr marL="0" indent="0">
              <a:buNone/>
              <a:defRPr/>
            </a:pPr>
            <a:endParaRPr lang="de-DE" dirty="0"/>
          </a:p>
        </p:txBody>
      </p:sp>
      <p:sp>
        <p:nvSpPr>
          <p:cNvPr id="3" name="Textfeld 2">
            <a:extLst>
              <a:ext uri="{FF2B5EF4-FFF2-40B4-BE49-F238E27FC236}">
                <a16:creationId xmlns:a16="http://schemas.microsoft.com/office/drawing/2014/main" id="{A2577651-AB58-F14F-913A-60D6E85F3D8A}"/>
              </a:ext>
            </a:extLst>
          </p:cNvPr>
          <p:cNvSpPr txBox="1"/>
          <p:nvPr/>
        </p:nvSpPr>
        <p:spPr bwMode="auto">
          <a:xfrm>
            <a:off x="2534613" y="3009745"/>
            <a:ext cx="2355635" cy="3046988"/>
          </a:xfrm>
          <a:prstGeom prst="rect">
            <a:avLst/>
          </a:prstGeom>
          <a:noFill/>
        </p:spPr>
        <p:txBody>
          <a:bodyPr wrap="square" rtlCol="0">
            <a:spAutoFit/>
          </a:bodyPr>
          <a:lstStyle/>
          <a:p>
            <a:r>
              <a:rPr lang="de-DE" sz="1600" dirty="0">
                <a:latin typeface="+mn-ea"/>
              </a:rPr>
              <a:t>Industriell gefertigter Stift, der am Stuhl direkt eingesetzt wird</a:t>
            </a:r>
          </a:p>
          <a:p>
            <a:endParaRPr lang="de-DE" sz="1600" dirty="0">
              <a:latin typeface="+mn-ea"/>
            </a:endParaRPr>
          </a:p>
          <a:p>
            <a:endParaRPr lang="de-DE" sz="1600" dirty="0">
              <a:latin typeface="+mn-ea"/>
            </a:endParaRPr>
          </a:p>
          <a:p>
            <a:r>
              <a:rPr lang="de-DE" sz="1600" b="1" u="sng" dirty="0">
                <a:latin typeface="+mn-ea"/>
              </a:rPr>
              <a:t>Festzuschuss:</a:t>
            </a:r>
          </a:p>
          <a:p>
            <a:r>
              <a:rPr lang="de-DE" sz="1600" dirty="0">
                <a:latin typeface="+mn-ea"/>
              </a:rPr>
              <a:t>1.4</a:t>
            </a:r>
          </a:p>
          <a:p>
            <a:endParaRPr lang="de-DE" sz="1600" dirty="0">
              <a:latin typeface="+mn-ea"/>
            </a:endParaRPr>
          </a:p>
          <a:p>
            <a:endParaRPr lang="de-DE" sz="1600" dirty="0">
              <a:latin typeface="+mn-ea"/>
            </a:endParaRPr>
          </a:p>
          <a:p>
            <a:r>
              <a:rPr lang="de-DE" sz="1600" b="1" u="sng" dirty="0">
                <a:latin typeface="+mn-ea"/>
              </a:rPr>
              <a:t>BEMA:</a:t>
            </a:r>
          </a:p>
          <a:p>
            <a:r>
              <a:rPr lang="de-DE" sz="1600" dirty="0">
                <a:solidFill>
                  <a:srgbClr val="0070C0"/>
                </a:solidFill>
                <a:latin typeface="+mn-ea"/>
              </a:rPr>
              <a:t>18a</a:t>
            </a:r>
          </a:p>
          <a:p>
            <a:r>
              <a:rPr lang="de-DE" sz="1600" dirty="0">
                <a:solidFill>
                  <a:srgbClr val="0070C0"/>
                </a:solidFill>
                <a:latin typeface="+mn-ea"/>
              </a:rPr>
              <a:t>19 (Provisorium)</a:t>
            </a:r>
          </a:p>
        </p:txBody>
      </p:sp>
      <p:sp>
        <p:nvSpPr>
          <p:cNvPr id="8" name="Textfeld 7">
            <a:extLst>
              <a:ext uri="{FF2B5EF4-FFF2-40B4-BE49-F238E27FC236}">
                <a16:creationId xmlns:a16="http://schemas.microsoft.com/office/drawing/2014/main" id="{F9A57A03-F2CF-2849-A0E1-F120A8A905A5}"/>
              </a:ext>
            </a:extLst>
          </p:cNvPr>
          <p:cNvSpPr txBox="1"/>
          <p:nvPr/>
        </p:nvSpPr>
        <p:spPr bwMode="auto">
          <a:xfrm>
            <a:off x="6771095" y="2967411"/>
            <a:ext cx="1761345" cy="3046988"/>
          </a:xfrm>
          <a:prstGeom prst="rect">
            <a:avLst/>
          </a:prstGeom>
          <a:noFill/>
        </p:spPr>
        <p:txBody>
          <a:bodyPr wrap="square" rtlCol="0">
            <a:spAutoFit/>
          </a:bodyPr>
          <a:lstStyle/>
          <a:p>
            <a:r>
              <a:rPr lang="de-DE" sz="1600" dirty="0">
                <a:latin typeface="+mn-ea"/>
              </a:rPr>
              <a:t>Im Labor hergestellt mittels Abformung</a:t>
            </a:r>
          </a:p>
          <a:p>
            <a:endParaRPr lang="de-DE" sz="1600" dirty="0">
              <a:latin typeface="+mn-ea"/>
            </a:endParaRPr>
          </a:p>
          <a:p>
            <a:r>
              <a:rPr lang="de-DE" sz="1600" b="1" u="sng" dirty="0">
                <a:latin typeface="+mn-ea"/>
              </a:rPr>
              <a:t>Festzuschuss:</a:t>
            </a:r>
          </a:p>
          <a:p>
            <a:r>
              <a:rPr lang="de-DE" sz="1600" dirty="0">
                <a:latin typeface="+mn-ea"/>
              </a:rPr>
              <a:t>1.5</a:t>
            </a:r>
          </a:p>
          <a:p>
            <a:endParaRPr lang="de-DE" sz="1600" dirty="0">
              <a:latin typeface="+mn-ea"/>
            </a:endParaRPr>
          </a:p>
          <a:p>
            <a:endParaRPr lang="de-DE" sz="1600" dirty="0">
              <a:latin typeface="+mn-ea"/>
            </a:endParaRPr>
          </a:p>
          <a:p>
            <a:r>
              <a:rPr lang="de-DE" sz="1600" b="1" u="sng" dirty="0">
                <a:latin typeface="+mn-ea"/>
              </a:rPr>
              <a:t>BEMA:</a:t>
            </a:r>
          </a:p>
          <a:p>
            <a:r>
              <a:rPr lang="de-DE" sz="1600" dirty="0">
                <a:solidFill>
                  <a:srgbClr val="0070C0"/>
                </a:solidFill>
                <a:latin typeface="+mn-ea"/>
              </a:rPr>
              <a:t>18b</a:t>
            </a:r>
          </a:p>
          <a:p>
            <a:r>
              <a:rPr lang="de-DE" sz="1600" dirty="0">
                <a:solidFill>
                  <a:srgbClr val="0070C0"/>
                </a:solidFill>
                <a:latin typeface="+mn-ea"/>
              </a:rPr>
              <a:t>21 (Provisorium) </a:t>
            </a:r>
          </a:p>
        </p:txBody>
      </p:sp>
      <p:pic>
        <p:nvPicPr>
          <p:cNvPr id="2" name="Grafik 1">
            <a:extLst>
              <a:ext uri="{FF2B5EF4-FFF2-40B4-BE49-F238E27FC236}">
                <a16:creationId xmlns:a16="http://schemas.microsoft.com/office/drawing/2014/main" id="{FD72BD70-1781-6A43-A3F6-37B4AEBD56F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1434" y="2940315"/>
            <a:ext cx="1813179" cy="3027266"/>
          </a:xfrm>
          <a:prstGeom prst="rect">
            <a:avLst/>
          </a:prstGeom>
        </p:spPr>
      </p:pic>
      <p:pic>
        <p:nvPicPr>
          <p:cNvPr id="9" name="Grafik 8">
            <a:extLst>
              <a:ext uri="{FF2B5EF4-FFF2-40B4-BE49-F238E27FC236}">
                <a16:creationId xmlns:a16="http://schemas.microsoft.com/office/drawing/2014/main" id="{1F077C0E-362F-CB43-913C-59A6163800E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15525" y="2967411"/>
            <a:ext cx="1830292" cy="2957836"/>
          </a:xfrm>
          <a:prstGeom prst="rect">
            <a:avLst/>
          </a:prstGeom>
        </p:spPr>
      </p:pic>
    </p:spTree>
    <p:extLst>
      <p:ext uri="{BB962C8B-B14F-4D97-AF65-F5344CB8AC3E}">
        <p14:creationId xmlns:p14="http://schemas.microsoft.com/office/powerpoint/2010/main" val="354985389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Kronen über GOZ berechnen</a:t>
            </a:r>
          </a:p>
          <a:p>
            <a:pPr marL="0" indent="0">
              <a:buNone/>
              <a:defRPr/>
            </a:pPr>
            <a:r>
              <a:rPr lang="de-DE" sz="1600" b="1" u="sng" dirty="0"/>
              <a:t>Vollverblendete Kronen / Keramikkronen</a:t>
            </a:r>
          </a:p>
          <a:p>
            <a:pPr marL="0" indent="0">
              <a:buNone/>
              <a:defRPr/>
            </a:pPr>
            <a:r>
              <a:rPr lang="de-DE" sz="1600" b="1" u="sng" dirty="0"/>
              <a:t>Befundkürzel:</a:t>
            </a:r>
            <a:r>
              <a:rPr lang="de-DE" sz="1600" dirty="0"/>
              <a:t> 											</a:t>
            </a:r>
            <a:r>
              <a:rPr lang="de-DE" sz="1600" dirty="0" err="1"/>
              <a:t>ww,kw</a:t>
            </a:r>
            <a:endParaRPr lang="de-DE" sz="1600" dirty="0"/>
          </a:p>
          <a:p>
            <a:pPr marL="0" indent="0">
              <a:buNone/>
              <a:defRPr/>
            </a:pPr>
            <a:r>
              <a:rPr lang="de-DE" sz="1600" b="1" u="sng" dirty="0"/>
              <a:t>Regelversorgungskürzel:</a:t>
            </a:r>
            <a:r>
              <a:rPr lang="de-DE" sz="1600" dirty="0"/>
              <a:t>									K,KV</a:t>
            </a:r>
          </a:p>
          <a:p>
            <a:pPr marL="0" indent="0">
              <a:buNone/>
              <a:defRPr/>
            </a:pPr>
            <a:r>
              <a:rPr lang="de-DE" sz="1600" b="1" u="sng" dirty="0"/>
              <a:t>Therapieplanungskürzel:</a:t>
            </a:r>
            <a:r>
              <a:rPr lang="de-DE" sz="1600" dirty="0"/>
              <a:t>									KM</a:t>
            </a:r>
            <a:endParaRPr lang="de-DE" sz="1600" b="1" u="sng" dirty="0"/>
          </a:p>
          <a:p>
            <a:pPr>
              <a:buFont typeface="Wingdings" pitchFamily="2" charset="2"/>
              <a:buChar char="ü"/>
              <a:defRPr/>
            </a:pPr>
            <a:r>
              <a:rPr lang="de-DE" sz="1600" dirty="0"/>
              <a:t>Hier ist </a:t>
            </a:r>
            <a:r>
              <a:rPr lang="de-DE" sz="1600" u="sng" dirty="0"/>
              <a:t>nicht</a:t>
            </a:r>
            <a:r>
              <a:rPr lang="de-DE" sz="1600" dirty="0"/>
              <a:t> das Material ausschlaggebend, sondern die Präparationsart (Hohlkehle, </a:t>
            </a:r>
            <a:r>
              <a:rPr lang="de-DE" sz="1600" dirty="0" err="1"/>
              <a:t>Stufenpräp</a:t>
            </a:r>
            <a:r>
              <a:rPr lang="de-DE" sz="1600" dirty="0"/>
              <a:t>.,</a:t>
            </a:r>
            <a:r>
              <a:rPr lang="de-DE" sz="1600" dirty="0" err="1"/>
              <a:t>Tangentialpräp</a:t>
            </a:r>
            <a:r>
              <a:rPr lang="de-DE" sz="1600" dirty="0"/>
              <a:t>.)</a:t>
            </a:r>
          </a:p>
          <a:p>
            <a:pPr marL="0" indent="0">
              <a:buNone/>
              <a:defRPr/>
            </a:pPr>
            <a:endParaRPr lang="de-DE" sz="1600" dirty="0"/>
          </a:p>
          <a:p>
            <a:pPr marL="0" indent="0">
              <a:buNone/>
              <a:defRPr/>
            </a:pPr>
            <a:endParaRPr lang="de-DE" sz="1600" dirty="0"/>
          </a:p>
        </p:txBody>
      </p:sp>
      <p:pic>
        <p:nvPicPr>
          <p:cNvPr id="2" name="Grafik 1">
            <a:extLst>
              <a:ext uri="{FF2B5EF4-FFF2-40B4-BE49-F238E27FC236}">
                <a16:creationId xmlns:a16="http://schemas.microsoft.com/office/drawing/2014/main" id="{3D6574C2-E50C-A449-B9FD-43B4E9F7EDE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59632" y="3943384"/>
            <a:ext cx="5148064" cy="2182779"/>
          </a:xfrm>
          <a:prstGeom prst="rect">
            <a:avLst/>
          </a:prstGeom>
        </p:spPr>
      </p:pic>
    </p:spTree>
    <p:extLst>
      <p:ext uri="{BB962C8B-B14F-4D97-AF65-F5344CB8AC3E}">
        <p14:creationId xmlns:p14="http://schemas.microsoft.com/office/powerpoint/2010/main" val="36729918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GOZ Positionen für Kronen</a:t>
            </a:r>
          </a:p>
          <a:p>
            <a:pPr marL="0" indent="0">
              <a:buNone/>
              <a:defRPr/>
            </a:pPr>
            <a:endParaRPr lang="de-DE" sz="2000" b="1" u="sng" dirty="0"/>
          </a:p>
          <a:p>
            <a:pPr marL="0" indent="0">
              <a:buNone/>
              <a:defRPr/>
            </a:pPr>
            <a:r>
              <a:rPr lang="de-DE" sz="2000" b="1" u="sng" dirty="0">
                <a:solidFill>
                  <a:schemeClr val="accent6"/>
                </a:solidFill>
              </a:rPr>
              <a:t>2200: </a:t>
            </a:r>
            <a:r>
              <a:rPr lang="de-DE" sz="2000" dirty="0"/>
              <a:t>Tangentialpräparation </a:t>
            </a:r>
          </a:p>
          <a:p>
            <a:pPr marL="0" indent="0">
              <a:buNone/>
              <a:defRPr/>
            </a:pPr>
            <a:endParaRPr lang="de-DE" sz="2000" dirty="0"/>
          </a:p>
          <a:p>
            <a:pPr marL="0" indent="0">
              <a:buNone/>
              <a:defRPr/>
            </a:pPr>
            <a:r>
              <a:rPr lang="de-DE" sz="2000" b="1" u="sng" dirty="0">
                <a:solidFill>
                  <a:schemeClr val="accent6"/>
                </a:solidFill>
              </a:rPr>
              <a:t>2210: </a:t>
            </a:r>
            <a:r>
              <a:rPr lang="de-DE" sz="2000" dirty="0"/>
              <a:t>Hohlkehl- und Stufenpräparation</a:t>
            </a:r>
          </a:p>
          <a:p>
            <a:pPr marL="0" indent="0">
              <a:buNone/>
              <a:defRPr/>
            </a:pPr>
            <a:endParaRPr lang="de-DE" sz="2000" dirty="0"/>
          </a:p>
          <a:p>
            <a:pPr marL="0" indent="0">
              <a:buNone/>
              <a:defRPr/>
            </a:pPr>
            <a:r>
              <a:rPr lang="de-DE" sz="2000" b="1" u="sng" dirty="0">
                <a:solidFill>
                  <a:schemeClr val="accent6"/>
                </a:solidFill>
              </a:rPr>
              <a:t>2220: </a:t>
            </a:r>
            <a:r>
              <a:rPr lang="de-DE" sz="2000" dirty="0"/>
              <a:t>Teilkronen oder </a:t>
            </a:r>
            <a:r>
              <a:rPr lang="de-DE" sz="2000" dirty="0" err="1"/>
              <a:t>Veneers</a:t>
            </a:r>
            <a:endParaRPr lang="de-DE" sz="2000"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23904207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92500" lnSpcReduction="10000"/>
          </a:bodyPr>
          <a:lstStyle/>
          <a:p>
            <a:pPr marL="0" indent="0">
              <a:buNone/>
              <a:defRPr/>
            </a:pPr>
            <a:r>
              <a:rPr lang="de-DE" sz="2200" b="1" u="sng" dirty="0"/>
              <a:t>Abrechnung von Provisorien:</a:t>
            </a:r>
          </a:p>
          <a:p>
            <a:pPr marL="0" indent="0">
              <a:buNone/>
              <a:defRPr/>
            </a:pPr>
            <a:endParaRPr lang="de-DE" sz="2000" b="1" u="sng" dirty="0">
              <a:solidFill>
                <a:schemeClr val="accent6"/>
              </a:solidFill>
            </a:endParaRPr>
          </a:p>
          <a:p>
            <a:pPr marL="457200" indent="-457200">
              <a:buAutoNum type="arabicPlain" startAt="19"/>
              <a:defRPr/>
            </a:pPr>
            <a:r>
              <a:rPr lang="de-DE" sz="2000" dirty="0">
                <a:solidFill>
                  <a:srgbClr val="0070C0"/>
                </a:solidFill>
              </a:rPr>
              <a:t>Provisorische Kronen für Einzelkronen, Brückenpfeiler, Doppelkronen (je Provisorium)</a:t>
            </a:r>
          </a:p>
          <a:p>
            <a:pPr marL="0" indent="0">
              <a:buNone/>
              <a:defRPr/>
            </a:pPr>
            <a:endParaRPr lang="de-DE" sz="2000" b="1" u="sng" dirty="0">
              <a:solidFill>
                <a:srgbClr val="0070C0"/>
              </a:solidFill>
            </a:endParaRPr>
          </a:p>
          <a:p>
            <a:pPr marL="457200" indent="-457200">
              <a:buAutoNum type="arabicPlain" startAt="21"/>
              <a:defRPr/>
            </a:pPr>
            <a:r>
              <a:rPr lang="de-DE" sz="2000" dirty="0">
                <a:solidFill>
                  <a:srgbClr val="0070C0"/>
                </a:solidFill>
              </a:rPr>
              <a:t>Provisorische Krone mit Stiftverankerung (gegossene Stifte) </a:t>
            </a:r>
          </a:p>
          <a:p>
            <a:pPr marL="0" indent="0">
              <a:buNone/>
              <a:defRPr/>
            </a:pPr>
            <a:r>
              <a:rPr lang="de-DE" sz="2000" dirty="0">
                <a:solidFill>
                  <a:srgbClr val="0070C0"/>
                </a:solidFill>
              </a:rPr>
              <a:t>	(je Provisorium)</a:t>
            </a:r>
          </a:p>
          <a:p>
            <a:pPr marL="0" indent="0">
              <a:buNone/>
              <a:defRPr/>
            </a:pPr>
            <a:endParaRPr lang="de-DE" sz="2000" b="1" u="sng" dirty="0">
              <a:solidFill>
                <a:srgbClr val="0070C0"/>
              </a:solidFill>
            </a:endParaRPr>
          </a:p>
          <a:p>
            <a:pPr marL="0" indent="0">
              <a:buNone/>
              <a:defRPr/>
            </a:pPr>
            <a:r>
              <a:rPr lang="de-DE" sz="2000" dirty="0">
                <a:solidFill>
                  <a:srgbClr val="0070C0"/>
                </a:solidFill>
              </a:rPr>
              <a:t>24c	Abnahme und Wiederbefestigung provisorischer Kronen</a:t>
            </a:r>
          </a:p>
          <a:p>
            <a:pPr marL="0" indent="0">
              <a:buNone/>
              <a:defRPr/>
            </a:pPr>
            <a:r>
              <a:rPr lang="de-DE" sz="1900" dirty="0">
                <a:solidFill>
                  <a:srgbClr val="0070C0"/>
                </a:solidFill>
              </a:rPr>
              <a:t>	höchstens 3x je Krone abrechenbar</a:t>
            </a:r>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pic>
        <p:nvPicPr>
          <p:cNvPr id="2" name="Grafik 1">
            <a:extLst>
              <a:ext uri="{FF2B5EF4-FFF2-40B4-BE49-F238E27FC236}">
                <a16:creationId xmlns:a16="http://schemas.microsoft.com/office/drawing/2014/main" id="{B464ED47-84A7-BB4F-96E3-1A113AD5CFFE}"/>
              </a:ext>
            </a:extLst>
          </p:cNvPr>
          <p:cNvPicPr>
            <a:picLocks noChangeAspect="1"/>
          </p:cNvPicPr>
          <p:nvPr/>
        </p:nvPicPr>
        <p:blipFill>
          <a:blip r:embed="rId2"/>
          <a:stretch>
            <a:fillRect/>
          </a:stretch>
        </p:blipFill>
        <p:spPr>
          <a:xfrm>
            <a:off x="17246" y="0"/>
            <a:ext cx="9144000" cy="6858000"/>
          </a:xfrm>
          <a:prstGeom prst="rect">
            <a:avLst/>
          </a:prstGeom>
        </p:spPr>
      </p:pic>
    </p:spTree>
    <p:extLst>
      <p:ext uri="{BB962C8B-B14F-4D97-AF65-F5344CB8AC3E}">
        <p14:creationId xmlns:p14="http://schemas.microsoft.com/office/powerpoint/2010/main" val="6268230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Kinderkronen / Konfektionierte Kronen </a:t>
            </a:r>
          </a:p>
          <a:p>
            <a:pPr marL="0" indent="0">
              <a:buNone/>
              <a:defRPr/>
            </a:pPr>
            <a:endParaRPr lang="de-DE" sz="1600" dirty="0"/>
          </a:p>
          <a:p>
            <a:pPr>
              <a:buFont typeface="Wingdings" pitchFamily="2" charset="2"/>
              <a:buChar char="ü"/>
              <a:defRPr/>
            </a:pPr>
            <a:r>
              <a:rPr lang="de-DE" sz="1600" dirty="0"/>
              <a:t>Werden </a:t>
            </a:r>
            <a:r>
              <a:rPr lang="de-DE" sz="1600" b="1" u="sng" dirty="0"/>
              <a:t>nicht</a:t>
            </a:r>
            <a:r>
              <a:rPr lang="de-DE" sz="1600" dirty="0"/>
              <a:t> über den HKP beantragt </a:t>
            </a:r>
          </a:p>
          <a:p>
            <a:pPr>
              <a:buFont typeface="Wingdings" pitchFamily="2" charset="2"/>
              <a:buChar char="ü"/>
              <a:defRPr/>
            </a:pPr>
            <a:endParaRPr lang="de-DE" sz="1600" dirty="0"/>
          </a:p>
          <a:p>
            <a:pPr>
              <a:buFont typeface="Wingdings" pitchFamily="2" charset="2"/>
              <a:buChar char="ü"/>
              <a:defRPr/>
            </a:pPr>
            <a:r>
              <a:rPr lang="de-DE" sz="1600" dirty="0"/>
              <a:t>Müssen nicht genehmigt werden</a:t>
            </a:r>
          </a:p>
          <a:p>
            <a:pPr>
              <a:buFont typeface="Wingdings" pitchFamily="2" charset="2"/>
              <a:buChar char="ü"/>
              <a:defRPr/>
            </a:pPr>
            <a:endParaRPr lang="de-DE" sz="1600" dirty="0"/>
          </a:p>
          <a:p>
            <a:pPr>
              <a:buFont typeface="Wingdings" pitchFamily="2" charset="2"/>
              <a:buChar char="ü"/>
              <a:defRPr/>
            </a:pPr>
            <a:r>
              <a:rPr lang="de-DE" sz="1600" dirty="0"/>
              <a:t>Können über die normale Leistungsabrechnung der BEMA- Nr. </a:t>
            </a:r>
            <a:r>
              <a:rPr lang="de-DE" sz="1600" dirty="0">
                <a:solidFill>
                  <a:srgbClr val="0070C0"/>
                </a:solidFill>
              </a:rPr>
              <a:t>14</a:t>
            </a:r>
            <a:r>
              <a:rPr lang="de-DE" sz="1600" dirty="0"/>
              <a:t> erfolgen</a:t>
            </a:r>
          </a:p>
          <a:p>
            <a:pPr>
              <a:buFont typeface="Wingdings" pitchFamily="2" charset="2"/>
              <a:buChar char="ü"/>
              <a:defRPr/>
            </a:pPr>
            <a:endParaRPr lang="de-DE" sz="1600" dirty="0"/>
          </a:p>
          <a:p>
            <a:pPr>
              <a:buFont typeface="Wingdings" pitchFamily="2" charset="2"/>
              <a:buChar char="ü"/>
              <a:defRPr/>
            </a:pPr>
            <a:r>
              <a:rPr lang="de-DE" sz="1600" dirty="0"/>
              <a:t>Einschließlich Material- und Laborkosten</a:t>
            </a:r>
          </a:p>
          <a:p>
            <a:pPr marL="0" indent="0">
              <a:buNone/>
              <a:defRPr/>
            </a:pPr>
            <a:endParaRPr lang="de-DE" sz="1600" dirty="0"/>
          </a:p>
          <a:p>
            <a:pPr marL="0" indent="0">
              <a:buNone/>
              <a:defRPr/>
            </a:pPr>
            <a:endParaRPr lang="de-DE" sz="1600"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426226101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Befundklasse 2 Versorgung eines Lückengebisses durch eine Brücke: </a:t>
            </a:r>
          </a:p>
          <a:p>
            <a:pPr marL="0" indent="0">
              <a:buNone/>
              <a:defRPr/>
            </a:pPr>
            <a:endParaRPr lang="de-DE" sz="2000" b="1" u="sng" dirty="0"/>
          </a:p>
          <a:p>
            <a:pPr marL="0" indent="0">
              <a:buNone/>
              <a:defRPr/>
            </a:pPr>
            <a:endParaRPr lang="de-DE" sz="2000" b="1" u="sng" dirty="0"/>
          </a:p>
          <a:p>
            <a:pPr marL="0" indent="0">
              <a:buNone/>
              <a:defRPr/>
            </a:pPr>
            <a:r>
              <a:rPr lang="de-DE" sz="2000" b="1" dirty="0"/>
              <a:t>Befundkürzel</a:t>
            </a:r>
            <a:r>
              <a:rPr lang="de-DE" sz="2000" dirty="0"/>
              <a:t>: 										</a:t>
            </a:r>
            <a:r>
              <a:rPr lang="de-DE" sz="2000" dirty="0" err="1"/>
              <a:t>kw,x,f</a:t>
            </a:r>
            <a:r>
              <a:rPr lang="de-DE" sz="2000" dirty="0"/>
              <a:t>,</a:t>
            </a:r>
          </a:p>
          <a:p>
            <a:pPr marL="0" indent="0">
              <a:buNone/>
              <a:defRPr/>
            </a:pPr>
            <a:r>
              <a:rPr lang="de-DE" sz="2000" b="1" dirty="0"/>
              <a:t>Regelversorgung: 									</a:t>
            </a:r>
            <a:r>
              <a:rPr lang="de-DE" sz="2000" dirty="0"/>
              <a:t>K,KV,B,BV</a:t>
            </a:r>
          </a:p>
          <a:p>
            <a:pPr marL="0" indent="0">
              <a:buNone/>
              <a:defRPr/>
            </a:pPr>
            <a:r>
              <a:rPr lang="de-DE" sz="2000" b="1" dirty="0"/>
              <a:t>Therapieplanung: 									</a:t>
            </a:r>
            <a:r>
              <a:rPr lang="de-DE" sz="2000" dirty="0"/>
              <a:t>KM,BM</a:t>
            </a:r>
          </a:p>
          <a:p>
            <a:pPr marL="0" indent="0">
              <a:buNone/>
              <a:defRPr/>
            </a:pPr>
            <a:endParaRPr lang="de-DE" sz="1600" dirty="0"/>
          </a:p>
          <a:p>
            <a:pPr marL="0" indent="0">
              <a:buNone/>
              <a:defRPr/>
            </a:pPr>
            <a:r>
              <a:rPr lang="de-DE" sz="1600" dirty="0"/>
              <a:t>, </a:t>
            </a:r>
          </a:p>
          <a:p>
            <a:pPr marL="0" indent="0">
              <a:buNone/>
              <a:defRPr/>
            </a:pPr>
            <a:endParaRPr lang="de-DE" sz="1600" dirty="0"/>
          </a:p>
        </p:txBody>
      </p:sp>
      <p:pic>
        <p:nvPicPr>
          <p:cNvPr id="3" name="Grafik 2">
            <a:extLst>
              <a:ext uri="{FF2B5EF4-FFF2-40B4-BE49-F238E27FC236}">
                <a16:creationId xmlns:a16="http://schemas.microsoft.com/office/drawing/2014/main" id="{A08E4863-14CF-BC45-B4DC-41D90D4DA17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35896" y="4306815"/>
            <a:ext cx="2458595" cy="1843946"/>
          </a:xfrm>
          <a:prstGeom prst="rect">
            <a:avLst/>
          </a:prstGeom>
        </p:spPr>
      </p:pic>
    </p:spTree>
    <p:extLst>
      <p:ext uri="{BB962C8B-B14F-4D97-AF65-F5344CB8AC3E}">
        <p14:creationId xmlns:p14="http://schemas.microsoft.com/office/powerpoint/2010/main" val="209419960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92500" lnSpcReduction="10000"/>
          </a:bodyPr>
          <a:lstStyle/>
          <a:p>
            <a:pPr marL="0" indent="0">
              <a:buNone/>
              <a:defRPr/>
            </a:pPr>
            <a:r>
              <a:rPr lang="de-DE" sz="2000" b="1" u="sng" dirty="0"/>
              <a:t>Befundklasse 2 Versorgung eines Lückengebisses durch eine Brücke: </a:t>
            </a:r>
          </a:p>
          <a:p>
            <a:pPr marL="0" indent="0">
              <a:buNone/>
              <a:defRPr/>
            </a:pPr>
            <a:r>
              <a:rPr lang="de-DE" sz="2000" b="1" u="sng" dirty="0"/>
              <a:t>Leistungspflicht der GKV:</a:t>
            </a:r>
          </a:p>
          <a:p>
            <a:pPr marL="0" indent="0">
              <a:buNone/>
              <a:defRPr/>
            </a:pPr>
            <a:endParaRPr lang="de-DE" sz="2000" b="1" u="sng" dirty="0"/>
          </a:p>
          <a:p>
            <a:pPr>
              <a:buFont typeface="Wingdings" pitchFamily="2" charset="2"/>
              <a:buChar char="ü"/>
              <a:defRPr/>
            </a:pPr>
            <a:r>
              <a:rPr lang="de-DE" sz="1600" b="1" u="sng" dirty="0"/>
              <a:t>Große Brückenspannen:</a:t>
            </a:r>
            <a:r>
              <a:rPr lang="de-DE" sz="1600" dirty="0"/>
              <a:t>  bis zu 4 fehlende Zähne je Kiefer</a:t>
            </a:r>
          </a:p>
          <a:p>
            <a:pPr marL="0" indent="0">
              <a:buNone/>
              <a:defRPr/>
            </a:pPr>
            <a:r>
              <a:rPr lang="de-DE" sz="1600" dirty="0"/>
              <a:t>					       bis zu 3 fehlende Zähne je Kieferquadrant</a:t>
            </a:r>
          </a:p>
          <a:p>
            <a:pPr marL="0" indent="0">
              <a:buNone/>
              <a:defRPr/>
            </a:pPr>
            <a:r>
              <a:rPr lang="de-DE" sz="1600" dirty="0"/>
              <a:t>	Ausnahme: Frontzahnbereich</a:t>
            </a:r>
          </a:p>
          <a:p>
            <a:pPr marL="0" indent="0">
              <a:buNone/>
              <a:defRPr/>
            </a:pPr>
            <a:endParaRPr lang="de-DE" sz="1600" dirty="0"/>
          </a:p>
          <a:p>
            <a:pPr>
              <a:buFont typeface="Wingdings" pitchFamily="2" charset="2"/>
              <a:buChar char="ü"/>
              <a:defRPr/>
            </a:pPr>
            <a:r>
              <a:rPr lang="de-DE" sz="1600" b="1" u="sng" dirty="0"/>
              <a:t>Freiendbrücken: </a:t>
            </a:r>
            <a:r>
              <a:rPr lang="de-DE" sz="1600" dirty="0"/>
              <a:t>nur bis zur </a:t>
            </a:r>
            <a:r>
              <a:rPr lang="de-DE" sz="1600" dirty="0" err="1"/>
              <a:t>Prämolarenbreite</a:t>
            </a:r>
            <a:endParaRPr lang="de-DE" sz="1600" dirty="0"/>
          </a:p>
          <a:p>
            <a:pPr marL="0" indent="0">
              <a:buNone/>
              <a:defRPr/>
            </a:pPr>
            <a:r>
              <a:rPr lang="de-DE" sz="1600" dirty="0"/>
              <a:t>			          mind. 2 Pfeilerzähne</a:t>
            </a:r>
          </a:p>
          <a:p>
            <a:pPr marL="0" indent="0">
              <a:buNone/>
              <a:defRPr/>
            </a:pPr>
            <a:r>
              <a:rPr lang="de-DE" sz="1600" dirty="0"/>
              <a:t>			          nicht möglich bei Eckzähnen und Molaren</a:t>
            </a:r>
          </a:p>
          <a:p>
            <a:pPr marL="0" indent="0">
              <a:buNone/>
              <a:defRPr/>
            </a:pPr>
            <a:endParaRPr lang="de-DE" sz="1600" dirty="0"/>
          </a:p>
          <a:p>
            <a:pPr>
              <a:buFont typeface="Wingdings" pitchFamily="2" charset="2"/>
              <a:buChar char="ü"/>
              <a:defRPr/>
            </a:pPr>
            <a:r>
              <a:rPr lang="de-DE" sz="1600" b="1" u="sng" dirty="0" err="1"/>
              <a:t>Adhäsivbrücken</a:t>
            </a:r>
            <a:r>
              <a:rPr lang="de-DE" sz="1600" b="1" u="sng" dirty="0"/>
              <a:t>: </a:t>
            </a:r>
            <a:r>
              <a:rPr lang="de-DE" sz="1600" dirty="0"/>
              <a:t>Brücke mit Metallgerüst im Frontzahnbereich zum Ersatz von 					   2 fehlenden Schneidezähnen</a:t>
            </a:r>
          </a:p>
          <a:p>
            <a:pPr marL="0" indent="0">
              <a:buNone/>
              <a:defRPr/>
            </a:pPr>
            <a:r>
              <a:rPr lang="de-DE" sz="1600" dirty="0"/>
              <a:t>				  Versicherte zwischen 14 und 21 Jahre </a:t>
            </a:r>
          </a:p>
          <a:p>
            <a:pPr marL="0" indent="0">
              <a:buNone/>
              <a:defRPr/>
            </a:pPr>
            <a:endParaRPr lang="de-DE" sz="1600"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62939107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62500" lnSpcReduction="20000"/>
          </a:bodyPr>
          <a:lstStyle/>
          <a:p>
            <a:pPr marL="0" indent="0">
              <a:buNone/>
              <a:defRPr/>
            </a:pPr>
            <a:r>
              <a:rPr lang="de-DE" sz="3200" b="1" u="sng" dirty="0"/>
              <a:t>Befundklasse 2:</a:t>
            </a:r>
          </a:p>
          <a:p>
            <a:pPr marL="0" indent="0">
              <a:buNone/>
              <a:defRPr/>
            </a:pPr>
            <a:r>
              <a:rPr lang="de-DE" sz="2900" b="1" u="sng" dirty="0"/>
              <a:t>Festzuschüsse:</a:t>
            </a:r>
          </a:p>
          <a:p>
            <a:pPr marL="0" indent="0">
              <a:buNone/>
              <a:defRPr/>
            </a:pPr>
            <a:endParaRPr lang="de-DE" sz="1900" b="1" u="sng" dirty="0"/>
          </a:p>
          <a:p>
            <a:pPr marL="0" indent="0">
              <a:buNone/>
              <a:defRPr/>
            </a:pPr>
            <a:r>
              <a:rPr lang="de-DE" sz="2300" b="1" u="sng" dirty="0"/>
              <a:t>2.1</a:t>
            </a:r>
            <a:r>
              <a:rPr lang="de-DE" sz="2300" dirty="0"/>
              <a:t>  			Zahnbegrenzte Lücke mit </a:t>
            </a:r>
            <a:r>
              <a:rPr lang="de-DE" sz="2300" b="1" dirty="0"/>
              <a:t>einem fehlenden </a:t>
            </a:r>
            <a:r>
              <a:rPr lang="de-DE" sz="2300" dirty="0"/>
              <a:t>Zahn</a:t>
            </a:r>
          </a:p>
          <a:p>
            <a:pPr marL="0" indent="0">
              <a:buNone/>
              <a:defRPr/>
            </a:pPr>
            <a:endParaRPr lang="de-DE" sz="2300" dirty="0"/>
          </a:p>
          <a:p>
            <a:pPr marL="0" indent="0">
              <a:buNone/>
              <a:defRPr/>
            </a:pPr>
            <a:r>
              <a:rPr lang="de-DE" sz="2300" b="1" u="sng" dirty="0"/>
              <a:t>2.2</a:t>
            </a:r>
            <a:r>
              <a:rPr lang="de-DE" sz="2300" dirty="0"/>
              <a:t> 	 “     			                           mit </a:t>
            </a:r>
            <a:r>
              <a:rPr lang="de-DE" sz="2300" b="1" dirty="0"/>
              <a:t>zwei nebeneinander fehlenden </a:t>
            </a:r>
            <a:r>
              <a:rPr lang="de-DE" sz="2300" dirty="0"/>
              <a:t>Zähnen</a:t>
            </a:r>
          </a:p>
          <a:p>
            <a:pPr marL="0" indent="0">
              <a:buNone/>
              <a:defRPr/>
            </a:pPr>
            <a:endParaRPr lang="de-DE" sz="2300" dirty="0"/>
          </a:p>
          <a:p>
            <a:pPr marL="0" indent="0">
              <a:buNone/>
              <a:defRPr/>
            </a:pPr>
            <a:r>
              <a:rPr lang="de-DE" sz="2300" b="1" u="sng" dirty="0"/>
              <a:t>2.3</a:t>
            </a:r>
            <a:r>
              <a:rPr lang="de-DE" sz="2300" dirty="0"/>
              <a:t>	</a:t>
            </a:r>
            <a:r>
              <a:rPr lang="de-DE" sz="2300" b="1" dirty="0"/>
              <a:t> </a:t>
            </a:r>
            <a:r>
              <a:rPr lang="de-DE" sz="2300" dirty="0"/>
              <a:t>“					         mit </a:t>
            </a:r>
            <a:r>
              <a:rPr lang="de-DE" sz="2300" b="1" dirty="0"/>
              <a:t>drei nebeneinander fehlenden </a:t>
            </a:r>
            <a:r>
              <a:rPr lang="de-DE" sz="2300" dirty="0"/>
              <a:t>Zähnen</a:t>
            </a:r>
          </a:p>
          <a:p>
            <a:pPr marL="0" indent="0">
              <a:buNone/>
              <a:defRPr/>
            </a:pPr>
            <a:endParaRPr lang="de-DE" sz="2300" dirty="0"/>
          </a:p>
          <a:p>
            <a:pPr marL="0" indent="0">
              <a:buNone/>
              <a:defRPr/>
            </a:pPr>
            <a:r>
              <a:rPr lang="de-DE" sz="2300" b="1" u="sng" dirty="0"/>
              <a:t>2.4 </a:t>
            </a:r>
            <a:r>
              <a:rPr lang="de-DE" sz="2300" dirty="0"/>
              <a:t>			 Frontzahnlücke mit </a:t>
            </a:r>
            <a:r>
              <a:rPr lang="de-DE" sz="2300" b="1" dirty="0"/>
              <a:t>4 nebeneinander fehlenden </a:t>
            </a:r>
            <a:r>
              <a:rPr lang="de-DE" sz="2300" dirty="0"/>
              <a:t>Zähnen</a:t>
            </a:r>
          </a:p>
          <a:p>
            <a:pPr marL="0" indent="0">
              <a:buNone/>
              <a:defRPr/>
            </a:pPr>
            <a:endParaRPr lang="de-DE" sz="2300" b="1" u="sng" dirty="0"/>
          </a:p>
          <a:p>
            <a:pPr marL="0" indent="0">
              <a:buNone/>
              <a:defRPr/>
            </a:pPr>
            <a:r>
              <a:rPr lang="de-DE" sz="2300" b="1" u="sng" dirty="0"/>
              <a:t>2.5</a:t>
            </a:r>
            <a:r>
              <a:rPr lang="de-DE" sz="2300" dirty="0"/>
              <a:t> 			 An eine Lücke unmittelbar angrenzende weitere zahnbegrenzte 					 Lücke mit einem fehlenden Zahn</a:t>
            </a:r>
          </a:p>
          <a:p>
            <a:pPr marL="0" indent="0">
              <a:buNone/>
              <a:defRPr/>
            </a:pPr>
            <a:endParaRPr lang="de-DE" sz="2300" dirty="0"/>
          </a:p>
          <a:p>
            <a:pPr marL="0" indent="0">
              <a:buNone/>
              <a:defRPr/>
            </a:pPr>
            <a:r>
              <a:rPr lang="de-DE" sz="2300" b="1" u="sng" dirty="0"/>
              <a:t>2.6</a:t>
            </a:r>
            <a:r>
              <a:rPr lang="de-DE" sz="2300" dirty="0"/>
              <a:t> 			</a:t>
            </a:r>
            <a:r>
              <a:rPr lang="de-DE" sz="2300" dirty="0" err="1"/>
              <a:t>Disparalelle</a:t>
            </a:r>
            <a:r>
              <a:rPr lang="de-DE" sz="2300" dirty="0"/>
              <a:t> Pfeilerzähne zur festsitzenden Versorgung </a:t>
            </a:r>
          </a:p>
          <a:p>
            <a:pPr marL="0" indent="0">
              <a:buNone/>
              <a:defRPr/>
            </a:pPr>
            <a:endParaRPr lang="de-DE" sz="2300" b="1" u="sng" dirty="0"/>
          </a:p>
          <a:p>
            <a:pPr marL="0" indent="0">
              <a:buNone/>
              <a:defRPr/>
            </a:pPr>
            <a:r>
              <a:rPr lang="de-DE" sz="2300" b="1" u="sng" dirty="0"/>
              <a:t>2.7</a:t>
            </a:r>
            <a:r>
              <a:rPr lang="de-DE" sz="2300" dirty="0"/>
              <a:t> 			Verblendung für Pfeilerzähne oder Brückenglieder im 							Verblendbereich (je Verblendung) </a:t>
            </a:r>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20371301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Befundklasse 2:</a:t>
            </a:r>
          </a:p>
          <a:p>
            <a:pPr marL="0" indent="0">
              <a:buNone/>
              <a:defRPr/>
            </a:pPr>
            <a:r>
              <a:rPr lang="de-DE" sz="1900" b="1" u="sng" dirty="0"/>
              <a:t>BEMA:</a:t>
            </a:r>
          </a:p>
          <a:p>
            <a:pPr marL="0" indent="0">
              <a:buNone/>
              <a:defRPr/>
            </a:pPr>
            <a:endParaRPr lang="de-DE" sz="1900" b="1" u="sng" dirty="0"/>
          </a:p>
          <a:p>
            <a:pPr marL="0" indent="0">
              <a:buNone/>
              <a:defRPr/>
            </a:pPr>
            <a:r>
              <a:rPr lang="de-DE" sz="1900" b="1" dirty="0">
                <a:solidFill>
                  <a:srgbClr val="0070C0"/>
                </a:solidFill>
              </a:rPr>
              <a:t>91a </a:t>
            </a:r>
            <a:r>
              <a:rPr lang="de-DE" sz="1900" b="1" dirty="0"/>
              <a:t> 		Metallische Vollkrone am Pfeilerzahn</a:t>
            </a:r>
          </a:p>
          <a:p>
            <a:pPr marL="0" indent="0">
              <a:buNone/>
              <a:defRPr/>
            </a:pPr>
            <a:r>
              <a:rPr lang="de-DE" sz="1900" b="1" dirty="0">
                <a:solidFill>
                  <a:srgbClr val="0070C0"/>
                </a:solidFill>
              </a:rPr>
              <a:t>91b</a:t>
            </a:r>
            <a:r>
              <a:rPr lang="de-DE" sz="1900" b="1" dirty="0"/>
              <a:t> 		Vestibulär verblendete Krone am Pfeilerzahn</a:t>
            </a:r>
          </a:p>
          <a:p>
            <a:pPr marL="0" indent="0">
              <a:buNone/>
              <a:defRPr/>
            </a:pPr>
            <a:endParaRPr lang="de-DE" sz="1900" b="1" dirty="0">
              <a:solidFill>
                <a:srgbClr val="0070C0"/>
              </a:solidFill>
            </a:endParaRPr>
          </a:p>
          <a:p>
            <a:pPr marL="457200" indent="-457200">
              <a:buAutoNum type="arabicPlain" startAt="92"/>
              <a:defRPr/>
            </a:pPr>
            <a:r>
              <a:rPr lang="de-DE" sz="1900" b="1" dirty="0">
                <a:solidFill>
                  <a:srgbClr val="0070C0"/>
                </a:solidFill>
              </a:rPr>
              <a:t> 		</a:t>
            </a:r>
            <a:r>
              <a:rPr lang="de-DE" sz="1900" b="1" dirty="0"/>
              <a:t>Brückenspanne (je Spanne)</a:t>
            </a:r>
          </a:p>
          <a:p>
            <a:pPr marL="0" indent="0">
              <a:buNone/>
              <a:defRPr/>
            </a:pPr>
            <a:endParaRPr lang="de-DE" sz="1900" b="1" dirty="0"/>
          </a:p>
          <a:p>
            <a:pPr marL="0" indent="0">
              <a:buNone/>
              <a:defRPr/>
            </a:pPr>
            <a:r>
              <a:rPr lang="de-DE" sz="1900" b="1" dirty="0">
                <a:solidFill>
                  <a:srgbClr val="0070C0"/>
                </a:solidFill>
              </a:rPr>
              <a:t>93a	</a:t>
            </a:r>
            <a:r>
              <a:rPr lang="de-DE" sz="1900" b="1" dirty="0"/>
              <a:t> 		</a:t>
            </a:r>
            <a:r>
              <a:rPr lang="de-DE" sz="1900" b="1" dirty="0" err="1"/>
              <a:t>Adhäsivbrücke</a:t>
            </a:r>
            <a:r>
              <a:rPr lang="de-DE" sz="1900" b="1" dirty="0"/>
              <a:t> mit einem Flügel</a:t>
            </a:r>
          </a:p>
          <a:p>
            <a:pPr marL="0" indent="0">
              <a:buNone/>
              <a:defRPr/>
            </a:pPr>
            <a:r>
              <a:rPr lang="de-DE" sz="1900" b="1" dirty="0">
                <a:solidFill>
                  <a:srgbClr val="0070C0"/>
                </a:solidFill>
              </a:rPr>
              <a:t>93b</a:t>
            </a:r>
            <a:r>
              <a:rPr lang="de-DE" sz="1900" b="1" dirty="0"/>
              <a:t>			</a:t>
            </a:r>
            <a:r>
              <a:rPr lang="de-DE" sz="1900" b="1" dirty="0" err="1"/>
              <a:t>Adhäsivbrücke</a:t>
            </a:r>
            <a:r>
              <a:rPr lang="de-DE" sz="1900" b="1" dirty="0"/>
              <a:t> mit zwei Flügeln</a:t>
            </a:r>
            <a:endParaRPr lang="de-DE" sz="2000" b="1"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6485930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Befundklasse 2:</a:t>
            </a:r>
          </a:p>
          <a:p>
            <a:pPr marL="0" indent="0">
              <a:buNone/>
              <a:defRPr/>
            </a:pPr>
            <a:r>
              <a:rPr lang="de-DE" sz="1900" b="1" u="sng" dirty="0"/>
              <a:t>BEMA:</a:t>
            </a:r>
          </a:p>
          <a:p>
            <a:pPr marL="0" indent="0">
              <a:buNone/>
              <a:defRPr/>
            </a:pPr>
            <a:r>
              <a:rPr lang="de-DE" sz="1900" b="1" dirty="0"/>
              <a:t> 		</a:t>
            </a:r>
          </a:p>
          <a:p>
            <a:pPr marL="0" indent="0">
              <a:buNone/>
              <a:defRPr/>
            </a:pPr>
            <a:r>
              <a:rPr lang="de-DE" sz="1900" b="1" dirty="0"/>
              <a:t> 		</a:t>
            </a: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pic>
        <p:nvPicPr>
          <p:cNvPr id="2" name="Grafik 1">
            <a:extLst>
              <a:ext uri="{FF2B5EF4-FFF2-40B4-BE49-F238E27FC236}">
                <a16:creationId xmlns:a16="http://schemas.microsoft.com/office/drawing/2014/main" id="{6FD4D767-E1F6-2847-B99F-AC6AA04BD71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80033" y="2875920"/>
            <a:ext cx="3803915" cy="2852936"/>
          </a:xfrm>
          <a:prstGeom prst="rect">
            <a:avLst/>
          </a:prstGeom>
        </p:spPr>
      </p:pic>
      <p:sp>
        <p:nvSpPr>
          <p:cNvPr id="6" name="Textfeld 5">
            <a:extLst>
              <a:ext uri="{FF2B5EF4-FFF2-40B4-BE49-F238E27FC236}">
                <a16:creationId xmlns:a16="http://schemas.microsoft.com/office/drawing/2014/main" id="{C9AED27D-54DB-CD42-A362-5477A9098861}"/>
              </a:ext>
            </a:extLst>
          </p:cNvPr>
          <p:cNvSpPr txBox="1"/>
          <p:nvPr/>
        </p:nvSpPr>
        <p:spPr bwMode="auto">
          <a:xfrm>
            <a:off x="5580112" y="3933056"/>
            <a:ext cx="864096" cy="369332"/>
          </a:xfrm>
          <a:prstGeom prst="rect">
            <a:avLst/>
          </a:prstGeom>
          <a:noFill/>
        </p:spPr>
        <p:txBody>
          <a:bodyPr wrap="square" rtlCol="0">
            <a:spAutoFit/>
          </a:bodyPr>
          <a:lstStyle/>
          <a:p>
            <a:r>
              <a:rPr lang="de-DE" dirty="0"/>
              <a:t>91b </a:t>
            </a:r>
          </a:p>
        </p:txBody>
      </p:sp>
      <p:sp>
        <p:nvSpPr>
          <p:cNvPr id="7" name="Textfeld 6">
            <a:extLst>
              <a:ext uri="{FF2B5EF4-FFF2-40B4-BE49-F238E27FC236}">
                <a16:creationId xmlns:a16="http://schemas.microsoft.com/office/drawing/2014/main" id="{F829B529-48E9-5047-833B-2087C7964584}"/>
              </a:ext>
            </a:extLst>
          </p:cNvPr>
          <p:cNvSpPr txBox="1"/>
          <p:nvPr/>
        </p:nvSpPr>
        <p:spPr bwMode="auto">
          <a:xfrm>
            <a:off x="4139952" y="4941168"/>
            <a:ext cx="936104" cy="369332"/>
          </a:xfrm>
          <a:prstGeom prst="rect">
            <a:avLst/>
          </a:prstGeom>
          <a:noFill/>
        </p:spPr>
        <p:txBody>
          <a:bodyPr wrap="square" rtlCol="0">
            <a:spAutoFit/>
          </a:bodyPr>
          <a:lstStyle/>
          <a:p>
            <a:pPr algn="ctr"/>
            <a:r>
              <a:rPr lang="de-DE" dirty="0"/>
              <a:t>92</a:t>
            </a:r>
          </a:p>
        </p:txBody>
      </p:sp>
      <p:sp>
        <p:nvSpPr>
          <p:cNvPr id="8" name="Textfeld 7">
            <a:extLst>
              <a:ext uri="{FF2B5EF4-FFF2-40B4-BE49-F238E27FC236}">
                <a16:creationId xmlns:a16="http://schemas.microsoft.com/office/drawing/2014/main" id="{4B40619D-7134-904C-88EA-CE95BA3F8197}"/>
              </a:ext>
            </a:extLst>
          </p:cNvPr>
          <p:cNvSpPr txBox="1"/>
          <p:nvPr/>
        </p:nvSpPr>
        <p:spPr bwMode="auto">
          <a:xfrm>
            <a:off x="2987824" y="3561498"/>
            <a:ext cx="792088" cy="369332"/>
          </a:xfrm>
          <a:prstGeom prst="rect">
            <a:avLst/>
          </a:prstGeom>
          <a:noFill/>
        </p:spPr>
        <p:txBody>
          <a:bodyPr wrap="square" rtlCol="0">
            <a:spAutoFit/>
          </a:bodyPr>
          <a:lstStyle/>
          <a:p>
            <a:r>
              <a:rPr lang="de-DE" dirty="0"/>
              <a:t>91a</a:t>
            </a:r>
          </a:p>
        </p:txBody>
      </p:sp>
      <p:cxnSp>
        <p:nvCxnSpPr>
          <p:cNvPr id="10" name="Gerade Verbindung mit Pfeil 9">
            <a:extLst>
              <a:ext uri="{FF2B5EF4-FFF2-40B4-BE49-F238E27FC236}">
                <a16:creationId xmlns:a16="http://schemas.microsoft.com/office/drawing/2014/main" id="{68E72492-1FD3-7B45-933E-1320788B43C9}"/>
              </a:ext>
            </a:extLst>
          </p:cNvPr>
          <p:cNvCxnSpPr/>
          <p:nvPr/>
        </p:nvCxnSpPr>
        <p:spPr bwMode="auto">
          <a:xfrm flipV="1">
            <a:off x="4572000" y="4653136"/>
            <a:ext cx="0" cy="21602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 name="Gerade Verbindung mit Pfeil 12">
            <a:extLst>
              <a:ext uri="{FF2B5EF4-FFF2-40B4-BE49-F238E27FC236}">
                <a16:creationId xmlns:a16="http://schemas.microsoft.com/office/drawing/2014/main" id="{FF7281E7-F321-EB42-B5CC-EE4FDE95C67C}"/>
              </a:ext>
            </a:extLst>
          </p:cNvPr>
          <p:cNvCxnSpPr>
            <a:cxnSpLocks/>
          </p:cNvCxnSpPr>
          <p:nvPr/>
        </p:nvCxnSpPr>
        <p:spPr bwMode="auto">
          <a:xfrm flipH="1">
            <a:off x="5508104" y="4290927"/>
            <a:ext cx="288032"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Gerade Verbindung mit Pfeil 13">
            <a:extLst>
              <a:ext uri="{FF2B5EF4-FFF2-40B4-BE49-F238E27FC236}">
                <a16:creationId xmlns:a16="http://schemas.microsoft.com/office/drawing/2014/main" id="{BDF1BF48-C32A-EA48-A08D-7C9AFE22A27E}"/>
              </a:ext>
            </a:extLst>
          </p:cNvPr>
          <p:cNvCxnSpPr>
            <a:cxnSpLocks/>
          </p:cNvCxnSpPr>
          <p:nvPr/>
        </p:nvCxnSpPr>
        <p:spPr bwMode="auto">
          <a:xfrm>
            <a:off x="3068828" y="3891390"/>
            <a:ext cx="315040" cy="7888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84965622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Befundklasse 2:</a:t>
            </a:r>
          </a:p>
          <a:p>
            <a:pPr marL="0" indent="0">
              <a:buNone/>
              <a:defRPr/>
            </a:pPr>
            <a:r>
              <a:rPr lang="de-DE" sz="1900" b="1" u="sng" dirty="0"/>
              <a:t>Besonderheiten Brücken mit eingebundenen Kronen bei </a:t>
            </a:r>
            <a:r>
              <a:rPr lang="de-DE" sz="1900" b="1" dirty="0"/>
              <a:t>unzureichender Retention</a:t>
            </a:r>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1600" dirty="0"/>
          </a:p>
          <a:p>
            <a:pPr marL="0" indent="0">
              <a:buNone/>
              <a:defRPr/>
            </a:pPr>
            <a:endParaRPr lang="de-DE" sz="1600" dirty="0"/>
          </a:p>
        </p:txBody>
      </p:sp>
      <p:sp>
        <p:nvSpPr>
          <p:cNvPr id="9" name="Rechteck 8">
            <a:extLst>
              <a:ext uri="{FF2B5EF4-FFF2-40B4-BE49-F238E27FC236}">
                <a16:creationId xmlns:a16="http://schemas.microsoft.com/office/drawing/2014/main" id="{DDF77307-C873-6B41-BDCD-3A9653728A2A}"/>
              </a:ext>
            </a:extLst>
          </p:cNvPr>
          <p:cNvSpPr/>
          <p:nvPr/>
        </p:nvSpPr>
        <p:spPr bwMode="auto">
          <a:xfrm>
            <a:off x="5148064" y="3068960"/>
            <a:ext cx="2880320" cy="208823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de-DE" dirty="0"/>
              <a:t>Kronen, die in eine Brücke eingebunden sind, aber keinen direkten Kontakt zur Brückenspanne haben, werden nach </a:t>
            </a:r>
            <a:r>
              <a:rPr lang="de-DE" b="1" dirty="0"/>
              <a:t>Befundklasse 1 </a:t>
            </a:r>
            <a:r>
              <a:rPr lang="de-DE" dirty="0"/>
              <a:t>abgerechnet </a:t>
            </a:r>
          </a:p>
        </p:txBody>
      </p:sp>
      <p:pic>
        <p:nvPicPr>
          <p:cNvPr id="2" name="Grafik 1">
            <a:extLst>
              <a:ext uri="{FF2B5EF4-FFF2-40B4-BE49-F238E27FC236}">
                <a16:creationId xmlns:a16="http://schemas.microsoft.com/office/drawing/2014/main" id="{62E82114-171F-B940-B9AF-D6DD68FDA73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5375" y="3068960"/>
            <a:ext cx="3993948" cy="3005460"/>
          </a:xfrm>
          <a:prstGeom prst="rect">
            <a:avLst/>
          </a:prstGeom>
        </p:spPr>
      </p:pic>
      <p:cxnSp>
        <p:nvCxnSpPr>
          <p:cNvPr id="8" name="Gerade Verbindung mit Pfeil 7">
            <a:extLst>
              <a:ext uri="{FF2B5EF4-FFF2-40B4-BE49-F238E27FC236}">
                <a16:creationId xmlns:a16="http://schemas.microsoft.com/office/drawing/2014/main" id="{4F85BB8B-C3A8-FF42-8401-737F01F23B33}"/>
              </a:ext>
            </a:extLst>
          </p:cNvPr>
          <p:cNvCxnSpPr>
            <a:cxnSpLocks/>
          </p:cNvCxnSpPr>
          <p:nvPr/>
        </p:nvCxnSpPr>
        <p:spPr bwMode="auto">
          <a:xfrm flipH="1">
            <a:off x="4105499" y="3789040"/>
            <a:ext cx="1330597" cy="0"/>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81195739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Befundklasse 2:</a:t>
            </a:r>
          </a:p>
          <a:p>
            <a:pPr marL="0" indent="0">
              <a:buNone/>
              <a:defRPr/>
            </a:pPr>
            <a:r>
              <a:rPr lang="de-DE" sz="1900" b="1" u="sng" dirty="0"/>
              <a:t>GOZ:</a:t>
            </a:r>
          </a:p>
          <a:p>
            <a:pPr marL="0" indent="0">
              <a:buNone/>
              <a:defRPr/>
            </a:pPr>
            <a:endParaRPr lang="de-DE" sz="1900" b="1" u="sng" dirty="0"/>
          </a:p>
          <a:p>
            <a:pPr marL="0" indent="0">
              <a:buNone/>
              <a:defRPr/>
            </a:pPr>
            <a:r>
              <a:rPr lang="de-DE" sz="1900" dirty="0">
                <a:solidFill>
                  <a:schemeClr val="accent6"/>
                </a:solidFill>
              </a:rPr>
              <a:t>5000 </a:t>
            </a:r>
            <a:r>
              <a:rPr lang="de-DE" sz="1900" dirty="0"/>
              <a:t>	Versorgung eines Pfeilerzahnes (</a:t>
            </a:r>
            <a:r>
              <a:rPr lang="de-DE" sz="1900" dirty="0" err="1"/>
              <a:t>Tangentialpräp</a:t>
            </a:r>
            <a:r>
              <a:rPr lang="de-DE" sz="1900" dirty="0"/>
              <a:t>.)</a:t>
            </a:r>
          </a:p>
          <a:p>
            <a:pPr marL="0" indent="0">
              <a:buNone/>
              <a:defRPr/>
            </a:pPr>
            <a:r>
              <a:rPr lang="de-DE" sz="1900" dirty="0">
                <a:solidFill>
                  <a:schemeClr val="accent6"/>
                </a:solidFill>
              </a:rPr>
              <a:t>5010 </a:t>
            </a:r>
            <a:r>
              <a:rPr lang="de-DE" sz="1900" dirty="0"/>
              <a:t>	Versorgung eines Pfeilerzahnes (Hohlkehl-/</a:t>
            </a:r>
            <a:r>
              <a:rPr lang="de-DE" sz="1900" dirty="0" err="1"/>
              <a:t>Stufenpräp</a:t>
            </a:r>
            <a:r>
              <a:rPr lang="de-DE" sz="1900" dirty="0"/>
              <a:t>.)</a:t>
            </a:r>
          </a:p>
          <a:p>
            <a:pPr marL="0" indent="0">
              <a:buNone/>
              <a:defRPr/>
            </a:pPr>
            <a:endParaRPr lang="de-DE" sz="1900" dirty="0"/>
          </a:p>
          <a:p>
            <a:pPr marL="0" indent="0">
              <a:buNone/>
              <a:defRPr/>
            </a:pPr>
            <a:r>
              <a:rPr lang="de-DE" sz="1900" dirty="0">
                <a:solidFill>
                  <a:schemeClr val="accent6"/>
                </a:solidFill>
              </a:rPr>
              <a:t>5070</a:t>
            </a:r>
            <a:r>
              <a:rPr lang="de-DE" sz="1900" dirty="0"/>
              <a:t> 	je zu überbrückende Spanne oder Freiende </a:t>
            </a:r>
            <a:endParaRPr lang="de-DE" sz="2000"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pic>
        <p:nvPicPr>
          <p:cNvPr id="6" name="Grafik 5">
            <a:extLst>
              <a:ext uri="{FF2B5EF4-FFF2-40B4-BE49-F238E27FC236}">
                <a16:creationId xmlns:a16="http://schemas.microsoft.com/office/drawing/2014/main" id="{F4CA2B12-0FEE-EE4C-8E2C-385EC907F59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bwMode="auto">
          <a:xfrm>
            <a:off x="3646979" y="4293096"/>
            <a:ext cx="2243741" cy="1682806"/>
          </a:xfrm>
          <a:prstGeom prst="rect">
            <a:avLst/>
          </a:prstGeom>
        </p:spPr>
      </p:pic>
    </p:spTree>
    <p:extLst>
      <p:ext uri="{BB962C8B-B14F-4D97-AF65-F5344CB8AC3E}">
        <p14:creationId xmlns:p14="http://schemas.microsoft.com/office/powerpoint/2010/main" val="446113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62500" lnSpcReduction="20000"/>
          </a:bodyPr>
          <a:lstStyle/>
          <a:p>
            <a:pPr marL="0" indent="0">
              <a:buNone/>
              <a:defRPr/>
            </a:pPr>
            <a:r>
              <a:rPr lang="de-DE" sz="3200" b="1" u="sng" dirty="0"/>
              <a:t>Befundklasse 3: Versorgung eines Lückengebisses durch eine partielle Prothese</a:t>
            </a:r>
          </a:p>
          <a:p>
            <a:pPr marL="0" indent="0">
              <a:buNone/>
              <a:defRPr/>
            </a:pPr>
            <a:endParaRPr lang="de-DE" sz="1900" b="1" u="sng" dirty="0"/>
          </a:p>
          <a:p>
            <a:pPr marL="0" indent="0">
              <a:buNone/>
              <a:defRPr/>
            </a:pPr>
            <a:r>
              <a:rPr lang="de-DE" sz="2000" b="1" u="sng" dirty="0"/>
              <a:t>Befundkürzel:</a:t>
            </a:r>
            <a:r>
              <a:rPr lang="de-DE" sz="2000" dirty="0"/>
              <a:t>										</a:t>
            </a:r>
            <a:r>
              <a:rPr lang="de-DE" sz="2000" dirty="0" err="1"/>
              <a:t>f,x,ew</a:t>
            </a:r>
            <a:endParaRPr lang="de-DE" sz="2000" dirty="0"/>
          </a:p>
          <a:p>
            <a:pPr marL="0" indent="0">
              <a:buNone/>
              <a:defRPr/>
            </a:pPr>
            <a:r>
              <a:rPr lang="de-DE" sz="2000" b="1" u="sng" dirty="0"/>
              <a:t>Regelversorgung:</a:t>
            </a:r>
            <a:r>
              <a:rPr lang="de-DE" sz="2000" dirty="0"/>
              <a:t> 									H,KH,KVH,E</a:t>
            </a:r>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2000" b="1" u="sng" dirty="0"/>
              <a:t>Zur Regelversorgung gehören:</a:t>
            </a:r>
          </a:p>
          <a:p>
            <a:pPr marL="0" indent="0">
              <a:buNone/>
              <a:defRPr/>
            </a:pPr>
            <a:endParaRPr lang="de-DE" sz="2000" dirty="0"/>
          </a:p>
          <a:p>
            <a:pPr>
              <a:buFont typeface="Wingdings" pitchFamily="2" charset="2"/>
              <a:buChar char="ü"/>
              <a:defRPr/>
            </a:pPr>
            <a:r>
              <a:rPr lang="de-DE" sz="2000" dirty="0"/>
              <a:t>Partielle Modellgussprothese mit gegossenen Halte- und Stützvorrichtungen</a:t>
            </a:r>
          </a:p>
          <a:p>
            <a:pPr>
              <a:buFont typeface="Wingdings" pitchFamily="2" charset="2"/>
              <a:buChar char="ü"/>
              <a:defRPr/>
            </a:pPr>
            <a:r>
              <a:rPr lang="de-DE" sz="2000" dirty="0"/>
              <a:t>Partielle Modellgussprothese mit vestibulär verblendeten Teleskopkronen auf Eckzähnen oder ersten Prämolaren, wenn dahinter mindestens 2 Zähne fehlen.</a:t>
            </a:r>
          </a:p>
          <a:p>
            <a:pPr marL="0" indent="0">
              <a:buNone/>
              <a:defRPr/>
            </a:pPr>
            <a:endParaRPr lang="de-DE" sz="2000" dirty="0"/>
          </a:p>
          <a:p>
            <a:pPr marL="0" indent="0">
              <a:buNone/>
              <a:defRPr/>
            </a:pPr>
            <a:r>
              <a:rPr lang="de-DE" sz="2000" b="1" u="sng" dirty="0"/>
              <a:t>Zahnärztliche Leistungen der Nummern 96a-c</a:t>
            </a:r>
          </a:p>
          <a:p>
            <a:pPr marL="0" indent="0">
              <a:buNone/>
              <a:defRPr/>
            </a:pPr>
            <a:endParaRPr lang="de-DE" sz="2000" b="1" u="sng" dirty="0"/>
          </a:p>
          <a:p>
            <a:pPr>
              <a:buFont typeface="Wingdings" pitchFamily="2" charset="2"/>
              <a:buChar char="ü"/>
              <a:defRPr/>
            </a:pPr>
            <a:r>
              <a:rPr lang="de-DE" sz="2000" dirty="0"/>
              <a:t>Anatomische Abformung auch Gegenkiefer</a:t>
            </a:r>
          </a:p>
          <a:p>
            <a:pPr>
              <a:buFont typeface="Wingdings" pitchFamily="2" charset="2"/>
              <a:buChar char="ü"/>
              <a:defRPr/>
            </a:pPr>
            <a:r>
              <a:rPr lang="de-DE" sz="2000" dirty="0"/>
              <a:t>Ermittlung der </a:t>
            </a:r>
            <a:r>
              <a:rPr lang="de-DE" sz="2000" dirty="0" err="1"/>
              <a:t>Bisslage</a:t>
            </a:r>
            <a:endParaRPr lang="de-DE" sz="2000" dirty="0"/>
          </a:p>
          <a:p>
            <a:pPr>
              <a:buFont typeface="Wingdings" pitchFamily="2" charset="2"/>
              <a:buChar char="ü"/>
              <a:defRPr/>
            </a:pPr>
            <a:r>
              <a:rPr lang="de-DE" sz="2000" dirty="0" err="1"/>
              <a:t>Einprobe</a:t>
            </a:r>
            <a:endParaRPr lang="de-DE" sz="2000" dirty="0"/>
          </a:p>
          <a:p>
            <a:pPr>
              <a:buFont typeface="Wingdings" pitchFamily="2" charset="2"/>
              <a:buChar char="ü"/>
              <a:defRPr/>
            </a:pPr>
            <a:r>
              <a:rPr lang="de-DE" sz="2000" dirty="0"/>
              <a:t>Eingliederung</a:t>
            </a:r>
          </a:p>
          <a:p>
            <a:pPr>
              <a:buFont typeface="Wingdings" pitchFamily="2" charset="2"/>
              <a:buChar char="ü"/>
              <a:defRPr/>
            </a:pPr>
            <a:r>
              <a:rPr lang="de-DE" sz="2000" dirty="0"/>
              <a:t>Nachbehandlungen bis zu 3 Monate </a:t>
            </a:r>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3113456123"/>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Befundklasse 3:</a:t>
            </a:r>
          </a:p>
          <a:p>
            <a:pPr marL="0" indent="0">
              <a:buNone/>
              <a:defRPr/>
            </a:pPr>
            <a:r>
              <a:rPr lang="de-DE" sz="1900" b="1" u="sng" dirty="0"/>
              <a:t>Festzuschüsse:</a:t>
            </a:r>
          </a:p>
          <a:p>
            <a:pPr marL="0" indent="0">
              <a:buNone/>
              <a:defRPr/>
            </a:pPr>
            <a:endParaRPr lang="de-DE" sz="1900" b="1" u="sng" dirty="0"/>
          </a:p>
          <a:p>
            <a:pPr marL="0" indent="0">
              <a:buNone/>
              <a:defRPr/>
            </a:pPr>
            <a:r>
              <a:rPr lang="de-DE" sz="1900" b="1" u="sng" dirty="0"/>
              <a:t>3.1</a:t>
            </a:r>
            <a:r>
              <a:rPr lang="de-DE" sz="1900" dirty="0"/>
              <a:t>  		alle zahnbegrenzten Lücken, mit mehr als 4 fehlenden 				Zähnen pro Kiefer, </a:t>
            </a:r>
          </a:p>
          <a:p>
            <a:pPr marL="0" indent="0">
              <a:buNone/>
              <a:defRPr/>
            </a:pPr>
            <a:r>
              <a:rPr lang="de-DE" sz="1900" b="1" u="sng" dirty="0"/>
              <a:t>3.2</a:t>
            </a:r>
            <a:r>
              <a:rPr lang="de-DE" sz="1900" dirty="0"/>
              <a:t> 			Teleskopkronen an Eckzähnen oder ersten Prämolaren 			zur zusätzlichen dentalen Verankerung (Freiende)</a:t>
            </a:r>
          </a:p>
          <a:p>
            <a:pPr marL="0" indent="0">
              <a:buNone/>
              <a:defRPr/>
            </a:pPr>
            <a:endParaRPr lang="de-DE" sz="1900" b="1" u="sng" dirty="0"/>
          </a:p>
          <a:p>
            <a:pPr marL="0" indent="0">
              <a:buNone/>
              <a:defRPr/>
            </a:pPr>
            <a:r>
              <a:rPr lang="de-DE" sz="1900" b="1" u="sng" dirty="0"/>
              <a:t>4.7</a:t>
            </a:r>
            <a:r>
              <a:rPr lang="de-DE" sz="1900" dirty="0"/>
              <a:t> 			Verblendung einer Teleskopkrone im Verblendbereich</a:t>
            </a: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114363831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Befundklasse 3: Versorgung durch partielle Prothese</a:t>
            </a:r>
          </a:p>
          <a:p>
            <a:pPr marL="0" indent="0">
              <a:buNone/>
              <a:defRPr/>
            </a:pPr>
            <a:r>
              <a:rPr lang="de-DE" sz="2000" b="1" u="sng" dirty="0"/>
              <a:t>BEMA:</a:t>
            </a:r>
          </a:p>
          <a:p>
            <a:pPr marL="0" indent="0">
              <a:buNone/>
              <a:defRPr/>
            </a:pPr>
            <a:endParaRPr lang="de-DE" sz="2000" b="1" u="sng" dirty="0"/>
          </a:p>
          <a:p>
            <a:pPr marL="0" indent="0">
              <a:buNone/>
              <a:defRPr/>
            </a:pPr>
            <a:r>
              <a:rPr lang="de-DE" sz="2000" b="1" dirty="0"/>
              <a:t>1 - 4 </a:t>
            </a:r>
            <a:r>
              <a:rPr lang="de-DE" sz="2000" dirty="0"/>
              <a:t>fehlende Zähne								</a:t>
            </a:r>
            <a:r>
              <a:rPr lang="de-DE" sz="2000" dirty="0">
                <a:solidFill>
                  <a:srgbClr val="0070C0"/>
                </a:solidFill>
              </a:rPr>
              <a:t>96a</a:t>
            </a:r>
          </a:p>
          <a:p>
            <a:pPr marL="0" indent="0">
              <a:buNone/>
              <a:defRPr/>
            </a:pPr>
            <a:r>
              <a:rPr lang="de-DE" sz="2000" b="1" dirty="0"/>
              <a:t>5 - 8 </a:t>
            </a:r>
            <a:r>
              <a:rPr lang="de-DE" sz="2000" dirty="0"/>
              <a:t>fehlende Zähne								</a:t>
            </a:r>
            <a:r>
              <a:rPr lang="de-DE" sz="2000" dirty="0">
                <a:solidFill>
                  <a:srgbClr val="0070C0"/>
                </a:solidFill>
              </a:rPr>
              <a:t>96b</a:t>
            </a:r>
          </a:p>
          <a:p>
            <a:pPr marL="0" indent="0">
              <a:buNone/>
              <a:defRPr/>
            </a:pPr>
            <a:r>
              <a:rPr lang="de-DE" sz="2000" b="1" dirty="0"/>
              <a:t>Mehr als 8 </a:t>
            </a:r>
            <a:r>
              <a:rPr lang="de-DE" sz="2000" dirty="0"/>
              <a:t>fehlende Zähne							</a:t>
            </a:r>
            <a:r>
              <a:rPr lang="de-DE" sz="2000" dirty="0">
                <a:solidFill>
                  <a:srgbClr val="0070C0"/>
                </a:solidFill>
              </a:rPr>
              <a:t>96c</a:t>
            </a:r>
          </a:p>
          <a:p>
            <a:pPr marL="0" indent="0">
              <a:buNone/>
              <a:defRPr/>
            </a:pPr>
            <a:endParaRPr lang="de-DE" sz="2000" dirty="0">
              <a:solidFill>
                <a:srgbClr val="0070C0"/>
              </a:solidFill>
            </a:endParaRPr>
          </a:p>
          <a:p>
            <a:pPr marL="0" indent="0">
              <a:buNone/>
              <a:defRPr/>
            </a:pPr>
            <a:r>
              <a:rPr lang="de-DE" sz="2000" b="1" u="sng" dirty="0"/>
              <a:t>Ersetzen der Weisheitszähne</a:t>
            </a:r>
          </a:p>
          <a:p>
            <a:pPr marL="0" indent="0">
              <a:buNone/>
              <a:defRPr/>
            </a:pPr>
            <a:endParaRPr lang="de-DE" sz="2000" b="1" u="sng" dirty="0"/>
          </a:p>
          <a:p>
            <a:pPr marL="0" indent="0">
              <a:buNone/>
              <a:defRPr/>
            </a:pPr>
            <a:r>
              <a:rPr lang="de-DE" sz="2000" dirty="0"/>
              <a:t>Wenn 7er vorhanden: Prothese wird nur bis 7er ersetzt</a:t>
            </a:r>
          </a:p>
          <a:p>
            <a:pPr marL="0" indent="0">
              <a:buNone/>
              <a:defRPr/>
            </a:pPr>
            <a:r>
              <a:rPr lang="de-DE" sz="2000" dirty="0"/>
              <a:t>Wenn 7er fehlend:  Prothese kann bis 8er ausgedehnt werden</a:t>
            </a:r>
            <a:endParaRPr lang="de-DE" sz="1600" dirty="0"/>
          </a:p>
          <a:p>
            <a:pPr marL="0" indent="0">
              <a:buNone/>
              <a:defRPr/>
            </a:pPr>
            <a:endParaRPr lang="de-DE" sz="1600" dirty="0"/>
          </a:p>
        </p:txBody>
      </p:sp>
    </p:spTree>
    <p:extLst>
      <p:ext uri="{BB962C8B-B14F-4D97-AF65-F5344CB8AC3E}">
        <p14:creationId xmlns:p14="http://schemas.microsoft.com/office/powerpoint/2010/main" val="81260103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Weitere BEMA Positionen:</a:t>
            </a:r>
          </a:p>
          <a:p>
            <a:pPr marL="0" indent="0">
              <a:buNone/>
              <a:defRPr/>
            </a:pPr>
            <a:endParaRPr lang="de-DE" sz="2000" b="1" u="sng" dirty="0"/>
          </a:p>
          <a:p>
            <a:pPr marL="0" indent="0">
              <a:buNone/>
              <a:defRPr/>
            </a:pPr>
            <a:r>
              <a:rPr lang="de-DE" sz="1600" dirty="0"/>
              <a:t>Verwendung einer Metallbasis mit Halte- und Stützvorrichtungen			</a:t>
            </a:r>
            <a:r>
              <a:rPr lang="de-DE" sz="1600" dirty="0">
                <a:solidFill>
                  <a:srgbClr val="0070C0"/>
                </a:solidFill>
              </a:rPr>
              <a:t>98g</a:t>
            </a:r>
          </a:p>
          <a:p>
            <a:pPr marL="0" indent="0">
              <a:buNone/>
              <a:defRPr/>
            </a:pPr>
            <a:endParaRPr lang="de-DE" sz="1600" dirty="0">
              <a:solidFill>
                <a:srgbClr val="0070C0"/>
              </a:solidFill>
            </a:endParaRPr>
          </a:p>
          <a:p>
            <a:pPr marL="0" indent="0">
              <a:buNone/>
              <a:defRPr/>
            </a:pPr>
            <a:r>
              <a:rPr lang="de-DE" sz="1600" dirty="0"/>
              <a:t>Teleskope</a:t>
            </a:r>
            <a:r>
              <a:rPr lang="de-DE" sz="1600" dirty="0">
                <a:solidFill>
                  <a:srgbClr val="0070C0"/>
                </a:solidFill>
              </a:rPr>
              <a:t>													91d</a:t>
            </a:r>
          </a:p>
          <a:p>
            <a:pPr marL="0" indent="0">
              <a:buNone/>
              <a:defRPr/>
            </a:pPr>
            <a:endParaRPr lang="de-DE" sz="1600" dirty="0"/>
          </a:p>
          <a:p>
            <a:pPr marL="0" indent="0">
              <a:buNone/>
              <a:defRPr/>
            </a:pPr>
            <a:r>
              <a:rPr lang="de-DE" sz="1600" dirty="0"/>
              <a:t>Verwendung von gegossenen Halte- und Stützvorrichtungen</a:t>
            </a:r>
          </a:p>
          <a:p>
            <a:pPr>
              <a:buFontTx/>
              <a:buChar char="-"/>
              <a:defRPr/>
            </a:pPr>
            <a:r>
              <a:rPr lang="de-DE" sz="1600" dirty="0"/>
              <a:t>Eine Halte-oder Stützvorrichtung 							 	</a:t>
            </a:r>
            <a:r>
              <a:rPr lang="de-DE" sz="1600" dirty="0">
                <a:solidFill>
                  <a:srgbClr val="0070C0"/>
                </a:solidFill>
              </a:rPr>
              <a:t>98h/1</a:t>
            </a:r>
          </a:p>
          <a:p>
            <a:pPr>
              <a:buFontTx/>
              <a:buChar char="-"/>
              <a:defRPr/>
            </a:pPr>
            <a:r>
              <a:rPr lang="de-DE" sz="1600" dirty="0"/>
              <a:t>Mindestens 2 Halte-oder Stützvorrichtungen 						</a:t>
            </a:r>
            <a:r>
              <a:rPr lang="de-DE" sz="1600" dirty="0">
                <a:solidFill>
                  <a:srgbClr val="0070C0"/>
                </a:solidFill>
              </a:rPr>
              <a:t>98h/2</a:t>
            </a:r>
          </a:p>
          <a:p>
            <a:pPr marL="0" indent="0">
              <a:buNone/>
              <a:defRPr/>
            </a:pPr>
            <a:endParaRPr lang="de-DE" sz="2000"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236077869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FAB74A-35B4-5444-97C3-14F8DD300A6B}"/>
              </a:ext>
            </a:extLst>
          </p:cNvPr>
          <p:cNvSpPr>
            <a:spLocks noGrp="1"/>
          </p:cNvSpPr>
          <p:nvPr>
            <p:ph type="title"/>
          </p:nvPr>
        </p:nvSpPr>
        <p:spPr/>
        <p:txBody>
          <a:bodyPr/>
          <a:lstStyle/>
          <a:p>
            <a:r>
              <a:rPr lang="de-DE" dirty="0"/>
              <a:t>Patienten bei prothetischen Behandlungen begleiten: Abrechnung</a:t>
            </a:r>
          </a:p>
        </p:txBody>
      </p:sp>
      <p:pic>
        <p:nvPicPr>
          <p:cNvPr id="4" name="Inhaltsplatzhalter 3">
            <a:extLst>
              <a:ext uri="{FF2B5EF4-FFF2-40B4-BE49-F238E27FC236}">
                <a16:creationId xmlns:a16="http://schemas.microsoft.com/office/drawing/2014/main" id="{1577AD35-1970-4444-82BE-A98BCD0A0C9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655676" y="1667153"/>
            <a:ext cx="5400600" cy="4489705"/>
          </a:xfrm>
          <a:prstGeom prst="rect">
            <a:avLst/>
          </a:prstGeom>
        </p:spPr>
      </p:pic>
      <p:sp>
        <p:nvSpPr>
          <p:cNvPr id="6" name="Textfeld 5">
            <a:extLst>
              <a:ext uri="{FF2B5EF4-FFF2-40B4-BE49-F238E27FC236}">
                <a16:creationId xmlns:a16="http://schemas.microsoft.com/office/drawing/2014/main" id="{2109062B-DDE2-7149-914B-7E0AEC4D324E}"/>
              </a:ext>
            </a:extLst>
          </p:cNvPr>
          <p:cNvSpPr txBox="1"/>
          <p:nvPr/>
        </p:nvSpPr>
        <p:spPr bwMode="auto">
          <a:xfrm>
            <a:off x="3419872" y="1988840"/>
            <a:ext cx="1656184" cy="646331"/>
          </a:xfrm>
          <a:prstGeom prst="rect">
            <a:avLst/>
          </a:prstGeom>
          <a:noFill/>
        </p:spPr>
        <p:txBody>
          <a:bodyPr wrap="square" rtlCol="0">
            <a:spAutoFit/>
          </a:bodyPr>
          <a:lstStyle/>
          <a:p>
            <a:r>
              <a:rPr lang="de-DE" dirty="0"/>
              <a:t>98g = Metallbasis</a:t>
            </a:r>
          </a:p>
        </p:txBody>
      </p:sp>
      <p:sp>
        <p:nvSpPr>
          <p:cNvPr id="8" name="Textfeld 7">
            <a:extLst>
              <a:ext uri="{FF2B5EF4-FFF2-40B4-BE49-F238E27FC236}">
                <a16:creationId xmlns:a16="http://schemas.microsoft.com/office/drawing/2014/main" id="{B5207D1E-EDB7-654F-BDC2-D46E07E2800F}"/>
              </a:ext>
            </a:extLst>
          </p:cNvPr>
          <p:cNvSpPr txBox="1"/>
          <p:nvPr/>
        </p:nvSpPr>
        <p:spPr bwMode="auto">
          <a:xfrm>
            <a:off x="6588224" y="3140968"/>
            <a:ext cx="2232248" cy="369332"/>
          </a:xfrm>
          <a:prstGeom prst="rect">
            <a:avLst/>
          </a:prstGeom>
          <a:noFill/>
        </p:spPr>
        <p:txBody>
          <a:bodyPr wrap="square" rtlCol="0">
            <a:spAutoFit/>
          </a:bodyPr>
          <a:lstStyle/>
          <a:p>
            <a:r>
              <a:rPr lang="de-DE" dirty="0"/>
              <a:t>96 a-c = Ersatzzähne</a:t>
            </a:r>
          </a:p>
        </p:txBody>
      </p:sp>
      <p:sp>
        <p:nvSpPr>
          <p:cNvPr id="9" name="Textfeld 8">
            <a:extLst>
              <a:ext uri="{FF2B5EF4-FFF2-40B4-BE49-F238E27FC236}">
                <a16:creationId xmlns:a16="http://schemas.microsoft.com/office/drawing/2014/main" id="{93FE12EC-318A-124A-AB2A-24910FDD2BFB}"/>
              </a:ext>
            </a:extLst>
          </p:cNvPr>
          <p:cNvSpPr txBox="1"/>
          <p:nvPr/>
        </p:nvSpPr>
        <p:spPr bwMode="auto">
          <a:xfrm>
            <a:off x="3851920" y="5229200"/>
            <a:ext cx="1872208" cy="646331"/>
          </a:xfrm>
          <a:prstGeom prst="rect">
            <a:avLst/>
          </a:prstGeom>
          <a:noFill/>
        </p:spPr>
        <p:txBody>
          <a:bodyPr wrap="square" rtlCol="0">
            <a:spAutoFit/>
          </a:bodyPr>
          <a:lstStyle/>
          <a:p>
            <a:r>
              <a:rPr lang="de-DE" dirty="0"/>
              <a:t>98h/1 oder 98h/2  = Klammer</a:t>
            </a:r>
          </a:p>
        </p:txBody>
      </p:sp>
      <p:cxnSp>
        <p:nvCxnSpPr>
          <p:cNvPr id="11" name="Gerade Verbindung 10">
            <a:extLst>
              <a:ext uri="{FF2B5EF4-FFF2-40B4-BE49-F238E27FC236}">
                <a16:creationId xmlns:a16="http://schemas.microsoft.com/office/drawing/2014/main" id="{F7A9427E-E322-8C4E-A7E6-50DD576A4F48}"/>
              </a:ext>
            </a:extLst>
          </p:cNvPr>
          <p:cNvCxnSpPr/>
          <p:nvPr/>
        </p:nvCxnSpPr>
        <p:spPr bwMode="auto">
          <a:xfrm>
            <a:off x="4067944" y="2635171"/>
            <a:ext cx="288032" cy="401707"/>
          </a:xfrm>
          <a:prstGeom prst="line">
            <a:avLst/>
          </a:prstGeom>
        </p:spPr>
        <p:style>
          <a:lnRef idx="2">
            <a:schemeClr val="dk1"/>
          </a:lnRef>
          <a:fillRef idx="0">
            <a:schemeClr val="dk1"/>
          </a:fillRef>
          <a:effectRef idx="1">
            <a:schemeClr val="dk1"/>
          </a:effectRef>
          <a:fontRef idx="minor">
            <a:schemeClr val="tx1"/>
          </a:fontRef>
        </p:style>
      </p:cxnSp>
      <p:cxnSp>
        <p:nvCxnSpPr>
          <p:cNvPr id="12" name="Gerade Verbindung 11">
            <a:extLst>
              <a:ext uri="{FF2B5EF4-FFF2-40B4-BE49-F238E27FC236}">
                <a16:creationId xmlns:a16="http://schemas.microsoft.com/office/drawing/2014/main" id="{841D7DF0-2A95-B348-9569-3E45A383E893}"/>
              </a:ext>
            </a:extLst>
          </p:cNvPr>
          <p:cNvCxnSpPr>
            <a:cxnSpLocks/>
          </p:cNvCxnSpPr>
          <p:nvPr/>
        </p:nvCxnSpPr>
        <p:spPr bwMode="auto">
          <a:xfrm>
            <a:off x="3404808" y="5445224"/>
            <a:ext cx="447112" cy="0"/>
          </a:xfrm>
          <a:prstGeom prst="line">
            <a:avLst/>
          </a:prstGeom>
        </p:spPr>
        <p:style>
          <a:lnRef idx="2">
            <a:schemeClr val="dk1"/>
          </a:lnRef>
          <a:fillRef idx="0">
            <a:schemeClr val="dk1"/>
          </a:fillRef>
          <a:effectRef idx="1">
            <a:schemeClr val="dk1"/>
          </a:effectRef>
          <a:fontRef idx="minor">
            <a:schemeClr val="tx1"/>
          </a:fontRef>
        </p:style>
      </p:cxnSp>
      <p:cxnSp>
        <p:nvCxnSpPr>
          <p:cNvPr id="14" name="Gerade Verbindung 13">
            <a:extLst>
              <a:ext uri="{FF2B5EF4-FFF2-40B4-BE49-F238E27FC236}">
                <a16:creationId xmlns:a16="http://schemas.microsoft.com/office/drawing/2014/main" id="{6C6011B4-58AB-3E48-AA82-ADF1CBF21FAD}"/>
              </a:ext>
            </a:extLst>
          </p:cNvPr>
          <p:cNvCxnSpPr>
            <a:cxnSpLocks/>
          </p:cNvCxnSpPr>
          <p:nvPr/>
        </p:nvCxnSpPr>
        <p:spPr bwMode="auto">
          <a:xfrm flipH="1">
            <a:off x="6444208" y="3510300"/>
            <a:ext cx="401164" cy="401705"/>
          </a:xfrm>
          <a:prstGeom prst="line">
            <a:avLst/>
          </a:prstGeom>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84392327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25000" lnSpcReduction="20000"/>
          </a:bodyPr>
          <a:lstStyle/>
          <a:p>
            <a:pPr marL="0" indent="0">
              <a:buNone/>
              <a:defRPr/>
            </a:pPr>
            <a:r>
              <a:rPr lang="de-DE" sz="6200" b="1" u="sng" dirty="0"/>
              <a:t>Befundklasse 4: Totalprothese</a:t>
            </a:r>
          </a:p>
          <a:p>
            <a:pPr marL="0" indent="0">
              <a:buNone/>
              <a:defRPr/>
            </a:pPr>
            <a:endParaRPr lang="de-DE" sz="3400" b="1" u="sng" dirty="0"/>
          </a:p>
          <a:p>
            <a:pPr marL="0" indent="0">
              <a:buNone/>
              <a:defRPr/>
            </a:pPr>
            <a:r>
              <a:rPr lang="de-DE" sz="5600" b="1" u="sng" dirty="0"/>
              <a:t>Befundkürzel:</a:t>
            </a:r>
            <a:r>
              <a:rPr lang="de-DE" sz="5600" dirty="0"/>
              <a:t>											 </a:t>
            </a:r>
            <a:r>
              <a:rPr lang="de-DE" sz="5600" dirty="0" err="1"/>
              <a:t>ew</a:t>
            </a:r>
            <a:r>
              <a:rPr lang="de-DE" sz="5600" dirty="0"/>
              <a:t>, x, f</a:t>
            </a:r>
          </a:p>
          <a:p>
            <a:pPr marL="0" indent="0">
              <a:buNone/>
              <a:defRPr/>
            </a:pPr>
            <a:r>
              <a:rPr lang="de-DE" sz="5600" b="1" u="sng" dirty="0"/>
              <a:t>Regelversorgungskürzel</a:t>
            </a:r>
            <a:r>
              <a:rPr lang="de-DE" sz="5600" dirty="0"/>
              <a:t>:									 E</a:t>
            </a:r>
          </a:p>
          <a:p>
            <a:pPr marL="0" indent="0">
              <a:buNone/>
              <a:defRPr/>
            </a:pPr>
            <a:endParaRPr lang="de-DE" sz="5600" b="1" u="sng" dirty="0"/>
          </a:p>
          <a:p>
            <a:pPr marL="0" indent="0">
              <a:buNone/>
              <a:defRPr/>
            </a:pPr>
            <a:r>
              <a:rPr lang="de-DE" sz="5600" b="1" u="sng" dirty="0"/>
              <a:t>Festzuschüsse:</a:t>
            </a:r>
            <a:r>
              <a:rPr lang="de-DE" sz="5600" b="1" dirty="0"/>
              <a:t>											</a:t>
            </a:r>
            <a:r>
              <a:rPr lang="de-DE" sz="5600" b="1" u="sng" dirty="0"/>
              <a:t>BEMA-</a:t>
            </a:r>
            <a:r>
              <a:rPr lang="de-DE" sz="5600" b="1" u="sng" dirty="0" err="1"/>
              <a:t>Nr</a:t>
            </a:r>
            <a:r>
              <a:rPr lang="de-DE" sz="5600" b="1" u="sng" dirty="0"/>
              <a:t>:</a:t>
            </a:r>
          </a:p>
          <a:p>
            <a:pPr marL="0" indent="0">
              <a:buNone/>
              <a:defRPr/>
            </a:pPr>
            <a:endParaRPr lang="de-DE" sz="5600" b="1" u="sng" dirty="0"/>
          </a:p>
          <a:p>
            <a:pPr marL="0" indent="0">
              <a:buNone/>
              <a:defRPr/>
            </a:pPr>
            <a:r>
              <a:rPr lang="de-DE" sz="5600" b="1" dirty="0"/>
              <a:t>4.2 </a:t>
            </a:r>
            <a:r>
              <a:rPr lang="de-DE" sz="5600" dirty="0"/>
              <a:t>Zahnloser Oberkiefer										</a:t>
            </a:r>
            <a:r>
              <a:rPr lang="de-DE" sz="5600" dirty="0">
                <a:solidFill>
                  <a:srgbClr val="0070C0"/>
                </a:solidFill>
              </a:rPr>
              <a:t>97a</a:t>
            </a:r>
          </a:p>
          <a:p>
            <a:pPr marL="0" indent="0">
              <a:buNone/>
              <a:defRPr/>
            </a:pPr>
            <a:endParaRPr lang="de-DE" sz="5600" b="1" dirty="0"/>
          </a:p>
          <a:p>
            <a:pPr marL="0" indent="0">
              <a:buNone/>
              <a:defRPr/>
            </a:pPr>
            <a:r>
              <a:rPr lang="de-DE" sz="5600" b="1" dirty="0"/>
              <a:t>4.4 </a:t>
            </a:r>
            <a:r>
              <a:rPr lang="de-DE" sz="5600" dirty="0"/>
              <a:t>Zahnloser Unterkiefer										</a:t>
            </a:r>
            <a:r>
              <a:rPr lang="de-DE" sz="5600" dirty="0">
                <a:solidFill>
                  <a:srgbClr val="0070C0"/>
                </a:solidFill>
              </a:rPr>
              <a:t>97b</a:t>
            </a:r>
          </a:p>
          <a:p>
            <a:pPr marL="0" indent="0">
              <a:buNone/>
              <a:defRPr/>
            </a:pPr>
            <a:endParaRPr lang="de-DE" sz="5600" b="1" dirty="0"/>
          </a:p>
          <a:p>
            <a:pPr marL="0" indent="0">
              <a:buNone/>
              <a:defRPr/>
            </a:pPr>
            <a:r>
              <a:rPr lang="de-DE" sz="5600" b="1" dirty="0"/>
              <a:t>4.5 </a:t>
            </a:r>
            <a:r>
              <a:rPr lang="de-DE" sz="5600" dirty="0"/>
              <a:t>Notwendige Metallbasis, je Kiefer 								</a:t>
            </a:r>
            <a:r>
              <a:rPr lang="de-DE" sz="5600" dirty="0">
                <a:solidFill>
                  <a:srgbClr val="0070C0"/>
                </a:solidFill>
              </a:rPr>
              <a:t>98e</a:t>
            </a:r>
          </a:p>
          <a:p>
            <a:pPr marL="0" indent="0">
              <a:buNone/>
              <a:defRPr/>
            </a:pPr>
            <a:r>
              <a:rPr lang="de-DE" sz="5600" dirty="0">
                <a:solidFill>
                  <a:srgbClr val="FF0000"/>
                </a:solidFill>
              </a:rPr>
              <a:t>      Nur mit Ausnahmeregelung möglich: Bruxismus, </a:t>
            </a:r>
            <a:r>
              <a:rPr lang="de-DE" sz="5600" dirty="0" err="1">
                <a:solidFill>
                  <a:srgbClr val="FF0000"/>
                </a:solidFill>
              </a:rPr>
              <a:t>Exostosen</a:t>
            </a:r>
            <a:r>
              <a:rPr lang="de-DE" sz="5600" dirty="0">
                <a:solidFill>
                  <a:srgbClr val="FF0000"/>
                </a:solidFill>
              </a:rPr>
              <a:t>, Torus </a:t>
            </a:r>
            <a:r>
              <a:rPr lang="de-DE" sz="5600" dirty="0" err="1">
                <a:solidFill>
                  <a:srgbClr val="FF0000"/>
                </a:solidFill>
              </a:rPr>
              <a:t>palatinus</a:t>
            </a:r>
            <a:r>
              <a:rPr lang="de-DE" sz="5600" dirty="0">
                <a:solidFill>
                  <a:srgbClr val="FF0000"/>
                </a:solidFill>
              </a:rPr>
              <a:t>       </a:t>
            </a:r>
          </a:p>
          <a:p>
            <a:pPr marL="0" indent="0">
              <a:buNone/>
              <a:defRPr/>
            </a:pPr>
            <a:r>
              <a:rPr lang="de-DE" sz="5600" dirty="0">
                <a:solidFill>
                  <a:srgbClr val="FF0000"/>
                </a:solidFill>
              </a:rPr>
              <a:t>     (sollte im Feld Bemerkungen HKP begründet werden)</a:t>
            </a:r>
          </a:p>
          <a:p>
            <a:pPr marL="0" indent="0">
              <a:buNone/>
              <a:defRPr/>
            </a:pPr>
            <a:endParaRPr lang="de-DE" sz="5600" dirty="0">
              <a:solidFill>
                <a:srgbClr val="FF0000"/>
              </a:solidFill>
            </a:endParaRPr>
          </a:p>
          <a:p>
            <a:pPr marL="0" indent="0">
              <a:buNone/>
              <a:defRPr/>
            </a:pPr>
            <a:endParaRPr lang="de-DE" sz="5600" dirty="0">
              <a:solidFill>
                <a:srgbClr val="FF0000"/>
              </a:solidFill>
            </a:endParaRPr>
          </a:p>
          <a:p>
            <a:pPr marL="0" indent="0">
              <a:buNone/>
              <a:defRPr/>
            </a:pPr>
            <a:r>
              <a:rPr lang="de-DE" sz="5600" b="1" dirty="0"/>
              <a:t>4.9 </a:t>
            </a:r>
            <a:r>
              <a:rPr lang="de-DE" sz="5600" dirty="0"/>
              <a:t>Schwierig zu bestimmende 									</a:t>
            </a:r>
            <a:r>
              <a:rPr lang="de-DE" sz="5600" dirty="0">
                <a:solidFill>
                  <a:srgbClr val="0070C0"/>
                </a:solidFill>
              </a:rPr>
              <a:t>98d</a:t>
            </a:r>
          </a:p>
          <a:p>
            <a:pPr marL="0" indent="0">
              <a:buNone/>
              <a:defRPr/>
            </a:pPr>
            <a:r>
              <a:rPr lang="de-DE" sz="5600" dirty="0"/>
              <a:t>      Lagebezeichnung der Kiefer, </a:t>
            </a:r>
            <a:r>
              <a:rPr lang="de-DE" sz="5600" dirty="0" err="1"/>
              <a:t>Stützstiftregistrat</a:t>
            </a:r>
            <a:endParaRPr lang="de-DE" sz="5600" dirty="0"/>
          </a:p>
          <a:p>
            <a:pPr marL="0" indent="0">
              <a:buNone/>
              <a:defRPr/>
            </a:pPr>
            <a:endParaRPr lang="de-DE" sz="5600" dirty="0"/>
          </a:p>
          <a:p>
            <a:pPr marL="0" indent="0">
              <a:buNone/>
              <a:defRPr/>
            </a:pPr>
            <a:r>
              <a:rPr lang="de-DE" sz="5600" u="sng" dirty="0"/>
              <a:t>Zusätzlich abrechenbar über BEMA:</a:t>
            </a:r>
          </a:p>
          <a:p>
            <a:pPr marL="0" indent="0">
              <a:buNone/>
              <a:defRPr/>
            </a:pPr>
            <a:r>
              <a:rPr lang="de-DE" sz="5600" dirty="0"/>
              <a:t> </a:t>
            </a:r>
          </a:p>
          <a:p>
            <a:pPr marL="0" indent="0">
              <a:buNone/>
              <a:defRPr/>
            </a:pPr>
            <a:r>
              <a:rPr lang="de-DE" sz="5600" dirty="0"/>
              <a:t>Funktionsabformung mittels I-Löffel OK								</a:t>
            </a:r>
            <a:r>
              <a:rPr lang="de-DE" sz="5600" dirty="0">
                <a:solidFill>
                  <a:srgbClr val="0070C0"/>
                </a:solidFill>
              </a:rPr>
              <a:t>98b</a:t>
            </a:r>
          </a:p>
          <a:p>
            <a:pPr marL="0" indent="0">
              <a:buNone/>
              <a:defRPr/>
            </a:pPr>
            <a:r>
              <a:rPr lang="de-DE" sz="5600" dirty="0"/>
              <a:t>Funktionsabformung mittels I-Löffel UK 								</a:t>
            </a:r>
            <a:r>
              <a:rPr lang="de-DE" sz="5600" dirty="0">
                <a:solidFill>
                  <a:srgbClr val="0070C0"/>
                </a:solidFill>
              </a:rPr>
              <a:t>98c</a:t>
            </a:r>
          </a:p>
          <a:p>
            <a:pPr marL="0" indent="0">
              <a:buNone/>
              <a:defRPr/>
            </a:pPr>
            <a:endParaRPr lang="de-DE" sz="1900" dirty="0"/>
          </a:p>
          <a:p>
            <a:pPr marL="0" indent="0">
              <a:buNone/>
              <a:defRPr/>
            </a:pPr>
            <a:endParaRPr lang="de-DE" sz="1900" b="1" u="sng" dirty="0"/>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340647444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AAC31D-4B21-4741-9736-B7E81243A905}"/>
              </a:ext>
            </a:extLst>
          </p:cNvPr>
          <p:cNvSpPr>
            <a:spLocks noGrp="1"/>
          </p:cNvSpPr>
          <p:nvPr>
            <p:ph type="title"/>
          </p:nvPr>
        </p:nvSpPr>
        <p:spPr/>
        <p:txBody>
          <a:bodyPr/>
          <a:lstStyle/>
          <a:p>
            <a:r>
              <a:rPr lang="de-DE" dirty="0"/>
              <a:t>Patienten bei prothetischen Behandlungen begleiten: Abrechnung</a:t>
            </a:r>
          </a:p>
        </p:txBody>
      </p:sp>
      <p:pic>
        <p:nvPicPr>
          <p:cNvPr id="5" name="Grafik 4">
            <a:extLst>
              <a:ext uri="{FF2B5EF4-FFF2-40B4-BE49-F238E27FC236}">
                <a16:creationId xmlns:a16="http://schemas.microsoft.com/office/drawing/2014/main" id="{F8269BDC-0303-3A43-8D29-436B5D90D0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19872" y="1850630"/>
            <a:ext cx="2924454" cy="3899272"/>
          </a:xfrm>
          <a:prstGeom prst="rect">
            <a:avLst/>
          </a:prstGeom>
        </p:spPr>
      </p:pic>
      <p:sp>
        <p:nvSpPr>
          <p:cNvPr id="6" name="Textfeld 5">
            <a:extLst>
              <a:ext uri="{FF2B5EF4-FFF2-40B4-BE49-F238E27FC236}">
                <a16:creationId xmlns:a16="http://schemas.microsoft.com/office/drawing/2014/main" id="{1B59A2B1-980A-FF4E-9F00-4EE77FEAEE7F}"/>
              </a:ext>
            </a:extLst>
          </p:cNvPr>
          <p:cNvSpPr txBox="1"/>
          <p:nvPr/>
        </p:nvSpPr>
        <p:spPr bwMode="auto">
          <a:xfrm>
            <a:off x="4838751" y="2121503"/>
            <a:ext cx="2289192" cy="369332"/>
          </a:xfrm>
          <a:prstGeom prst="rect">
            <a:avLst/>
          </a:prstGeom>
          <a:noFill/>
        </p:spPr>
        <p:txBody>
          <a:bodyPr wrap="square" rtlCol="0">
            <a:spAutoFit/>
          </a:bodyPr>
          <a:lstStyle/>
          <a:p>
            <a:r>
              <a:rPr lang="de-DE" dirty="0">
                <a:latin typeface="+mn-ea"/>
              </a:rPr>
              <a:t>Metallbasis</a:t>
            </a:r>
          </a:p>
        </p:txBody>
      </p:sp>
      <p:pic>
        <p:nvPicPr>
          <p:cNvPr id="8" name="Grafik 7">
            <a:extLst>
              <a:ext uri="{FF2B5EF4-FFF2-40B4-BE49-F238E27FC236}">
                <a16:creationId xmlns:a16="http://schemas.microsoft.com/office/drawing/2014/main" id="{33988D39-8850-8749-93C8-4422A62517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44326" y="1850630"/>
            <a:ext cx="2202496" cy="3899272"/>
          </a:xfrm>
          <a:prstGeom prst="rect">
            <a:avLst/>
          </a:prstGeom>
        </p:spPr>
      </p:pic>
      <p:pic>
        <p:nvPicPr>
          <p:cNvPr id="10" name="Inhaltsplatzhalter 9">
            <a:extLst>
              <a:ext uri="{FF2B5EF4-FFF2-40B4-BE49-F238E27FC236}">
                <a16:creationId xmlns:a16="http://schemas.microsoft.com/office/drawing/2014/main" id="{6935B6AB-6984-334C-AD53-C6DACC1C512C}"/>
              </a:ext>
            </a:extLst>
          </p:cNvPr>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400447" y="1850630"/>
            <a:ext cx="3019425" cy="3899272"/>
          </a:xfrm>
          <a:prstGeom prst="rect">
            <a:avLst/>
          </a:prstGeom>
        </p:spPr>
      </p:pic>
      <p:sp>
        <p:nvSpPr>
          <p:cNvPr id="11" name="Textfeld 10">
            <a:extLst>
              <a:ext uri="{FF2B5EF4-FFF2-40B4-BE49-F238E27FC236}">
                <a16:creationId xmlns:a16="http://schemas.microsoft.com/office/drawing/2014/main" id="{76DC89CC-3AEE-AD4D-B4D9-DC241BA43FE7}"/>
              </a:ext>
            </a:extLst>
          </p:cNvPr>
          <p:cNvSpPr txBox="1"/>
          <p:nvPr/>
        </p:nvSpPr>
        <p:spPr bwMode="auto">
          <a:xfrm>
            <a:off x="737592" y="2121503"/>
            <a:ext cx="2232248" cy="369332"/>
          </a:xfrm>
          <a:prstGeom prst="rect">
            <a:avLst/>
          </a:prstGeom>
          <a:noFill/>
        </p:spPr>
        <p:txBody>
          <a:bodyPr wrap="square" rtlCol="0">
            <a:spAutoFit/>
          </a:bodyPr>
          <a:lstStyle/>
          <a:p>
            <a:pPr algn="ctr"/>
            <a:r>
              <a:rPr lang="de-DE" dirty="0">
                <a:latin typeface="+mn-ea"/>
              </a:rPr>
              <a:t>Stützstift-</a:t>
            </a:r>
            <a:r>
              <a:rPr lang="de-DE" dirty="0" err="1">
                <a:latin typeface="+mn-ea"/>
              </a:rPr>
              <a:t>Registrat</a:t>
            </a:r>
            <a:endParaRPr lang="de-DE" dirty="0">
              <a:latin typeface="+mn-ea"/>
            </a:endParaRPr>
          </a:p>
        </p:txBody>
      </p:sp>
    </p:spTree>
    <p:extLst>
      <p:ext uri="{BB962C8B-B14F-4D97-AF65-F5344CB8AC3E}">
        <p14:creationId xmlns:p14="http://schemas.microsoft.com/office/powerpoint/2010/main" val="199126911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40000" lnSpcReduction="20000"/>
          </a:bodyPr>
          <a:lstStyle/>
          <a:p>
            <a:pPr marL="0" indent="0">
              <a:buNone/>
              <a:defRPr/>
            </a:pPr>
            <a:r>
              <a:rPr lang="de-DE" sz="5000" b="1" u="sng" dirty="0"/>
              <a:t>Befundklasse 4: Cover-</a:t>
            </a:r>
            <a:r>
              <a:rPr lang="de-DE" sz="5000" b="1" u="sng" dirty="0" err="1"/>
              <a:t>Denture</a:t>
            </a:r>
            <a:r>
              <a:rPr lang="de-DE" sz="5000" b="1" u="sng" dirty="0"/>
              <a:t>-Prothese </a:t>
            </a:r>
          </a:p>
          <a:p>
            <a:pPr marL="0" indent="0">
              <a:buNone/>
              <a:defRPr/>
            </a:pPr>
            <a:endParaRPr lang="de-DE" sz="3500" b="1" u="sng" dirty="0"/>
          </a:p>
          <a:p>
            <a:pPr marL="0" indent="0">
              <a:buNone/>
              <a:defRPr/>
            </a:pPr>
            <a:endParaRPr lang="de-DE" sz="3500" b="1" u="sng" dirty="0"/>
          </a:p>
          <a:p>
            <a:pPr marL="0" indent="0">
              <a:buNone/>
              <a:defRPr/>
            </a:pPr>
            <a:r>
              <a:rPr lang="de-DE" sz="3500" b="1" u="sng" dirty="0"/>
              <a:t>Abkürzungen:</a:t>
            </a:r>
          </a:p>
          <a:p>
            <a:pPr marL="0" indent="0">
              <a:buNone/>
              <a:defRPr/>
            </a:pPr>
            <a:r>
              <a:rPr lang="de-DE" sz="3500" b="1" u="sng" dirty="0"/>
              <a:t>Befund:</a:t>
            </a:r>
            <a:r>
              <a:rPr lang="de-DE" sz="3500" dirty="0"/>
              <a:t>													 </a:t>
            </a:r>
            <a:r>
              <a:rPr lang="de-DE" sz="3500" dirty="0" err="1"/>
              <a:t>f,x,ew</a:t>
            </a:r>
            <a:endParaRPr lang="de-DE" sz="3500" dirty="0"/>
          </a:p>
          <a:p>
            <a:pPr marL="0" indent="0">
              <a:buNone/>
              <a:defRPr/>
            </a:pPr>
            <a:r>
              <a:rPr lang="de-DE" sz="3500" b="1" u="sng" dirty="0"/>
              <a:t>Regelversorgung;</a:t>
            </a:r>
            <a:r>
              <a:rPr lang="de-DE" sz="3500" b="1" dirty="0"/>
              <a:t>		</a:t>
            </a:r>
            <a:r>
              <a:rPr lang="de-DE" sz="2000" b="1" dirty="0"/>
              <a:t>									</a:t>
            </a:r>
            <a:r>
              <a:rPr lang="de-DE" sz="3000" dirty="0"/>
              <a:t> E,T,TM</a:t>
            </a:r>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endParaRPr lang="de-DE" sz="2900" b="1" u="sng" dirty="0"/>
          </a:p>
          <a:p>
            <a:pPr marL="0" indent="0">
              <a:buNone/>
              <a:defRPr/>
            </a:pPr>
            <a:r>
              <a:rPr lang="de-DE" sz="2900" b="1" u="sng" dirty="0"/>
              <a:t>Zahnärztliche Leistungen nach den Nummern </a:t>
            </a:r>
            <a:r>
              <a:rPr lang="de-DE" sz="2900" b="1" u="sng" dirty="0">
                <a:solidFill>
                  <a:srgbClr val="0070C0"/>
                </a:solidFill>
              </a:rPr>
              <a:t>97a</a:t>
            </a:r>
            <a:r>
              <a:rPr lang="de-DE" sz="2900" b="1" u="sng" dirty="0"/>
              <a:t> und </a:t>
            </a:r>
            <a:r>
              <a:rPr lang="de-DE" sz="2900" b="1" u="sng" dirty="0">
                <a:solidFill>
                  <a:srgbClr val="0070C0"/>
                </a:solidFill>
              </a:rPr>
              <a:t>97b</a:t>
            </a:r>
          </a:p>
          <a:p>
            <a:pPr marL="0" indent="0">
              <a:buNone/>
              <a:defRPr/>
            </a:pPr>
            <a:endParaRPr lang="de-DE" sz="2900" dirty="0"/>
          </a:p>
          <a:p>
            <a:pPr>
              <a:buFont typeface="Wingdings" pitchFamily="2" charset="2"/>
              <a:buChar char="ü"/>
              <a:defRPr/>
            </a:pPr>
            <a:r>
              <a:rPr lang="de-DE" sz="2900" dirty="0"/>
              <a:t>Anatomische Abformung auch des Gegenkiefers</a:t>
            </a:r>
          </a:p>
          <a:p>
            <a:pPr marL="0" indent="0">
              <a:buNone/>
              <a:defRPr/>
            </a:pPr>
            <a:endParaRPr lang="de-DE" sz="2900" dirty="0"/>
          </a:p>
          <a:p>
            <a:pPr>
              <a:buFont typeface="Wingdings" pitchFamily="2" charset="2"/>
              <a:buChar char="ü"/>
              <a:defRPr/>
            </a:pPr>
            <a:r>
              <a:rPr lang="de-DE" sz="2900" dirty="0"/>
              <a:t>Ermittlung der </a:t>
            </a:r>
            <a:r>
              <a:rPr lang="de-DE" sz="2900" dirty="0" err="1"/>
              <a:t>Bisslage</a:t>
            </a:r>
            <a:endParaRPr lang="de-DE" sz="2900" dirty="0"/>
          </a:p>
          <a:p>
            <a:pPr marL="0" indent="0">
              <a:buNone/>
              <a:defRPr/>
            </a:pPr>
            <a:endParaRPr lang="de-DE" sz="2900" dirty="0"/>
          </a:p>
          <a:p>
            <a:pPr>
              <a:buFont typeface="Wingdings" pitchFamily="2" charset="2"/>
              <a:buChar char="ü"/>
              <a:defRPr/>
            </a:pPr>
            <a:r>
              <a:rPr lang="de-DE" sz="2900" dirty="0" err="1"/>
              <a:t>Einprobe</a:t>
            </a:r>
            <a:endParaRPr lang="de-DE" sz="2900" dirty="0"/>
          </a:p>
          <a:p>
            <a:pPr marL="0" indent="0">
              <a:buNone/>
              <a:defRPr/>
            </a:pPr>
            <a:endParaRPr lang="de-DE" sz="2900" dirty="0"/>
          </a:p>
          <a:p>
            <a:pPr>
              <a:buFont typeface="Wingdings" pitchFamily="2" charset="2"/>
              <a:buChar char="ü"/>
              <a:defRPr/>
            </a:pPr>
            <a:r>
              <a:rPr lang="de-DE" sz="2900" dirty="0"/>
              <a:t>Eingliederung </a:t>
            </a:r>
          </a:p>
          <a:p>
            <a:pPr marL="0" indent="0">
              <a:buNone/>
              <a:defRPr/>
            </a:pPr>
            <a:endParaRPr lang="de-DE" sz="2900" dirty="0"/>
          </a:p>
          <a:p>
            <a:pPr>
              <a:buFont typeface="Wingdings" pitchFamily="2" charset="2"/>
              <a:buChar char="ü"/>
              <a:defRPr/>
            </a:pPr>
            <a:r>
              <a:rPr lang="de-DE" sz="2900" dirty="0"/>
              <a:t>Kontrolle</a:t>
            </a:r>
          </a:p>
          <a:p>
            <a:pPr marL="0" indent="0">
              <a:buNone/>
              <a:defRPr/>
            </a:pPr>
            <a:endParaRPr lang="de-DE" sz="2900" dirty="0"/>
          </a:p>
          <a:p>
            <a:pPr>
              <a:buFont typeface="Wingdings" pitchFamily="2" charset="2"/>
              <a:buChar char="ü"/>
              <a:defRPr/>
            </a:pPr>
            <a:r>
              <a:rPr lang="de-DE" sz="2900" dirty="0"/>
              <a:t>Nachbehandlungen (Druckstellen und </a:t>
            </a:r>
            <a:r>
              <a:rPr lang="de-DE" sz="2900" dirty="0" err="1"/>
              <a:t>Einschleifmaßnahmen</a:t>
            </a:r>
            <a:r>
              <a:rPr lang="de-DE" sz="2900" dirty="0"/>
              <a:t> bis zu </a:t>
            </a:r>
            <a:r>
              <a:rPr lang="de-DE" sz="2900" dirty="0">
                <a:solidFill>
                  <a:schemeClr val="accent6"/>
                </a:solidFill>
              </a:rPr>
              <a:t>3 Monaten </a:t>
            </a:r>
            <a:r>
              <a:rPr lang="de-DE" sz="2900" dirty="0"/>
              <a:t>nach Eingliederung)</a:t>
            </a:r>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364362867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85000" lnSpcReduction="20000"/>
          </a:bodyPr>
          <a:lstStyle/>
          <a:p>
            <a:pPr marL="0" indent="0">
              <a:buNone/>
              <a:defRPr/>
            </a:pPr>
            <a:r>
              <a:rPr lang="de-DE" b="1" u="sng" dirty="0"/>
              <a:t>Befundklasse 4: Cover-</a:t>
            </a:r>
            <a:r>
              <a:rPr lang="de-DE" b="1" u="sng" dirty="0" err="1"/>
              <a:t>Denture</a:t>
            </a:r>
            <a:r>
              <a:rPr lang="de-DE" b="1" u="sng" dirty="0"/>
              <a:t> Prothesen </a:t>
            </a:r>
          </a:p>
          <a:p>
            <a:pPr marL="0" indent="0">
              <a:buNone/>
              <a:defRPr/>
            </a:pPr>
            <a:endParaRPr lang="de-DE" sz="2000" b="1" u="sng" dirty="0"/>
          </a:p>
          <a:p>
            <a:pPr marL="0" indent="0">
              <a:buNone/>
              <a:defRPr/>
            </a:pPr>
            <a:r>
              <a:rPr lang="de-DE" sz="2000" b="1" u="sng" dirty="0"/>
              <a:t>Kombiniert festsitzend- herausnehmbar</a:t>
            </a:r>
          </a:p>
          <a:p>
            <a:pPr marL="0" indent="0">
              <a:buNone/>
              <a:defRPr/>
            </a:pPr>
            <a:endParaRPr lang="de-DE" sz="2000" b="1" u="sng" dirty="0"/>
          </a:p>
          <a:p>
            <a:pPr marL="0" indent="0">
              <a:buNone/>
              <a:defRPr/>
            </a:pPr>
            <a:r>
              <a:rPr lang="de-DE" sz="2000" b="1" u="sng" dirty="0"/>
              <a:t>Befundkürzel: </a:t>
            </a:r>
            <a:r>
              <a:rPr lang="de-DE" sz="2000" b="1" dirty="0"/>
              <a:t>		</a:t>
            </a:r>
            <a:r>
              <a:rPr lang="de-DE" sz="2000" dirty="0"/>
              <a:t>									</a:t>
            </a:r>
            <a:r>
              <a:rPr lang="de-DE" sz="2000" dirty="0" err="1"/>
              <a:t>ww,tw,ew</a:t>
            </a:r>
            <a:endParaRPr lang="de-DE" sz="2000" dirty="0"/>
          </a:p>
          <a:p>
            <a:pPr marL="0" indent="0">
              <a:buNone/>
              <a:defRPr/>
            </a:pPr>
            <a:r>
              <a:rPr lang="de-DE" sz="2000" b="1" u="sng" dirty="0"/>
              <a:t>Regelversorgung:</a:t>
            </a:r>
            <a:r>
              <a:rPr lang="de-DE" sz="2000" dirty="0"/>
              <a:t>										E, T,TV,R</a:t>
            </a:r>
          </a:p>
          <a:p>
            <a:pPr marL="0" indent="0">
              <a:buNone/>
              <a:defRPr/>
            </a:pPr>
            <a:r>
              <a:rPr lang="de-DE" sz="2000" b="1" u="sng" dirty="0"/>
              <a:t>Therapieplanung:</a:t>
            </a:r>
            <a:r>
              <a:rPr lang="de-DE" sz="2000" dirty="0"/>
              <a:t>										 	E, TM</a:t>
            </a:r>
          </a:p>
          <a:p>
            <a:pPr marL="0" indent="0">
              <a:buNone/>
              <a:defRPr/>
            </a:pPr>
            <a:endParaRPr lang="de-DE" sz="2000" b="1" u="sng" dirty="0"/>
          </a:p>
          <a:p>
            <a:pPr marL="0" indent="0">
              <a:buNone/>
              <a:defRPr/>
            </a:pPr>
            <a:endParaRPr lang="de-DE" sz="2000" b="1" u="sng" dirty="0"/>
          </a:p>
          <a:p>
            <a:pPr marL="0" indent="0">
              <a:buNone/>
              <a:defRPr/>
            </a:pPr>
            <a:r>
              <a:rPr lang="de-DE" sz="1900" b="1" u="sng" dirty="0"/>
              <a:t>Richtlinien:</a:t>
            </a:r>
          </a:p>
          <a:p>
            <a:pPr marL="0" indent="0">
              <a:buNone/>
              <a:defRPr/>
            </a:pPr>
            <a:endParaRPr lang="de-DE" sz="1900" b="1" u="sng" dirty="0"/>
          </a:p>
          <a:p>
            <a:pPr marL="0" indent="0">
              <a:buNone/>
              <a:defRPr/>
            </a:pPr>
            <a:r>
              <a:rPr lang="de-DE" sz="1900" dirty="0"/>
              <a:t>Nur noch </a:t>
            </a:r>
            <a:r>
              <a:rPr lang="de-DE" sz="1900" b="1" dirty="0"/>
              <a:t>3 Zähne </a:t>
            </a:r>
            <a:r>
              <a:rPr lang="de-DE" sz="1900" dirty="0"/>
              <a:t>im jeweiligen Kiefer vorhanden </a:t>
            </a:r>
          </a:p>
          <a:p>
            <a:pPr marL="0" indent="0">
              <a:buNone/>
              <a:defRPr/>
            </a:pPr>
            <a:endParaRPr lang="de-DE" sz="1900" b="1" u="sng" dirty="0"/>
          </a:p>
          <a:p>
            <a:pPr marL="0" indent="0">
              <a:buNone/>
              <a:defRPr/>
            </a:pPr>
            <a:endParaRPr lang="de-DE" sz="1900" b="1" u="sng" dirty="0"/>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22862310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47500" lnSpcReduction="20000"/>
          </a:bodyPr>
          <a:lstStyle/>
          <a:p>
            <a:pPr marL="0" indent="0">
              <a:buNone/>
              <a:defRPr/>
            </a:pPr>
            <a:r>
              <a:rPr lang="de-DE" sz="4200" b="1" u="sng" dirty="0"/>
              <a:t>Befundklasse 4: Cover-</a:t>
            </a:r>
            <a:r>
              <a:rPr lang="de-DE" sz="4200" b="1" u="sng" dirty="0" err="1"/>
              <a:t>Denture</a:t>
            </a:r>
            <a:r>
              <a:rPr lang="de-DE" sz="4200" b="1" u="sng" dirty="0"/>
              <a:t> Prothesen</a:t>
            </a:r>
          </a:p>
          <a:p>
            <a:pPr marL="0" indent="0">
              <a:buNone/>
              <a:defRPr/>
            </a:pPr>
            <a:endParaRPr lang="de-DE" sz="2000" b="1" u="sng" dirty="0"/>
          </a:p>
          <a:p>
            <a:pPr marL="0" indent="0">
              <a:buNone/>
              <a:defRPr/>
            </a:pPr>
            <a:endParaRPr lang="de-DE" sz="3400" b="1" u="sng" dirty="0"/>
          </a:p>
          <a:p>
            <a:pPr marL="0" indent="0">
              <a:buNone/>
              <a:defRPr/>
            </a:pPr>
            <a:r>
              <a:rPr lang="de-DE" sz="2500" b="1" u="sng" dirty="0"/>
              <a:t>Festzuschüsse:</a:t>
            </a:r>
            <a:r>
              <a:rPr lang="de-DE" sz="2500" b="1" dirty="0"/>
              <a:t>											</a:t>
            </a:r>
            <a:r>
              <a:rPr lang="de-DE" sz="2500" b="1" u="sng" dirty="0"/>
              <a:t>BEMA-</a:t>
            </a:r>
            <a:r>
              <a:rPr lang="de-DE" sz="2500" b="1" u="sng" dirty="0" err="1"/>
              <a:t>Nr</a:t>
            </a:r>
            <a:r>
              <a:rPr lang="de-DE" sz="2500" b="1" u="sng" dirty="0"/>
              <a:t>:</a:t>
            </a:r>
          </a:p>
          <a:p>
            <a:pPr marL="0" indent="0">
              <a:buNone/>
              <a:defRPr/>
            </a:pPr>
            <a:endParaRPr lang="de-DE" sz="2500" b="1" u="sng" dirty="0"/>
          </a:p>
          <a:p>
            <a:pPr marL="0" indent="0">
              <a:buNone/>
              <a:defRPr/>
            </a:pPr>
            <a:r>
              <a:rPr lang="de-DE" sz="2500" b="1" dirty="0"/>
              <a:t>4.1 </a:t>
            </a:r>
            <a:r>
              <a:rPr lang="de-DE" sz="2500" dirty="0"/>
              <a:t>Restzahnbestand bis zu 3 Zähnen im OK								</a:t>
            </a:r>
            <a:r>
              <a:rPr lang="de-DE" sz="2500" dirty="0">
                <a:solidFill>
                  <a:srgbClr val="0070C0"/>
                </a:solidFill>
              </a:rPr>
              <a:t>97a</a:t>
            </a:r>
          </a:p>
          <a:p>
            <a:pPr marL="0" indent="0">
              <a:buNone/>
              <a:defRPr/>
            </a:pPr>
            <a:endParaRPr lang="de-DE" sz="2500" b="1" dirty="0"/>
          </a:p>
          <a:p>
            <a:pPr marL="0" indent="0">
              <a:buNone/>
              <a:defRPr/>
            </a:pPr>
            <a:r>
              <a:rPr lang="de-DE" sz="2500" b="1" dirty="0"/>
              <a:t>4.3 </a:t>
            </a:r>
            <a:r>
              <a:rPr lang="de-DE" sz="2500" dirty="0"/>
              <a:t>Restzahnbestand bis zu 3 Zähne im UK								</a:t>
            </a:r>
            <a:r>
              <a:rPr lang="de-DE" sz="2500" dirty="0">
                <a:solidFill>
                  <a:srgbClr val="0070C0"/>
                </a:solidFill>
              </a:rPr>
              <a:t>97b</a:t>
            </a:r>
          </a:p>
          <a:p>
            <a:pPr marL="0" indent="0">
              <a:buNone/>
              <a:defRPr/>
            </a:pPr>
            <a:endParaRPr lang="de-DE" sz="2500" b="1" dirty="0"/>
          </a:p>
          <a:p>
            <a:pPr marL="0" indent="0">
              <a:buNone/>
              <a:defRPr/>
            </a:pPr>
            <a:r>
              <a:rPr lang="de-DE" sz="2500" b="1" dirty="0"/>
              <a:t>4.5 </a:t>
            </a:r>
            <a:r>
              <a:rPr lang="de-DE" sz="2500" dirty="0"/>
              <a:t>Notwendige Metallbasis, je Kiefer 									</a:t>
            </a:r>
            <a:r>
              <a:rPr lang="de-DE" sz="2500" dirty="0">
                <a:solidFill>
                  <a:srgbClr val="0070C0"/>
                </a:solidFill>
              </a:rPr>
              <a:t>98e</a:t>
            </a:r>
          </a:p>
          <a:p>
            <a:pPr marL="0" indent="0">
              <a:buNone/>
              <a:defRPr/>
            </a:pPr>
            <a:r>
              <a:rPr lang="de-DE" sz="2500" dirty="0">
                <a:solidFill>
                  <a:srgbClr val="FF0000"/>
                </a:solidFill>
              </a:rPr>
              <a:t>      Nur mit Ausnahmeregelung möglich: Bruxismus, </a:t>
            </a:r>
            <a:r>
              <a:rPr lang="de-DE" sz="2500" dirty="0" err="1">
                <a:solidFill>
                  <a:srgbClr val="FF0000"/>
                </a:solidFill>
              </a:rPr>
              <a:t>Exostosen</a:t>
            </a:r>
            <a:r>
              <a:rPr lang="de-DE" sz="2500" dirty="0">
                <a:solidFill>
                  <a:srgbClr val="FF0000"/>
                </a:solidFill>
              </a:rPr>
              <a:t>, Torus </a:t>
            </a:r>
            <a:r>
              <a:rPr lang="de-DE" sz="2500" dirty="0" err="1">
                <a:solidFill>
                  <a:srgbClr val="FF0000"/>
                </a:solidFill>
              </a:rPr>
              <a:t>palatinus</a:t>
            </a:r>
            <a:r>
              <a:rPr lang="de-DE" sz="2500" dirty="0">
                <a:solidFill>
                  <a:srgbClr val="FF0000"/>
                </a:solidFill>
              </a:rPr>
              <a:t>       </a:t>
            </a:r>
          </a:p>
          <a:p>
            <a:pPr marL="0" indent="0">
              <a:buNone/>
              <a:defRPr/>
            </a:pPr>
            <a:r>
              <a:rPr lang="de-DE" sz="2500" dirty="0">
                <a:solidFill>
                  <a:srgbClr val="FF0000"/>
                </a:solidFill>
              </a:rPr>
              <a:t>     (sollte im Feld Bemerkungen HKP begründet werden)</a:t>
            </a:r>
          </a:p>
          <a:p>
            <a:pPr marL="0" indent="0">
              <a:buNone/>
              <a:defRPr/>
            </a:pPr>
            <a:endParaRPr lang="de-DE" sz="2500" dirty="0">
              <a:solidFill>
                <a:srgbClr val="FF0000"/>
              </a:solidFill>
            </a:endParaRPr>
          </a:p>
          <a:p>
            <a:pPr marL="0" indent="0">
              <a:buNone/>
              <a:defRPr/>
            </a:pPr>
            <a:r>
              <a:rPr lang="de-DE" sz="2500" b="1" dirty="0"/>
              <a:t>4.6</a:t>
            </a:r>
            <a:r>
              <a:rPr lang="de-DE" sz="2500" dirty="0"/>
              <a:t> Teleskopkrone, je Teleskopkrone									</a:t>
            </a:r>
            <a:r>
              <a:rPr lang="de-DE" sz="2500" dirty="0">
                <a:solidFill>
                  <a:srgbClr val="0070C0"/>
                </a:solidFill>
              </a:rPr>
              <a:t>91d</a:t>
            </a:r>
          </a:p>
          <a:p>
            <a:pPr marL="0" indent="0">
              <a:buNone/>
              <a:defRPr/>
            </a:pPr>
            <a:endParaRPr lang="de-DE" sz="2500" dirty="0"/>
          </a:p>
          <a:p>
            <a:pPr marL="0" indent="0">
              <a:buNone/>
              <a:defRPr/>
            </a:pPr>
            <a:r>
              <a:rPr lang="de-DE" sz="2500" b="1" dirty="0"/>
              <a:t>4.7</a:t>
            </a:r>
            <a:r>
              <a:rPr lang="de-DE" sz="2500" dirty="0"/>
              <a:t> Verblendung der Teleskopkrone, je Verblendung							 </a:t>
            </a:r>
            <a:r>
              <a:rPr lang="de-DE" sz="2500" dirty="0">
                <a:solidFill>
                  <a:srgbClr val="0070C0"/>
                </a:solidFill>
              </a:rPr>
              <a:t> /</a:t>
            </a:r>
          </a:p>
          <a:p>
            <a:pPr marL="0" indent="0">
              <a:buNone/>
              <a:defRPr/>
            </a:pPr>
            <a:endParaRPr lang="de-DE" sz="2500" dirty="0"/>
          </a:p>
          <a:p>
            <a:pPr marL="0" indent="0">
              <a:buNone/>
              <a:defRPr/>
            </a:pPr>
            <a:r>
              <a:rPr lang="de-DE" sz="2500" b="1" dirty="0"/>
              <a:t>4.8</a:t>
            </a:r>
            <a:r>
              <a:rPr lang="de-DE" sz="2500" dirty="0"/>
              <a:t> Restzahnbestand bis zu 3 Zähne, Verankerung durch Wurzelstiftkappen			</a:t>
            </a:r>
            <a:r>
              <a:rPr lang="de-DE" sz="2500" dirty="0">
                <a:solidFill>
                  <a:srgbClr val="0070C0"/>
                </a:solidFill>
              </a:rPr>
              <a:t>90</a:t>
            </a:r>
          </a:p>
          <a:p>
            <a:pPr marL="0" indent="0">
              <a:buNone/>
              <a:defRPr/>
            </a:pPr>
            <a:endParaRPr lang="de-DE" sz="2500" dirty="0">
              <a:solidFill>
                <a:srgbClr val="FF0000"/>
              </a:solidFill>
            </a:endParaRPr>
          </a:p>
          <a:p>
            <a:pPr marL="0" indent="0">
              <a:buNone/>
              <a:defRPr/>
            </a:pPr>
            <a:r>
              <a:rPr lang="de-DE" sz="2500" b="1" dirty="0"/>
              <a:t>4.9 </a:t>
            </a:r>
            <a:r>
              <a:rPr lang="de-DE" sz="2500" dirty="0"/>
              <a:t>Schwierig zu bestimmende 										</a:t>
            </a:r>
            <a:r>
              <a:rPr lang="de-DE" sz="2500" dirty="0">
                <a:solidFill>
                  <a:srgbClr val="0070C0"/>
                </a:solidFill>
              </a:rPr>
              <a:t>98d</a:t>
            </a:r>
          </a:p>
          <a:p>
            <a:pPr marL="0" indent="0">
              <a:buNone/>
              <a:defRPr/>
            </a:pPr>
            <a:r>
              <a:rPr lang="de-DE" sz="2500" dirty="0"/>
              <a:t>      Lagebezeichnung der Kiefer, </a:t>
            </a:r>
            <a:r>
              <a:rPr lang="de-DE" sz="2500" dirty="0" err="1"/>
              <a:t>Stützstiftregistrat</a:t>
            </a:r>
            <a:endParaRPr lang="de-DE" sz="2500" dirty="0"/>
          </a:p>
          <a:p>
            <a:pPr marL="0" indent="0">
              <a:buNone/>
              <a:defRPr/>
            </a:pPr>
            <a:endParaRPr lang="de-DE" sz="1900" b="1" u="sng" dirty="0"/>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81020033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lnSpcReduction="10000"/>
          </a:bodyPr>
          <a:lstStyle/>
          <a:p>
            <a:pPr marL="0" indent="0">
              <a:buNone/>
              <a:defRPr/>
            </a:pPr>
            <a:r>
              <a:rPr lang="de-DE" sz="2000" b="1" u="sng" dirty="0"/>
              <a:t>Befundklasse 4: Cover-</a:t>
            </a:r>
            <a:r>
              <a:rPr lang="de-DE" sz="2000" b="1" u="sng" dirty="0" err="1"/>
              <a:t>Denture</a:t>
            </a:r>
            <a:r>
              <a:rPr lang="de-DE" sz="2000" b="1" u="sng" dirty="0"/>
              <a:t> Prothesen</a:t>
            </a:r>
          </a:p>
          <a:p>
            <a:pPr marL="0" indent="0">
              <a:buNone/>
              <a:defRPr/>
            </a:pPr>
            <a:endParaRPr lang="de-DE" sz="2000" b="1" u="sng" dirty="0"/>
          </a:p>
          <a:p>
            <a:pPr marL="0" indent="0">
              <a:buNone/>
              <a:defRPr/>
            </a:pPr>
            <a:r>
              <a:rPr lang="de-DE" sz="2000" b="1" u="sng" dirty="0"/>
              <a:t>GOZ- Berechnung bei Therapieplanung TM</a:t>
            </a:r>
          </a:p>
          <a:p>
            <a:pPr marL="0" indent="0">
              <a:buNone/>
              <a:defRPr/>
            </a:pPr>
            <a:endParaRPr lang="de-DE" sz="2000" b="1" u="sng" dirty="0"/>
          </a:p>
          <a:p>
            <a:pPr marL="0" indent="0">
              <a:buNone/>
              <a:defRPr/>
            </a:pPr>
            <a:r>
              <a:rPr lang="de-DE" sz="2000" dirty="0">
                <a:solidFill>
                  <a:schemeClr val="accent6"/>
                </a:solidFill>
              </a:rPr>
              <a:t>5030	</a:t>
            </a:r>
            <a:r>
              <a:rPr lang="de-DE" sz="2000" dirty="0"/>
              <a:t>Versorgung eines Lückengebisses mittels Prothese und 			Wurzelstiftkappe</a:t>
            </a:r>
          </a:p>
          <a:p>
            <a:pPr marL="0" indent="0">
              <a:buNone/>
              <a:defRPr/>
            </a:pPr>
            <a:endParaRPr lang="de-DE" sz="2000" b="1" u="sng" dirty="0"/>
          </a:p>
          <a:p>
            <a:pPr marL="0" indent="0">
              <a:buNone/>
              <a:defRPr/>
            </a:pPr>
            <a:r>
              <a:rPr lang="de-DE" sz="2000" dirty="0">
                <a:solidFill>
                  <a:schemeClr val="accent6"/>
                </a:solidFill>
              </a:rPr>
              <a:t>5040:	</a:t>
            </a:r>
            <a:r>
              <a:rPr lang="de-DE" sz="2000" dirty="0"/>
              <a:t>Versorgung eines Lückengebisses mittels Prothese, je 			Prothesenanker mit einer Teleskopkrone /</a:t>
            </a:r>
            <a:r>
              <a:rPr lang="de-DE" sz="2000" dirty="0" err="1"/>
              <a:t>Konuskrone</a:t>
            </a:r>
            <a:endParaRPr lang="de-DE" sz="1900" dirty="0">
              <a:solidFill>
                <a:schemeClr val="accent6"/>
              </a:solidFill>
            </a:endParaRPr>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161928883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Darstellung einer Wurzelstiftkappe</a:t>
            </a:r>
          </a:p>
          <a:p>
            <a:pPr marL="0" indent="0">
              <a:buNone/>
              <a:defRPr/>
            </a:pPr>
            <a:endParaRPr lang="de-DE" sz="1900" dirty="0">
              <a:solidFill>
                <a:schemeClr val="accent6"/>
              </a:solidFill>
            </a:endParaRPr>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p:txBody>
      </p:sp>
      <p:pic>
        <p:nvPicPr>
          <p:cNvPr id="3" name="Grafik 2">
            <a:extLst>
              <a:ext uri="{FF2B5EF4-FFF2-40B4-BE49-F238E27FC236}">
                <a16:creationId xmlns:a16="http://schemas.microsoft.com/office/drawing/2014/main" id="{2C57E6A2-FBFD-E348-B7E7-9EC504DCCEF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40087" y="2704134"/>
            <a:ext cx="4171981" cy="3128986"/>
          </a:xfrm>
          <a:prstGeom prst="rect">
            <a:avLst/>
          </a:prstGeom>
        </p:spPr>
      </p:pic>
      <p:pic>
        <p:nvPicPr>
          <p:cNvPr id="6" name="Grafik 5">
            <a:extLst>
              <a:ext uri="{FF2B5EF4-FFF2-40B4-BE49-F238E27FC236}">
                <a16:creationId xmlns:a16="http://schemas.microsoft.com/office/drawing/2014/main" id="{5733D855-1517-2241-BE4F-F73588C892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71600" y="2704134"/>
            <a:ext cx="3359615" cy="3317685"/>
          </a:xfrm>
          <a:prstGeom prst="rect">
            <a:avLst/>
          </a:prstGeom>
        </p:spPr>
      </p:pic>
    </p:spTree>
    <p:extLst>
      <p:ext uri="{BB962C8B-B14F-4D97-AF65-F5344CB8AC3E}">
        <p14:creationId xmlns:p14="http://schemas.microsoft.com/office/powerpoint/2010/main" val="176165345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a:bodyPr>
          <a:lstStyle/>
          <a:p>
            <a:pPr marL="0" indent="0">
              <a:buNone/>
              <a:defRPr/>
            </a:pPr>
            <a:r>
              <a:rPr lang="de-DE" sz="2000" b="1" u="sng" dirty="0"/>
              <a:t>Abrechnung der Teleskope: MOG versus Cover-</a:t>
            </a:r>
            <a:r>
              <a:rPr lang="de-DE" sz="2000" b="1" u="sng" dirty="0" err="1"/>
              <a:t>Denture</a:t>
            </a:r>
            <a:r>
              <a:rPr lang="de-DE" sz="2000" b="1" u="sng" dirty="0"/>
              <a:t> Prothese</a:t>
            </a:r>
          </a:p>
          <a:p>
            <a:pPr marL="0" indent="0">
              <a:buNone/>
              <a:defRPr/>
            </a:pPr>
            <a:endParaRPr lang="de-DE" sz="2000" b="1" u="sng" dirty="0"/>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pic>
        <p:nvPicPr>
          <p:cNvPr id="2" name="Grafik 1">
            <a:extLst>
              <a:ext uri="{FF2B5EF4-FFF2-40B4-BE49-F238E27FC236}">
                <a16:creationId xmlns:a16="http://schemas.microsoft.com/office/drawing/2014/main" id="{3F4C1AD6-A392-684F-87E2-0CB7A492BF1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1121" y="2780929"/>
            <a:ext cx="4224469" cy="3168352"/>
          </a:xfrm>
          <a:prstGeom prst="rect">
            <a:avLst/>
          </a:prstGeom>
        </p:spPr>
      </p:pic>
      <p:pic>
        <p:nvPicPr>
          <p:cNvPr id="3" name="Grafik 2">
            <a:extLst>
              <a:ext uri="{FF2B5EF4-FFF2-40B4-BE49-F238E27FC236}">
                <a16:creationId xmlns:a16="http://schemas.microsoft.com/office/drawing/2014/main" id="{A5C48033-47CE-0849-85F2-5782540C41F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46894" y="2514005"/>
            <a:ext cx="2709119" cy="3612158"/>
          </a:xfrm>
          <a:prstGeom prst="rect">
            <a:avLst/>
          </a:prstGeom>
        </p:spPr>
      </p:pic>
      <p:sp>
        <p:nvSpPr>
          <p:cNvPr id="6" name="Textfeld 5">
            <a:extLst>
              <a:ext uri="{FF2B5EF4-FFF2-40B4-BE49-F238E27FC236}">
                <a16:creationId xmlns:a16="http://schemas.microsoft.com/office/drawing/2014/main" id="{2BFBC466-190B-024C-8CD7-B9AA9F33A859}"/>
              </a:ext>
            </a:extLst>
          </p:cNvPr>
          <p:cNvSpPr txBox="1"/>
          <p:nvPr/>
        </p:nvSpPr>
        <p:spPr bwMode="auto">
          <a:xfrm>
            <a:off x="1043608" y="2852936"/>
            <a:ext cx="7128792" cy="3139321"/>
          </a:xfrm>
          <a:prstGeom prst="rect">
            <a:avLst/>
          </a:prstGeom>
          <a:noFill/>
        </p:spPr>
        <p:txBody>
          <a:bodyPr wrap="square" rtlCol="0">
            <a:spAutoFit/>
          </a:bodyPr>
          <a:lstStyle/>
          <a:p>
            <a:r>
              <a:rPr lang="de-DE" dirty="0"/>
              <a:t>Festzuschuss TK:	</a:t>
            </a:r>
            <a:r>
              <a:rPr lang="de-DE" dirty="0">
                <a:solidFill>
                  <a:srgbClr val="FF0000"/>
                </a:solidFill>
              </a:rPr>
              <a:t>3.2</a:t>
            </a:r>
            <a:r>
              <a:rPr lang="de-DE" dirty="0"/>
              <a:t>						</a:t>
            </a:r>
            <a:r>
              <a:rPr lang="de-DE" dirty="0">
                <a:solidFill>
                  <a:srgbClr val="FF0000"/>
                </a:solidFill>
              </a:rPr>
              <a:t>4.6 </a:t>
            </a:r>
          </a:p>
          <a:p>
            <a:r>
              <a:rPr lang="de-DE" dirty="0"/>
              <a:t>Verblendung		4.7						4.7</a:t>
            </a:r>
          </a:p>
          <a:p>
            <a:endParaRPr lang="de-DE" dirty="0">
              <a:solidFill>
                <a:srgbClr val="FF0000"/>
              </a:solidFill>
            </a:endParaRPr>
          </a:p>
          <a:p>
            <a:endParaRPr lang="de-DE" dirty="0">
              <a:solidFill>
                <a:srgbClr val="FF0000"/>
              </a:solidFill>
            </a:endParaRPr>
          </a:p>
          <a:p>
            <a:endParaRPr lang="de-DE" dirty="0">
              <a:solidFill>
                <a:srgbClr val="FF0000"/>
              </a:solidFill>
            </a:endParaRPr>
          </a:p>
          <a:p>
            <a:endParaRPr lang="de-DE" dirty="0">
              <a:solidFill>
                <a:srgbClr val="FF0000"/>
              </a:solidFill>
            </a:endParaRPr>
          </a:p>
          <a:p>
            <a:endParaRPr lang="de-DE" dirty="0">
              <a:solidFill>
                <a:srgbClr val="FF0000"/>
              </a:solidFill>
            </a:endParaRPr>
          </a:p>
          <a:p>
            <a:endParaRPr lang="de-DE" dirty="0">
              <a:solidFill>
                <a:srgbClr val="FF0000"/>
              </a:solidFill>
            </a:endParaRPr>
          </a:p>
          <a:p>
            <a:endParaRPr lang="de-DE" dirty="0">
              <a:solidFill>
                <a:srgbClr val="FF0000"/>
              </a:solidFill>
            </a:endParaRPr>
          </a:p>
          <a:p>
            <a:endParaRPr lang="de-DE" dirty="0">
              <a:solidFill>
                <a:srgbClr val="FF0000"/>
              </a:solidFill>
            </a:endParaRPr>
          </a:p>
          <a:p>
            <a:r>
              <a:rPr lang="de-DE" dirty="0"/>
              <a:t>BEMA:		91d							91d</a:t>
            </a:r>
          </a:p>
        </p:txBody>
      </p:sp>
    </p:spTree>
    <p:extLst>
      <p:ext uri="{BB962C8B-B14F-4D97-AF65-F5344CB8AC3E}">
        <p14:creationId xmlns:p14="http://schemas.microsoft.com/office/powerpoint/2010/main" val="351148872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title"/>
          </p:nvPr>
        </p:nvSpPr>
        <p:spPr bwMode="auto"/>
        <p:txBody>
          <a:bodyPr/>
          <a:lstStyle/>
          <a:p>
            <a:pPr>
              <a:defRPr/>
            </a:pPr>
            <a:r>
              <a:rPr lang="de-DE" dirty="0"/>
              <a:t>Patienten bei prothetischen Behandlungen begleiten: Abrechnung</a:t>
            </a:r>
          </a:p>
        </p:txBody>
      </p:sp>
      <p:sp>
        <p:nvSpPr>
          <p:cNvPr id="5" name="Inhaltsplatzhalter 2"/>
          <p:cNvSpPr>
            <a:spLocks noGrp="1"/>
          </p:cNvSpPr>
          <p:nvPr>
            <p:ph idx="1"/>
          </p:nvPr>
        </p:nvSpPr>
        <p:spPr bwMode="auto"/>
        <p:txBody>
          <a:bodyPr>
            <a:normAutofit fontScale="70000" lnSpcReduction="20000"/>
          </a:bodyPr>
          <a:lstStyle/>
          <a:p>
            <a:pPr marL="0" indent="0">
              <a:buNone/>
              <a:defRPr/>
            </a:pPr>
            <a:r>
              <a:rPr lang="de-DE" sz="2900" b="1" u="sng" dirty="0"/>
              <a:t>Abrechnung des Zahnersatzes nach Eingliederung:</a:t>
            </a:r>
          </a:p>
          <a:p>
            <a:pPr marL="0" indent="0">
              <a:buNone/>
              <a:defRPr/>
            </a:pPr>
            <a:endParaRPr lang="de-DE" sz="1900" b="1" u="sng" dirty="0"/>
          </a:p>
          <a:p>
            <a:pPr>
              <a:buFont typeface="Wingdings" pitchFamily="2" charset="2"/>
              <a:buChar char="ü"/>
              <a:defRPr/>
            </a:pPr>
            <a:r>
              <a:rPr lang="de-DE" sz="2300" dirty="0"/>
              <a:t>Nachträgliche Befunde müssen eingetragen werden</a:t>
            </a:r>
          </a:p>
          <a:p>
            <a:pPr marL="0" indent="0">
              <a:buNone/>
              <a:defRPr/>
            </a:pPr>
            <a:endParaRPr lang="de-DE" sz="2300" dirty="0"/>
          </a:p>
          <a:p>
            <a:pPr>
              <a:buFont typeface="Wingdings" pitchFamily="2" charset="2"/>
              <a:buChar char="ü"/>
              <a:defRPr/>
            </a:pPr>
            <a:r>
              <a:rPr lang="de-DE" sz="2300" dirty="0"/>
              <a:t>Tatsächliche Rechnungsbeträge </a:t>
            </a:r>
          </a:p>
          <a:p>
            <a:pPr marL="0" indent="0">
              <a:buNone/>
              <a:defRPr/>
            </a:pPr>
            <a:endParaRPr lang="de-DE" sz="2300" dirty="0"/>
          </a:p>
          <a:p>
            <a:pPr>
              <a:buFont typeface="Wingdings" pitchFamily="2" charset="2"/>
              <a:buChar char="ü"/>
              <a:defRPr/>
            </a:pPr>
            <a:r>
              <a:rPr lang="de-DE" sz="2300" dirty="0"/>
              <a:t>Eintragung des Eingliederungsdatums</a:t>
            </a:r>
          </a:p>
          <a:p>
            <a:pPr marL="0" indent="0">
              <a:buNone/>
              <a:defRPr/>
            </a:pPr>
            <a:endParaRPr lang="de-DE" sz="2300" dirty="0"/>
          </a:p>
          <a:p>
            <a:pPr>
              <a:buFont typeface="Wingdings" pitchFamily="2" charset="2"/>
              <a:buChar char="ü"/>
              <a:defRPr/>
            </a:pPr>
            <a:r>
              <a:rPr lang="de-DE" sz="2300" dirty="0"/>
              <a:t>Herstellungsort /- </a:t>
            </a:r>
            <a:r>
              <a:rPr lang="de-DE" sz="2300" dirty="0" err="1"/>
              <a:t>land</a:t>
            </a:r>
            <a:endParaRPr lang="de-DE" sz="2300" dirty="0"/>
          </a:p>
          <a:p>
            <a:pPr marL="0" indent="0">
              <a:buNone/>
              <a:defRPr/>
            </a:pPr>
            <a:endParaRPr lang="de-DE" sz="2300" dirty="0"/>
          </a:p>
          <a:p>
            <a:pPr marL="0" indent="0">
              <a:buNone/>
              <a:defRPr/>
            </a:pPr>
            <a:endParaRPr lang="de-DE" sz="2300" dirty="0"/>
          </a:p>
          <a:p>
            <a:pPr marL="0" indent="0">
              <a:buNone/>
              <a:defRPr/>
            </a:pPr>
            <a:endParaRPr lang="de-DE" sz="2300" dirty="0"/>
          </a:p>
          <a:p>
            <a:pPr marL="0" indent="0">
              <a:buNone/>
              <a:defRPr/>
            </a:pPr>
            <a:endParaRPr lang="de-DE" sz="2300" dirty="0"/>
          </a:p>
          <a:p>
            <a:pPr marL="0" indent="0">
              <a:buNone/>
              <a:defRPr/>
            </a:pPr>
            <a:endParaRPr lang="de-DE" sz="2300" dirty="0"/>
          </a:p>
          <a:p>
            <a:pPr marL="0" indent="0">
              <a:buNone/>
              <a:defRPr/>
            </a:pPr>
            <a:r>
              <a:rPr lang="de-DE" sz="2300" dirty="0"/>
              <a:t>HKP wird zur endgültigen Abrechnung wieder an GKV von Praxis gesendet</a:t>
            </a:r>
          </a:p>
          <a:p>
            <a:pPr>
              <a:buFont typeface="Wingdings" pitchFamily="2" charset="2"/>
              <a:buChar char="ü"/>
              <a:defRPr/>
            </a:pPr>
            <a:endParaRPr lang="de-DE" sz="1900" b="1" u="sng" dirty="0"/>
          </a:p>
          <a:p>
            <a:pPr marL="0" indent="0">
              <a:buNone/>
              <a:defRPr/>
            </a:pPr>
            <a:endParaRPr lang="de-DE" sz="1900" b="1" u="sng" dirty="0"/>
          </a:p>
          <a:p>
            <a:pPr marL="0" indent="0">
              <a:buNone/>
              <a:defRPr/>
            </a:pPr>
            <a:endParaRPr lang="de-DE" sz="2000" b="1" u="sng" dirty="0"/>
          </a:p>
          <a:p>
            <a:pPr marL="0" indent="0">
              <a:buNone/>
              <a:defRPr/>
            </a:pPr>
            <a:endParaRPr lang="de-DE" sz="2000" b="1" u="sng" dirty="0"/>
          </a:p>
          <a:p>
            <a:pPr marL="0" indent="0">
              <a:buNone/>
              <a:defRPr/>
            </a:pPr>
            <a:endParaRPr lang="de-DE" sz="2000" b="1" u="sng" dirty="0"/>
          </a:p>
          <a:p>
            <a:pPr marL="0" indent="0">
              <a:buNone/>
              <a:defRPr/>
            </a:pPr>
            <a:r>
              <a:rPr lang="de-DE" sz="1600" dirty="0"/>
              <a:t>, </a:t>
            </a:r>
          </a:p>
          <a:p>
            <a:pPr marL="0" indent="0">
              <a:buNone/>
              <a:defRPr/>
            </a:pPr>
            <a:endParaRPr lang="de-DE" sz="1600" dirty="0"/>
          </a:p>
        </p:txBody>
      </p:sp>
    </p:spTree>
    <p:extLst>
      <p:ext uri="{BB962C8B-B14F-4D97-AF65-F5344CB8AC3E}">
        <p14:creationId xmlns:p14="http://schemas.microsoft.com/office/powerpoint/2010/main" val="837170213"/>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2.xml><?xml version="1.0" encoding="utf-8"?>
<a:theme xmlns:a="http://schemas.openxmlformats.org/drawingml/2006/main" name="1_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majorFont>
      <a:minorFont>
        <a:latin typeface="Calibri"/>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spDef>
      <a:spPr bwMode="auto"/>
      <a:bodyPr/>
      <a:lstStyle/>
      <a:style>
        <a:lnRef idx="1">
          <a:schemeClr val="accent1"/>
        </a:lnRef>
        <a:fillRef idx="3">
          <a:schemeClr val="accent1"/>
        </a:fillRef>
        <a:effectRef idx="2">
          <a:schemeClr val="accent1"/>
        </a:effectRef>
        <a:fontRef idx="minor">
          <a:schemeClr val="lt1"/>
        </a:fontRef>
      </a:style>
    </a:spDef>
    <a:lnDef>
      <a:spPr bwMode="auto"/>
      <a:bodyPr/>
      <a:lstStyle/>
      <a:style>
        <a:lnRef idx="2">
          <a:schemeClr val="accent1"/>
        </a:lnRef>
        <a:fillRef idx="0">
          <a:schemeClr val="accent1"/>
        </a:fillRef>
        <a:effectRef idx="1">
          <a:schemeClr val="accent1"/>
        </a:effectRef>
        <a:fontRef idx="minor">
          <a:schemeClr val="tx1"/>
        </a:fontRef>
      </a:style>
    </a:lnDef>
    <a:txDef>
      <a:spPr bwMode="auto">
        <a:prstGeom prst="rect">
          <a:avLst/>
        </a:prstGeom>
        <a:noFill/>
      </a:spPr>
      <a:bodyPr/>
      <a:lstStyle/>
    </a:txDef>
  </a:objectDefaults>
  <a:extraClrScheme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Office-Design</Template>
  <TotalTime>0</TotalTime>
  <Words>8277</Words>
  <Application>Microsoft Office PowerPoint</Application>
  <DocSecurity>0</DocSecurity>
  <PresentationFormat>Bildschirmpräsentation (4:3)</PresentationFormat>
  <Paragraphs>1907</Paragraphs>
  <Slides>127</Slides>
  <Notes>0</Notes>
  <HiddenSlides>0</HiddenSlides>
  <MMClips>0</MMClips>
  <ScaleCrop>false</ScaleCrop>
  <HeadingPairs>
    <vt:vector size="6" baseType="variant">
      <vt:variant>
        <vt:lpstr>Verwendete Schriftarten</vt:lpstr>
      </vt:variant>
      <vt:variant>
        <vt:i4>3</vt:i4>
      </vt:variant>
      <vt:variant>
        <vt:lpstr>Design</vt:lpstr>
      </vt:variant>
      <vt:variant>
        <vt:i4>2</vt:i4>
      </vt:variant>
      <vt:variant>
        <vt:lpstr>Folientitel</vt:lpstr>
      </vt:variant>
      <vt:variant>
        <vt:i4>127</vt:i4>
      </vt:variant>
    </vt:vector>
  </HeadingPairs>
  <TitlesOfParts>
    <vt:vector size="132" baseType="lpstr">
      <vt:lpstr>Arial</vt:lpstr>
      <vt:lpstr>Calibri</vt:lpstr>
      <vt:lpstr>Wingdings</vt:lpstr>
      <vt:lpstr>Office-Design</vt:lpstr>
      <vt:lpstr>1_Office-Design</vt:lpstr>
      <vt:lpstr>Patienten bei prothetischen Behandlungen begleiten</vt:lpstr>
      <vt:lpstr>Urheberrecht</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Headline, 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lpstr>Patienten bei prothetischen Behandlungen begleiten: Abrechnung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Headline, Arial – 24pt</dc:title>
  <dc:subject/>
  <dc:creator>Oliver Renner</dc:creator>
  <cp:keywords/>
  <dc:description/>
  <cp:lastModifiedBy>Voges, Christopher</cp:lastModifiedBy>
  <cp:revision>239</cp:revision>
  <dcterms:created xsi:type="dcterms:W3CDTF">2022-11-03T09:32:42Z</dcterms:created>
  <dcterms:modified xsi:type="dcterms:W3CDTF">2026-09-21T06:12:49Z</dcterms:modified>
  <cp:category/>
  <dc:identifier/>
  <cp:contentStatus/>
  <dc:language/>
  <cp:version/>
</cp:coreProperties>
</file>