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notesSlides/notesSlide10.xml" ContentType="application/vnd.openxmlformats-officedocument.presentationml.notesSlide+xml"/>
  <Override PartName="/ppt/tags/tag2.xml" ContentType="application/vnd.openxmlformats-officedocument.presentationml.tags+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212"/>
  </p:notesMasterIdLst>
  <p:handoutMasterIdLst>
    <p:handoutMasterId r:id="rId213"/>
  </p:handoutMasterIdLst>
  <p:sldIdLst>
    <p:sldId id="260" r:id="rId3"/>
    <p:sldId id="337" r:id="rId4"/>
    <p:sldId id="267" r:id="rId5"/>
    <p:sldId id="540" r:id="rId6"/>
    <p:sldId id="261" r:id="rId7"/>
    <p:sldId id="262" r:id="rId8"/>
    <p:sldId id="263" r:id="rId9"/>
    <p:sldId id="264" r:id="rId10"/>
    <p:sldId id="265" r:id="rId11"/>
    <p:sldId id="396" r:id="rId12"/>
    <p:sldId id="364" r:id="rId13"/>
    <p:sldId id="409" r:id="rId14"/>
    <p:sldId id="410" r:id="rId15"/>
    <p:sldId id="411" r:id="rId16"/>
    <p:sldId id="412" r:id="rId17"/>
    <p:sldId id="413" r:id="rId18"/>
    <p:sldId id="419" r:id="rId19"/>
    <p:sldId id="546" r:id="rId20"/>
    <p:sldId id="541" r:id="rId21"/>
    <p:sldId id="398" r:id="rId22"/>
    <p:sldId id="268" r:id="rId23"/>
    <p:sldId id="269" r:id="rId24"/>
    <p:sldId id="270" r:id="rId25"/>
    <p:sldId id="404" r:id="rId26"/>
    <p:sldId id="405" r:id="rId27"/>
    <p:sldId id="501" r:id="rId28"/>
    <p:sldId id="406" r:id="rId29"/>
    <p:sldId id="407" r:id="rId30"/>
    <p:sldId id="401" r:id="rId31"/>
    <p:sldId id="408" r:id="rId32"/>
    <p:sldId id="271" r:id="rId33"/>
    <p:sldId id="367" r:id="rId34"/>
    <p:sldId id="420" r:id="rId35"/>
    <p:sldId id="368" r:id="rId36"/>
    <p:sldId id="547" r:id="rId37"/>
    <p:sldId id="369" r:id="rId38"/>
    <p:sldId id="548" r:id="rId39"/>
    <p:sldId id="370" r:id="rId40"/>
    <p:sldId id="550" r:id="rId41"/>
    <p:sldId id="392" r:id="rId42"/>
    <p:sldId id="421" r:id="rId43"/>
    <p:sldId id="549" r:id="rId44"/>
    <p:sldId id="389" r:id="rId45"/>
    <p:sldId id="393" r:id="rId46"/>
    <p:sldId id="422" r:id="rId47"/>
    <p:sldId id="551" r:id="rId48"/>
    <p:sldId id="552" r:id="rId49"/>
    <p:sldId id="394" r:id="rId50"/>
    <p:sldId id="423" r:id="rId51"/>
    <p:sldId id="365" r:id="rId52"/>
    <p:sldId id="379" r:id="rId53"/>
    <p:sldId id="446" r:id="rId54"/>
    <p:sldId id="380" r:id="rId55"/>
    <p:sldId id="378" r:id="rId56"/>
    <p:sldId id="381" r:id="rId57"/>
    <p:sldId id="377" r:id="rId58"/>
    <p:sldId id="459" r:id="rId59"/>
    <p:sldId id="382" r:id="rId60"/>
    <p:sldId id="457" r:id="rId61"/>
    <p:sldId id="463" r:id="rId62"/>
    <p:sldId id="462" r:id="rId63"/>
    <p:sldId id="461" r:id="rId64"/>
    <p:sldId id="460" r:id="rId65"/>
    <p:sldId id="464" r:id="rId66"/>
    <p:sldId id="458" r:id="rId67"/>
    <p:sldId id="465" r:id="rId68"/>
    <p:sldId id="466" r:id="rId69"/>
    <p:sldId id="574" r:id="rId70"/>
    <p:sldId id="467" r:id="rId71"/>
    <p:sldId id="468" r:id="rId72"/>
    <p:sldId id="473" r:id="rId73"/>
    <p:sldId id="470" r:id="rId74"/>
    <p:sldId id="474" r:id="rId75"/>
    <p:sldId id="476" r:id="rId76"/>
    <p:sldId id="553" r:id="rId77"/>
    <p:sldId id="471" r:id="rId78"/>
    <p:sldId id="478" r:id="rId79"/>
    <p:sldId id="472" r:id="rId80"/>
    <p:sldId id="479" r:id="rId81"/>
    <p:sldId id="572" r:id="rId82"/>
    <p:sldId id="573" r:id="rId83"/>
    <p:sldId id="475" r:id="rId84"/>
    <p:sldId id="481" r:id="rId85"/>
    <p:sldId id="554" r:id="rId86"/>
    <p:sldId id="454" r:id="rId87"/>
    <p:sldId id="477" r:id="rId88"/>
    <p:sldId id="491" r:id="rId89"/>
    <p:sldId id="449" r:id="rId90"/>
    <p:sldId id="376" r:id="rId91"/>
    <p:sldId id="492" r:id="rId92"/>
    <p:sldId id="386" r:id="rId93"/>
    <p:sldId id="493" r:id="rId94"/>
    <p:sldId id="494" r:id="rId95"/>
    <p:sldId id="495" r:id="rId96"/>
    <p:sldId id="496" r:id="rId97"/>
    <p:sldId id="497" r:id="rId98"/>
    <p:sldId id="485" r:id="rId99"/>
    <p:sldId id="488" r:id="rId100"/>
    <p:sldId id="489" r:id="rId101"/>
    <p:sldId id="490" r:id="rId102"/>
    <p:sldId id="555" r:id="rId103"/>
    <p:sldId id="427" r:id="rId104"/>
    <p:sldId id="556" r:id="rId105"/>
    <p:sldId id="557" r:id="rId106"/>
    <p:sldId id="502" r:id="rId107"/>
    <p:sldId id="357" r:id="rId108"/>
    <p:sldId id="356" r:id="rId109"/>
    <p:sldId id="500" r:id="rId110"/>
    <p:sldId id="503" r:id="rId111"/>
    <p:sldId id="504" r:id="rId112"/>
    <p:sldId id="505" r:id="rId113"/>
    <p:sldId id="506" r:id="rId114"/>
    <p:sldId id="507" r:id="rId115"/>
    <p:sldId id="508" r:id="rId116"/>
    <p:sldId id="352" r:id="rId117"/>
    <p:sldId id="351" r:id="rId118"/>
    <p:sldId id="498" r:id="rId119"/>
    <p:sldId id="414" r:id="rId120"/>
    <p:sldId id="415" r:id="rId121"/>
    <p:sldId id="416" r:id="rId122"/>
    <p:sldId id="509" r:id="rId123"/>
    <p:sldId id="510" r:id="rId124"/>
    <p:sldId id="511" r:id="rId125"/>
    <p:sldId id="512" r:id="rId126"/>
    <p:sldId id="513" r:id="rId127"/>
    <p:sldId id="514" r:id="rId128"/>
    <p:sldId id="515" r:id="rId129"/>
    <p:sldId id="516" r:id="rId130"/>
    <p:sldId id="542" r:id="rId131"/>
    <p:sldId id="313" r:id="rId132"/>
    <p:sldId id="317" r:id="rId133"/>
    <p:sldId id="318" r:id="rId134"/>
    <p:sldId id="319" r:id="rId135"/>
    <p:sldId id="326" r:id="rId136"/>
    <p:sldId id="324" r:id="rId137"/>
    <p:sldId id="499" r:id="rId138"/>
    <p:sldId id="325" r:id="rId139"/>
    <p:sldId id="322" r:id="rId140"/>
    <p:sldId id="278" r:id="rId141"/>
    <p:sldId id="558" r:id="rId142"/>
    <p:sldId id="327" r:id="rId143"/>
    <p:sldId id="328" r:id="rId144"/>
    <p:sldId id="559" r:id="rId145"/>
    <p:sldId id="560" r:id="rId146"/>
    <p:sldId id="330" r:id="rId147"/>
    <p:sldId id="561" r:id="rId148"/>
    <p:sldId id="562" r:id="rId149"/>
    <p:sldId id="332" r:id="rId150"/>
    <p:sldId id="563" r:id="rId151"/>
    <p:sldId id="564" r:id="rId152"/>
    <p:sldId id="333" r:id="rId153"/>
    <p:sldId id="338" r:id="rId154"/>
    <p:sldId id="310" r:id="rId155"/>
    <p:sldId id="362" r:id="rId156"/>
    <p:sldId id="363" r:id="rId157"/>
    <p:sldId id="311" r:id="rId158"/>
    <p:sldId id="339" r:id="rId159"/>
    <p:sldId id="340" r:id="rId160"/>
    <p:sldId id="341" r:id="rId161"/>
    <p:sldId id="342" r:id="rId162"/>
    <p:sldId id="277" r:id="rId163"/>
    <p:sldId id="276" r:id="rId164"/>
    <p:sldId id="482" r:id="rId165"/>
    <p:sldId id="543" r:id="rId166"/>
    <p:sldId id="483" r:id="rId167"/>
    <p:sldId id="522" r:id="rId168"/>
    <p:sldId id="484" r:id="rId169"/>
    <p:sldId id="517" r:id="rId170"/>
    <p:sldId id="518" r:id="rId171"/>
    <p:sldId id="519" r:id="rId172"/>
    <p:sldId id="521" r:id="rId173"/>
    <p:sldId id="524" r:id="rId174"/>
    <p:sldId id="525" r:id="rId175"/>
    <p:sldId id="520" r:id="rId176"/>
    <p:sldId id="566" r:id="rId177"/>
    <p:sldId id="565" r:id="rId178"/>
    <p:sldId id="567" r:id="rId179"/>
    <p:sldId id="568" r:id="rId180"/>
    <p:sldId id="569" r:id="rId181"/>
    <p:sldId id="570" r:id="rId182"/>
    <p:sldId id="523" r:id="rId183"/>
    <p:sldId id="343" r:id="rId184"/>
    <p:sldId id="344" r:id="rId185"/>
    <p:sldId id="345" r:id="rId186"/>
    <p:sldId id="290" r:id="rId187"/>
    <p:sldId id="289" r:id="rId188"/>
    <p:sldId id="288" r:id="rId189"/>
    <p:sldId id="287" r:id="rId190"/>
    <p:sldId id="286" r:id="rId191"/>
    <p:sldId id="285" r:id="rId192"/>
    <p:sldId id="284" r:id="rId193"/>
    <p:sldId id="534" r:id="rId194"/>
    <p:sldId id="535" r:id="rId195"/>
    <p:sldId id="544" r:id="rId196"/>
    <p:sldId id="536" r:id="rId197"/>
    <p:sldId id="571" r:id="rId198"/>
    <p:sldId id="537" r:id="rId199"/>
    <p:sldId id="545" r:id="rId200"/>
    <p:sldId id="538" r:id="rId201"/>
    <p:sldId id="299" r:id="rId202"/>
    <p:sldId id="529" r:id="rId203"/>
    <p:sldId id="528" r:id="rId204"/>
    <p:sldId id="527" r:id="rId205"/>
    <p:sldId id="526" r:id="rId206"/>
    <p:sldId id="530" r:id="rId207"/>
    <p:sldId id="533" r:id="rId208"/>
    <p:sldId id="532" r:id="rId209"/>
    <p:sldId id="539" r:id="rId210"/>
    <p:sldId id="531" r:id="rId211"/>
  </p:sldIdLst>
  <p:sldSz cx="9144000" cy="6858000" type="screen4x3"/>
  <p:notesSz cx="6858000" cy="9144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8">
          <p15:clr>
            <a:srgbClr val="A4A3A4"/>
          </p15:clr>
        </p15:guide>
        <p15:guide id="2" pos="555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20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23234" autoAdjust="0"/>
    <p:restoredTop sz="94573" autoAdjust="0"/>
  </p:normalViewPr>
  <p:slideViewPr>
    <p:cSldViewPr snapToGrid="0" snapToObjects="1">
      <p:cViewPr varScale="1">
        <p:scale>
          <a:sx n="121" d="100"/>
          <a:sy n="121" d="100"/>
        </p:scale>
        <p:origin x="888" y="96"/>
      </p:cViewPr>
      <p:guideLst>
        <p:guide orient="horz" pos="368"/>
        <p:guide pos="5557"/>
      </p:guideLst>
    </p:cSldViewPr>
  </p:slideViewPr>
  <p:notesTextViewPr>
    <p:cViewPr>
      <p:scale>
        <a:sx n="100" d="100"/>
        <a:sy n="100" d="100"/>
      </p:scale>
      <p:origin x="0" y="0"/>
    </p:cViewPr>
  </p:notesTextViewPr>
  <p:sorterViewPr>
    <p:cViewPr>
      <p:scale>
        <a:sx n="160" d="100"/>
        <a:sy n="160" d="100"/>
      </p:scale>
      <p:origin x="0" y="9286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91" Type="http://schemas.openxmlformats.org/officeDocument/2006/relationships/slide" Target="slides/slide189.xml"/><Relationship Id="rId205" Type="http://schemas.openxmlformats.org/officeDocument/2006/relationships/slide" Target="slides/slide203.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60" Type="http://schemas.openxmlformats.org/officeDocument/2006/relationships/slide" Target="slides/slide158.xml"/><Relationship Id="rId165" Type="http://schemas.openxmlformats.org/officeDocument/2006/relationships/slide" Target="slides/slide163.xml"/><Relationship Id="rId181" Type="http://schemas.openxmlformats.org/officeDocument/2006/relationships/slide" Target="slides/slide179.xml"/><Relationship Id="rId186" Type="http://schemas.openxmlformats.org/officeDocument/2006/relationships/slide" Target="slides/slide184.xml"/><Relationship Id="rId216" Type="http://schemas.openxmlformats.org/officeDocument/2006/relationships/theme" Target="theme/theme1.xml"/><Relationship Id="rId211" Type="http://schemas.openxmlformats.org/officeDocument/2006/relationships/slide" Target="slides/slide209.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slide" Target="slides/slide148.xml"/><Relationship Id="rId155" Type="http://schemas.openxmlformats.org/officeDocument/2006/relationships/slide" Target="slides/slide153.xml"/><Relationship Id="rId171" Type="http://schemas.openxmlformats.org/officeDocument/2006/relationships/slide" Target="slides/slide169.xml"/><Relationship Id="rId176" Type="http://schemas.openxmlformats.org/officeDocument/2006/relationships/slide" Target="slides/slide174.xml"/><Relationship Id="rId192" Type="http://schemas.openxmlformats.org/officeDocument/2006/relationships/slide" Target="slides/slide190.xml"/><Relationship Id="rId197" Type="http://schemas.openxmlformats.org/officeDocument/2006/relationships/slide" Target="slides/slide195.xml"/><Relationship Id="rId206" Type="http://schemas.openxmlformats.org/officeDocument/2006/relationships/slide" Target="slides/slide204.xml"/><Relationship Id="rId201" Type="http://schemas.openxmlformats.org/officeDocument/2006/relationships/slide" Target="slides/slide199.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61" Type="http://schemas.openxmlformats.org/officeDocument/2006/relationships/slide" Target="slides/slide159.xml"/><Relationship Id="rId166" Type="http://schemas.openxmlformats.org/officeDocument/2006/relationships/slide" Target="slides/slide164.xml"/><Relationship Id="rId182" Type="http://schemas.openxmlformats.org/officeDocument/2006/relationships/slide" Target="slides/slide180.xml"/><Relationship Id="rId187" Type="http://schemas.openxmlformats.org/officeDocument/2006/relationships/slide" Target="slides/slide185.xml"/><Relationship Id="rId217"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212" Type="http://schemas.openxmlformats.org/officeDocument/2006/relationships/notesMaster" Target="notesMasters/notesMaster1.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slide" Target="slides/slide154.xml"/><Relationship Id="rId177" Type="http://schemas.openxmlformats.org/officeDocument/2006/relationships/slide" Target="slides/slide175.xml"/><Relationship Id="rId198" Type="http://schemas.openxmlformats.org/officeDocument/2006/relationships/slide" Target="slides/slide196.xml"/><Relationship Id="rId172" Type="http://schemas.openxmlformats.org/officeDocument/2006/relationships/slide" Target="slides/slide170.xml"/><Relationship Id="rId193" Type="http://schemas.openxmlformats.org/officeDocument/2006/relationships/slide" Target="slides/slide191.xml"/><Relationship Id="rId202" Type="http://schemas.openxmlformats.org/officeDocument/2006/relationships/slide" Target="slides/slide200.xml"/><Relationship Id="rId207" Type="http://schemas.openxmlformats.org/officeDocument/2006/relationships/slide" Target="slides/slide205.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slide" Target="slides/slide186.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183" Type="http://schemas.openxmlformats.org/officeDocument/2006/relationships/slide" Target="slides/slide181.xml"/><Relationship Id="rId213" Type="http://schemas.openxmlformats.org/officeDocument/2006/relationships/handoutMaster" Target="handoutMasters/handoutMaster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slide" Target="slides/slide171.xml"/><Relationship Id="rId194" Type="http://schemas.openxmlformats.org/officeDocument/2006/relationships/slide" Target="slides/slide192.xml"/><Relationship Id="rId199" Type="http://schemas.openxmlformats.org/officeDocument/2006/relationships/slide" Target="slides/slide197.xml"/><Relationship Id="rId203" Type="http://schemas.openxmlformats.org/officeDocument/2006/relationships/slide" Target="slides/slide201.xml"/><Relationship Id="rId208" Type="http://schemas.openxmlformats.org/officeDocument/2006/relationships/slide" Target="slides/slide206.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189" Type="http://schemas.openxmlformats.org/officeDocument/2006/relationships/slide" Target="slides/slide187.xml"/><Relationship Id="rId3" Type="http://schemas.openxmlformats.org/officeDocument/2006/relationships/slide" Target="slides/slide1.xml"/><Relationship Id="rId214" Type="http://schemas.openxmlformats.org/officeDocument/2006/relationships/presProps" Target="presProps.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95" Type="http://schemas.openxmlformats.org/officeDocument/2006/relationships/slide" Target="slides/slide193.xml"/><Relationship Id="rId209" Type="http://schemas.openxmlformats.org/officeDocument/2006/relationships/slide" Target="slides/slide207.xml"/><Relationship Id="rId190" Type="http://schemas.openxmlformats.org/officeDocument/2006/relationships/slide" Target="slides/slide188.xml"/><Relationship Id="rId204" Type="http://schemas.openxmlformats.org/officeDocument/2006/relationships/slide" Target="slides/slide202.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slide" Target="slides/slide183.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10" Type="http://schemas.openxmlformats.org/officeDocument/2006/relationships/slide" Target="slides/slide208.xml"/><Relationship Id="rId215" Type="http://schemas.openxmlformats.org/officeDocument/2006/relationships/viewProps" Target="viewProps.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96" Type="http://schemas.openxmlformats.org/officeDocument/2006/relationships/slide" Target="slides/slide194.xml"/><Relationship Id="rId200" Type="http://schemas.openxmlformats.org/officeDocument/2006/relationships/slide" Target="slides/slide198.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9B1D8A4-50E5-D442-B6C5-74EB957EC415}" type="datetimeFigureOut">
              <a:rPr lang="de-DE" smtClean="0"/>
              <a:t>21.09.2026</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6CBE022-FF79-904A-9A24-012999B08067}" type="slidenum">
              <a:rPr lang="de-DE" smtClean="0"/>
              <a:t>‹Nr.›</a:t>
            </a:fld>
            <a:endParaRPr lang="de-DE"/>
          </a:p>
        </p:txBody>
      </p:sp>
    </p:spTree>
    <p:extLst>
      <p:ext uri="{BB962C8B-B14F-4D97-AF65-F5344CB8AC3E}">
        <p14:creationId xmlns:p14="http://schemas.microsoft.com/office/powerpoint/2010/main" val="41652272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4357F2-B425-499D-9ABA-2B65C99D34A6}" type="datetimeFigureOut">
              <a:rPr lang="de-DE" smtClean="0"/>
              <a:t>21.09.2026</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3A7CE0-A63D-4B90-93C3-F2FE8F6EF70E}" type="slidenum">
              <a:rPr lang="de-DE" smtClean="0"/>
              <a:t>‹Nr.›</a:t>
            </a:fld>
            <a:endParaRPr lang="de-DE"/>
          </a:p>
        </p:txBody>
      </p:sp>
    </p:spTree>
    <p:extLst>
      <p:ext uri="{BB962C8B-B14F-4D97-AF65-F5344CB8AC3E}">
        <p14:creationId xmlns:p14="http://schemas.microsoft.com/office/powerpoint/2010/main" val="2159070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832CADB-8B72-4402-BC3E-23F293D2E4D6}" type="slidenum">
              <a:rPr lang="de-DE" smtClean="0"/>
              <a:t>11</a:t>
            </a:fld>
            <a:endParaRPr lang="de-DE"/>
          </a:p>
        </p:txBody>
      </p:sp>
    </p:spTree>
    <p:extLst>
      <p:ext uri="{BB962C8B-B14F-4D97-AF65-F5344CB8AC3E}">
        <p14:creationId xmlns:p14="http://schemas.microsoft.com/office/powerpoint/2010/main" val="30662998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832CADB-8B72-4402-BC3E-23F293D2E4D6}" type="slidenum">
              <a:rPr lang="de-DE" smtClean="0"/>
              <a:t>34</a:t>
            </a:fld>
            <a:endParaRPr lang="de-DE"/>
          </a:p>
        </p:txBody>
      </p:sp>
    </p:spTree>
    <p:extLst>
      <p:ext uri="{BB962C8B-B14F-4D97-AF65-F5344CB8AC3E}">
        <p14:creationId xmlns:p14="http://schemas.microsoft.com/office/powerpoint/2010/main" val="1919630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832CADB-8B72-4402-BC3E-23F293D2E4D6}" type="slidenum">
              <a:rPr lang="de-DE" smtClean="0"/>
              <a:t>36</a:t>
            </a:fld>
            <a:endParaRPr lang="de-DE"/>
          </a:p>
        </p:txBody>
      </p:sp>
    </p:spTree>
    <p:extLst>
      <p:ext uri="{BB962C8B-B14F-4D97-AF65-F5344CB8AC3E}">
        <p14:creationId xmlns:p14="http://schemas.microsoft.com/office/powerpoint/2010/main" val="2625724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5"/>
          </p:nvPr>
        </p:nvSpPr>
        <p:spPr/>
        <p:txBody>
          <a:bodyPr/>
          <a:lstStyle/>
          <a:p>
            <a:fld id="{C832CADB-8B72-4402-BC3E-23F293D2E4D6}" type="slidenum">
              <a:rPr lang="de-DE" smtClean="0"/>
              <a:t>38</a:t>
            </a:fld>
            <a:endParaRPr lang="de-DE"/>
          </a:p>
        </p:txBody>
      </p:sp>
    </p:spTree>
    <p:extLst>
      <p:ext uri="{BB962C8B-B14F-4D97-AF65-F5344CB8AC3E}">
        <p14:creationId xmlns:p14="http://schemas.microsoft.com/office/powerpoint/2010/main" val="3781179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Folienbildplatzhalter 1">
            <a:extLst>
              <a:ext uri="{FF2B5EF4-FFF2-40B4-BE49-F238E27FC236}">
                <a16:creationId xmlns:a16="http://schemas.microsoft.com/office/drawing/2014/main" id="{3F275796-F47C-4FC4-BC29-D0537743460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izenplatzhalter 2">
            <a:extLst>
              <a:ext uri="{FF2B5EF4-FFF2-40B4-BE49-F238E27FC236}">
                <a16:creationId xmlns:a16="http://schemas.microsoft.com/office/drawing/2014/main" id="{345A8FD1-339A-4FC3-A82F-01FA3555805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p>
        </p:txBody>
      </p:sp>
    </p:spTree>
    <p:extLst>
      <p:ext uri="{BB962C8B-B14F-4D97-AF65-F5344CB8AC3E}">
        <p14:creationId xmlns:p14="http://schemas.microsoft.com/office/powerpoint/2010/main" val="3446041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Folienbildplatzhalter 1">
            <a:extLst>
              <a:ext uri="{FF2B5EF4-FFF2-40B4-BE49-F238E27FC236}">
                <a16:creationId xmlns:a16="http://schemas.microsoft.com/office/drawing/2014/main" id="{3F275796-F47C-4FC4-BC29-D0537743460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izenplatzhalter 2">
            <a:extLst>
              <a:ext uri="{FF2B5EF4-FFF2-40B4-BE49-F238E27FC236}">
                <a16:creationId xmlns:a16="http://schemas.microsoft.com/office/drawing/2014/main" id="{345A8FD1-339A-4FC3-A82F-01FA3555805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p>
        </p:txBody>
      </p:sp>
    </p:spTree>
    <p:extLst>
      <p:ext uri="{BB962C8B-B14F-4D97-AF65-F5344CB8AC3E}">
        <p14:creationId xmlns:p14="http://schemas.microsoft.com/office/powerpoint/2010/main" val="8373009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Folienbildplatzhalter 1">
            <a:extLst>
              <a:ext uri="{FF2B5EF4-FFF2-40B4-BE49-F238E27FC236}">
                <a16:creationId xmlns:a16="http://schemas.microsoft.com/office/drawing/2014/main" id="{3F275796-F47C-4FC4-BC29-D0537743460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izenplatzhalter 2">
            <a:extLst>
              <a:ext uri="{FF2B5EF4-FFF2-40B4-BE49-F238E27FC236}">
                <a16:creationId xmlns:a16="http://schemas.microsoft.com/office/drawing/2014/main" id="{345A8FD1-339A-4FC3-A82F-01FA3555805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altLang="de-DE" dirty="0"/>
          </a:p>
        </p:txBody>
      </p:sp>
    </p:spTree>
    <p:extLst>
      <p:ext uri="{BB962C8B-B14F-4D97-AF65-F5344CB8AC3E}">
        <p14:creationId xmlns:p14="http://schemas.microsoft.com/office/powerpoint/2010/main" val="1064967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Folienbildplatzhalter 1">
            <a:extLst>
              <a:ext uri="{FF2B5EF4-FFF2-40B4-BE49-F238E27FC236}">
                <a16:creationId xmlns:a16="http://schemas.microsoft.com/office/drawing/2014/main" id="{B953087E-5CB0-4BCD-A11D-4F4694489FD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izenplatzhalter 2">
            <a:extLst>
              <a:ext uri="{FF2B5EF4-FFF2-40B4-BE49-F238E27FC236}">
                <a16:creationId xmlns:a16="http://schemas.microsoft.com/office/drawing/2014/main" id="{0B7829D2-CEA1-4824-BA46-CDF99500488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sz="1200" kern="1200" dirty="0">
                <a:solidFill>
                  <a:schemeClr val="tx1"/>
                </a:solidFill>
                <a:effectLst/>
                <a:latin typeface="+mn-lt"/>
                <a:ea typeface="+mn-ea"/>
                <a:cs typeface="+mn-cs"/>
              </a:rPr>
              <a:t>Hier sehen Sie eine Übersicht über RDA-Werte von kommerziell erhältlichen Zahnpasten.</a:t>
            </a:r>
            <a:endParaRPr lang="de-DE" altLang="de-DE" dirty="0"/>
          </a:p>
        </p:txBody>
      </p:sp>
    </p:spTree>
    <p:extLst>
      <p:ext uri="{BB962C8B-B14F-4D97-AF65-F5344CB8AC3E}">
        <p14:creationId xmlns:p14="http://schemas.microsoft.com/office/powerpoint/2010/main" val="157057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2619F92-D5F3-4D38-BC23-CBD06AFFBB29}" type="slidenum">
              <a:rPr lang="de-DE" smtClean="0"/>
              <a:t>101</a:t>
            </a:fld>
            <a:endParaRPr lang="de-DE"/>
          </a:p>
        </p:txBody>
      </p:sp>
    </p:spTree>
    <p:extLst>
      <p:ext uri="{BB962C8B-B14F-4D97-AF65-F5344CB8AC3E}">
        <p14:creationId xmlns:p14="http://schemas.microsoft.com/office/powerpoint/2010/main" val="14308002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2619F92-D5F3-4D38-BC23-CBD06AFFBB29}" type="slidenum">
              <a:rPr lang="de-DE" smtClean="0"/>
              <a:t>102</a:t>
            </a:fld>
            <a:endParaRPr lang="de-DE"/>
          </a:p>
        </p:txBody>
      </p:sp>
    </p:spTree>
    <p:extLst>
      <p:ext uri="{BB962C8B-B14F-4D97-AF65-F5344CB8AC3E}">
        <p14:creationId xmlns:p14="http://schemas.microsoft.com/office/powerpoint/2010/main" val="2855972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2619F92-D5F3-4D38-BC23-CBD06AFFBB29}" type="slidenum">
              <a:rPr lang="de-DE" smtClean="0"/>
              <a:t>103</a:t>
            </a:fld>
            <a:endParaRPr lang="de-DE"/>
          </a:p>
        </p:txBody>
      </p:sp>
    </p:spTree>
    <p:extLst>
      <p:ext uri="{BB962C8B-B14F-4D97-AF65-F5344CB8AC3E}">
        <p14:creationId xmlns:p14="http://schemas.microsoft.com/office/powerpoint/2010/main" val="28559723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7" name="Bild 6" descr="Vorlage-2.pn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661348"/>
            <a:ext cx="9158400" cy="5204836"/>
          </a:xfrm>
          <a:prstGeom prst="rect">
            <a:avLst/>
          </a:prstGeom>
        </p:spPr>
      </p:pic>
      <p:sp>
        <p:nvSpPr>
          <p:cNvPr id="3" name="Untertitel 2"/>
          <p:cNvSpPr>
            <a:spLocks noGrp="1"/>
          </p:cNvSpPr>
          <p:nvPr>
            <p:ph type="subTitle" idx="1"/>
          </p:nvPr>
        </p:nvSpPr>
        <p:spPr>
          <a:xfrm>
            <a:off x="850900" y="4182533"/>
            <a:ext cx="8293100" cy="2078568"/>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sp>
        <p:nvSpPr>
          <p:cNvPr id="11" name="Titelplatzhalter 1"/>
          <p:cNvSpPr>
            <a:spLocks noGrp="1"/>
          </p:cNvSpPr>
          <p:nvPr>
            <p:ph type="title"/>
          </p:nvPr>
        </p:nvSpPr>
        <p:spPr>
          <a:xfrm>
            <a:off x="850900" y="156104"/>
            <a:ext cx="6608233" cy="1143000"/>
          </a:xfrm>
          <a:prstGeom prst="rect">
            <a:avLst/>
          </a:prstGeom>
        </p:spPr>
        <p:txBody>
          <a:bodyPr vert="horz" lIns="91440" tIns="45720" rIns="91440" bIns="45720" rtlCol="0" anchor="ctr">
            <a:normAutofit/>
          </a:bodyPr>
          <a:lstStyle/>
          <a:p>
            <a:r>
              <a:rPr lang="de-DE" dirty="0"/>
              <a:t>Mastertitelformat bearbeiten</a:t>
            </a:r>
          </a:p>
        </p:txBody>
      </p:sp>
    </p:spTree>
    <p:extLst>
      <p:ext uri="{BB962C8B-B14F-4D97-AF65-F5344CB8AC3E}">
        <p14:creationId xmlns:p14="http://schemas.microsoft.com/office/powerpoint/2010/main" val="3210886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503336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normAutofit/>
          </a:bodyPr>
          <a:lstStyle>
            <a:lvl1pPr algn="l">
              <a:defRPr sz="3600" b="0" cap="all"/>
            </a:lvl1pPr>
          </a:lstStyle>
          <a:p>
            <a:r>
              <a:rPr lang="de-DE" dirty="0"/>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Tree>
    <p:extLst>
      <p:ext uri="{BB962C8B-B14F-4D97-AF65-F5344CB8AC3E}">
        <p14:creationId xmlns:p14="http://schemas.microsoft.com/office/powerpoint/2010/main" val="284758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457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4648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915555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854994"/>
            <a:ext cx="4040188"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4" name="Inhaltsplatzhalter 3"/>
          <p:cNvSpPr>
            <a:spLocks noGrp="1"/>
          </p:cNvSpPr>
          <p:nvPr>
            <p:ph sz="half" idx="2"/>
          </p:nvPr>
        </p:nvSpPr>
        <p:spPr>
          <a:xfrm>
            <a:off x="457200" y="2494755"/>
            <a:ext cx="4040188"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platzhalter 4"/>
          <p:cNvSpPr>
            <a:spLocks noGrp="1"/>
          </p:cNvSpPr>
          <p:nvPr>
            <p:ph type="body" sz="quarter" idx="3"/>
          </p:nvPr>
        </p:nvSpPr>
        <p:spPr>
          <a:xfrm>
            <a:off x="4645025" y="1854994"/>
            <a:ext cx="4041775"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6" name="Inhaltsplatzhalter 5"/>
          <p:cNvSpPr>
            <a:spLocks noGrp="1"/>
          </p:cNvSpPr>
          <p:nvPr>
            <p:ph sz="quarter" idx="4"/>
          </p:nvPr>
        </p:nvSpPr>
        <p:spPr>
          <a:xfrm>
            <a:off x="4645025" y="2494755"/>
            <a:ext cx="4041775"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019585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Mastertitelformat bearbeiten</a:t>
            </a:r>
          </a:p>
        </p:txBody>
      </p:sp>
    </p:spTree>
    <p:extLst>
      <p:ext uri="{BB962C8B-B14F-4D97-AF65-F5344CB8AC3E}">
        <p14:creationId xmlns:p14="http://schemas.microsoft.com/office/powerpoint/2010/main" val="3946286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7490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566737" y="1896533"/>
            <a:ext cx="3008313" cy="1162050"/>
          </a:xfrm>
        </p:spPr>
        <p:txBody>
          <a:bodyPr anchor="b"/>
          <a:lstStyle>
            <a:lvl1pPr algn="l">
              <a:defRPr sz="2000" b="0"/>
            </a:lvl1pPr>
          </a:lstStyle>
          <a:p>
            <a:r>
              <a:rPr lang="de-DE" dirty="0"/>
              <a:t>Mastertitelformat bearbeiten</a:t>
            </a:r>
          </a:p>
        </p:txBody>
      </p:sp>
      <p:sp>
        <p:nvSpPr>
          <p:cNvPr id="3" name="Inhaltsplatzhalter 2"/>
          <p:cNvSpPr>
            <a:spLocks noGrp="1"/>
          </p:cNvSpPr>
          <p:nvPr>
            <p:ph idx="1"/>
          </p:nvPr>
        </p:nvSpPr>
        <p:spPr>
          <a:xfrm>
            <a:off x="3575050" y="1896533"/>
            <a:ext cx="5111750" cy="422963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half" idx="2"/>
          </p:nvPr>
        </p:nvSpPr>
        <p:spPr>
          <a:xfrm>
            <a:off x="566736" y="3058584"/>
            <a:ext cx="3008313" cy="30675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a:t>Mastertextformat bearbeiten</a:t>
            </a:r>
          </a:p>
        </p:txBody>
      </p:sp>
    </p:spTree>
    <p:extLst>
      <p:ext uri="{BB962C8B-B14F-4D97-AF65-F5344CB8AC3E}">
        <p14:creationId xmlns:p14="http://schemas.microsoft.com/office/powerpoint/2010/main" val="2429868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0"/>
            </a:lvl1pPr>
          </a:lstStyle>
          <a:p>
            <a:r>
              <a:rPr lang="de-DE" dirty="0"/>
              <a:t>Mastertitelformat bearbeiten</a:t>
            </a:r>
          </a:p>
        </p:txBody>
      </p:sp>
      <p:sp>
        <p:nvSpPr>
          <p:cNvPr id="3" name="Bildplatzhalter 2"/>
          <p:cNvSpPr>
            <a:spLocks noGrp="1"/>
          </p:cNvSpPr>
          <p:nvPr>
            <p:ph type="pic" idx="1"/>
          </p:nvPr>
        </p:nvSpPr>
        <p:spPr>
          <a:xfrm>
            <a:off x="1792288" y="1710267"/>
            <a:ext cx="5486400" cy="301730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3161425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a:xfrm>
            <a:off x="850900" y="1828800"/>
            <a:ext cx="7835900" cy="4297363"/>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905392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1803400"/>
            <a:ext cx="2057400" cy="4322763"/>
          </a:xfrm>
        </p:spPr>
        <p:txBody>
          <a:bodyPr vert="eaVert"/>
          <a:lstStyle/>
          <a:p>
            <a:r>
              <a:rPr lang="de-DE" dirty="0"/>
              <a:t>Mastertitelformat bearbeiten</a:t>
            </a:r>
          </a:p>
        </p:txBody>
      </p:sp>
      <p:sp>
        <p:nvSpPr>
          <p:cNvPr id="3" name="Vertikaler Textplatzhalter 2"/>
          <p:cNvSpPr>
            <a:spLocks noGrp="1"/>
          </p:cNvSpPr>
          <p:nvPr>
            <p:ph type="body" orient="vert" idx="1"/>
          </p:nvPr>
        </p:nvSpPr>
        <p:spPr>
          <a:xfrm>
            <a:off x="457200" y="1803400"/>
            <a:ext cx="6019800" cy="4322763"/>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7065899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preserve="1" userDrawn="1">
  <p:cSld name="Titelfolie">
    <p:spTree>
      <p:nvGrpSpPr>
        <p:cNvPr id="1" name=""/>
        <p:cNvGrpSpPr/>
        <p:nvPr/>
      </p:nvGrpSpPr>
      <p:grpSpPr bwMode="auto">
        <a:xfrm>
          <a:off x="0" y="0"/>
          <a:ext cx="0" cy="0"/>
          <a:chOff x="0" y="0"/>
          <a:chExt cx="0" cy="0"/>
        </a:xfrm>
      </p:grpSpPr>
      <p:pic>
        <p:nvPicPr>
          <p:cNvPr id="4" name="Bild 6" descr="Vorlage-2.png"/>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bwMode="auto">
          <a:xfrm>
            <a:off x="0" y="1661348"/>
            <a:ext cx="9158400" cy="5204836"/>
          </a:xfrm>
          <a:prstGeom prst="rect">
            <a:avLst/>
          </a:prstGeom>
        </p:spPr>
      </p:pic>
      <p:sp>
        <p:nvSpPr>
          <p:cNvPr id="5" name="Untertitel 2"/>
          <p:cNvSpPr>
            <a:spLocks noGrp="1"/>
          </p:cNvSpPr>
          <p:nvPr>
            <p:ph type="subTitle" idx="1"/>
          </p:nvPr>
        </p:nvSpPr>
        <p:spPr bwMode="auto">
          <a:xfrm>
            <a:off x="850900" y="4182533"/>
            <a:ext cx="8293100" cy="2078568"/>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Master-Untertitelformat bearbeiten</a:t>
            </a:r>
          </a:p>
        </p:txBody>
      </p:sp>
      <p:sp>
        <p:nvSpPr>
          <p:cNvPr id="6" name="Titelplatzhalter 1"/>
          <p:cNvSpPr>
            <a:spLocks noGrp="1"/>
          </p:cNvSpPr>
          <p:nvPr>
            <p:ph type="title"/>
          </p:nvPr>
        </p:nvSpPr>
        <p:spPr bwMode="auto">
          <a:xfrm>
            <a:off x="850900" y="156104"/>
            <a:ext cx="6608233" cy="1143000"/>
          </a:xfrm>
          <a:prstGeom prst="rect">
            <a:avLst/>
          </a:prstGeom>
        </p:spPr>
        <p:txBody>
          <a:bodyPr vert="horz" lIns="91440" tIns="45720" rIns="91440" bIns="45720" rtlCol="0" anchor="ctr">
            <a:normAutofit/>
          </a:bodyPr>
          <a:lstStyle/>
          <a:p>
            <a:pPr>
              <a:defRPr/>
            </a:pPr>
            <a:r>
              <a:rPr lang="de-DE"/>
              <a:t>Mastertitelformat bearbeiten</a:t>
            </a:r>
          </a:p>
        </p:txBody>
      </p:sp>
    </p:spTree>
    <p:extLst>
      <p:ext uri="{BB962C8B-B14F-4D97-AF65-F5344CB8AC3E}">
        <p14:creationId xmlns:p14="http://schemas.microsoft.com/office/powerpoint/2010/main" val="8513993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Inhaltsplatzhalter 2"/>
          <p:cNvSpPr>
            <a:spLocks noGrp="1"/>
          </p:cNvSpPr>
          <p:nvPr>
            <p:ph idx="1"/>
          </p:nvPr>
        </p:nvSpPr>
        <p:spPr bwMode="auto"/>
        <p:txBody>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25087346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722313" y="4406900"/>
            <a:ext cx="7772400" cy="1362075"/>
          </a:xfrm>
        </p:spPr>
        <p:txBody>
          <a:bodyPr anchor="t">
            <a:normAutofit/>
          </a:bodyPr>
          <a:lstStyle>
            <a:lvl1pPr algn="l">
              <a:defRPr sz="3600" b="0" cap="all"/>
            </a:lvl1pPr>
          </a:lstStyle>
          <a:p>
            <a:pPr>
              <a:defRPr/>
            </a:pPr>
            <a:r>
              <a:rPr lang="de-DE"/>
              <a:t>Mastertitelformat bearbeiten</a:t>
            </a:r>
          </a:p>
        </p:txBody>
      </p:sp>
      <p:sp>
        <p:nvSpPr>
          <p:cNvPr id="5" name="Textplatzhalter 2"/>
          <p:cNvSpPr>
            <a:spLocks noGrp="1"/>
          </p:cNvSpPr>
          <p:nvPr>
            <p:ph type="body" idx="1"/>
          </p:nvPr>
        </p:nvSpPr>
        <p:spPr bwMode="auto">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defRPr/>
            </a:pPr>
            <a:r>
              <a:rPr lang="de-DE"/>
              <a:t>Mastertextformat bearbeiten</a:t>
            </a:r>
            <a:endParaRPr/>
          </a:p>
        </p:txBody>
      </p:sp>
    </p:spTree>
    <p:extLst>
      <p:ext uri="{BB962C8B-B14F-4D97-AF65-F5344CB8AC3E}">
        <p14:creationId xmlns:p14="http://schemas.microsoft.com/office/powerpoint/2010/main" val="10887996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Inhaltsplatzhalter 2"/>
          <p:cNvSpPr>
            <a:spLocks noGrp="1"/>
          </p:cNvSpPr>
          <p:nvPr>
            <p:ph sz="half" idx="1"/>
          </p:nvPr>
        </p:nvSpPr>
        <p:spPr bwMode="auto">
          <a:xfrm>
            <a:off x="457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Inhaltsplatzhalter 3"/>
          <p:cNvSpPr>
            <a:spLocks noGrp="1"/>
          </p:cNvSpPr>
          <p:nvPr>
            <p:ph sz="half" idx="2"/>
          </p:nvPr>
        </p:nvSpPr>
        <p:spPr bwMode="auto">
          <a:xfrm>
            <a:off x="4648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35625033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lvl1pPr>
          </a:lstStyle>
          <a:p>
            <a:pPr>
              <a:defRPr/>
            </a:pPr>
            <a:r>
              <a:rPr lang="de-DE"/>
              <a:t>Mastertitelformat bearbeiten</a:t>
            </a:r>
          </a:p>
        </p:txBody>
      </p:sp>
      <p:sp>
        <p:nvSpPr>
          <p:cNvPr id="5" name="Textplatzhalter 2"/>
          <p:cNvSpPr>
            <a:spLocks noGrp="1"/>
          </p:cNvSpPr>
          <p:nvPr>
            <p:ph type="body" idx="1"/>
          </p:nvPr>
        </p:nvSpPr>
        <p:spPr bwMode="auto">
          <a:xfrm>
            <a:off x="457200" y="1854994"/>
            <a:ext cx="4040188"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Mastertextformat bearbeiten</a:t>
            </a:r>
            <a:endParaRPr/>
          </a:p>
        </p:txBody>
      </p:sp>
      <p:sp>
        <p:nvSpPr>
          <p:cNvPr id="6" name="Inhaltsplatzhalter 3"/>
          <p:cNvSpPr>
            <a:spLocks noGrp="1"/>
          </p:cNvSpPr>
          <p:nvPr>
            <p:ph sz="half" idx="2"/>
          </p:nvPr>
        </p:nvSpPr>
        <p:spPr bwMode="auto">
          <a:xfrm>
            <a:off x="457200" y="2494755"/>
            <a:ext cx="4040188"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7" name="Textplatzhalter 4"/>
          <p:cNvSpPr>
            <a:spLocks noGrp="1"/>
          </p:cNvSpPr>
          <p:nvPr>
            <p:ph type="body" sz="quarter" idx="3"/>
          </p:nvPr>
        </p:nvSpPr>
        <p:spPr bwMode="auto">
          <a:xfrm>
            <a:off x="4645025" y="1854994"/>
            <a:ext cx="4041775"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Mastertextformat bearbeiten</a:t>
            </a:r>
            <a:endParaRPr/>
          </a:p>
        </p:txBody>
      </p:sp>
      <p:sp>
        <p:nvSpPr>
          <p:cNvPr id="8" name="Inhaltsplatzhalter 5"/>
          <p:cNvSpPr>
            <a:spLocks noGrp="1"/>
          </p:cNvSpPr>
          <p:nvPr>
            <p:ph sz="quarter" idx="4"/>
          </p:nvPr>
        </p:nvSpPr>
        <p:spPr bwMode="auto">
          <a:xfrm>
            <a:off x="4645025" y="2494755"/>
            <a:ext cx="4041775"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31289017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Tree>
    <p:extLst>
      <p:ext uri="{BB962C8B-B14F-4D97-AF65-F5344CB8AC3E}">
        <p14:creationId xmlns:p14="http://schemas.microsoft.com/office/powerpoint/2010/main" val="39640449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Tree>
    <p:extLst>
      <p:ext uri="{BB962C8B-B14F-4D97-AF65-F5344CB8AC3E}">
        <p14:creationId xmlns:p14="http://schemas.microsoft.com/office/powerpoint/2010/main" val="2519702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Beschriftung">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66737" y="1896532"/>
            <a:ext cx="3008313" cy="1162050"/>
          </a:xfrm>
        </p:spPr>
        <p:txBody>
          <a:bodyPr anchor="b"/>
          <a:lstStyle>
            <a:lvl1pPr algn="l">
              <a:defRPr sz="2000" b="0"/>
            </a:lvl1pPr>
          </a:lstStyle>
          <a:p>
            <a:pPr>
              <a:defRPr/>
            </a:pPr>
            <a:r>
              <a:rPr lang="de-DE"/>
              <a:t>Mastertitelformat bearbeiten</a:t>
            </a:r>
          </a:p>
        </p:txBody>
      </p:sp>
      <p:sp>
        <p:nvSpPr>
          <p:cNvPr id="5" name="Inhaltsplatzhalter 2"/>
          <p:cNvSpPr>
            <a:spLocks noGrp="1"/>
          </p:cNvSpPr>
          <p:nvPr>
            <p:ph idx="1"/>
          </p:nvPr>
        </p:nvSpPr>
        <p:spPr bwMode="auto">
          <a:xfrm>
            <a:off x="3575050" y="1896532"/>
            <a:ext cx="5111750" cy="422963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Textplatzhalter 3"/>
          <p:cNvSpPr>
            <a:spLocks noGrp="1"/>
          </p:cNvSpPr>
          <p:nvPr>
            <p:ph type="body" sz="half" idx="2"/>
          </p:nvPr>
        </p:nvSpPr>
        <p:spPr bwMode="auto">
          <a:xfrm>
            <a:off x="566736" y="3058584"/>
            <a:ext cx="3008313" cy="30675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Mastertextformat bearbeiten</a:t>
            </a:r>
            <a:endParaRPr/>
          </a:p>
        </p:txBody>
      </p:sp>
    </p:spTree>
    <p:extLst>
      <p:ext uri="{BB962C8B-B14F-4D97-AF65-F5344CB8AC3E}">
        <p14:creationId xmlns:p14="http://schemas.microsoft.com/office/powerpoint/2010/main" val="16027222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Beschriftung">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1792288" y="4800600"/>
            <a:ext cx="5486400" cy="566738"/>
          </a:xfrm>
        </p:spPr>
        <p:txBody>
          <a:bodyPr anchor="b"/>
          <a:lstStyle>
            <a:lvl1pPr algn="l">
              <a:defRPr sz="2000" b="0"/>
            </a:lvl1pPr>
          </a:lstStyle>
          <a:p>
            <a:pPr>
              <a:defRPr/>
            </a:pPr>
            <a:r>
              <a:rPr lang="de-DE"/>
              <a:t>Mastertitelformat bearbeiten</a:t>
            </a:r>
          </a:p>
        </p:txBody>
      </p:sp>
      <p:sp>
        <p:nvSpPr>
          <p:cNvPr id="5" name="Bildplatzhalter 2"/>
          <p:cNvSpPr>
            <a:spLocks noGrp="1"/>
          </p:cNvSpPr>
          <p:nvPr>
            <p:ph type="pic" idx="1"/>
          </p:nvPr>
        </p:nvSpPr>
        <p:spPr bwMode="auto">
          <a:xfrm>
            <a:off x="1792288" y="1710267"/>
            <a:ext cx="5486400" cy="301730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de-DE"/>
          </a:p>
        </p:txBody>
      </p:sp>
      <p:sp>
        <p:nvSpPr>
          <p:cNvPr id="6" name="Textplatzhalter 3"/>
          <p:cNvSpPr>
            <a:spLocks noGrp="1"/>
          </p:cNvSpPr>
          <p:nvPr>
            <p:ph type="body" sz="half" idx="2"/>
          </p:nvPr>
        </p:nvSpPr>
        <p:spPr bwMode="auto">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Mastertextformat bearbeiten</a:t>
            </a:r>
            <a:endParaRPr/>
          </a:p>
        </p:txBody>
      </p:sp>
    </p:spTree>
    <p:extLst>
      <p:ext uri="{BB962C8B-B14F-4D97-AF65-F5344CB8AC3E}">
        <p14:creationId xmlns:p14="http://schemas.microsoft.com/office/powerpoint/2010/main" val="30259575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Vertikaler Textplatzhalter 2"/>
          <p:cNvSpPr>
            <a:spLocks noGrp="1"/>
          </p:cNvSpPr>
          <p:nvPr>
            <p:ph type="body" orient="vert" idx="1"/>
          </p:nvPr>
        </p:nvSpPr>
        <p:spPr bwMode="auto">
          <a:xfrm>
            <a:off x="850900" y="1828800"/>
            <a:ext cx="7835900" cy="4297363"/>
          </a:xfrm>
        </p:spPr>
        <p:txBody>
          <a:bodyPr vert="eaVert"/>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28149792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4" name="Vertikaler Titel 1"/>
          <p:cNvSpPr>
            <a:spLocks noGrp="1"/>
          </p:cNvSpPr>
          <p:nvPr>
            <p:ph type="title" orient="vert"/>
          </p:nvPr>
        </p:nvSpPr>
        <p:spPr bwMode="auto">
          <a:xfrm>
            <a:off x="6629400" y="1803400"/>
            <a:ext cx="2057400" cy="4322763"/>
          </a:xfrm>
        </p:spPr>
        <p:txBody>
          <a:bodyPr vert="eaVert"/>
          <a:lstStyle/>
          <a:p>
            <a:pPr>
              <a:defRPr/>
            </a:pPr>
            <a:r>
              <a:rPr lang="de-DE"/>
              <a:t>Mastertitelformat bearbeiten</a:t>
            </a:r>
          </a:p>
        </p:txBody>
      </p:sp>
      <p:sp>
        <p:nvSpPr>
          <p:cNvPr id="5" name="Vertikaler Textplatzhalter 2"/>
          <p:cNvSpPr>
            <a:spLocks noGrp="1"/>
          </p:cNvSpPr>
          <p:nvPr>
            <p:ph type="body" orient="vert" idx="1"/>
          </p:nvPr>
        </p:nvSpPr>
        <p:spPr bwMode="auto">
          <a:xfrm>
            <a:off x="457200" y="1803400"/>
            <a:ext cx="6019800" cy="4322763"/>
          </a:xfrm>
        </p:spPr>
        <p:txBody>
          <a:bodyPr vert="eaVert"/>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2016708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50900" y="156100"/>
            <a:ext cx="6608233" cy="1143000"/>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p:cNvSpPr>
            <a:spLocks noGrp="1"/>
          </p:cNvSpPr>
          <p:nvPr>
            <p:ph type="body" idx="1"/>
          </p:nvPr>
        </p:nvSpPr>
        <p:spPr>
          <a:xfrm>
            <a:off x="850900" y="2099733"/>
            <a:ext cx="7835900" cy="4026430"/>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Textfeld 6"/>
          <p:cNvSpPr txBox="1"/>
          <p:nvPr/>
        </p:nvSpPr>
        <p:spPr>
          <a:xfrm>
            <a:off x="850900" y="6261100"/>
            <a:ext cx="5024967" cy="420628"/>
          </a:xfrm>
          <a:prstGeom prst="rect">
            <a:avLst/>
          </a:prstGeom>
          <a:noFill/>
        </p:spPr>
        <p:txBody>
          <a:bodyPr wrap="square" rtlCol="0">
            <a:spAutoFit/>
          </a:bodyPr>
          <a:lstStyle/>
          <a:p>
            <a:r>
              <a:rPr lang="de-DE" sz="1600" baseline="30000" dirty="0">
                <a:latin typeface="Arial"/>
                <a:cs typeface="Arial"/>
              </a:rPr>
              <a:t>© Landeszahnärztekammer Hessen • Körperschaft des öffentlichen Rechts</a:t>
            </a:r>
          </a:p>
          <a:p>
            <a:r>
              <a:rPr lang="de-DE" sz="1600" baseline="30000" dirty="0" err="1">
                <a:latin typeface="Arial"/>
                <a:cs typeface="Arial"/>
              </a:rPr>
              <a:t>Rhonestraße</a:t>
            </a:r>
            <a:r>
              <a:rPr lang="de-DE" sz="1600" baseline="30000" dirty="0">
                <a:latin typeface="Arial"/>
                <a:cs typeface="Arial"/>
              </a:rPr>
              <a:t> 4 • 60528 Frankfurt am Main • Telefon 069 427275-0 • </a:t>
            </a:r>
            <a:r>
              <a:rPr lang="de-DE" sz="1600" baseline="30000" dirty="0" err="1">
                <a:latin typeface="Arial"/>
                <a:cs typeface="Arial"/>
              </a:rPr>
              <a:t>www.lzkh.de</a:t>
            </a:r>
            <a:endParaRPr lang="de-DE" sz="1600" baseline="30000" dirty="0">
              <a:latin typeface="Arial"/>
              <a:cs typeface="Arial"/>
            </a:endParaRPr>
          </a:p>
        </p:txBody>
      </p:sp>
      <p:sp>
        <p:nvSpPr>
          <p:cNvPr id="9" name="Textfeld 8"/>
          <p:cNvSpPr txBox="1"/>
          <p:nvPr/>
        </p:nvSpPr>
        <p:spPr>
          <a:xfrm>
            <a:off x="6747407" y="6261100"/>
            <a:ext cx="2142067" cy="420628"/>
          </a:xfrm>
          <a:prstGeom prst="rect">
            <a:avLst/>
          </a:prstGeom>
          <a:noFill/>
        </p:spPr>
        <p:txBody>
          <a:bodyPr wrap="square" rtlCol="0">
            <a:spAutoFit/>
          </a:bodyPr>
          <a:lstStyle/>
          <a:p>
            <a:pPr algn="r"/>
            <a:endParaRPr lang="de-DE" sz="1600" baseline="30000" dirty="0">
              <a:latin typeface="Arial"/>
              <a:cs typeface="Arial"/>
            </a:endParaRPr>
          </a:p>
          <a:p>
            <a:pPr algn="r"/>
            <a:fld id="{C0AB6888-F2F2-334A-BD04-A5194D374234}" type="datetime1">
              <a:rPr lang="de-DE" sz="1600" baseline="30000" smtClean="0">
                <a:latin typeface="Arial"/>
                <a:cs typeface="Arial"/>
              </a:rPr>
              <a:t>21.09.2026</a:t>
            </a:fld>
            <a:r>
              <a:rPr lang="de-DE" sz="1600" baseline="30000" dirty="0">
                <a:latin typeface="Arial"/>
                <a:cs typeface="Arial"/>
              </a:rPr>
              <a:t> · Seite </a:t>
            </a:r>
            <a:fld id="{DCCB07AD-16FC-6C4E-BF8F-B0BF7B606540}" type="slidenum">
              <a:rPr lang="de-DE" sz="1600" baseline="30000" smtClean="0">
                <a:latin typeface="Arial"/>
                <a:cs typeface="Arial"/>
              </a:rPr>
              <a:pPr algn="r"/>
              <a:t>‹Nr.›</a:t>
            </a:fld>
            <a:endParaRPr lang="de-DE" sz="1600" baseline="30000" dirty="0">
              <a:latin typeface="Arial"/>
              <a:cs typeface="Arial"/>
            </a:endParaRPr>
          </a:p>
        </p:txBody>
      </p:sp>
    </p:spTree>
    <p:extLst>
      <p:ext uri="{BB962C8B-B14F-4D97-AF65-F5344CB8AC3E}">
        <p14:creationId xmlns:p14="http://schemas.microsoft.com/office/powerpoint/2010/main" val="17411455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400" kern="1200">
          <a:solidFill>
            <a:srgbClr val="D6020B"/>
          </a:solidFill>
          <a:latin typeface="Arial"/>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cstate="screen">
            <a:extLst>
              <a:ext uri="{28A0092B-C50C-407E-A947-70E740481C1C}">
                <a14:useLocalDpi xmlns:a14="http://schemas.microsoft.com/office/drawing/2010/main"/>
              </a:ext>
            </a:extLst>
          </a:blip>
          <a:stretch/>
        </a:blipFill>
        <a:effectLst/>
      </p:bgPr>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850900" y="156100"/>
            <a:ext cx="6608233" cy="1143000"/>
          </a:xfrm>
          <a:prstGeom prst="rect">
            <a:avLst/>
          </a:prstGeom>
        </p:spPr>
        <p:txBody>
          <a:bodyPr vert="horz" lIns="91440" tIns="45720" rIns="91440" bIns="45720" rtlCol="0" anchor="ctr">
            <a:normAutofit/>
          </a:bodyPr>
          <a:lstStyle/>
          <a:p>
            <a:pPr>
              <a:defRPr/>
            </a:pPr>
            <a:r>
              <a:rPr lang="de-DE"/>
              <a:t>Mastertitelformat bearbeiten</a:t>
            </a:r>
          </a:p>
        </p:txBody>
      </p:sp>
      <p:sp>
        <p:nvSpPr>
          <p:cNvPr id="5" name="Textplatzhalter 2"/>
          <p:cNvSpPr>
            <a:spLocks noGrp="1"/>
          </p:cNvSpPr>
          <p:nvPr>
            <p:ph type="body" idx="1"/>
          </p:nvPr>
        </p:nvSpPr>
        <p:spPr bwMode="auto">
          <a:xfrm>
            <a:off x="850900" y="2099733"/>
            <a:ext cx="7835900" cy="4026430"/>
          </a:xfrm>
          <a:prstGeom prst="rect">
            <a:avLst/>
          </a:prstGeom>
        </p:spPr>
        <p:txBody>
          <a:bodyPr vert="horz" lIns="91440" tIns="45720" rIns="91440" bIns="45720" rtlCol="0">
            <a:normAutofit/>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Textfeld 6"/>
          <p:cNvSpPr txBox="1"/>
          <p:nvPr userDrawn="1"/>
        </p:nvSpPr>
        <p:spPr bwMode="auto">
          <a:xfrm>
            <a:off x="850900" y="6261100"/>
            <a:ext cx="5024967" cy="420628"/>
          </a:xfrm>
          <a:prstGeom prst="rect">
            <a:avLst/>
          </a:prstGeom>
          <a:noFill/>
        </p:spPr>
        <p:txBody>
          <a:bodyPr wrap="square" rtlCol="0">
            <a:spAutoFit/>
          </a:bodyPr>
          <a:lstStyle/>
          <a:p>
            <a:pPr>
              <a:defRPr/>
            </a:pPr>
            <a:r>
              <a:rPr lang="de-DE" sz="1600" baseline="30000">
                <a:latin typeface="Arial"/>
                <a:cs typeface="Arial"/>
              </a:rPr>
              <a:t>© Landeszahnärztekammer Hessen • Körperschaft des öffentlichen Rechts</a:t>
            </a:r>
            <a:endParaRPr/>
          </a:p>
          <a:p>
            <a:pPr>
              <a:defRPr/>
            </a:pPr>
            <a:r>
              <a:rPr lang="de-DE" sz="1600" baseline="30000">
                <a:latin typeface="Arial"/>
                <a:cs typeface="Arial"/>
              </a:rPr>
              <a:t>Rhonestraße 4 • 60528 Frankfurt am Main • Telefon 069 427275-0 • www.lzkh.de</a:t>
            </a:r>
          </a:p>
        </p:txBody>
      </p:sp>
      <p:sp>
        <p:nvSpPr>
          <p:cNvPr id="7" name="Textfeld 8"/>
          <p:cNvSpPr txBox="1"/>
          <p:nvPr userDrawn="1"/>
        </p:nvSpPr>
        <p:spPr bwMode="auto">
          <a:xfrm>
            <a:off x="6747407" y="6261100"/>
            <a:ext cx="2142067" cy="420628"/>
          </a:xfrm>
          <a:prstGeom prst="rect">
            <a:avLst/>
          </a:prstGeom>
          <a:noFill/>
        </p:spPr>
        <p:txBody>
          <a:bodyPr wrap="square" rtlCol="0">
            <a:spAutoFit/>
          </a:bodyPr>
          <a:lstStyle/>
          <a:p>
            <a:pPr algn="r">
              <a:defRPr/>
            </a:pPr>
            <a:endParaRPr lang="de-DE" sz="1600" baseline="30000">
              <a:latin typeface="Arial"/>
              <a:cs typeface="Arial"/>
            </a:endParaRPr>
          </a:p>
          <a:p>
            <a:pPr algn="r">
              <a:defRPr/>
            </a:pPr>
            <a:fld id="{C0AB6888-F2F2-334A-BD04-A5194D374234}" type="datetime1">
              <a:rPr lang="de-DE" sz="1600" baseline="30000">
                <a:latin typeface="Arial"/>
                <a:cs typeface="Arial"/>
              </a:rPr>
              <a:t>21.09.2026</a:t>
            </a:fld>
            <a:r>
              <a:rPr lang="de-DE" sz="1600" baseline="30000">
                <a:latin typeface="Arial"/>
                <a:cs typeface="Arial"/>
              </a:rPr>
              <a:t> · Seite </a:t>
            </a:r>
            <a:fld id="{DCCB07AD-16FC-6C4E-BF8F-B0BF7B606540}" type="slidenum">
              <a:rPr lang="de-DE" sz="1600" baseline="30000">
                <a:latin typeface="Arial"/>
                <a:cs typeface="Arial"/>
              </a:rPr>
              <a:t>‹Nr.›</a:t>
            </a:fld>
            <a:endParaRPr lang="de-DE" sz="1600" baseline="30000">
              <a:latin typeface="Arial"/>
              <a:cs typeface="Arial"/>
            </a:endParaRPr>
          </a:p>
        </p:txBody>
      </p:sp>
    </p:spTree>
    <p:extLst>
      <p:ext uri="{BB962C8B-B14F-4D97-AF65-F5344CB8AC3E}">
        <p14:creationId xmlns:p14="http://schemas.microsoft.com/office/powerpoint/2010/main" val="12803557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a:spcBef>
          <a:spcPts val="0"/>
        </a:spcBef>
        <a:buNone/>
        <a:defRPr sz="2400">
          <a:solidFill>
            <a:srgbClr val="D6020B"/>
          </a:solidFill>
          <a:latin typeface="Arial"/>
          <a:ea typeface="+mj-ea"/>
          <a:cs typeface="+mj-cs"/>
        </a:defRPr>
      </a:lvl1pPr>
    </p:titleStyle>
    <p:bodyStyle>
      <a:lvl1pPr marL="342900" indent="-342900" algn="l" defTabSz="457200">
        <a:spcBef>
          <a:spcPts val="0"/>
        </a:spcBef>
        <a:buFont typeface="Arial"/>
        <a:buChar char="•"/>
        <a:defRPr sz="2400">
          <a:solidFill>
            <a:schemeClr val="tx1"/>
          </a:solidFill>
          <a:latin typeface="Arial"/>
          <a:ea typeface="+mn-ea"/>
          <a:cs typeface="+mn-cs"/>
        </a:defRPr>
      </a:lvl1pPr>
      <a:lvl2pPr marL="742950" indent="-285750" algn="l" defTabSz="457200">
        <a:spcBef>
          <a:spcPts val="0"/>
        </a:spcBef>
        <a:buFont typeface="Arial"/>
        <a:buChar char="–"/>
        <a:defRPr sz="2400">
          <a:solidFill>
            <a:schemeClr val="tx1"/>
          </a:solidFill>
          <a:latin typeface="Arial"/>
          <a:ea typeface="+mn-ea"/>
          <a:cs typeface="+mn-cs"/>
        </a:defRPr>
      </a:lvl2pPr>
      <a:lvl3pPr marL="1143000" indent="-228600" algn="l" defTabSz="457200">
        <a:spcBef>
          <a:spcPts val="0"/>
        </a:spcBef>
        <a:buFont typeface="Arial"/>
        <a:buChar char="•"/>
        <a:defRPr sz="2400">
          <a:solidFill>
            <a:schemeClr val="tx1"/>
          </a:solidFill>
          <a:latin typeface="Arial"/>
          <a:ea typeface="+mn-ea"/>
          <a:cs typeface="+mn-cs"/>
        </a:defRPr>
      </a:lvl3pPr>
      <a:lvl4pPr marL="1600200" indent="-228600" algn="l" defTabSz="457200">
        <a:spcBef>
          <a:spcPts val="0"/>
        </a:spcBef>
        <a:buFont typeface="Arial"/>
        <a:buChar char="–"/>
        <a:defRPr sz="1600">
          <a:solidFill>
            <a:schemeClr val="tx1"/>
          </a:solidFill>
          <a:latin typeface="Arial"/>
          <a:ea typeface="+mn-ea"/>
          <a:cs typeface="+mn-cs"/>
        </a:defRPr>
      </a:lvl4pPr>
      <a:lvl5pPr marL="2057400" indent="-228600" algn="l" defTabSz="457200">
        <a:spcBef>
          <a:spcPts val="0"/>
        </a:spcBef>
        <a:buFont typeface="Arial"/>
        <a:buChar char="»"/>
        <a:defRPr sz="1600">
          <a:solidFill>
            <a:schemeClr val="tx1"/>
          </a:solidFill>
          <a:latin typeface="Arial"/>
          <a:ea typeface="+mn-ea"/>
          <a:cs typeface="+mn-cs"/>
        </a:defRPr>
      </a:lvl5pPr>
      <a:lvl6pPr marL="2514600"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p:bodyStyle>
    <p:otherStyle>
      <a:defPPr>
        <a:defRPr lang="de-DE"/>
      </a:defPPr>
      <a:lvl1pPr marL="0" algn="l" defTabSz="457200">
        <a:defRPr sz="1800">
          <a:solidFill>
            <a:schemeClr val="tx1"/>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video" Target="https://www.youtube.com/embed/ixlm3HWJyes?feature=oembed"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video" Target="https://www.youtube.com/embed/nB7f7Ce0Z4I?feature=oembed"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ideo" Target="https://www.youtube.com/embed/Ajb-5Ms8a_M?feature=oembed" TargetMode="External"/><Relationship Id="rId4" Type="http://schemas.openxmlformats.org/officeDocument/2006/relationships/image" Target="../media/image8.jpe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video" Target="https://www.youtube.com/embed/r9CroXnE-co?feature=oembed"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ideo" Target="https://www.youtube.com/embed/D5kxq9lk0ns?feature=oembed" TargetMode="External"/><Relationship Id="rId4" Type="http://schemas.openxmlformats.org/officeDocument/2006/relationships/image" Target="../media/image10.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1.png"/><Relationship Id="rId1" Type="http://schemas.openxmlformats.org/officeDocument/2006/relationships/slideLayout" Target="../slideLayouts/slideLayout2.xml"/><Relationship Id="rId5" Type="http://schemas.microsoft.com/office/2007/relationships/hdphoto" Target="../media/hdphoto4.wdp"/><Relationship Id="rId4" Type="http://schemas.openxmlformats.org/officeDocument/2006/relationships/image" Target="../media/image1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microsoft.com/office/2007/relationships/hdphoto" Target="../media/hdphoto6.wdp"/><Relationship Id="rId7" Type="http://schemas.microsoft.com/office/2007/relationships/hdphoto" Target="../media/hdphoto8.wdp"/><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19.png"/><Relationship Id="rId5" Type="http://schemas.microsoft.com/office/2007/relationships/hdphoto" Target="../media/hdphoto7.wdp"/><Relationship Id="rId4" Type="http://schemas.openxmlformats.org/officeDocument/2006/relationships/image" Target="../media/image18.png"/></Relationships>
</file>

<file path=ppt/slides/_rels/slide75.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23.png"/><Relationship Id="rId1" Type="http://schemas.openxmlformats.org/officeDocument/2006/relationships/slideLayout" Target="../slideLayouts/slideLayout2.xml"/><Relationship Id="rId5" Type="http://schemas.microsoft.com/office/2007/relationships/hdphoto" Target="../media/hdphoto11.wdp"/><Relationship Id="rId4" Type="http://schemas.openxmlformats.org/officeDocument/2006/relationships/image" Target="../media/image24.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www.youtube.com/embed/fwrUX4QmmKg?feature=oembed" TargetMode="External"/><Relationship Id="rId1" Type="http://schemas.openxmlformats.org/officeDocument/2006/relationships/video" Target="https://www.youtube.com/embed/TXbEkBI1fO0?feature=oembed" TargetMode="External"/><Relationship Id="rId5" Type="http://schemas.openxmlformats.org/officeDocument/2006/relationships/image" Target="../media/image26.jpeg"/><Relationship Id="rId4" Type="http://schemas.openxmlformats.org/officeDocument/2006/relationships/image" Target="../media/image25.jpeg"/></Relationships>
</file>

<file path=ppt/slides/_rels/slide8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2.xml"/><Relationship Id="rId1" Type="http://schemas.openxmlformats.org/officeDocument/2006/relationships/video" Target="https://www.youtube.com/embed/vp9hw9tRSpM?feature=oembed" TargetMode="Externa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1"/>
          <p:cNvSpPr>
            <a:spLocks noGrp="1"/>
          </p:cNvSpPr>
          <p:nvPr>
            <p:ph type="subTitle" idx="1"/>
          </p:nvPr>
        </p:nvSpPr>
        <p:spPr>
          <a:xfrm>
            <a:off x="850900" y="4182532"/>
            <a:ext cx="8293100" cy="1926387"/>
          </a:xfrm>
        </p:spPr>
        <p:txBody>
          <a:bodyPr>
            <a:normAutofit/>
          </a:bodyPr>
          <a:lstStyle/>
          <a:p>
            <a:r>
              <a:rPr lang="de-DE" dirty="0"/>
              <a:t>Patienten bei prophylaktischen und kieferorthopädischen   Behandlungen begleiten</a:t>
            </a:r>
            <a:endParaRPr lang="de-DE" sz="1600" dirty="0"/>
          </a:p>
          <a:p>
            <a:endParaRPr lang="de-DE" sz="1600" dirty="0"/>
          </a:p>
          <a:p>
            <a:r>
              <a:rPr lang="de-DE" sz="1400" dirty="0"/>
              <a:t>Dr. Harald Kreis</a:t>
            </a:r>
          </a:p>
        </p:txBody>
      </p:sp>
      <p:sp>
        <p:nvSpPr>
          <p:cNvPr id="3" name="Titel 2"/>
          <p:cNvSpPr>
            <a:spLocks noGrp="1"/>
          </p:cNvSpPr>
          <p:nvPr>
            <p:ph type="title"/>
          </p:nvPr>
        </p:nvSpPr>
        <p:spPr/>
        <p:txBody>
          <a:bodyPr/>
          <a:lstStyle/>
          <a:p>
            <a:r>
              <a:rPr lang="de-DE" dirty="0"/>
              <a:t>Lernfeld 10</a:t>
            </a:r>
          </a:p>
        </p:txBody>
      </p:sp>
      <p:sp>
        <p:nvSpPr>
          <p:cNvPr id="4" name="Textfeld 3"/>
          <p:cNvSpPr txBox="1"/>
          <p:nvPr/>
        </p:nvSpPr>
        <p:spPr>
          <a:xfrm>
            <a:off x="850900" y="6261100"/>
            <a:ext cx="5024967" cy="420628"/>
          </a:xfrm>
          <a:prstGeom prst="rect">
            <a:avLst/>
          </a:prstGeom>
          <a:noFill/>
        </p:spPr>
        <p:txBody>
          <a:bodyPr wrap="square" rtlCol="0">
            <a:spAutoFit/>
          </a:bodyPr>
          <a:lstStyle/>
          <a:p>
            <a:r>
              <a:rPr lang="de-DE" sz="1600" baseline="30000" dirty="0">
                <a:latin typeface="Arial"/>
                <a:cs typeface="Arial"/>
              </a:rPr>
              <a:t>© Landeszahnärztekammer Hessen • Körperschaft des öffentlichen Rechts</a:t>
            </a:r>
          </a:p>
          <a:p>
            <a:r>
              <a:rPr lang="de-DE" sz="1600" baseline="30000" dirty="0" err="1">
                <a:latin typeface="Arial"/>
                <a:cs typeface="Arial"/>
              </a:rPr>
              <a:t>Rhonestraße</a:t>
            </a:r>
            <a:r>
              <a:rPr lang="de-DE" sz="1600" baseline="30000" dirty="0">
                <a:latin typeface="Arial"/>
                <a:cs typeface="Arial"/>
              </a:rPr>
              <a:t> 4 • 60528 Frankfurt am Main • Telefon 069 427275-0 • </a:t>
            </a:r>
            <a:r>
              <a:rPr lang="de-DE" sz="1600" baseline="30000" dirty="0" err="1">
                <a:latin typeface="Arial"/>
                <a:cs typeface="Arial"/>
              </a:rPr>
              <a:t>www.lzkh.de</a:t>
            </a:r>
            <a:endParaRPr lang="de-DE" sz="1600" baseline="30000" dirty="0">
              <a:latin typeface="Arial"/>
              <a:cs typeface="Arial"/>
            </a:endParaRPr>
          </a:p>
        </p:txBody>
      </p:sp>
      <p:sp>
        <p:nvSpPr>
          <p:cNvPr id="10" name="Textfeld 9"/>
          <p:cNvSpPr txBox="1"/>
          <p:nvPr/>
        </p:nvSpPr>
        <p:spPr>
          <a:xfrm>
            <a:off x="6747407" y="6261100"/>
            <a:ext cx="2142067" cy="420628"/>
          </a:xfrm>
          <a:prstGeom prst="rect">
            <a:avLst/>
          </a:prstGeom>
          <a:noFill/>
        </p:spPr>
        <p:txBody>
          <a:bodyPr wrap="square" rtlCol="0">
            <a:spAutoFit/>
          </a:bodyPr>
          <a:lstStyle/>
          <a:p>
            <a:pPr algn="r"/>
            <a:endParaRPr lang="de-DE" sz="1600" baseline="30000" dirty="0">
              <a:latin typeface="Arial"/>
              <a:cs typeface="Arial"/>
            </a:endParaRPr>
          </a:p>
          <a:p>
            <a:pPr algn="r"/>
            <a:fld id="{C0AB6888-F2F2-334A-BD04-A5194D374234}" type="datetime1">
              <a:rPr lang="de-DE" sz="1600" baseline="30000" smtClean="0">
                <a:latin typeface="Arial"/>
                <a:cs typeface="Arial"/>
              </a:rPr>
              <a:pPr algn="r"/>
              <a:t>21.09.2026</a:t>
            </a:fld>
            <a:r>
              <a:rPr lang="de-DE" sz="1600" baseline="30000" dirty="0">
                <a:latin typeface="Arial"/>
                <a:cs typeface="Arial"/>
              </a:rPr>
              <a:t> · Seite </a:t>
            </a:r>
            <a:fld id="{DCCB07AD-16FC-6C4E-BF8F-B0BF7B606540}" type="slidenum">
              <a:rPr lang="de-DE" sz="1600" baseline="30000" smtClean="0">
                <a:latin typeface="Arial"/>
                <a:cs typeface="Arial"/>
              </a:rPr>
              <a:pPr algn="r"/>
              <a:t>1</a:t>
            </a:fld>
            <a:endParaRPr lang="de-DE" sz="1600" baseline="30000" dirty="0">
              <a:latin typeface="Arial"/>
              <a:cs typeface="Arial"/>
            </a:endParaRPr>
          </a:p>
        </p:txBody>
      </p:sp>
    </p:spTree>
    <p:extLst>
      <p:ext uri="{BB962C8B-B14F-4D97-AF65-F5344CB8AC3E}">
        <p14:creationId xmlns:p14="http://schemas.microsoft.com/office/powerpoint/2010/main" val="848785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55F573-3FB4-794C-8A7E-EAA1170AD84F}"/>
              </a:ext>
            </a:extLst>
          </p:cNvPr>
          <p:cNvSpPr>
            <a:spLocks noGrp="1"/>
          </p:cNvSpPr>
          <p:nvPr>
            <p:ph type="title"/>
          </p:nvPr>
        </p:nvSpPr>
        <p:spPr/>
        <p:txBody>
          <a:bodyPr/>
          <a:lstStyle/>
          <a:p>
            <a:r>
              <a:rPr lang="de-DE" dirty="0"/>
              <a:t>Urheberrecht</a:t>
            </a:r>
          </a:p>
        </p:txBody>
      </p:sp>
      <p:sp>
        <p:nvSpPr>
          <p:cNvPr id="3" name="Inhaltsplatzhalter 2">
            <a:extLst>
              <a:ext uri="{FF2B5EF4-FFF2-40B4-BE49-F238E27FC236}">
                <a16:creationId xmlns:a16="http://schemas.microsoft.com/office/drawing/2014/main" id="{00D2D3E6-8B00-1C42-BA09-A224CFA01D16}"/>
              </a:ext>
            </a:extLst>
          </p:cNvPr>
          <p:cNvSpPr>
            <a:spLocks noGrp="1"/>
          </p:cNvSpPr>
          <p:nvPr>
            <p:ph idx="1"/>
          </p:nvPr>
        </p:nvSpPr>
        <p:spPr>
          <a:xfrm>
            <a:off x="654050" y="2132856"/>
            <a:ext cx="7835900" cy="4026430"/>
          </a:xfrm>
        </p:spPr>
        <p:txBody>
          <a:bodyPr>
            <a:normAutofit/>
          </a:bodyPr>
          <a:lstStyle/>
          <a:p>
            <a:pPr marL="0" indent="0">
              <a:buNone/>
            </a:pPr>
            <a:r>
              <a:rPr lang="de-DE" sz="1800" dirty="0">
                <a:effectLst/>
                <a:latin typeface="Arial" panose="020B0604020202020204" pitchFamily="34" charset="0"/>
                <a:ea typeface="Calibri" panose="020F0502020204030204" pitchFamily="34" charset="0"/>
              </a:rPr>
              <a:t>Dieses Lernskript ist urheberrechtlich und leistungsschutzrechtlich geschützt. Die dadurch begründeten Rechte, insbesondere die Verwendung, die Entnahme oder die Vervielfältigung der Inhalte dieses Skriptes und deren Speicherung, bleiben, auch bei nur auszugsweiser Verwertung, vorbehalten. Eine Vervielfältigung der Inhalte - auch von einzelnen Teilen - ist im Einzelfall nur in den Grenzen des deutschen Urheberrechtsgesetzes in der jeweils geltenden Fassung zulässig. Zuwiderhandlungen unterliegen den Strafvorschriften des Urheberrechtsgesetzes.</a:t>
            </a:r>
            <a:endParaRPr lang="de-DE" sz="2000" dirty="0"/>
          </a:p>
        </p:txBody>
      </p:sp>
    </p:spTree>
    <p:extLst>
      <p:ext uri="{BB962C8B-B14F-4D97-AF65-F5344CB8AC3E}">
        <p14:creationId xmlns:p14="http://schemas.microsoft.com/office/powerpoint/2010/main" val="3040677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Headline, Arial – 24pt</a:t>
            </a:r>
          </a:p>
        </p:txBody>
      </p:sp>
      <p:sp>
        <p:nvSpPr>
          <p:cNvPr id="3" name="Inhaltsplatzhalter 2"/>
          <p:cNvSpPr>
            <a:spLocks noGrp="1"/>
          </p:cNvSpPr>
          <p:nvPr>
            <p:ph idx="1"/>
          </p:nvPr>
        </p:nvSpPr>
        <p:spPr/>
        <p:txBody>
          <a:bodyPr/>
          <a:lstStyle/>
          <a:p>
            <a:pPr marL="0" indent="0">
              <a:buNone/>
            </a:pPr>
            <a:r>
              <a:rPr lang="de-DE" dirty="0"/>
              <a:t>Arial – 24pt</a:t>
            </a:r>
          </a:p>
          <a:p>
            <a:pPr marL="0" indent="0">
              <a:buNone/>
            </a:pPr>
            <a:endParaRPr lang="de-DE" dirty="0"/>
          </a:p>
          <a:p>
            <a:pPr marL="0" indent="0">
              <a:buNone/>
            </a:pPr>
            <a:r>
              <a:rPr lang="de-DE" dirty="0" err="1"/>
              <a:t>Ipita</a:t>
            </a:r>
            <a:r>
              <a:rPr lang="de-DE" dirty="0"/>
              <a:t> </a:t>
            </a:r>
            <a:r>
              <a:rPr lang="de-DE" dirty="0" err="1"/>
              <a:t>adips</a:t>
            </a:r>
            <a:r>
              <a:rPr lang="de-DE" dirty="0"/>
              <a:t> </a:t>
            </a:r>
            <a:r>
              <a:rPr lang="de-DE" dirty="0" err="1"/>
              <a:t>iltfeuing</a:t>
            </a:r>
            <a:r>
              <a:rPr lang="de-DE" dirty="0"/>
              <a:t> </a:t>
            </a:r>
            <a:r>
              <a:rPr lang="de-DE" dirty="0" err="1"/>
              <a:t>exer</a:t>
            </a:r>
            <a:r>
              <a:rPr lang="de-DE" dirty="0"/>
              <a:t> </a:t>
            </a:r>
            <a:r>
              <a:rPr lang="de-DE" dirty="0" err="1"/>
              <a:t>sustrud</a:t>
            </a:r>
            <a:r>
              <a:rPr lang="de-DE" dirty="0"/>
              <a:t> </a:t>
            </a:r>
            <a:r>
              <a:rPr lang="de-DE" dirty="0" err="1"/>
              <a:t>ten</a:t>
            </a:r>
            <a:r>
              <a:rPr lang="de-DE" dirty="0"/>
              <a:t> </a:t>
            </a:r>
            <a:r>
              <a:rPr lang="de-DE" dirty="0" err="1"/>
              <a:t>ercin</a:t>
            </a:r>
            <a:r>
              <a:rPr lang="de-DE" dirty="0"/>
              <a:t> </a:t>
            </a:r>
            <a:r>
              <a:rPr lang="de-DE" dirty="0" err="1"/>
              <a:t>hendre</a:t>
            </a:r>
            <a:r>
              <a:rPr lang="de-DE" dirty="0"/>
              <a:t> </a:t>
            </a:r>
            <a:r>
              <a:rPr lang="de-DE" dirty="0" err="1"/>
              <a:t>magniscing</a:t>
            </a:r>
            <a:r>
              <a:rPr lang="de-DE" dirty="0"/>
              <a:t> </a:t>
            </a:r>
            <a:r>
              <a:rPr lang="de-DE" dirty="0" err="1"/>
              <a:t>eumsandre</a:t>
            </a:r>
            <a:r>
              <a:rPr lang="de-DE" dirty="0"/>
              <a:t> </a:t>
            </a:r>
            <a:r>
              <a:rPr lang="de-DE" dirty="0" err="1"/>
              <a:t>feugia</a:t>
            </a:r>
            <a:r>
              <a:rPr lang="de-DE" dirty="0"/>
              <a:t> tat.</a:t>
            </a:r>
          </a:p>
          <a:p>
            <a:pPr marL="0" indent="0">
              <a:buNone/>
            </a:pPr>
            <a:endParaRPr lang="de-DE" dirty="0"/>
          </a:p>
          <a:p>
            <a:pPr marL="0" indent="0">
              <a:buNone/>
            </a:pPr>
            <a:r>
              <a:rPr lang="de-DE" dirty="0" err="1"/>
              <a:t>Magniam</a:t>
            </a:r>
            <a:r>
              <a:rPr lang="de-DE" dirty="0"/>
              <a:t> </a:t>
            </a:r>
            <a:r>
              <a:rPr lang="de-DE" dirty="0" err="1"/>
              <a:t>est</a:t>
            </a:r>
            <a:r>
              <a:rPr lang="de-DE" dirty="0"/>
              <a:t> </a:t>
            </a:r>
            <a:r>
              <a:rPr lang="de-DE" dirty="0" err="1"/>
              <a:t>accum</a:t>
            </a:r>
            <a:r>
              <a:rPr lang="de-DE" dirty="0"/>
              <a:t> </a:t>
            </a:r>
            <a:r>
              <a:rPr lang="de-DE" dirty="0" err="1"/>
              <a:t>velissina</a:t>
            </a:r>
            <a:r>
              <a:rPr lang="de-DE" dirty="0"/>
              <a:t> </a:t>
            </a:r>
            <a:r>
              <a:rPr lang="de-DE" dirty="0" err="1"/>
              <a:t>eliquisim</a:t>
            </a:r>
            <a:r>
              <a:rPr lang="de-DE" dirty="0"/>
              <a:t> </a:t>
            </a:r>
            <a:r>
              <a:rPr lang="de-DE" dirty="0" err="1"/>
              <a:t>vendit</a:t>
            </a:r>
            <a:r>
              <a:rPr lang="de-DE" dirty="0"/>
              <a:t> </a:t>
            </a:r>
            <a:r>
              <a:rPr lang="de-DE" dirty="0" err="1"/>
              <a:t>vel</a:t>
            </a:r>
            <a:r>
              <a:rPr lang="de-DE" dirty="0"/>
              <a:t> </a:t>
            </a:r>
            <a:r>
              <a:rPr lang="de-DE" dirty="0" err="1"/>
              <a:t>luptat</a:t>
            </a:r>
            <a:r>
              <a:rPr lang="de-DE" dirty="0"/>
              <a:t> </a:t>
            </a:r>
            <a:r>
              <a:rPr lang="de-DE" dirty="0" err="1"/>
              <a:t>venisci</a:t>
            </a:r>
            <a:r>
              <a:rPr lang="de-DE" dirty="0"/>
              <a:t> </a:t>
            </a:r>
            <a:r>
              <a:rPr lang="de-DE" dirty="0" err="1"/>
              <a:t>pismodi</a:t>
            </a:r>
            <a:r>
              <a:rPr lang="de-DE" dirty="0"/>
              <a:t> </a:t>
            </a:r>
            <a:r>
              <a:rPr lang="de-DE" dirty="0" err="1"/>
              <a:t>onulputat</a:t>
            </a:r>
            <a:r>
              <a:rPr lang="de-DE" dirty="0"/>
              <a:t> </a:t>
            </a:r>
            <a:r>
              <a:rPr lang="de-DE" dirty="0" err="1"/>
              <a:t>eugue</a:t>
            </a:r>
            <a:r>
              <a:rPr lang="de-DE" dirty="0"/>
              <a:t> </a:t>
            </a:r>
            <a:r>
              <a:rPr lang="de-DE" dirty="0" err="1"/>
              <a:t>facin</a:t>
            </a:r>
            <a:r>
              <a:rPr lang="de-DE" dirty="0"/>
              <a:t> </a:t>
            </a:r>
            <a:r>
              <a:rPr lang="de-DE" dirty="0" err="1"/>
              <a:t>eum</a:t>
            </a:r>
            <a:r>
              <a:rPr lang="de-DE" dirty="0"/>
              <a:t> </a:t>
            </a:r>
            <a:r>
              <a:rPr lang="de-DE" dirty="0" err="1"/>
              <a:t>iusto</a:t>
            </a:r>
            <a:r>
              <a:rPr lang="de-DE" dirty="0"/>
              <a:t> </a:t>
            </a:r>
            <a:r>
              <a:rPr lang="de-DE" dirty="0" err="1"/>
              <a:t>duis</a:t>
            </a:r>
            <a:r>
              <a:rPr lang="de-DE" dirty="0"/>
              <a:t> </a:t>
            </a:r>
            <a:r>
              <a:rPr lang="de-DE" dirty="0" err="1"/>
              <a:t>adip</a:t>
            </a:r>
            <a:r>
              <a:rPr lang="de-DE" dirty="0"/>
              <a:t> </a:t>
            </a:r>
            <a:r>
              <a:rPr lang="de-DE" dirty="0" err="1"/>
              <a:t>erat</a:t>
            </a:r>
            <a:r>
              <a:rPr lang="de-DE" dirty="0"/>
              <a:t>.</a:t>
            </a:r>
          </a:p>
        </p:txBody>
      </p:sp>
    </p:spTree>
    <p:extLst>
      <p:ext uri="{BB962C8B-B14F-4D97-AF65-F5344CB8AC3E}">
        <p14:creationId xmlns:p14="http://schemas.microsoft.com/office/powerpoint/2010/main" val="4154517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Lernfeld 10</a:t>
            </a:r>
          </a:p>
        </p:txBody>
      </p:sp>
      <p:pic>
        <p:nvPicPr>
          <p:cNvPr id="4" name="Inhaltsplatzhalter 3"/>
          <p:cNvPicPr>
            <a:picLocks noGrp="1" noChangeAspect="1"/>
          </p:cNvPicPr>
          <p:nvPr>
            <p:ph idx="1"/>
          </p:nvPr>
        </p:nvPicPr>
        <p:blipFill>
          <a:blip r:embed="rId2" cstate="screen">
            <a:extLst>
              <a:ext uri="{BEBA8EAE-BF5A-486C-A8C5-ECC9F3942E4B}">
                <a14:imgProps xmlns:a14="http://schemas.microsoft.com/office/drawing/2010/main">
                  <a14:imgLayer r:embed="rId3">
                    <a14:imgEffect>
                      <a14:brightnessContrast bright="30000" contrast="30000"/>
                    </a14:imgEffect>
                  </a14:imgLayer>
                </a14:imgProps>
              </a:ext>
              <a:ext uri="{28A0092B-C50C-407E-A947-70E740481C1C}">
                <a14:useLocalDpi xmlns:a14="http://schemas.microsoft.com/office/drawing/2010/main"/>
              </a:ext>
            </a:extLst>
          </a:blip>
          <a:stretch>
            <a:fillRect/>
          </a:stretch>
        </p:blipFill>
        <p:spPr>
          <a:xfrm>
            <a:off x="1366787" y="1700829"/>
            <a:ext cx="5782941" cy="4531212"/>
          </a:xfrm>
        </p:spPr>
      </p:pic>
    </p:spTree>
    <p:extLst>
      <p:ext uri="{BB962C8B-B14F-4D97-AF65-F5344CB8AC3E}">
        <p14:creationId xmlns:p14="http://schemas.microsoft.com/office/powerpoint/2010/main" val="694370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Lernfeld 10</a:t>
            </a:r>
          </a:p>
        </p:txBody>
      </p:sp>
      <p:sp>
        <p:nvSpPr>
          <p:cNvPr id="3" name="Inhaltsplatzhalter 2"/>
          <p:cNvSpPr>
            <a:spLocks noGrp="1"/>
          </p:cNvSpPr>
          <p:nvPr>
            <p:ph idx="1"/>
          </p:nvPr>
        </p:nvSpPr>
        <p:spPr/>
        <p:txBody>
          <a:bodyPr/>
          <a:lstStyle/>
          <a:p>
            <a:pPr marL="0" indent="0">
              <a:buNone/>
            </a:pPr>
            <a:r>
              <a:rPr lang="de-DE" dirty="0"/>
              <a:t>Lernfeld 10:</a:t>
            </a:r>
          </a:p>
          <a:p>
            <a:pPr marL="0" indent="0">
              <a:buNone/>
            </a:pPr>
            <a:endParaRPr lang="de-DE" dirty="0"/>
          </a:p>
          <a:p>
            <a:pPr marL="0" indent="0">
              <a:buNone/>
            </a:pPr>
            <a:r>
              <a:rPr lang="de-DE" dirty="0"/>
              <a:t>Patienten bei prophylaktischen und kieferorthopädischen Behandlungen begleiten</a:t>
            </a:r>
          </a:p>
          <a:p>
            <a:pPr marL="0" indent="0">
              <a:buNone/>
            </a:pPr>
            <a:endParaRPr lang="de-DE" dirty="0"/>
          </a:p>
          <a:p>
            <a:pPr marL="0" indent="0">
              <a:buNone/>
            </a:pPr>
            <a:r>
              <a:rPr lang="de-DE" dirty="0"/>
              <a:t>3. Ausbildungsjahr, Zeitrichtwert: 80 Stunden</a:t>
            </a:r>
          </a:p>
        </p:txBody>
      </p:sp>
    </p:spTree>
    <p:extLst>
      <p:ext uri="{BB962C8B-B14F-4D97-AF65-F5344CB8AC3E}">
        <p14:creationId xmlns:p14="http://schemas.microsoft.com/office/powerpoint/2010/main" val="20592025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Ausbildungsverordnung</a:t>
            </a:r>
          </a:p>
        </p:txBody>
      </p:sp>
      <p:sp>
        <p:nvSpPr>
          <p:cNvPr id="3" name="Inhaltsplatzhalter 2"/>
          <p:cNvSpPr>
            <a:spLocks noGrp="1"/>
          </p:cNvSpPr>
          <p:nvPr>
            <p:ph idx="1"/>
          </p:nvPr>
        </p:nvSpPr>
        <p:spPr/>
        <p:txBody>
          <a:bodyPr>
            <a:normAutofit/>
          </a:bodyPr>
          <a:lstStyle/>
          <a:p>
            <a:r>
              <a:rPr lang="de-DE" dirty="0"/>
              <a:t>Die Schülerinnen und Schüler verfügen über die Kompetenz, die Patientinnen und Patienten individuell bei prophylaktischen und kieferorthopädischen Behandlungen zu begleiten, bei der Behandlung      zu assistieren und diese zu dokumentieren.</a:t>
            </a:r>
          </a:p>
          <a:p>
            <a:endParaRPr lang="de-DE" dirty="0"/>
          </a:p>
          <a:p>
            <a:r>
              <a:rPr lang="de-DE" dirty="0"/>
              <a:t>Die Schülerinnen und Schüler machen sich mit den unterschiedlichen Aspekten der Prophylaxe und Kieferorthopädie vertraut (Untersuchungen, Befunderhebungen, Therapien).</a:t>
            </a:r>
          </a:p>
          <a:p>
            <a:endParaRPr lang="de-DE" dirty="0"/>
          </a:p>
        </p:txBody>
      </p:sp>
    </p:spTree>
    <p:extLst>
      <p:ext uri="{BB962C8B-B14F-4D97-AF65-F5344CB8AC3E}">
        <p14:creationId xmlns:p14="http://schemas.microsoft.com/office/powerpoint/2010/main" val="287017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Ausbildungsverordnung</a:t>
            </a:r>
          </a:p>
        </p:txBody>
      </p:sp>
      <p:sp>
        <p:nvSpPr>
          <p:cNvPr id="3" name="Inhaltsplatzhalter 2"/>
          <p:cNvSpPr>
            <a:spLocks noGrp="1"/>
          </p:cNvSpPr>
          <p:nvPr>
            <p:ph idx="1"/>
          </p:nvPr>
        </p:nvSpPr>
        <p:spPr/>
        <p:txBody>
          <a:bodyPr>
            <a:normAutofit lnSpcReduction="10000"/>
          </a:bodyPr>
          <a:lstStyle/>
          <a:p>
            <a:r>
              <a:rPr lang="de-DE" dirty="0"/>
              <a:t>Die Schülerinnen und Schüler verschaffen sich einen Überblick über mögliche Zahn- und Kiefer-</a:t>
            </a:r>
            <a:r>
              <a:rPr lang="de-DE" dirty="0" err="1"/>
              <a:t>fehlbildungen</a:t>
            </a:r>
            <a:r>
              <a:rPr lang="de-DE" dirty="0"/>
              <a:t> (Schmelzfehlbildungen, </a:t>
            </a:r>
            <a:r>
              <a:rPr lang="de-DE" dirty="0" err="1"/>
              <a:t>Dysgnathien</a:t>
            </a:r>
            <a:r>
              <a:rPr lang="de-DE" dirty="0"/>
              <a:t>) sowie deren Ursachen. Sie informieren sich über Früherkennungsuntersuchungen sowie über Möglichkeiten der Individual- und Gruppen-prophylaxe. Sie erkunden prophylaktische Maßnahmen (zahngesunde Ernährung, Fluoridierung, </a:t>
            </a:r>
            <a:r>
              <a:rPr lang="de-DE" dirty="0" err="1"/>
              <a:t>Fissurenversiegelung</a:t>
            </a:r>
            <a:r>
              <a:rPr lang="de-DE" dirty="0"/>
              <a:t>, Ablauf der Professionellen Zahnreinigung) sowie die Möglichkeiten der kieferorthopädischen Behandlungen.</a:t>
            </a:r>
          </a:p>
          <a:p>
            <a:endParaRPr lang="de-DE" dirty="0"/>
          </a:p>
        </p:txBody>
      </p:sp>
    </p:spTree>
    <p:extLst>
      <p:ext uri="{BB962C8B-B14F-4D97-AF65-F5344CB8AC3E}">
        <p14:creationId xmlns:p14="http://schemas.microsoft.com/office/powerpoint/2010/main" val="103786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Ausbildungsverordnung</a:t>
            </a:r>
          </a:p>
        </p:txBody>
      </p:sp>
      <p:sp>
        <p:nvSpPr>
          <p:cNvPr id="3" name="Inhaltsplatzhalter 2"/>
          <p:cNvSpPr>
            <a:spLocks noGrp="1"/>
          </p:cNvSpPr>
          <p:nvPr>
            <p:ph idx="1"/>
          </p:nvPr>
        </p:nvSpPr>
        <p:spPr/>
        <p:txBody>
          <a:bodyPr>
            <a:normAutofit fontScale="85000" lnSpcReduction="10000"/>
          </a:bodyPr>
          <a:lstStyle/>
          <a:p>
            <a:r>
              <a:rPr lang="de-DE" dirty="0"/>
              <a:t>Die Schülerinnen und Schüler planen angemessene Abfolgen individualprophylaktischer Maßnahmen.</a:t>
            </a:r>
          </a:p>
          <a:p>
            <a:r>
              <a:rPr lang="de-DE" dirty="0"/>
              <a:t>Die Schülerinnen und Schüler erklären patientengerecht die Pathogenese der Karies und Parodontitis. Anhand zuvor erhobener Indizes (Kariesindex, </a:t>
            </a:r>
            <a:r>
              <a:rPr lang="de-DE" dirty="0" err="1"/>
              <a:t>Plaqueindex</a:t>
            </a:r>
            <a:r>
              <a:rPr lang="de-DE" dirty="0"/>
              <a:t>, Blutungsindex) motivieren sie Patientinnen und Patienten und leiten diese im Umgang mit verschiedenen Hilfsmitteln und Putztechniken an. Des Weiteren informieren sie über zahngesunde Ernährung.</a:t>
            </a:r>
          </a:p>
          <a:p>
            <a:pPr marL="0" indent="0">
              <a:buNone/>
            </a:pPr>
            <a:r>
              <a:rPr lang="de-DE" dirty="0"/>
              <a:t>     Sie bereiten prophylaktische Maßnahmen vor und assistieren </a:t>
            </a:r>
          </a:p>
          <a:p>
            <a:pPr marL="0" indent="0">
              <a:buNone/>
            </a:pPr>
            <a:r>
              <a:rPr lang="de-DE" dirty="0"/>
              <a:t>     dabei. Sie dokumentieren sowohl Befunde als auch  </a:t>
            </a:r>
          </a:p>
          <a:p>
            <a:pPr marL="0" indent="0">
              <a:buNone/>
            </a:pPr>
            <a:r>
              <a:rPr lang="de-DE" dirty="0"/>
              <a:t>     Behandlungen und bereiten die Leistungsabrechnung der </a:t>
            </a:r>
          </a:p>
          <a:p>
            <a:pPr marL="0" indent="0">
              <a:buNone/>
            </a:pPr>
            <a:r>
              <a:rPr lang="de-DE" dirty="0"/>
              <a:t>     prophylaktischen Maßnahmen mit den jeweiligen Kostenträgern </a:t>
            </a:r>
          </a:p>
          <a:p>
            <a:pPr marL="0" indent="0">
              <a:buNone/>
            </a:pPr>
            <a:r>
              <a:rPr lang="de-DE" dirty="0"/>
              <a:t>     vor.</a:t>
            </a:r>
          </a:p>
          <a:p>
            <a:endParaRPr lang="de-DE" dirty="0"/>
          </a:p>
        </p:txBody>
      </p:sp>
    </p:spTree>
    <p:extLst>
      <p:ext uri="{BB962C8B-B14F-4D97-AF65-F5344CB8AC3E}">
        <p14:creationId xmlns:p14="http://schemas.microsoft.com/office/powerpoint/2010/main" val="4100581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Ausbildungsverordnung</a:t>
            </a:r>
          </a:p>
        </p:txBody>
      </p:sp>
      <p:sp>
        <p:nvSpPr>
          <p:cNvPr id="3" name="Inhaltsplatzhalter 2"/>
          <p:cNvSpPr>
            <a:spLocks noGrp="1"/>
          </p:cNvSpPr>
          <p:nvPr>
            <p:ph idx="1"/>
          </p:nvPr>
        </p:nvSpPr>
        <p:spPr/>
        <p:txBody>
          <a:bodyPr>
            <a:normAutofit/>
          </a:bodyPr>
          <a:lstStyle/>
          <a:p>
            <a:r>
              <a:rPr lang="de-DE" dirty="0"/>
              <a:t>Die Schülerinnen und Schüler vergegenwärtigen sich den Nutzen der Prophylaxe und der Kieferorthopädie.</a:t>
            </a:r>
          </a:p>
          <a:p>
            <a:endParaRPr lang="de-DE" dirty="0"/>
          </a:p>
          <a:p>
            <a:r>
              <a:rPr lang="de-DE" dirty="0"/>
              <a:t>Die Schülerinnen und Schüler beurteilen, inwieweit  ihr Handeln zur Optimierung und Erhaltung der Mundgesundheit der Patientinnen und Patienten beiträgt. Sie bewerten ihr Handeln bezüglich der Patientenbindung, schlagen Verbesserungs-möglichkeiten vor und holen sich dafür Feedback   von den Patientinnen und Patienten ein.</a:t>
            </a:r>
          </a:p>
          <a:p>
            <a:endParaRPr lang="de-DE" dirty="0"/>
          </a:p>
        </p:txBody>
      </p:sp>
    </p:spTree>
    <p:extLst>
      <p:ext uri="{BB962C8B-B14F-4D97-AF65-F5344CB8AC3E}">
        <p14:creationId xmlns:p14="http://schemas.microsoft.com/office/powerpoint/2010/main" val="1447000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Prophylaktische Behandlungen</a:t>
            </a:r>
          </a:p>
        </p:txBody>
      </p:sp>
      <p:sp>
        <p:nvSpPr>
          <p:cNvPr id="3" name="Inhaltsplatzhalter 2"/>
          <p:cNvSpPr>
            <a:spLocks noGrp="1"/>
          </p:cNvSpPr>
          <p:nvPr>
            <p:ph idx="1"/>
          </p:nvPr>
        </p:nvSpPr>
        <p:spPr/>
        <p:txBody>
          <a:bodyPr/>
          <a:lstStyle/>
          <a:p>
            <a:pPr marL="0" indent="0" algn="ctr">
              <a:buNone/>
            </a:pPr>
            <a:r>
              <a:rPr lang="de-DE" sz="3200" dirty="0"/>
              <a:t>Patienten bei prophylaktischen Behandlungen begleiten</a:t>
            </a:r>
          </a:p>
          <a:p>
            <a:endParaRPr lang="de-DE" dirty="0"/>
          </a:p>
        </p:txBody>
      </p:sp>
    </p:spTree>
    <p:extLst>
      <p:ext uri="{BB962C8B-B14F-4D97-AF65-F5344CB8AC3E}">
        <p14:creationId xmlns:p14="http://schemas.microsoft.com/office/powerpoint/2010/main" val="3444325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3BBF15D-98A0-430E-92BF-123613AF8D9A}"/>
              </a:ext>
            </a:extLst>
          </p:cNvPr>
          <p:cNvSpPr>
            <a:spLocks noGrp="1"/>
          </p:cNvSpPr>
          <p:nvPr>
            <p:ph type="title"/>
          </p:nvPr>
        </p:nvSpPr>
        <p:spPr/>
        <p:txBody>
          <a:bodyPr/>
          <a:lstStyle/>
          <a:p>
            <a:r>
              <a:rPr lang="de-DE" dirty="0"/>
              <a:t>4 Säulen der Prophylaxe</a:t>
            </a:r>
          </a:p>
        </p:txBody>
      </p:sp>
      <p:sp>
        <p:nvSpPr>
          <p:cNvPr id="5" name="Inhaltsplatzhalter 1">
            <a:extLst>
              <a:ext uri="{FF2B5EF4-FFF2-40B4-BE49-F238E27FC236}">
                <a16:creationId xmlns:a16="http://schemas.microsoft.com/office/drawing/2014/main" id="{E54CD591-FDBD-4A93-83DD-AD9AC1DCC580}"/>
              </a:ext>
            </a:extLst>
          </p:cNvPr>
          <p:cNvSpPr>
            <a:spLocks noGrp="1"/>
          </p:cNvSpPr>
          <p:nvPr>
            <p:ph idx="1"/>
          </p:nvPr>
        </p:nvSpPr>
        <p:spPr>
          <a:xfrm>
            <a:off x="850900" y="1973178"/>
            <a:ext cx="7495658" cy="4061862"/>
          </a:xfrm>
        </p:spPr>
        <p:txBody>
          <a:bodyPr>
            <a:normAutofit/>
          </a:bodyPr>
          <a:lstStyle/>
          <a:p>
            <a:pPr marL="0" indent="0">
              <a:spcAft>
                <a:spcPts val="600"/>
              </a:spcAft>
              <a:buNone/>
            </a:pPr>
            <a:r>
              <a:rPr lang="de-DE" sz="2000" i="0" dirty="0">
                <a:solidFill>
                  <a:srgbClr val="222222"/>
                </a:solidFill>
                <a:effectLst/>
                <a:latin typeface="Arial" panose="020B0604020202020204" pitchFamily="34" charset="0"/>
                <a:cs typeface="Arial" panose="020B0604020202020204" pitchFamily="34" charset="0"/>
              </a:rPr>
              <a:t>Klassische Maßnahmen der Karies- und </a:t>
            </a:r>
            <a:r>
              <a:rPr lang="de-DE" sz="2000" i="0" dirty="0" err="1">
                <a:solidFill>
                  <a:srgbClr val="222222"/>
                </a:solidFill>
                <a:effectLst/>
                <a:latin typeface="Arial" panose="020B0604020202020204" pitchFamily="34" charset="0"/>
                <a:cs typeface="Arial" panose="020B0604020202020204" pitchFamily="34" charset="0"/>
              </a:rPr>
              <a:t>Parodontalprophylaxe</a:t>
            </a:r>
            <a:r>
              <a:rPr lang="de-DE" sz="2000" i="0" dirty="0">
                <a:solidFill>
                  <a:srgbClr val="222222"/>
                </a:solidFill>
                <a:effectLst/>
                <a:latin typeface="Arial" panose="020B0604020202020204" pitchFamily="34" charset="0"/>
                <a:cs typeface="Arial" panose="020B0604020202020204" pitchFamily="34" charset="0"/>
              </a:rPr>
              <a:t>:</a:t>
            </a:r>
          </a:p>
          <a:p>
            <a:pPr marL="0" indent="0">
              <a:spcAft>
                <a:spcPts val="600"/>
              </a:spcAft>
              <a:buNone/>
            </a:pPr>
            <a:endParaRPr lang="de-DE" sz="800" i="0" dirty="0">
              <a:solidFill>
                <a:srgbClr val="222222"/>
              </a:solidFill>
              <a:effectLst/>
              <a:latin typeface="Arial" panose="020B0604020202020204" pitchFamily="34" charset="0"/>
              <a:cs typeface="Arial" panose="020B0604020202020204" pitchFamily="34" charset="0"/>
            </a:endParaRPr>
          </a:p>
          <a:p>
            <a:pPr marL="0" indent="0" algn="ctr">
              <a:spcAft>
                <a:spcPts val="600"/>
              </a:spcAft>
              <a:buNone/>
            </a:pPr>
            <a:r>
              <a:rPr lang="de-DE" sz="2000" b="1" dirty="0">
                <a:solidFill>
                  <a:srgbClr val="222222"/>
                </a:solidFill>
                <a:latin typeface="Arial" panose="020B0604020202020204" pitchFamily="34" charset="0"/>
                <a:cs typeface="Arial" panose="020B0604020202020204" pitchFamily="34" charset="0"/>
              </a:rPr>
              <a:t>Die 4 Säulen der Prävention</a:t>
            </a:r>
          </a:p>
          <a:p>
            <a:pPr marL="0" indent="0" algn="ctr">
              <a:spcAft>
                <a:spcPts val="600"/>
              </a:spcAft>
              <a:buNone/>
            </a:pPr>
            <a:endParaRPr lang="de-DE" sz="2000" i="0" dirty="0">
              <a:solidFill>
                <a:srgbClr val="222222"/>
              </a:solidFill>
              <a:effectLst/>
              <a:latin typeface="Arial" panose="020B0604020202020204" pitchFamily="34" charset="0"/>
              <a:cs typeface="Arial" panose="020B0604020202020204" pitchFamily="34" charset="0"/>
            </a:endParaRPr>
          </a:p>
          <a:p>
            <a:pPr>
              <a:spcAft>
                <a:spcPts val="600"/>
              </a:spcAft>
            </a:pPr>
            <a:r>
              <a:rPr lang="de-DE" sz="2000" dirty="0">
                <a:solidFill>
                  <a:srgbClr val="222222"/>
                </a:solidFill>
                <a:latin typeface="Arial" panose="020B0604020202020204" pitchFamily="34" charset="0"/>
                <a:cs typeface="Arial" panose="020B0604020202020204" pitchFamily="34" charset="0"/>
              </a:rPr>
              <a:t>Zahnarztbesuche</a:t>
            </a:r>
          </a:p>
          <a:p>
            <a:pPr>
              <a:spcAft>
                <a:spcPts val="600"/>
              </a:spcAft>
            </a:pPr>
            <a:r>
              <a:rPr lang="de-DE" sz="2000" i="0" dirty="0">
                <a:solidFill>
                  <a:srgbClr val="222222"/>
                </a:solidFill>
                <a:effectLst/>
                <a:latin typeface="Arial" panose="020B0604020202020204" pitchFamily="34" charset="0"/>
                <a:cs typeface="Arial" panose="020B0604020202020204" pitchFamily="34" charset="0"/>
              </a:rPr>
              <a:t>Regelmäßige Fluoridierung</a:t>
            </a:r>
          </a:p>
          <a:p>
            <a:pPr>
              <a:spcAft>
                <a:spcPts val="600"/>
              </a:spcAft>
            </a:pPr>
            <a:r>
              <a:rPr lang="de-DE" sz="2000" dirty="0">
                <a:solidFill>
                  <a:srgbClr val="222222"/>
                </a:solidFill>
                <a:latin typeface="Arial" panose="020B0604020202020204" pitchFamily="34" charset="0"/>
                <a:cs typeface="Arial" panose="020B0604020202020204" pitchFamily="34" charset="0"/>
              </a:rPr>
              <a:t>Sorgfältige Mundhygiene</a:t>
            </a:r>
          </a:p>
          <a:p>
            <a:pPr>
              <a:spcAft>
                <a:spcPts val="600"/>
              </a:spcAft>
            </a:pPr>
            <a:r>
              <a:rPr lang="de-DE" sz="2000" i="0" dirty="0">
                <a:solidFill>
                  <a:srgbClr val="222222"/>
                </a:solidFill>
                <a:effectLst/>
                <a:latin typeface="Arial" panose="020B0604020202020204" pitchFamily="34" charset="0"/>
                <a:cs typeface="Arial" panose="020B0604020202020204" pitchFamily="34" charset="0"/>
              </a:rPr>
              <a:t>Gesunde Ernährung</a:t>
            </a:r>
          </a:p>
        </p:txBody>
      </p:sp>
    </p:spTree>
    <p:extLst>
      <p:ext uri="{BB962C8B-B14F-4D97-AF65-F5344CB8AC3E}">
        <p14:creationId xmlns:p14="http://schemas.microsoft.com/office/powerpoint/2010/main" val="31558273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Ernährung</a:t>
            </a:r>
          </a:p>
        </p:txBody>
      </p:sp>
      <p:sp>
        <p:nvSpPr>
          <p:cNvPr id="3" name="Inhaltsplatzhalter 2"/>
          <p:cNvSpPr>
            <a:spLocks noGrp="1"/>
          </p:cNvSpPr>
          <p:nvPr>
            <p:ph idx="1"/>
          </p:nvPr>
        </p:nvSpPr>
        <p:spPr/>
        <p:txBody>
          <a:bodyPr/>
          <a:lstStyle/>
          <a:p>
            <a:pPr marL="0" indent="0">
              <a:buNone/>
            </a:pPr>
            <a:r>
              <a:rPr lang="de-DE" dirty="0"/>
              <a:t>Für die Zahngesundheit ist bei weitem nicht nur der Zuckeranteil entscheidend. Wir wissen heute, dass eine insgesamt nährstoffreiche, nicht zu kalorienhaltige, gesunde Ernährung sowohl der allgemeinen Gesundheit zugute kommt als auch dabei hilft, Zähne und Zahnfleisch gesund zu erhalten bzw. ihr Wiedergesundwerden zu unterstützen.</a:t>
            </a:r>
          </a:p>
        </p:txBody>
      </p:sp>
    </p:spTree>
    <p:extLst>
      <p:ext uri="{BB962C8B-B14F-4D97-AF65-F5344CB8AC3E}">
        <p14:creationId xmlns:p14="http://schemas.microsoft.com/office/powerpoint/2010/main" val="23871190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Ernährung</a:t>
            </a:r>
          </a:p>
        </p:txBody>
      </p:sp>
      <p:sp>
        <p:nvSpPr>
          <p:cNvPr id="3" name="Inhaltsplatzhalter 2"/>
          <p:cNvSpPr>
            <a:spLocks noGrp="1"/>
          </p:cNvSpPr>
          <p:nvPr>
            <p:ph idx="1"/>
          </p:nvPr>
        </p:nvSpPr>
        <p:spPr/>
        <p:txBody>
          <a:bodyPr/>
          <a:lstStyle/>
          <a:p>
            <a:r>
              <a:rPr lang="de-DE" dirty="0"/>
              <a:t>abwechslungsreich</a:t>
            </a:r>
          </a:p>
          <a:p>
            <a:r>
              <a:rPr lang="de-DE" dirty="0"/>
              <a:t>kalorisch angemessen</a:t>
            </a:r>
          </a:p>
          <a:p>
            <a:r>
              <a:rPr lang="de-DE" dirty="0"/>
              <a:t>hohe Nährstoffdichte</a:t>
            </a:r>
            <a:br>
              <a:rPr lang="de-DE" dirty="0"/>
            </a:br>
            <a:r>
              <a:rPr lang="de-DE" dirty="0"/>
              <a:t>(v.a. Protein, Omega-3-Fette, Vitamine, Mineralien)</a:t>
            </a:r>
          </a:p>
          <a:p>
            <a:r>
              <a:rPr lang="de-DE" dirty="0"/>
              <a:t>wenig(er) </a:t>
            </a:r>
            <a:r>
              <a:rPr lang="de-DE" dirty="0" err="1"/>
              <a:t>fermentierbare</a:t>
            </a:r>
            <a:r>
              <a:rPr lang="de-DE" dirty="0"/>
              <a:t> Kohlenhydrate</a:t>
            </a:r>
          </a:p>
          <a:p>
            <a:r>
              <a:rPr lang="de-DE" dirty="0"/>
              <a:t>ballaststoffreich (= </a:t>
            </a:r>
            <a:r>
              <a:rPr lang="de-DE" dirty="0" err="1"/>
              <a:t>kauaktiv</a:t>
            </a:r>
            <a:r>
              <a:rPr lang="de-DE" dirty="0"/>
              <a:t>)</a:t>
            </a:r>
          </a:p>
          <a:p>
            <a:endParaRPr lang="de-DE" dirty="0"/>
          </a:p>
        </p:txBody>
      </p:sp>
    </p:spTree>
    <p:extLst>
      <p:ext uri="{BB962C8B-B14F-4D97-AF65-F5344CB8AC3E}">
        <p14:creationId xmlns:p14="http://schemas.microsoft.com/office/powerpoint/2010/main" val="42652793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Ernährung</a:t>
            </a:r>
          </a:p>
        </p:txBody>
      </p:sp>
      <p:sp>
        <p:nvSpPr>
          <p:cNvPr id="3" name="Inhaltsplatzhalter 2"/>
          <p:cNvSpPr>
            <a:spLocks noGrp="1"/>
          </p:cNvSpPr>
          <p:nvPr>
            <p:ph idx="1"/>
          </p:nvPr>
        </p:nvSpPr>
        <p:spPr/>
        <p:txBody>
          <a:bodyPr>
            <a:normAutofit fontScale="92500" lnSpcReduction="20000"/>
          </a:bodyPr>
          <a:lstStyle/>
          <a:p>
            <a:r>
              <a:rPr lang="de-DE" dirty="0"/>
              <a:t>Vollwertig heißt, sie liefert dem Körper alle lebensnotwendigen Nährstoffe: Proteine, essenzielle Fettsäuren, Vitamine, Mineralstoffe.</a:t>
            </a:r>
            <a:br>
              <a:rPr lang="de-DE" dirty="0"/>
            </a:br>
            <a:endParaRPr lang="de-DE" sz="900" dirty="0"/>
          </a:p>
          <a:p>
            <a:r>
              <a:rPr lang="de-DE" dirty="0"/>
              <a:t>außerdem gesundheitsförderliche Wirkstoffe </a:t>
            </a:r>
            <a:br>
              <a:rPr lang="de-DE" dirty="0"/>
            </a:br>
            <a:r>
              <a:rPr lang="de-DE" dirty="0"/>
              <a:t>(Ballaststoffe, sekundäre Pflanzenstoffe): in Gemüsen, Salaten, Kräutern, Gewürzen, Vollkornprodukten, Nüssen, Saaten.</a:t>
            </a:r>
          </a:p>
          <a:p>
            <a:endParaRPr lang="de-DE" sz="900" dirty="0"/>
          </a:p>
          <a:p>
            <a:r>
              <a:rPr lang="de-DE" dirty="0"/>
              <a:t>Auch Zähne und Zahnfleisch benötigen Nähr- und Sekundärstoffe, um gesund zu bleiben bzw. zu werden: z. B. Proteine und Vitamine für die Wundheilung, essenzielle Fettsäuren zur Entzündungshemmung und Sekundärstoffe für den Zellschutz (Antioxidantien) und eine gesunde Mundflora.</a:t>
            </a:r>
          </a:p>
          <a:p>
            <a:endParaRPr lang="de-DE" dirty="0"/>
          </a:p>
        </p:txBody>
      </p:sp>
    </p:spTree>
    <p:extLst>
      <p:ext uri="{BB962C8B-B14F-4D97-AF65-F5344CB8AC3E}">
        <p14:creationId xmlns:p14="http://schemas.microsoft.com/office/powerpoint/2010/main" val="3119566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Mangelernährung</a:t>
            </a:r>
          </a:p>
        </p:txBody>
      </p:sp>
      <p:sp>
        <p:nvSpPr>
          <p:cNvPr id="3" name="Inhaltsplatzhalter 2"/>
          <p:cNvSpPr>
            <a:spLocks noGrp="1"/>
          </p:cNvSpPr>
          <p:nvPr>
            <p:ph idx="1"/>
          </p:nvPr>
        </p:nvSpPr>
        <p:spPr/>
        <p:txBody>
          <a:bodyPr>
            <a:normAutofit fontScale="92500" lnSpcReduction="20000"/>
          </a:bodyPr>
          <a:lstStyle/>
          <a:p>
            <a:pPr marL="0" indent="0" fontAlgn="t">
              <a:buNone/>
            </a:pPr>
            <a:r>
              <a:rPr lang="de-DE" u="sng" dirty="0"/>
              <a:t>Nährstoff</a:t>
            </a:r>
            <a:r>
              <a:rPr lang="de-DE" dirty="0"/>
              <a:t>         </a:t>
            </a:r>
            <a:r>
              <a:rPr lang="de-DE" u="sng" dirty="0"/>
              <a:t>Mögliche Mangelsymptome (Beispiele)</a:t>
            </a:r>
          </a:p>
          <a:p>
            <a:pPr marL="0" indent="0" fontAlgn="t">
              <a:buNone/>
            </a:pPr>
            <a:endParaRPr lang="de-DE" dirty="0"/>
          </a:p>
          <a:p>
            <a:pPr marL="0" indent="0" fontAlgn="t">
              <a:buNone/>
            </a:pPr>
            <a:r>
              <a:rPr lang="de-DE" dirty="0"/>
              <a:t>Vitamin D		mangelhafte Knochenheilung, erhöhte 						Kariesrate, Entzündungen der </a:t>
            </a:r>
            <a:r>
              <a:rPr lang="de-DE" dirty="0" err="1"/>
              <a:t>Gingiva</a:t>
            </a:r>
            <a:r>
              <a:rPr lang="de-DE" dirty="0"/>
              <a:t>, 						verzögerte Heilung nach OPs</a:t>
            </a:r>
          </a:p>
          <a:p>
            <a:pPr marL="0" indent="0" fontAlgn="t">
              <a:buNone/>
            </a:pPr>
            <a:r>
              <a:rPr lang="de-DE" dirty="0"/>
              <a:t>Zink			verdicktes Epithel, verdickte Zunge mit 						Muskelatrophie, verzögerte Wundheilung, 					eingeschränkte Geschmacks- und 							Geruchswahrnehmung</a:t>
            </a:r>
          </a:p>
          <a:p>
            <a:pPr marL="0" indent="0" fontAlgn="t">
              <a:buNone/>
            </a:pPr>
            <a:r>
              <a:rPr lang="de-DE" dirty="0"/>
              <a:t>Protein 		ödematöse Zunge, Lippenentzündung  (Eiweiß) 		(</a:t>
            </a:r>
            <a:r>
              <a:rPr lang="de-DE" dirty="0" err="1"/>
              <a:t>Cheilitis</a:t>
            </a:r>
            <a:r>
              <a:rPr lang="de-DE" dirty="0"/>
              <a:t>), Fissuren der Unterlippe, 							Funktionsstörung der Speicheldrüsen 						(</a:t>
            </a:r>
            <a:r>
              <a:rPr lang="de-DE" dirty="0" err="1"/>
              <a:t>Xerostomie</a:t>
            </a:r>
            <a:r>
              <a:rPr lang="de-DE" dirty="0"/>
              <a:t>), Zahnverluste</a:t>
            </a:r>
          </a:p>
          <a:p>
            <a:endParaRPr lang="de-DE" dirty="0"/>
          </a:p>
        </p:txBody>
      </p:sp>
    </p:spTree>
    <p:extLst>
      <p:ext uri="{BB962C8B-B14F-4D97-AF65-F5344CB8AC3E}">
        <p14:creationId xmlns:p14="http://schemas.microsoft.com/office/powerpoint/2010/main" val="14826559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Ernährungsberatung</a:t>
            </a:r>
          </a:p>
        </p:txBody>
      </p:sp>
      <p:sp>
        <p:nvSpPr>
          <p:cNvPr id="3" name="Inhaltsplatzhalter 2"/>
          <p:cNvSpPr>
            <a:spLocks noGrp="1"/>
          </p:cNvSpPr>
          <p:nvPr>
            <p:ph idx="1"/>
          </p:nvPr>
        </p:nvSpPr>
        <p:spPr/>
        <p:txBody>
          <a:bodyPr>
            <a:normAutofit fontScale="92500" lnSpcReduction="10000"/>
          </a:bodyPr>
          <a:lstStyle/>
          <a:p>
            <a:r>
              <a:rPr lang="de-DE" dirty="0"/>
              <a:t>Über- und Mangelernährung vermeiden</a:t>
            </a:r>
          </a:p>
          <a:p>
            <a:pPr lvl="1"/>
            <a:r>
              <a:rPr lang="de-DE" dirty="0"/>
              <a:t>möglichst früh erkennen und zu Gegenmaßnahmen motivieren</a:t>
            </a:r>
          </a:p>
          <a:p>
            <a:r>
              <a:rPr lang="de-DE" dirty="0"/>
              <a:t>ausreichend Protein empfehlen</a:t>
            </a:r>
          </a:p>
          <a:p>
            <a:pPr lvl="1"/>
            <a:r>
              <a:rPr lang="de-DE" dirty="0"/>
              <a:t>besonders Senioren, Schwangere, Stillende</a:t>
            </a:r>
          </a:p>
          <a:p>
            <a:pPr lvl="1"/>
            <a:r>
              <a:rPr lang="de-DE" dirty="0"/>
              <a:t>ggf. mehr bei Krankheit/Rekonvaleszenz, veganer Ernährung</a:t>
            </a:r>
          </a:p>
          <a:p>
            <a:r>
              <a:rPr lang="de-DE" dirty="0"/>
              <a:t>ausreichend Mikronährstoffe und Antioxidantien</a:t>
            </a:r>
          </a:p>
          <a:p>
            <a:pPr lvl="1"/>
            <a:r>
              <a:rPr lang="de-DE" dirty="0"/>
              <a:t>v.a. B-Vitamine (B12!)</a:t>
            </a:r>
          </a:p>
          <a:p>
            <a:pPr lvl="1"/>
            <a:r>
              <a:rPr lang="de-DE" dirty="0"/>
              <a:t>Vitamine D und C</a:t>
            </a:r>
          </a:p>
          <a:p>
            <a:pPr lvl="1"/>
            <a:r>
              <a:rPr lang="de-DE" dirty="0"/>
              <a:t>abwechslungsreich, ausreichend „Grünzeug“</a:t>
            </a:r>
          </a:p>
          <a:p>
            <a:endParaRPr lang="de-DE" dirty="0"/>
          </a:p>
        </p:txBody>
      </p:sp>
    </p:spTree>
    <p:extLst>
      <p:ext uri="{BB962C8B-B14F-4D97-AF65-F5344CB8AC3E}">
        <p14:creationId xmlns:p14="http://schemas.microsoft.com/office/powerpoint/2010/main" val="21952647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Ernährungsberatung</a:t>
            </a:r>
          </a:p>
        </p:txBody>
      </p:sp>
      <p:sp>
        <p:nvSpPr>
          <p:cNvPr id="3" name="Inhaltsplatzhalter 2"/>
          <p:cNvSpPr>
            <a:spLocks noGrp="1"/>
          </p:cNvSpPr>
          <p:nvPr>
            <p:ph idx="1"/>
          </p:nvPr>
        </p:nvSpPr>
        <p:spPr/>
        <p:txBody>
          <a:bodyPr>
            <a:normAutofit fontScale="92500" lnSpcReduction="10000"/>
          </a:bodyPr>
          <a:lstStyle/>
          <a:p>
            <a:r>
              <a:rPr lang="de-DE" dirty="0"/>
              <a:t>ausreichend Wasser!</a:t>
            </a:r>
          </a:p>
          <a:p>
            <a:pPr lvl="1"/>
            <a:r>
              <a:rPr lang="de-DE" dirty="0"/>
              <a:t>ca. 20 ml/kg Körpergewicht = Trinkmenge</a:t>
            </a:r>
          </a:p>
          <a:p>
            <a:endParaRPr lang="de-DE" sz="900" dirty="0"/>
          </a:p>
          <a:p>
            <a:r>
              <a:rPr lang="de-DE" dirty="0"/>
              <a:t>Fettqualität steigern:</a:t>
            </a:r>
          </a:p>
          <a:p>
            <a:pPr lvl="1"/>
            <a:r>
              <a:rPr lang="de-DE" dirty="0"/>
              <a:t>regelmäßig fetter Fisch oder Omega-3-Fettsäuren</a:t>
            </a:r>
          </a:p>
          <a:p>
            <a:pPr lvl="1"/>
            <a:r>
              <a:rPr lang="de-DE" dirty="0"/>
              <a:t>regelmäßig Olivenöl, Rapsöl</a:t>
            </a:r>
          </a:p>
          <a:p>
            <a:endParaRPr lang="de-DE" sz="900" dirty="0"/>
          </a:p>
          <a:p>
            <a:r>
              <a:rPr lang="de-DE" dirty="0"/>
              <a:t>maßvoll Kohlenhydrate</a:t>
            </a:r>
          </a:p>
          <a:p>
            <a:pPr lvl="1"/>
            <a:r>
              <a:rPr lang="de-DE" dirty="0"/>
              <a:t>v. a. </a:t>
            </a:r>
            <a:r>
              <a:rPr lang="de-DE" dirty="0" err="1"/>
              <a:t>fermentierbare</a:t>
            </a:r>
            <a:r>
              <a:rPr lang="de-DE" dirty="0"/>
              <a:t> und </a:t>
            </a:r>
            <a:r>
              <a:rPr lang="de-DE" dirty="0" err="1"/>
              <a:t>hochglykämische</a:t>
            </a:r>
            <a:r>
              <a:rPr lang="de-DE" dirty="0"/>
              <a:t> Kohlenhydrate reduzieren</a:t>
            </a:r>
          </a:p>
          <a:p>
            <a:pPr lvl="1"/>
            <a:r>
              <a:rPr lang="de-DE" dirty="0"/>
              <a:t>das heißt, v. a. Zucker und Weißmehlprodukte reduzieren</a:t>
            </a:r>
          </a:p>
          <a:p>
            <a:endParaRPr lang="de-DE" dirty="0"/>
          </a:p>
        </p:txBody>
      </p:sp>
    </p:spTree>
    <p:extLst>
      <p:ext uri="{BB962C8B-B14F-4D97-AF65-F5344CB8AC3E}">
        <p14:creationId xmlns:p14="http://schemas.microsoft.com/office/powerpoint/2010/main" val="12590407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leichschenkliges Dreieck 3"/>
          <p:cNvSpPr/>
          <p:nvPr/>
        </p:nvSpPr>
        <p:spPr>
          <a:xfrm>
            <a:off x="567890" y="2877955"/>
            <a:ext cx="8210349" cy="2964580"/>
          </a:xfrm>
          <a:prstGeom prst="triangle">
            <a:avLst>
              <a:gd name="adj" fmla="val 50162"/>
            </a:avLst>
          </a:prstGeom>
          <a:gradFill>
            <a:gsLst>
              <a:gs pos="0">
                <a:schemeClr val="accent1">
                  <a:tint val="100000"/>
                  <a:shade val="100000"/>
                  <a:satMod val="130000"/>
                  <a:lumMod val="27000"/>
                  <a:lumOff val="73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 name="Titel 1"/>
          <p:cNvSpPr>
            <a:spLocks noGrp="1"/>
          </p:cNvSpPr>
          <p:nvPr>
            <p:ph type="title"/>
          </p:nvPr>
        </p:nvSpPr>
        <p:spPr/>
        <p:txBody>
          <a:bodyPr/>
          <a:lstStyle/>
          <a:p>
            <a:r>
              <a:rPr lang="de-DE" dirty="0"/>
              <a:t>Ernährungsberatung</a:t>
            </a:r>
          </a:p>
        </p:txBody>
      </p:sp>
      <p:sp>
        <p:nvSpPr>
          <p:cNvPr id="3" name="Inhaltsplatzhalter 2"/>
          <p:cNvSpPr>
            <a:spLocks noGrp="1"/>
          </p:cNvSpPr>
          <p:nvPr>
            <p:ph idx="1"/>
          </p:nvPr>
        </p:nvSpPr>
        <p:spPr/>
        <p:txBody>
          <a:bodyPr>
            <a:normAutofit fontScale="77500" lnSpcReduction="20000"/>
          </a:bodyPr>
          <a:lstStyle/>
          <a:p>
            <a:pPr marL="0" indent="0" algn="ctr">
              <a:buNone/>
            </a:pPr>
            <a:r>
              <a:rPr lang="de-DE" sz="2800" dirty="0"/>
              <a:t>Ernährungspyramide</a:t>
            </a:r>
            <a:r>
              <a:rPr lang="de-DE" dirty="0"/>
              <a:t> </a:t>
            </a:r>
          </a:p>
          <a:p>
            <a:pPr marL="0" indent="0" algn="ctr">
              <a:buNone/>
            </a:pPr>
            <a:endParaRPr lang="de-DE" sz="1000" dirty="0"/>
          </a:p>
          <a:p>
            <a:pPr marL="0" indent="0" algn="ctr">
              <a:buNone/>
            </a:pPr>
            <a:r>
              <a:rPr lang="de-DE" dirty="0"/>
              <a:t>(Entzündungshemmende Ernährung, z.B.  bei Parodontitis)</a:t>
            </a:r>
          </a:p>
          <a:p>
            <a:pPr marL="0" indent="0">
              <a:buNone/>
            </a:pPr>
            <a:endParaRPr lang="de-DE" dirty="0"/>
          </a:p>
          <a:p>
            <a:pPr marL="0" indent="0" algn="ctr">
              <a:buNone/>
            </a:pPr>
            <a:r>
              <a:rPr lang="de-DE" dirty="0"/>
              <a:t>Zucker &amp; Süßes</a:t>
            </a:r>
          </a:p>
          <a:p>
            <a:pPr algn="ctr"/>
            <a:endParaRPr lang="de-DE" sz="1400" dirty="0"/>
          </a:p>
          <a:p>
            <a:pPr marL="0" indent="0" algn="ctr">
              <a:buNone/>
            </a:pPr>
            <a:r>
              <a:rPr lang="de-DE" dirty="0"/>
              <a:t>Weißmehlprodukte</a:t>
            </a:r>
          </a:p>
          <a:p>
            <a:pPr algn="ctr"/>
            <a:endParaRPr lang="de-DE" sz="1400" dirty="0"/>
          </a:p>
          <a:p>
            <a:pPr marL="0" indent="0" algn="ctr">
              <a:buNone/>
            </a:pPr>
            <a:r>
              <a:rPr lang="de-DE" dirty="0"/>
              <a:t>Fastfood &amp; Fertigprodukte</a:t>
            </a:r>
          </a:p>
          <a:p>
            <a:pPr algn="ctr"/>
            <a:endParaRPr lang="de-DE" sz="1400" dirty="0"/>
          </a:p>
          <a:p>
            <a:pPr marL="0" indent="0" algn="ctr">
              <a:buNone/>
            </a:pPr>
            <a:r>
              <a:rPr lang="de-DE" dirty="0"/>
              <a:t>Nüsse, Samen &amp; Öle - Vollkorn &amp; Hülsenfrüchte  </a:t>
            </a:r>
          </a:p>
          <a:p>
            <a:pPr marL="0" indent="0" algn="ctr">
              <a:buNone/>
            </a:pPr>
            <a:r>
              <a:rPr lang="de-DE" dirty="0"/>
              <a:t>Fermentierte Lebensmittel</a:t>
            </a:r>
          </a:p>
          <a:p>
            <a:pPr algn="ctr"/>
            <a:endParaRPr lang="de-DE" dirty="0"/>
          </a:p>
          <a:p>
            <a:pPr marL="0" indent="0" algn="ctr">
              <a:buNone/>
            </a:pPr>
            <a:r>
              <a:rPr lang="de-DE" dirty="0"/>
              <a:t>Gemüse - Kräuter &amp; Gewürze - Fetter Fisch &amp; Algen (Omega 3)  Obst</a:t>
            </a:r>
          </a:p>
          <a:p>
            <a:endParaRPr lang="de-DE" dirty="0"/>
          </a:p>
          <a:p>
            <a:endParaRPr lang="de-DE" dirty="0"/>
          </a:p>
        </p:txBody>
      </p:sp>
      <p:sp>
        <p:nvSpPr>
          <p:cNvPr id="5" name="Pfeil nach oben 4"/>
          <p:cNvSpPr/>
          <p:nvPr/>
        </p:nvSpPr>
        <p:spPr>
          <a:xfrm rot="2929111">
            <a:off x="2685483" y="2983835"/>
            <a:ext cx="484632" cy="978408"/>
          </a:xfrm>
          <a:prstGeom prs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6" name="Pfeil nach oben 5"/>
          <p:cNvSpPr/>
          <p:nvPr/>
        </p:nvSpPr>
        <p:spPr>
          <a:xfrm rot="13740558">
            <a:off x="1337913" y="4081111"/>
            <a:ext cx="484632" cy="978408"/>
          </a:xfrm>
          <a:prstGeom prst="up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7" name="Textfeld 6"/>
          <p:cNvSpPr txBox="1"/>
          <p:nvPr/>
        </p:nvSpPr>
        <p:spPr>
          <a:xfrm rot="19129357">
            <a:off x="2400093" y="3442218"/>
            <a:ext cx="943346" cy="256480"/>
          </a:xfrm>
          <a:prstGeom prst="rect">
            <a:avLst/>
          </a:prstGeom>
          <a:noFill/>
        </p:spPr>
        <p:txBody>
          <a:bodyPr wrap="square" rtlCol="0">
            <a:spAutoFit/>
          </a:bodyPr>
          <a:lstStyle/>
          <a:p>
            <a:pPr algn="r"/>
            <a:r>
              <a:rPr lang="de-DE" sz="1600" baseline="30000" dirty="0">
                <a:latin typeface="Arial"/>
                <a:cs typeface="Arial"/>
              </a:rPr>
              <a:t>WENIGER</a:t>
            </a:r>
          </a:p>
        </p:txBody>
      </p:sp>
      <p:sp>
        <p:nvSpPr>
          <p:cNvPr id="8" name="Textfeld 7"/>
          <p:cNvSpPr txBox="1"/>
          <p:nvPr/>
        </p:nvSpPr>
        <p:spPr>
          <a:xfrm rot="19151237">
            <a:off x="1009462" y="4509095"/>
            <a:ext cx="1039528" cy="256480"/>
          </a:xfrm>
          <a:prstGeom prst="rect">
            <a:avLst/>
          </a:prstGeom>
          <a:noFill/>
        </p:spPr>
        <p:txBody>
          <a:bodyPr wrap="square" rtlCol="0">
            <a:spAutoFit/>
          </a:bodyPr>
          <a:lstStyle/>
          <a:p>
            <a:pPr algn="r"/>
            <a:r>
              <a:rPr lang="de-DE" sz="1600" baseline="30000" dirty="0">
                <a:latin typeface="Arial"/>
                <a:cs typeface="Arial"/>
              </a:rPr>
              <a:t>MEHR</a:t>
            </a:r>
          </a:p>
        </p:txBody>
      </p:sp>
    </p:spTree>
    <p:extLst>
      <p:ext uri="{BB962C8B-B14F-4D97-AF65-F5344CB8AC3E}">
        <p14:creationId xmlns:p14="http://schemas.microsoft.com/office/powerpoint/2010/main" val="7769075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4" name="Inhaltsplatzhalter 3"/>
          <p:cNvPicPr>
            <a:picLocks noGrp="1" noChangeAspect="1"/>
          </p:cNvPicPr>
          <p:nvPr>
            <p:ph idx="1"/>
          </p:nvPr>
        </p:nvPicPr>
        <p:blipFill>
          <a:blip r:embed="rId2" cstate="screen">
            <a:extLst>
              <a:ext uri="{BEBA8EAE-BF5A-486C-A8C5-ECC9F3942E4B}">
                <a14:imgProps xmlns:a14="http://schemas.microsoft.com/office/drawing/2010/main">
                  <a14:imgLayer r:embed="rId3">
                    <a14:imgEffect>
                      <a14:brightnessContrast bright="30000" contrast="30000"/>
                    </a14:imgEffect>
                  </a14:imgLayer>
                </a14:imgProps>
              </a:ext>
              <a:ext uri="{28A0092B-C50C-407E-A947-70E740481C1C}">
                <a14:useLocalDpi xmlns:a14="http://schemas.microsoft.com/office/drawing/2010/main"/>
              </a:ext>
            </a:extLst>
          </a:blip>
          <a:stretch>
            <a:fillRect/>
          </a:stretch>
        </p:blipFill>
        <p:spPr>
          <a:xfrm>
            <a:off x="1859658" y="1734502"/>
            <a:ext cx="4223508" cy="4458465"/>
          </a:xfrm>
        </p:spPr>
      </p:pic>
    </p:spTree>
    <p:extLst>
      <p:ext uri="{BB962C8B-B14F-4D97-AF65-F5344CB8AC3E}">
        <p14:creationId xmlns:p14="http://schemas.microsoft.com/office/powerpoint/2010/main" val="17339811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Indizes</a:t>
            </a:r>
          </a:p>
        </p:txBody>
      </p:sp>
      <p:sp>
        <p:nvSpPr>
          <p:cNvPr id="3" name="Inhaltsplatzhalter 2"/>
          <p:cNvSpPr>
            <a:spLocks noGrp="1"/>
          </p:cNvSpPr>
          <p:nvPr>
            <p:ph idx="1"/>
          </p:nvPr>
        </p:nvSpPr>
        <p:spPr/>
        <p:txBody>
          <a:bodyPr>
            <a:normAutofit fontScale="92500" lnSpcReduction="20000"/>
          </a:bodyPr>
          <a:lstStyle/>
          <a:p>
            <a:r>
              <a:rPr lang="de-DE" dirty="0"/>
              <a:t>Karies-Indizes:</a:t>
            </a:r>
          </a:p>
          <a:p>
            <a:pPr lvl="1"/>
            <a:r>
              <a:rPr lang="de-DE" dirty="0" err="1"/>
              <a:t>dmf</a:t>
            </a:r>
            <a:r>
              <a:rPr lang="de-DE" dirty="0"/>
              <a:t>-t, </a:t>
            </a:r>
            <a:r>
              <a:rPr lang="de-DE" dirty="0" err="1"/>
              <a:t>dmf</a:t>
            </a:r>
            <a:r>
              <a:rPr lang="de-DE" dirty="0"/>
              <a:t>-s, DMF-T, DMF-S</a:t>
            </a:r>
          </a:p>
          <a:p>
            <a:pPr lvl="1"/>
            <a:r>
              <a:rPr lang="de-DE" dirty="0"/>
              <a:t>Zur Einschätzung des Kariesrisikos</a:t>
            </a:r>
          </a:p>
          <a:p>
            <a:pPr lvl="1"/>
            <a:endParaRPr lang="de-DE" dirty="0"/>
          </a:p>
          <a:p>
            <a:r>
              <a:rPr lang="de-DE" dirty="0" err="1"/>
              <a:t>Plaqueindizes</a:t>
            </a:r>
            <a:endParaRPr lang="de-DE" dirty="0"/>
          </a:p>
          <a:p>
            <a:pPr lvl="1"/>
            <a:r>
              <a:rPr lang="de-DE" dirty="0"/>
              <a:t>V.a. API</a:t>
            </a:r>
          </a:p>
          <a:p>
            <a:pPr lvl="1"/>
            <a:r>
              <a:rPr lang="de-DE" dirty="0"/>
              <a:t>Zur Einschätzung der Mundhygiene-Qualität</a:t>
            </a:r>
          </a:p>
          <a:p>
            <a:pPr lvl="1"/>
            <a:endParaRPr lang="de-DE" dirty="0"/>
          </a:p>
          <a:p>
            <a:r>
              <a:rPr lang="de-DE" dirty="0" err="1"/>
              <a:t>Gingiva</a:t>
            </a:r>
            <a:r>
              <a:rPr lang="de-DE" dirty="0"/>
              <a:t>- oder Blutungsindizes</a:t>
            </a:r>
          </a:p>
          <a:p>
            <a:pPr lvl="1"/>
            <a:r>
              <a:rPr lang="de-DE" dirty="0"/>
              <a:t>Z.B. SBI, PBI</a:t>
            </a:r>
          </a:p>
          <a:p>
            <a:pPr lvl="1"/>
            <a:r>
              <a:rPr lang="de-DE" dirty="0"/>
              <a:t>Zur Beurteilung des Entzündungsgrads der </a:t>
            </a:r>
            <a:r>
              <a:rPr lang="de-DE" dirty="0" err="1"/>
              <a:t>Gingiva</a:t>
            </a:r>
            <a:endParaRPr lang="de-DE" dirty="0"/>
          </a:p>
        </p:txBody>
      </p:sp>
    </p:spTree>
    <p:extLst>
      <p:ext uri="{BB962C8B-B14F-4D97-AF65-F5344CB8AC3E}">
        <p14:creationId xmlns:p14="http://schemas.microsoft.com/office/powerpoint/2010/main" val="29726864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Karies-Indizes</a:t>
            </a:r>
          </a:p>
        </p:txBody>
      </p:sp>
      <p:sp>
        <p:nvSpPr>
          <p:cNvPr id="3" name="Inhaltsplatzhalter 2"/>
          <p:cNvSpPr>
            <a:spLocks noGrp="1"/>
          </p:cNvSpPr>
          <p:nvPr>
            <p:ph idx="1"/>
          </p:nvPr>
        </p:nvSpPr>
        <p:spPr/>
        <p:txBody>
          <a:bodyPr>
            <a:normAutofit fontScale="92500" lnSpcReduction="20000"/>
          </a:bodyPr>
          <a:lstStyle/>
          <a:p>
            <a:r>
              <a:rPr lang="de-DE" dirty="0"/>
              <a:t>Der Karies-Index ist ein angewandter Index zur Einstufung des Kariesbefalls der Zähne</a:t>
            </a:r>
          </a:p>
          <a:p>
            <a:r>
              <a:rPr lang="de-DE" dirty="0"/>
              <a:t>Summe der 28 bleibenden Zähne (ohne Weisheitszähne), die</a:t>
            </a:r>
          </a:p>
          <a:p>
            <a:pPr lvl="1"/>
            <a:r>
              <a:rPr lang="de-DE" dirty="0"/>
              <a:t>kariös sind, </a:t>
            </a:r>
          </a:p>
          <a:p>
            <a:pPr lvl="1"/>
            <a:r>
              <a:rPr lang="de-DE" dirty="0"/>
              <a:t>fehlen oder gefüllt sind (einschließlich der überkronten Zähne)</a:t>
            </a:r>
          </a:p>
          <a:p>
            <a:r>
              <a:rPr lang="de-DE" dirty="0"/>
              <a:t>Der höchste erreichbare DMFT Wert ist „28“</a:t>
            </a:r>
          </a:p>
          <a:p>
            <a:r>
              <a:rPr lang="de-DE" dirty="0"/>
              <a:t>Der entsprechende Kariesindex bei Milchzähnen wird mit Kleinbuchstaben geschrieben (</a:t>
            </a:r>
            <a:r>
              <a:rPr lang="de-DE" dirty="0" err="1"/>
              <a:t>dmf</a:t>
            </a:r>
            <a:r>
              <a:rPr lang="de-DE" dirty="0"/>
              <a:t>-t). Milchzähne, die durch den Zahnwechsel verloren gegangen sind, werden nicht mitgezählt!</a:t>
            </a:r>
          </a:p>
          <a:p>
            <a:endParaRPr lang="de-DE" dirty="0"/>
          </a:p>
        </p:txBody>
      </p:sp>
    </p:spTree>
    <p:extLst>
      <p:ext uri="{BB962C8B-B14F-4D97-AF65-F5344CB8AC3E}">
        <p14:creationId xmlns:p14="http://schemas.microsoft.com/office/powerpoint/2010/main" val="21477817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Karies-Indizes</a:t>
            </a:r>
          </a:p>
        </p:txBody>
      </p:sp>
      <p:sp>
        <p:nvSpPr>
          <p:cNvPr id="3" name="Inhaltsplatzhalter 2"/>
          <p:cNvSpPr>
            <a:spLocks noGrp="1"/>
          </p:cNvSpPr>
          <p:nvPr>
            <p:ph idx="1"/>
          </p:nvPr>
        </p:nvSpPr>
        <p:spPr/>
        <p:txBody>
          <a:bodyPr>
            <a:normAutofit/>
          </a:bodyPr>
          <a:lstStyle/>
          <a:p>
            <a:pPr marL="0" indent="0">
              <a:buNone/>
            </a:pPr>
            <a:r>
              <a:rPr lang="de-DE" dirty="0"/>
              <a:t>Karies-Index DMF-T / DMF-S / </a:t>
            </a:r>
            <a:r>
              <a:rPr lang="de-DE" dirty="0" err="1"/>
              <a:t>dmf</a:t>
            </a:r>
            <a:r>
              <a:rPr lang="de-DE" dirty="0"/>
              <a:t>-t / </a:t>
            </a:r>
            <a:r>
              <a:rPr lang="de-DE" dirty="0" err="1"/>
              <a:t>dmf</a:t>
            </a:r>
            <a:r>
              <a:rPr lang="de-DE" dirty="0"/>
              <a:t>-s</a:t>
            </a:r>
          </a:p>
          <a:p>
            <a:endParaRPr lang="de-DE" sz="800" dirty="0"/>
          </a:p>
          <a:p>
            <a:r>
              <a:rPr lang="de-DE" b="1" dirty="0" err="1"/>
              <a:t>D</a:t>
            </a:r>
            <a:r>
              <a:rPr lang="de-DE" dirty="0" err="1"/>
              <a:t>ecayed</a:t>
            </a:r>
            <a:r>
              <a:rPr lang="de-DE" dirty="0"/>
              <a:t> = kariös</a:t>
            </a:r>
          </a:p>
          <a:p>
            <a:r>
              <a:rPr lang="de-DE" b="1" dirty="0" err="1"/>
              <a:t>M</a:t>
            </a:r>
            <a:r>
              <a:rPr lang="de-DE" dirty="0" err="1"/>
              <a:t>issing</a:t>
            </a:r>
            <a:r>
              <a:rPr lang="de-DE" dirty="0"/>
              <a:t> = fehlend</a:t>
            </a:r>
          </a:p>
          <a:p>
            <a:r>
              <a:rPr lang="de-DE" b="1" dirty="0" err="1"/>
              <a:t>F</a:t>
            </a:r>
            <a:r>
              <a:rPr lang="de-DE" dirty="0" err="1"/>
              <a:t>illed</a:t>
            </a:r>
            <a:r>
              <a:rPr lang="de-DE" dirty="0"/>
              <a:t>= Füllung, gefüllt</a:t>
            </a:r>
          </a:p>
          <a:p>
            <a:r>
              <a:rPr lang="de-DE" b="1" dirty="0" err="1"/>
              <a:t>T</a:t>
            </a:r>
            <a:r>
              <a:rPr lang="de-DE" dirty="0" err="1"/>
              <a:t>eeth</a:t>
            </a:r>
            <a:r>
              <a:rPr lang="de-DE" dirty="0"/>
              <a:t> = Zähne (je Zahn)</a:t>
            </a:r>
          </a:p>
          <a:p>
            <a:r>
              <a:rPr lang="de-DE" b="1" dirty="0" err="1"/>
              <a:t>S</a:t>
            </a:r>
            <a:r>
              <a:rPr lang="de-DE" dirty="0" err="1"/>
              <a:t>urfaces</a:t>
            </a:r>
            <a:r>
              <a:rPr lang="de-DE" dirty="0"/>
              <a:t> = Zahnflächen (je Fläche: m, o / i, d, l, v)</a:t>
            </a:r>
          </a:p>
          <a:p>
            <a:endParaRPr lang="de-DE" sz="800" dirty="0"/>
          </a:p>
          <a:p>
            <a:pPr>
              <a:buFont typeface="Wingdings" panose="05000000000000000000" pitchFamily="2" charset="2"/>
              <a:buChar char="Ø"/>
            </a:pPr>
            <a:r>
              <a:rPr lang="de-DE" dirty="0"/>
              <a:t>Bleibende Zähne  = Großbuchstaben (D, M, F, T / S)</a:t>
            </a:r>
          </a:p>
          <a:p>
            <a:pPr>
              <a:buFont typeface="Wingdings" panose="05000000000000000000" pitchFamily="2" charset="2"/>
              <a:buChar char="Ø"/>
            </a:pPr>
            <a:r>
              <a:rPr lang="de-DE" dirty="0"/>
              <a:t>Milchzähne = Kleinbuchstaben (d, m, f, t / s)</a:t>
            </a:r>
          </a:p>
        </p:txBody>
      </p:sp>
      <p:sp>
        <p:nvSpPr>
          <p:cNvPr id="4" name="Rechteck 3"/>
          <p:cNvSpPr/>
          <p:nvPr/>
        </p:nvSpPr>
        <p:spPr>
          <a:xfrm>
            <a:off x="4254366" y="4928135"/>
            <a:ext cx="433137" cy="192505"/>
          </a:xfrm>
          <a:prstGeom prst="rect">
            <a:avLst/>
          </a:prstGeom>
          <a:solidFill>
            <a:schemeClr val="bg1"/>
          </a:solidFill>
          <a:ln>
            <a:noFill/>
          </a:ln>
          <a:effectLst>
            <a:outerShdw sx="1000" sy="1000" rotWithShape="0">
              <a:schemeClr val="bg1"/>
            </a:outerShdw>
          </a:effectLst>
          <a:scene3d>
            <a:camera prst="orthographicFront"/>
            <a:lightRig rig="threePt" dir="t"/>
          </a:scene3d>
          <a:sp3d contourW="12700">
            <a:contourClr>
              <a:schemeClr val="bg1"/>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chemeClr val="bg1"/>
              </a:solidFill>
            </a:endParaRPr>
          </a:p>
        </p:txBody>
      </p:sp>
    </p:spTree>
    <p:extLst>
      <p:ext uri="{BB962C8B-B14F-4D97-AF65-F5344CB8AC3E}">
        <p14:creationId xmlns:p14="http://schemas.microsoft.com/office/powerpoint/2010/main" val="28612907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Karies-Indizes</a:t>
            </a:r>
          </a:p>
        </p:txBody>
      </p:sp>
      <p:sp>
        <p:nvSpPr>
          <p:cNvPr id="3" name="Inhaltsplatzhalter 2"/>
          <p:cNvSpPr>
            <a:spLocks noGrp="1"/>
          </p:cNvSpPr>
          <p:nvPr>
            <p:ph idx="1"/>
          </p:nvPr>
        </p:nvSpPr>
        <p:spPr/>
        <p:txBody>
          <a:bodyPr/>
          <a:lstStyle/>
          <a:p>
            <a:pPr marL="0" indent="0">
              <a:buNone/>
            </a:pPr>
            <a:r>
              <a:rPr lang="de-DE" dirty="0"/>
              <a:t>Hohes Kariesrisiko bei</a:t>
            </a:r>
          </a:p>
          <a:p>
            <a:pPr marL="0" indent="0">
              <a:buNone/>
            </a:pPr>
            <a:endParaRPr lang="de-DE" dirty="0"/>
          </a:p>
          <a:p>
            <a:r>
              <a:rPr lang="de-DE" dirty="0"/>
              <a:t>bis zu dreijährigen Kindern: 	</a:t>
            </a:r>
            <a:r>
              <a:rPr lang="de-DE" dirty="0" err="1"/>
              <a:t>dmf</a:t>
            </a:r>
            <a:r>
              <a:rPr lang="de-DE" dirty="0"/>
              <a:t>-t Index &gt; 0</a:t>
            </a:r>
          </a:p>
          <a:p>
            <a:r>
              <a:rPr lang="de-DE" dirty="0"/>
              <a:t>bis zu vierjährigen Kindern: 		</a:t>
            </a:r>
            <a:r>
              <a:rPr lang="de-DE" dirty="0" err="1"/>
              <a:t>dmf</a:t>
            </a:r>
            <a:r>
              <a:rPr lang="de-DE" dirty="0"/>
              <a:t>-t Index &gt; 2</a:t>
            </a:r>
          </a:p>
          <a:p>
            <a:r>
              <a:rPr lang="de-DE" dirty="0"/>
              <a:t>bis zu fünfjährigen Kindern: 	</a:t>
            </a:r>
            <a:r>
              <a:rPr lang="de-DE" dirty="0" err="1"/>
              <a:t>dmf</a:t>
            </a:r>
            <a:r>
              <a:rPr lang="de-DE" dirty="0"/>
              <a:t>-t Index &gt; 4</a:t>
            </a:r>
          </a:p>
          <a:p>
            <a:r>
              <a:rPr lang="de-DE" dirty="0"/>
              <a:t>bis zu sechsjährigen Kindern: 	</a:t>
            </a:r>
            <a:r>
              <a:rPr lang="de-DE" dirty="0" err="1"/>
              <a:t>dmf</a:t>
            </a:r>
            <a:r>
              <a:rPr lang="de-DE" dirty="0"/>
              <a:t>-t Index &gt; 5</a:t>
            </a:r>
          </a:p>
          <a:p>
            <a:endParaRPr lang="de-DE" dirty="0"/>
          </a:p>
        </p:txBody>
      </p:sp>
    </p:spTree>
    <p:extLst>
      <p:ext uri="{BB962C8B-B14F-4D97-AF65-F5344CB8AC3E}">
        <p14:creationId xmlns:p14="http://schemas.microsoft.com/office/powerpoint/2010/main" val="35803432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Plaqueindizes</a:t>
            </a:r>
            <a:r>
              <a:rPr lang="de-DE" dirty="0"/>
              <a:t>: API</a:t>
            </a:r>
          </a:p>
        </p:txBody>
      </p:sp>
      <p:sp>
        <p:nvSpPr>
          <p:cNvPr id="3" name="Inhaltsplatzhalter 2"/>
          <p:cNvSpPr>
            <a:spLocks noGrp="1"/>
          </p:cNvSpPr>
          <p:nvPr>
            <p:ph idx="1"/>
          </p:nvPr>
        </p:nvSpPr>
        <p:spPr/>
        <p:txBody>
          <a:bodyPr>
            <a:normAutofit fontScale="92500" lnSpcReduction="20000"/>
          </a:bodyPr>
          <a:lstStyle/>
          <a:p>
            <a:r>
              <a:rPr lang="de-DE" dirty="0" err="1"/>
              <a:t>Approximalraum</a:t>
            </a:r>
            <a:r>
              <a:rPr lang="de-DE" dirty="0"/>
              <a:t>-Plaque-Index (API)</a:t>
            </a:r>
          </a:p>
          <a:p>
            <a:endParaRPr lang="de-DE" sz="1100" dirty="0"/>
          </a:p>
          <a:p>
            <a:r>
              <a:rPr lang="de-DE" dirty="0"/>
              <a:t>In einer einfachen Ja-Nein-Entscheidung wird beurteilt, ob interdentale Plaque vorhanden ist oder nicht. Die Messung erfolgt von Kieferquadrant zu Kieferquadrant im Wechsel von bukkalen und oralen Zahnzwischenräumen.</a:t>
            </a:r>
          </a:p>
          <a:p>
            <a:endParaRPr lang="de-DE" sz="1100" dirty="0"/>
          </a:p>
          <a:p>
            <a:r>
              <a:rPr lang="de-DE" dirty="0"/>
              <a:t>2-Farb-Plaqueindikatoren und andere nach demselben Prinzip zusammengesetzte Farbstofflösungen sind im besonderen Maße geeignet: Sie färben neue, innerhalb von 24 h gewachsene Zahnbeläge rot, während sie ältere, dicke Plaque blau darstellen. Die farbliche Unter-</a:t>
            </a:r>
            <a:r>
              <a:rPr lang="de-DE" dirty="0" err="1"/>
              <a:t>scheidungsmöglichkeit</a:t>
            </a:r>
            <a:r>
              <a:rPr lang="de-DE" dirty="0"/>
              <a:t> unterstützt die Diagnostik und hilft bei der Aufklärung und Instruktion des Patienten.</a:t>
            </a:r>
          </a:p>
          <a:p>
            <a:endParaRPr lang="de-DE" dirty="0"/>
          </a:p>
        </p:txBody>
      </p:sp>
    </p:spTree>
    <p:extLst>
      <p:ext uri="{BB962C8B-B14F-4D97-AF65-F5344CB8AC3E}">
        <p14:creationId xmlns:p14="http://schemas.microsoft.com/office/powerpoint/2010/main" val="19391850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API</a:t>
            </a:r>
          </a:p>
        </p:txBody>
      </p:sp>
      <p:sp>
        <p:nvSpPr>
          <p:cNvPr id="3" name="Inhaltsplatzhalter 2"/>
          <p:cNvSpPr>
            <a:spLocks noGrp="1"/>
          </p:cNvSpPr>
          <p:nvPr>
            <p:ph idx="1"/>
          </p:nvPr>
        </p:nvSpPr>
        <p:spPr/>
        <p:txBody>
          <a:bodyPr>
            <a:normAutofit/>
          </a:bodyPr>
          <a:lstStyle/>
          <a:p>
            <a:r>
              <a:rPr lang="de-DE" dirty="0"/>
              <a:t>Nicht alle </a:t>
            </a:r>
            <a:r>
              <a:rPr lang="de-DE" dirty="0" err="1"/>
              <a:t>Approximalräume</a:t>
            </a:r>
            <a:r>
              <a:rPr lang="de-DE" dirty="0"/>
              <a:t> werden überprüft, sondern man geht wie folgt vor:</a:t>
            </a:r>
          </a:p>
          <a:p>
            <a:pPr lvl="1"/>
            <a:r>
              <a:rPr lang="de-DE" dirty="0"/>
              <a:t>Im ersten Quadranten werden die </a:t>
            </a:r>
            <a:r>
              <a:rPr lang="de-DE" dirty="0" err="1"/>
              <a:t>palatinalen</a:t>
            </a:r>
            <a:r>
              <a:rPr lang="de-DE" dirty="0"/>
              <a:t> Bereiche, im zweiten Quadranten die bukkalen,   im dritten Quadranten die </a:t>
            </a:r>
            <a:r>
              <a:rPr lang="de-DE" dirty="0" err="1"/>
              <a:t>lingualen</a:t>
            </a:r>
            <a:r>
              <a:rPr lang="de-DE" dirty="0"/>
              <a:t> und im vierten erneut die bukkalen geprüft. </a:t>
            </a:r>
          </a:p>
          <a:p>
            <a:pPr lvl="1"/>
            <a:r>
              <a:rPr lang="de-DE" dirty="0"/>
              <a:t>Der Raum zwischen 11 und 21 sowie 31 und 41</a:t>
            </a:r>
          </a:p>
          <a:p>
            <a:pPr marL="457200" lvl="1" indent="0">
              <a:buNone/>
            </a:pPr>
            <a:r>
              <a:rPr lang="de-DE" dirty="0"/>
              <a:t>    wird nicht beurteilt.</a:t>
            </a:r>
          </a:p>
          <a:p>
            <a:endParaRPr lang="de-DE" dirty="0"/>
          </a:p>
        </p:txBody>
      </p:sp>
    </p:spTree>
    <p:extLst>
      <p:ext uri="{BB962C8B-B14F-4D97-AF65-F5344CB8AC3E}">
        <p14:creationId xmlns:p14="http://schemas.microsoft.com/office/powerpoint/2010/main" val="19835913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API</a:t>
            </a:r>
          </a:p>
        </p:txBody>
      </p:sp>
      <p:sp>
        <p:nvSpPr>
          <p:cNvPr id="3" name="Inhaltsplatzhalter 2"/>
          <p:cNvSpPr>
            <a:spLocks noGrp="1"/>
          </p:cNvSpPr>
          <p:nvPr>
            <p:ph idx="1"/>
          </p:nvPr>
        </p:nvSpPr>
        <p:spPr>
          <a:xfrm>
            <a:off x="475515" y="1897603"/>
            <a:ext cx="7835900" cy="4026430"/>
          </a:xfrm>
        </p:spPr>
        <p:txBody>
          <a:bodyPr>
            <a:normAutofit/>
          </a:bodyPr>
          <a:lstStyle/>
          <a:p>
            <a:pPr marL="0" indent="0">
              <a:buNone/>
            </a:pPr>
            <a:r>
              <a:rPr lang="de-DE" sz="2000" dirty="0"/>
              <a:t>Die Werte von API (und SBI) können mit Hilfe einer Tabelle ermittelt werden:</a:t>
            </a:r>
          </a:p>
        </p:txBody>
      </p:sp>
      <p:pic>
        <p:nvPicPr>
          <p:cNvPr id="4" name="Picture 5"/>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39140" y="2348564"/>
            <a:ext cx="7088829" cy="3818339"/>
          </a:xfrm>
          <a:prstGeom prst="rect">
            <a:avLst/>
          </a:prstGeom>
          <a:noFill/>
          <a:ln w="9525">
            <a:solidFill>
              <a:srgbClr val="FF0000"/>
            </a:solidFill>
            <a:miter lim="800000"/>
            <a:headEnd/>
            <a:tailEnd/>
          </a:ln>
          <a:effectLst/>
        </p:spPr>
      </p:pic>
    </p:spTree>
    <p:extLst>
      <p:ext uri="{BB962C8B-B14F-4D97-AF65-F5344CB8AC3E}">
        <p14:creationId xmlns:p14="http://schemas.microsoft.com/office/powerpoint/2010/main" val="21561914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API</a:t>
            </a:r>
          </a:p>
        </p:txBody>
      </p:sp>
      <p:sp>
        <p:nvSpPr>
          <p:cNvPr id="3" name="Inhaltsplatzhalter 2"/>
          <p:cNvSpPr>
            <a:spLocks noGrp="1"/>
          </p:cNvSpPr>
          <p:nvPr>
            <p:ph idx="1"/>
          </p:nvPr>
        </p:nvSpPr>
        <p:spPr/>
        <p:txBody>
          <a:bodyPr/>
          <a:lstStyle/>
          <a:p>
            <a:r>
              <a:rPr lang="de-DE" dirty="0"/>
              <a:t>Richtwerte zur Beurteilung des API:</a:t>
            </a:r>
          </a:p>
          <a:p>
            <a:endParaRPr lang="de-DE" dirty="0"/>
          </a:p>
          <a:p>
            <a:pPr lvl="1"/>
            <a:r>
              <a:rPr lang="de-DE" dirty="0"/>
              <a:t>100 - 70 %				unzureichende Mundhygiene</a:t>
            </a:r>
          </a:p>
          <a:p>
            <a:pPr lvl="1"/>
            <a:r>
              <a:rPr lang="de-DE" dirty="0"/>
              <a:t>70 - 35 % 			    	mäßige Mundhygiene</a:t>
            </a:r>
          </a:p>
          <a:p>
            <a:pPr lvl="1"/>
            <a:r>
              <a:rPr lang="de-DE" dirty="0"/>
              <a:t>35 - 25 % 			     	gute Mundhygiene</a:t>
            </a:r>
          </a:p>
          <a:p>
            <a:pPr lvl="1"/>
            <a:r>
              <a:rPr lang="de-DE" dirty="0"/>
              <a:t>25 % und weniger 	sehr gute Mundhygiene</a:t>
            </a:r>
          </a:p>
          <a:p>
            <a:endParaRPr lang="de-DE" dirty="0"/>
          </a:p>
        </p:txBody>
      </p:sp>
    </p:spTree>
    <p:extLst>
      <p:ext uri="{BB962C8B-B14F-4D97-AF65-F5344CB8AC3E}">
        <p14:creationId xmlns:p14="http://schemas.microsoft.com/office/powerpoint/2010/main" val="3021125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Gingiva</a:t>
            </a:r>
            <a:r>
              <a:rPr lang="de-DE" dirty="0"/>
              <a:t>-Indizes: SBI</a:t>
            </a:r>
          </a:p>
        </p:txBody>
      </p:sp>
      <p:sp>
        <p:nvSpPr>
          <p:cNvPr id="3" name="Inhaltsplatzhalter 2"/>
          <p:cNvSpPr>
            <a:spLocks noGrp="1"/>
          </p:cNvSpPr>
          <p:nvPr>
            <p:ph idx="1"/>
          </p:nvPr>
        </p:nvSpPr>
        <p:spPr/>
        <p:txBody>
          <a:bodyPr>
            <a:normAutofit fontScale="85000" lnSpcReduction="10000"/>
          </a:bodyPr>
          <a:lstStyle/>
          <a:p>
            <a:r>
              <a:rPr lang="de-DE" dirty="0"/>
              <a:t>SBI = </a:t>
            </a:r>
            <a:r>
              <a:rPr lang="de-DE" dirty="0" err="1"/>
              <a:t>Sulkus</a:t>
            </a:r>
            <a:r>
              <a:rPr lang="de-DE" dirty="0"/>
              <a:t>-Blutungs-Index </a:t>
            </a:r>
          </a:p>
          <a:p>
            <a:r>
              <a:rPr lang="de-DE" dirty="0"/>
              <a:t>Der modifizierte </a:t>
            </a:r>
            <a:r>
              <a:rPr lang="de-DE" dirty="0" err="1"/>
              <a:t>Sulkus</a:t>
            </a:r>
            <a:r>
              <a:rPr lang="de-DE" dirty="0"/>
              <a:t>-Blutungs-Index nach Lange ist eine Erfassung des Entzündungsgrades der </a:t>
            </a:r>
            <a:r>
              <a:rPr lang="de-DE" dirty="0" err="1"/>
              <a:t>Gingiva</a:t>
            </a:r>
            <a:r>
              <a:rPr lang="de-DE" dirty="0"/>
              <a:t>. Er erfasst die Blutung im Bereich der Interdentalräume (maximal 28 Mess-punkte) und es wird wie bei dem API durch eine einfache Ja/Nein-Entscheidung beurteilt. Der Prozentsatz errechnet sich erneut aus den Bewertungsgraden durch die Gesamtzahl der </a:t>
            </a:r>
            <a:r>
              <a:rPr lang="de-DE" dirty="0" err="1"/>
              <a:t>Gingivaeinheiten</a:t>
            </a:r>
            <a:r>
              <a:rPr lang="de-DE" dirty="0"/>
              <a:t> mal 100. </a:t>
            </a:r>
          </a:p>
          <a:p>
            <a:r>
              <a:rPr lang="de-DE" dirty="0"/>
              <a:t>Auch hier werden nicht alle Stellen überprüft, sondern man geht wie folgt vor:</a:t>
            </a:r>
          </a:p>
          <a:p>
            <a:pPr lvl="1"/>
            <a:r>
              <a:rPr lang="de-DE" dirty="0"/>
              <a:t>Im ersten Quadranten werden die bukkalen Bereiche, im zweiten Quadranten die </a:t>
            </a:r>
            <a:r>
              <a:rPr lang="de-DE" dirty="0" err="1"/>
              <a:t>palatinalen</a:t>
            </a:r>
            <a:r>
              <a:rPr lang="de-DE" dirty="0"/>
              <a:t>, im dritten Quadranten die bukkalen und im vierten erneut die </a:t>
            </a:r>
            <a:r>
              <a:rPr lang="de-DE" dirty="0" err="1"/>
              <a:t>lingualen</a:t>
            </a:r>
            <a:r>
              <a:rPr lang="de-DE" dirty="0"/>
              <a:t> beurteilt. </a:t>
            </a:r>
          </a:p>
          <a:p>
            <a:endParaRPr lang="de-DE" dirty="0"/>
          </a:p>
        </p:txBody>
      </p:sp>
    </p:spTree>
    <p:extLst>
      <p:ext uri="{BB962C8B-B14F-4D97-AF65-F5344CB8AC3E}">
        <p14:creationId xmlns:p14="http://schemas.microsoft.com/office/powerpoint/2010/main" val="13192514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SBI</a:t>
            </a:r>
          </a:p>
        </p:txBody>
      </p:sp>
      <p:sp>
        <p:nvSpPr>
          <p:cNvPr id="3" name="Inhaltsplatzhalter 2"/>
          <p:cNvSpPr>
            <a:spLocks noGrp="1"/>
          </p:cNvSpPr>
          <p:nvPr>
            <p:ph idx="1"/>
          </p:nvPr>
        </p:nvSpPr>
        <p:spPr/>
        <p:txBody>
          <a:bodyPr>
            <a:normAutofit/>
          </a:bodyPr>
          <a:lstStyle/>
          <a:p>
            <a:r>
              <a:rPr lang="de-DE" dirty="0"/>
              <a:t>In den Quadranten wird genau entgegengesetzt zum Vorgehen beim API gemessen (zuerst bukkal).</a:t>
            </a:r>
          </a:p>
          <a:p>
            <a:r>
              <a:rPr lang="de-DE" dirty="0"/>
              <a:t>Der Raum zwischen 11 und 21 sowie 31 und 41 wird ebenfalls nicht beurteilt.</a:t>
            </a:r>
          </a:p>
          <a:p>
            <a:r>
              <a:rPr lang="de-DE" dirty="0"/>
              <a:t>Gingiva- und Blutungsindizes geben uns Aussagen über den Entzündungsgrad und eine Risikoeinschätzung für Zahnfleischerkrankungen. Sie können unter Berücksichtigung der Anamnese (Berücksichtigung von Medikamenten und z. B. das Rauchen) auch die Mundhygiene widerspiegeln.</a:t>
            </a:r>
          </a:p>
          <a:p>
            <a:endParaRPr lang="de-DE" dirty="0"/>
          </a:p>
        </p:txBody>
      </p:sp>
    </p:spTree>
    <p:extLst>
      <p:ext uri="{BB962C8B-B14F-4D97-AF65-F5344CB8AC3E}">
        <p14:creationId xmlns:p14="http://schemas.microsoft.com/office/powerpoint/2010/main" val="4288122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SBI</a:t>
            </a:r>
          </a:p>
        </p:txBody>
      </p:sp>
      <p:sp>
        <p:nvSpPr>
          <p:cNvPr id="3" name="Inhaltsplatzhalter 2"/>
          <p:cNvSpPr>
            <a:spLocks noGrp="1"/>
          </p:cNvSpPr>
          <p:nvPr>
            <p:ph idx="1"/>
          </p:nvPr>
        </p:nvSpPr>
        <p:spPr/>
        <p:txBody>
          <a:bodyPr>
            <a:normAutofit fontScale="85000" lnSpcReduction="10000"/>
          </a:bodyPr>
          <a:lstStyle/>
          <a:p>
            <a:pPr marL="0" indent="0">
              <a:buNone/>
            </a:pPr>
            <a:r>
              <a:rPr lang="de-DE" dirty="0" err="1"/>
              <a:t>Sulkus</a:t>
            </a:r>
            <a:r>
              <a:rPr lang="de-DE" dirty="0"/>
              <a:t>-Blutungs-Index (SBI, modifiziert nach Lange)</a:t>
            </a:r>
          </a:p>
          <a:p>
            <a:endParaRPr lang="de-DE" dirty="0"/>
          </a:p>
          <a:p>
            <a:r>
              <a:rPr lang="de-DE" dirty="0"/>
              <a:t>Bewertung: </a:t>
            </a:r>
          </a:p>
          <a:p>
            <a:pPr marL="0" indent="0">
              <a:buNone/>
            </a:pPr>
            <a:br>
              <a:rPr lang="de-DE" dirty="0"/>
            </a:br>
            <a:r>
              <a:rPr lang="de-DE" dirty="0"/>
              <a:t>	&gt; 50 % 		starke und generalisierte Entzündung des 		</a:t>
            </a:r>
          </a:p>
          <a:p>
            <a:pPr marL="0" indent="0">
              <a:buNone/>
            </a:pPr>
            <a:r>
              <a:rPr lang="de-DE" dirty="0"/>
              <a:t>				</a:t>
            </a:r>
            <a:r>
              <a:rPr lang="de-DE" dirty="0" err="1"/>
              <a:t>Parodontiums</a:t>
            </a:r>
            <a:r>
              <a:rPr lang="de-DE" dirty="0"/>
              <a:t> </a:t>
            </a:r>
            <a:br>
              <a:rPr lang="de-DE" dirty="0"/>
            </a:br>
            <a:endParaRPr lang="de-DE" sz="1200" dirty="0"/>
          </a:p>
          <a:p>
            <a:pPr marL="0" indent="0">
              <a:buNone/>
            </a:pPr>
            <a:r>
              <a:rPr lang="de-DE" dirty="0"/>
              <a:t>	21–50 % 	mittelschwere Entzündung, die einer Behandlung 				bedarf </a:t>
            </a:r>
            <a:br>
              <a:rPr lang="de-DE" dirty="0"/>
            </a:br>
            <a:endParaRPr lang="de-DE" sz="1200" dirty="0"/>
          </a:p>
          <a:p>
            <a:pPr marL="0" indent="0">
              <a:buNone/>
            </a:pPr>
            <a:r>
              <a:rPr lang="de-DE" dirty="0"/>
              <a:t>	10–20 % 	schwächere Entzündung, verbesserungswürdig </a:t>
            </a:r>
            <a:br>
              <a:rPr lang="de-DE" dirty="0"/>
            </a:br>
            <a:endParaRPr lang="de-DE" sz="1200" dirty="0"/>
          </a:p>
          <a:p>
            <a:pPr marL="0" indent="0">
              <a:buNone/>
            </a:pPr>
            <a:r>
              <a:rPr lang="de-DE" dirty="0"/>
              <a:t>	&lt; 10 % 		klinische Normalität des </a:t>
            </a:r>
            <a:r>
              <a:rPr lang="de-DE" dirty="0" err="1"/>
              <a:t>Parodontiums</a:t>
            </a:r>
            <a:endParaRPr lang="de-DE" dirty="0"/>
          </a:p>
          <a:p>
            <a:endParaRPr lang="de-DE" dirty="0"/>
          </a:p>
        </p:txBody>
      </p:sp>
    </p:spTree>
    <p:extLst>
      <p:ext uri="{BB962C8B-B14F-4D97-AF65-F5344CB8AC3E}">
        <p14:creationId xmlns:p14="http://schemas.microsoft.com/office/powerpoint/2010/main" val="41014184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PBI</a:t>
            </a:r>
          </a:p>
        </p:txBody>
      </p:sp>
      <p:sp>
        <p:nvSpPr>
          <p:cNvPr id="3" name="Inhaltsplatzhalter 2"/>
          <p:cNvSpPr>
            <a:spLocks noGrp="1"/>
          </p:cNvSpPr>
          <p:nvPr>
            <p:ph idx="1"/>
          </p:nvPr>
        </p:nvSpPr>
        <p:spPr/>
        <p:txBody>
          <a:bodyPr/>
          <a:lstStyle/>
          <a:p>
            <a:r>
              <a:rPr lang="de-DE" dirty="0"/>
              <a:t>Papillen-Blutungs-Index (PBI) nach Saxer und Mühlemann</a:t>
            </a:r>
          </a:p>
          <a:p>
            <a:r>
              <a:rPr lang="de-DE" dirty="0"/>
              <a:t>Sondierung des </a:t>
            </a:r>
            <a:r>
              <a:rPr lang="de-DE" dirty="0" err="1"/>
              <a:t>Zahnfleischsulkus</a:t>
            </a:r>
            <a:r>
              <a:rPr lang="de-DE" dirty="0"/>
              <a:t> mit geringem Druck mit einer </a:t>
            </a:r>
            <a:r>
              <a:rPr lang="de-DE" dirty="0" err="1"/>
              <a:t>Parodontalsonde</a:t>
            </a:r>
            <a:endParaRPr lang="de-DE" dirty="0"/>
          </a:p>
          <a:p>
            <a:r>
              <a:rPr lang="de-DE" dirty="0"/>
              <a:t>Bewertung mittels Ja / Nein-Entscheidung oder anhand von Bewertungsgraden</a:t>
            </a:r>
          </a:p>
          <a:p>
            <a:endParaRPr lang="de-DE" dirty="0"/>
          </a:p>
          <a:p>
            <a:endParaRPr lang="de-DE" dirty="0"/>
          </a:p>
        </p:txBody>
      </p:sp>
    </p:spTree>
    <p:extLst>
      <p:ext uri="{BB962C8B-B14F-4D97-AF65-F5344CB8AC3E}">
        <p14:creationId xmlns:p14="http://schemas.microsoft.com/office/powerpoint/2010/main" val="42770975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PBI</a:t>
            </a:r>
          </a:p>
        </p:txBody>
      </p:sp>
      <p:sp>
        <p:nvSpPr>
          <p:cNvPr id="3" name="Inhaltsplatzhalter 2"/>
          <p:cNvSpPr>
            <a:spLocks noGrp="1"/>
          </p:cNvSpPr>
          <p:nvPr>
            <p:ph idx="1"/>
          </p:nvPr>
        </p:nvSpPr>
        <p:spPr/>
        <p:txBody>
          <a:bodyPr>
            <a:normAutofit fontScale="85000" lnSpcReduction="20000"/>
          </a:bodyPr>
          <a:lstStyle/>
          <a:p>
            <a:pPr marL="0" indent="0">
              <a:buNone/>
            </a:pPr>
            <a:r>
              <a:rPr lang="de-DE" dirty="0"/>
              <a:t>Papillen-Blutungs-Index nach Saxer und Mühlemann</a:t>
            </a:r>
          </a:p>
          <a:p>
            <a:endParaRPr lang="de-DE" dirty="0"/>
          </a:p>
          <a:p>
            <a:r>
              <a:rPr lang="de-DE" dirty="0"/>
              <a:t>Bewertungsgrade:</a:t>
            </a:r>
          </a:p>
          <a:p>
            <a:endParaRPr lang="de-DE" dirty="0"/>
          </a:p>
          <a:p>
            <a:pPr lvl="1"/>
            <a:r>
              <a:rPr lang="de-DE" dirty="0"/>
              <a:t>Grad 0 = keine Blutung</a:t>
            </a:r>
          </a:p>
          <a:p>
            <a:pPr lvl="1"/>
            <a:r>
              <a:rPr lang="de-DE" dirty="0"/>
              <a:t>Grad 1 = ein einzelner Blutungspunkt</a:t>
            </a:r>
          </a:p>
          <a:p>
            <a:pPr lvl="1"/>
            <a:r>
              <a:rPr lang="de-DE" dirty="0"/>
              <a:t>Grad 2 = mehrere Blutungspunkte oder ein </a:t>
            </a:r>
          </a:p>
          <a:p>
            <a:pPr marL="457200" lvl="1" indent="0">
              <a:buNone/>
            </a:pPr>
            <a:r>
              <a:rPr lang="de-DE" dirty="0"/>
              <a:t>                  	kleinerer Blutfleck</a:t>
            </a:r>
          </a:p>
          <a:p>
            <a:pPr lvl="1"/>
            <a:r>
              <a:rPr lang="de-DE" dirty="0"/>
              <a:t>Grad 3 = das interdentale Dreieck füllt sich kurz </a:t>
            </a:r>
          </a:p>
          <a:p>
            <a:pPr marL="457200" lvl="1" indent="0">
              <a:buNone/>
            </a:pPr>
            <a:r>
              <a:rPr lang="de-DE" dirty="0"/>
              <a:t>			nach der Sondierung mit Blut</a:t>
            </a:r>
          </a:p>
          <a:p>
            <a:pPr lvl="1"/>
            <a:r>
              <a:rPr lang="de-DE" dirty="0"/>
              <a:t>Grad 4 = starke Blutung nach Sondierung, Blut fließt </a:t>
            </a:r>
          </a:p>
          <a:p>
            <a:pPr marL="457200" lvl="1" indent="0">
              <a:buNone/>
            </a:pPr>
            <a:r>
              <a:rPr lang="de-DE" dirty="0"/>
              <a:t>			über den Zahn oder die </a:t>
            </a:r>
            <a:r>
              <a:rPr lang="de-DE" dirty="0" err="1"/>
              <a:t>Gingiva</a:t>
            </a:r>
            <a:endParaRPr lang="de-DE" dirty="0"/>
          </a:p>
          <a:p>
            <a:pPr lvl="1"/>
            <a:endParaRPr lang="de-DE" dirty="0"/>
          </a:p>
          <a:p>
            <a:pPr lvl="1"/>
            <a:endParaRPr lang="de-DE" dirty="0"/>
          </a:p>
        </p:txBody>
      </p:sp>
    </p:spTree>
    <p:extLst>
      <p:ext uri="{BB962C8B-B14F-4D97-AF65-F5344CB8AC3E}">
        <p14:creationId xmlns:p14="http://schemas.microsoft.com/office/powerpoint/2010/main" val="2307012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Zahnputztechniken</a:t>
            </a:r>
          </a:p>
        </p:txBody>
      </p:sp>
      <p:sp>
        <p:nvSpPr>
          <p:cNvPr id="3" name="Inhaltsplatzhalter 2"/>
          <p:cNvSpPr>
            <a:spLocks noGrp="1"/>
          </p:cNvSpPr>
          <p:nvPr>
            <p:ph idx="1"/>
          </p:nvPr>
        </p:nvSpPr>
        <p:spPr/>
        <p:txBody>
          <a:bodyPr/>
          <a:lstStyle/>
          <a:p>
            <a:r>
              <a:rPr lang="de-DE" dirty="0"/>
              <a:t>Zahnputzsystematik nach KAI</a:t>
            </a:r>
          </a:p>
          <a:p>
            <a:endParaRPr lang="de-DE" dirty="0"/>
          </a:p>
          <a:p>
            <a:r>
              <a:rPr lang="de-DE" dirty="0" err="1"/>
              <a:t>Fones</a:t>
            </a:r>
            <a:r>
              <a:rPr lang="de-DE" dirty="0"/>
              <a:t>-Technik (Rotationsmethode)</a:t>
            </a:r>
          </a:p>
          <a:p>
            <a:endParaRPr lang="de-DE" dirty="0"/>
          </a:p>
          <a:p>
            <a:r>
              <a:rPr lang="de-DE" dirty="0"/>
              <a:t>Modifizierte Bass-Technik</a:t>
            </a:r>
          </a:p>
          <a:p>
            <a:endParaRPr lang="de-DE" dirty="0"/>
          </a:p>
          <a:p>
            <a:r>
              <a:rPr lang="de-DE" dirty="0"/>
              <a:t>Modifizierte </a:t>
            </a:r>
            <a:r>
              <a:rPr lang="de-DE" dirty="0" err="1"/>
              <a:t>Stillman</a:t>
            </a:r>
            <a:r>
              <a:rPr lang="de-DE" dirty="0"/>
              <a:t>-Technik</a:t>
            </a:r>
          </a:p>
          <a:p>
            <a:endParaRPr lang="de-DE" dirty="0"/>
          </a:p>
          <a:p>
            <a:r>
              <a:rPr lang="de-DE" dirty="0"/>
              <a:t>Zahnputztechnik nach Charters</a:t>
            </a:r>
          </a:p>
          <a:p>
            <a:endParaRPr lang="de-DE" dirty="0"/>
          </a:p>
        </p:txBody>
      </p:sp>
    </p:spTree>
    <p:extLst>
      <p:ext uri="{BB962C8B-B14F-4D97-AF65-F5344CB8AC3E}">
        <p14:creationId xmlns:p14="http://schemas.microsoft.com/office/powerpoint/2010/main" val="32416375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Inhaltsplatzhalter 2">
            <a:extLst>
              <a:ext uri="{FF2B5EF4-FFF2-40B4-BE49-F238E27FC236}">
                <a16:creationId xmlns:a16="http://schemas.microsoft.com/office/drawing/2014/main" id="{BB71D7CA-5072-D84F-A282-515129643C76}"/>
              </a:ext>
            </a:extLst>
          </p:cNvPr>
          <p:cNvSpPr>
            <a:spLocks noGrp="1"/>
          </p:cNvSpPr>
          <p:nvPr>
            <p:ph idx="1"/>
          </p:nvPr>
        </p:nvSpPr>
        <p:spPr bwMode="auto">
          <a:xfrm>
            <a:off x="548641" y="2223436"/>
            <a:ext cx="4768161" cy="340734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a:buFont typeface="Arial" panose="020B0604020202020204" pitchFamily="34" charset="0"/>
              <a:buChar char="•"/>
            </a:pPr>
            <a:r>
              <a:rPr lang="de-DE" altLang="de-DE" sz="2000" dirty="0">
                <a:latin typeface="Arial" panose="020B0604020202020204" pitchFamily="34" charset="0"/>
                <a:ea typeface="ＭＳ Ｐゴシック" panose="020B0600070205080204" pitchFamily="34" charset="-128"/>
                <a:cs typeface="Arial" panose="020B0604020202020204" pitchFamily="34" charset="0"/>
              </a:rPr>
              <a:t>Zahnputz-</a:t>
            </a:r>
            <a:r>
              <a:rPr lang="de-DE" altLang="de-DE" sz="2000" b="1" dirty="0">
                <a:latin typeface="Arial" panose="020B0604020202020204" pitchFamily="34" charset="0"/>
                <a:ea typeface="ＭＳ Ｐゴシック" panose="020B0600070205080204" pitchFamily="34" charset="-128"/>
                <a:cs typeface="Arial" panose="020B0604020202020204" pitchFamily="34" charset="0"/>
              </a:rPr>
              <a:t>Systematik</a:t>
            </a:r>
            <a:r>
              <a:rPr lang="de-DE" altLang="de-DE" sz="2000" dirty="0">
                <a:latin typeface="Arial" panose="020B0604020202020204" pitchFamily="34" charset="0"/>
                <a:ea typeface="ＭＳ Ｐゴシック" panose="020B0600070205080204" pitchFamily="34" charset="-128"/>
                <a:cs typeface="Arial" panose="020B0604020202020204" pitchFamily="34" charset="0"/>
              </a:rPr>
              <a:t> nach KAI</a:t>
            </a:r>
          </a:p>
          <a:p>
            <a:pPr>
              <a:buFont typeface="Arial" panose="020B0604020202020204" pitchFamily="34" charset="0"/>
              <a:buChar char="•"/>
            </a:pPr>
            <a:endParaRPr lang="de-DE" altLang="de-DE" sz="2000" dirty="0">
              <a:latin typeface="Arial" panose="020B0604020202020204" pitchFamily="34" charset="0"/>
              <a:ea typeface="ＭＳ Ｐゴシック" panose="020B0600070205080204" pitchFamily="34" charset="-128"/>
              <a:cs typeface="Arial" panose="020B0604020202020204" pitchFamily="34" charset="0"/>
            </a:endParaRPr>
          </a:p>
          <a:p>
            <a:pPr lvl="1">
              <a:buFont typeface="Symbol" panose="05050102010706020507" pitchFamily="18" charset="2"/>
              <a:buChar char="-"/>
            </a:pPr>
            <a:r>
              <a:rPr lang="de-DE" altLang="de-DE" sz="2000" dirty="0">
                <a:latin typeface="Arial" panose="020B0604020202020204" pitchFamily="34" charset="0"/>
                <a:ea typeface="ＭＳ Ｐゴシック" panose="020B0600070205080204" pitchFamily="34" charset="-128"/>
                <a:cs typeface="Arial" panose="020B0604020202020204" pitchFamily="34" charset="0"/>
              </a:rPr>
              <a:t>Durchzuführende Bewegungen an den einzelnen Flächen:</a:t>
            </a:r>
          </a:p>
          <a:p>
            <a:pPr>
              <a:buFont typeface="Arial" panose="020B0604020202020204" pitchFamily="34" charset="0"/>
              <a:buChar char="•"/>
            </a:pPr>
            <a:endParaRPr lang="de-DE" altLang="de-DE" sz="2000" dirty="0">
              <a:latin typeface="Arial" panose="020B0604020202020204" pitchFamily="34" charset="0"/>
              <a:ea typeface="ＭＳ Ｐゴシック" panose="020B0600070205080204" pitchFamily="34" charset="-128"/>
              <a:cs typeface="Arial" panose="020B0604020202020204" pitchFamily="34" charset="0"/>
            </a:endParaRPr>
          </a:p>
          <a:p>
            <a:pPr lvl="2">
              <a:buFont typeface="Wingdings" panose="05000000000000000000" pitchFamily="2" charset="2"/>
              <a:buChar char="ü"/>
            </a:pPr>
            <a:r>
              <a:rPr lang="de-DE" altLang="de-DE" sz="2000" b="1" dirty="0">
                <a:latin typeface="Arial" panose="020B0604020202020204" pitchFamily="34" charset="0"/>
                <a:ea typeface="ＭＳ Ｐゴシック" panose="020B0600070205080204" pitchFamily="34" charset="-128"/>
                <a:cs typeface="Arial" panose="020B0604020202020204" pitchFamily="34" charset="0"/>
              </a:rPr>
              <a:t>K</a:t>
            </a:r>
            <a:r>
              <a:rPr lang="de-DE" altLang="de-DE" sz="2000" dirty="0">
                <a:latin typeface="Arial" panose="020B0604020202020204" pitchFamily="34" charset="0"/>
                <a:ea typeface="ＭＳ Ｐゴシック" panose="020B0600070205080204" pitchFamily="34" charset="-128"/>
                <a:cs typeface="Arial" panose="020B0604020202020204" pitchFamily="34" charset="0"/>
              </a:rPr>
              <a:t>auflächen: 	  Hin und Her </a:t>
            </a:r>
          </a:p>
          <a:p>
            <a:pPr lvl="2">
              <a:buFont typeface="Wingdings" panose="05000000000000000000" pitchFamily="2" charset="2"/>
              <a:buChar char="ü"/>
            </a:pPr>
            <a:r>
              <a:rPr lang="de-DE" altLang="de-DE" sz="2000" b="1" dirty="0">
                <a:latin typeface="Arial" panose="020B0604020202020204" pitchFamily="34" charset="0"/>
                <a:ea typeface="ＭＳ Ｐゴシック" panose="020B0600070205080204" pitchFamily="34" charset="-128"/>
                <a:cs typeface="Arial" panose="020B0604020202020204" pitchFamily="34" charset="0"/>
              </a:rPr>
              <a:t>A</a:t>
            </a:r>
            <a:r>
              <a:rPr lang="de-DE" altLang="de-DE" sz="2000" dirty="0">
                <a:latin typeface="Arial" panose="020B0604020202020204" pitchFamily="34" charset="0"/>
                <a:ea typeface="ＭＳ Ｐゴシック" panose="020B0600070205080204" pitchFamily="34" charset="-128"/>
                <a:cs typeface="Arial" panose="020B0604020202020204" pitchFamily="34" charset="0"/>
              </a:rPr>
              <a:t>ußenflächen: Kreise  </a:t>
            </a:r>
          </a:p>
          <a:p>
            <a:pPr lvl="2">
              <a:buFont typeface="Wingdings" panose="05000000000000000000" pitchFamily="2" charset="2"/>
              <a:buChar char="ü"/>
            </a:pPr>
            <a:r>
              <a:rPr lang="de-DE" altLang="de-DE" sz="2000" b="1" dirty="0">
                <a:latin typeface="Arial" panose="020B0604020202020204" pitchFamily="34" charset="0"/>
                <a:ea typeface="ＭＳ Ｐゴシック" panose="020B0600070205080204" pitchFamily="34" charset="-128"/>
                <a:cs typeface="Arial" panose="020B0604020202020204" pitchFamily="34" charset="0"/>
              </a:rPr>
              <a:t>I</a:t>
            </a:r>
            <a:r>
              <a:rPr lang="de-DE" altLang="de-DE" sz="2000" dirty="0">
                <a:latin typeface="Arial" panose="020B0604020202020204" pitchFamily="34" charset="0"/>
                <a:ea typeface="ＭＳ Ｐゴシック" panose="020B0600070205080204" pitchFamily="34" charset="-128"/>
                <a:cs typeface="Arial" panose="020B0604020202020204" pitchFamily="34" charset="0"/>
              </a:rPr>
              <a:t>nnenflächen: 	  Auswischen</a:t>
            </a:r>
          </a:p>
          <a:p>
            <a:pPr>
              <a:buFont typeface="Arial" panose="020B0604020202020204" pitchFamily="34" charset="0"/>
              <a:buChar char="•"/>
            </a:pPr>
            <a:endParaRPr lang="de-DE" altLang="de-DE" sz="2000" dirty="0">
              <a:latin typeface="Arial" panose="020B0604020202020204" pitchFamily="34" charset="0"/>
              <a:ea typeface="ＭＳ Ｐゴシック" panose="020B0600070205080204" pitchFamily="34" charset="-128"/>
              <a:cs typeface="Arial" panose="020B0604020202020204" pitchFamily="34" charset="0"/>
            </a:endParaRPr>
          </a:p>
          <a:p>
            <a:pPr marL="0" indent="0">
              <a:buNone/>
            </a:pPr>
            <a:endParaRPr lang="de-DE" altLang="de-DE" sz="2000" dirty="0">
              <a:latin typeface="Arial" panose="020B0604020202020204" pitchFamily="34" charset="0"/>
              <a:ea typeface="ＭＳ Ｐゴシック" panose="020B0600070205080204" pitchFamily="34" charset="-128"/>
              <a:cs typeface="Arial" panose="020B0604020202020204" pitchFamily="34" charset="0"/>
            </a:endParaRPr>
          </a:p>
          <a:p>
            <a:pPr>
              <a:buFont typeface="Arial" panose="020B0604020202020204" pitchFamily="34" charset="0"/>
              <a:buChar char="•"/>
            </a:pPr>
            <a:endParaRPr lang="de-DE" altLang="de-DE" sz="2000" dirty="0">
              <a:latin typeface="Arial" panose="020B0604020202020204" pitchFamily="34" charset="0"/>
              <a:ea typeface="ＭＳ Ｐゴシック" panose="020B0600070205080204" pitchFamily="34" charset="-128"/>
              <a:cs typeface="Arial" panose="020B0604020202020204" pitchFamily="34" charset="0"/>
            </a:endParaRPr>
          </a:p>
          <a:p>
            <a:pPr>
              <a:buFont typeface="Arial" panose="020B0604020202020204" pitchFamily="34" charset="0"/>
              <a:buChar char="•"/>
            </a:pPr>
            <a:endParaRPr lang="de-DE" altLang="de-DE" sz="2000" dirty="0">
              <a:latin typeface="Arial" panose="020B0604020202020204" pitchFamily="34" charset="0"/>
              <a:ea typeface="ＭＳ Ｐゴシック" panose="020B0600070205080204" pitchFamily="34" charset="-128"/>
              <a:cs typeface="Arial" panose="020B0604020202020204" pitchFamily="34" charset="0"/>
            </a:endParaRPr>
          </a:p>
          <a:p>
            <a:pPr>
              <a:buFont typeface="Arial" panose="020B0604020202020204" pitchFamily="34" charset="0"/>
              <a:buChar char="•"/>
            </a:pPr>
            <a:endParaRPr lang="de-DE" altLang="de-DE" sz="2000" dirty="0">
              <a:latin typeface="Arial" panose="020B0604020202020204" pitchFamily="34" charset="0"/>
              <a:ea typeface="ＭＳ Ｐゴシック" panose="020B0600070205080204" pitchFamily="34" charset="-128"/>
              <a:cs typeface="Arial" panose="020B0604020202020204" pitchFamily="34" charset="0"/>
            </a:endParaRPr>
          </a:p>
          <a:p>
            <a:pPr>
              <a:buFont typeface="Arial" panose="020B0604020202020204" pitchFamily="34" charset="0"/>
              <a:buChar char="•"/>
            </a:pPr>
            <a:endParaRPr lang="de-DE" altLang="de-DE" sz="2000" dirty="0">
              <a:latin typeface="Arial" panose="020B0604020202020204" pitchFamily="34" charset="0"/>
              <a:ea typeface="ＭＳ Ｐゴシック" panose="020B0600070205080204" pitchFamily="34" charset="-128"/>
              <a:cs typeface="Arial" panose="020B0604020202020204" pitchFamily="34" charset="0"/>
            </a:endParaRPr>
          </a:p>
          <a:p>
            <a:pPr>
              <a:buFont typeface="Arial" panose="020B0604020202020204" pitchFamily="34" charset="0"/>
              <a:buChar char="•"/>
            </a:pPr>
            <a:endParaRPr lang="de-DE" altLang="de-DE" sz="2000" dirty="0">
              <a:latin typeface="Arial" panose="020B0604020202020204" pitchFamily="34" charset="0"/>
              <a:ea typeface="ＭＳ Ｐゴシック" panose="020B0600070205080204" pitchFamily="34" charset="-128"/>
              <a:cs typeface="Arial" panose="020B0604020202020204" pitchFamily="34" charset="0"/>
            </a:endParaRPr>
          </a:p>
          <a:p>
            <a:pPr>
              <a:buFont typeface="Arial" panose="020B0604020202020204" pitchFamily="34" charset="0"/>
              <a:buChar char="•"/>
            </a:pPr>
            <a:endParaRPr lang="de-DE" altLang="de-DE" sz="2000"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4" name="Titel 1">
            <a:extLst>
              <a:ext uri="{FF2B5EF4-FFF2-40B4-BE49-F238E27FC236}">
                <a16:creationId xmlns:a16="http://schemas.microsoft.com/office/drawing/2014/main" id="{C86FC54B-A273-1B4A-97BC-EEC9854864BB}"/>
              </a:ext>
            </a:extLst>
          </p:cNvPr>
          <p:cNvSpPr txBox="1">
            <a:spLocks/>
          </p:cNvSpPr>
          <p:nvPr/>
        </p:nvSpPr>
        <p:spPr bwMode="auto">
          <a:xfrm>
            <a:off x="548641" y="365073"/>
            <a:ext cx="7955280" cy="73014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fontAlgn="base">
              <a:spcBef>
                <a:spcPct val="0"/>
              </a:spcBef>
              <a:spcAft>
                <a:spcPct val="0"/>
              </a:spcAft>
              <a:defRPr sz="2800" kern="1200">
                <a:solidFill>
                  <a:srgbClr val="004F8F"/>
                </a:solidFill>
                <a:latin typeface="+mj-lt"/>
                <a:ea typeface="+mj-ea"/>
                <a:cs typeface="+mj-cs"/>
                <a:sym typeface="Arial Narrow" panose="020B0604020202020204" pitchFamily="34" charset="0"/>
              </a:defRPr>
            </a:lvl1pPr>
            <a:lvl2pPr algn="l" rtl="0" fontAlgn="base">
              <a:spcBef>
                <a:spcPct val="0"/>
              </a:spcBef>
              <a:spcAft>
                <a:spcPct val="0"/>
              </a:spcAft>
              <a:defRPr>
                <a:solidFill>
                  <a:srgbClr val="004F8F"/>
                </a:solidFill>
                <a:latin typeface="Arial Narrow" panose="020B0606020202030204" pitchFamily="34" charset="0"/>
                <a:ea typeface="Arial Narrow" panose="020B0606020202030204" pitchFamily="34" charset="0"/>
                <a:cs typeface="Arial Narrow" panose="020B0606020202030204" pitchFamily="34" charset="0"/>
                <a:sym typeface="Arial Narrow" panose="020B0604020202020204" pitchFamily="34" charset="0"/>
              </a:defRPr>
            </a:lvl2pPr>
            <a:lvl3pPr algn="l" rtl="0" fontAlgn="base">
              <a:spcBef>
                <a:spcPct val="0"/>
              </a:spcBef>
              <a:spcAft>
                <a:spcPct val="0"/>
              </a:spcAft>
              <a:defRPr>
                <a:solidFill>
                  <a:srgbClr val="004F8F"/>
                </a:solidFill>
                <a:latin typeface="Arial Narrow" panose="020B0606020202030204" pitchFamily="34" charset="0"/>
                <a:ea typeface="Arial Narrow" panose="020B0606020202030204" pitchFamily="34" charset="0"/>
                <a:cs typeface="Arial Narrow" panose="020B0606020202030204" pitchFamily="34" charset="0"/>
                <a:sym typeface="Arial Narrow" panose="020B0604020202020204" pitchFamily="34" charset="0"/>
              </a:defRPr>
            </a:lvl3pPr>
            <a:lvl4pPr algn="l" rtl="0" fontAlgn="base">
              <a:spcBef>
                <a:spcPct val="0"/>
              </a:spcBef>
              <a:spcAft>
                <a:spcPct val="0"/>
              </a:spcAft>
              <a:defRPr>
                <a:solidFill>
                  <a:srgbClr val="004F8F"/>
                </a:solidFill>
                <a:latin typeface="Arial Narrow" panose="020B0606020202030204" pitchFamily="34" charset="0"/>
                <a:ea typeface="Arial Narrow" panose="020B0606020202030204" pitchFamily="34" charset="0"/>
                <a:cs typeface="Arial Narrow" panose="020B0606020202030204" pitchFamily="34" charset="0"/>
                <a:sym typeface="Arial Narrow" panose="020B0604020202020204" pitchFamily="34" charset="0"/>
              </a:defRPr>
            </a:lvl4pPr>
            <a:lvl5pPr algn="l" rtl="0" fontAlgn="base">
              <a:spcBef>
                <a:spcPct val="0"/>
              </a:spcBef>
              <a:spcAft>
                <a:spcPct val="0"/>
              </a:spcAft>
              <a:defRPr>
                <a:solidFill>
                  <a:srgbClr val="004F8F"/>
                </a:solidFill>
                <a:latin typeface="Arial Narrow" panose="020B0606020202030204" pitchFamily="34" charset="0"/>
                <a:ea typeface="Arial Narrow" panose="020B0606020202030204" pitchFamily="34" charset="0"/>
                <a:cs typeface="Arial Narrow" panose="020B0606020202030204" pitchFamily="34" charset="0"/>
                <a:sym typeface="Arial Narrow" panose="020B0604020202020204" pitchFamily="34" charset="0"/>
              </a:defRPr>
            </a:lvl5pPr>
            <a:lvl6pPr marL="457200" algn="l" rtl="0" eaLnBrk="1" fontAlgn="base" hangingPunct="1">
              <a:spcBef>
                <a:spcPct val="0"/>
              </a:spcBef>
              <a:spcAft>
                <a:spcPct val="0"/>
              </a:spcAft>
              <a:defRPr>
                <a:solidFill>
                  <a:srgbClr val="004F8F"/>
                </a:solidFill>
                <a:latin typeface="Arial Narrow" panose="020B0606020202030204" pitchFamily="34" charset="0"/>
                <a:ea typeface="Arial Narrow" panose="020B0606020202030204" pitchFamily="34" charset="0"/>
                <a:cs typeface="Arial Narrow" panose="020B0606020202030204" pitchFamily="34" charset="0"/>
                <a:sym typeface="Arial Narrow" panose="020B0606020202030204" pitchFamily="34" charset="0"/>
              </a:defRPr>
            </a:lvl6pPr>
            <a:lvl7pPr marL="914400" algn="l" rtl="0" eaLnBrk="1" fontAlgn="base" hangingPunct="1">
              <a:spcBef>
                <a:spcPct val="0"/>
              </a:spcBef>
              <a:spcAft>
                <a:spcPct val="0"/>
              </a:spcAft>
              <a:defRPr>
                <a:solidFill>
                  <a:srgbClr val="004F8F"/>
                </a:solidFill>
                <a:latin typeface="Arial Narrow" panose="020B0606020202030204" pitchFamily="34" charset="0"/>
                <a:ea typeface="Arial Narrow" panose="020B0606020202030204" pitchFamily="34" charset="0"/>
                <a:cs typeface="Arial Narrow" panose="020B0606020202030204" pitchFamily="34" charset="0"/>
                <a:sym typeface="Arial Narrow" panose="020B0606020202030204" pitchFamily="34" charset="0"/>
              </a:defRPr>
            </a:lvl7pPr>
            <a:lvl8pPr marL="1371600" algn="l" rtl="0" eaLnBrk="1" fontAlgn="base" hangingPunct="1">
              <a:spcBef>
                <a:spcPct val="0"/>
              </a:spcBef>
              <a:spcAft>
                <a:spcPct val="0"/>
              </a:spcAft>
              <a:defRPr>
                <a:solidFill>
                  <a:srgbClr val="004F8F"/>
                </a:solidFill>
                <a:latin typeface="Arial Narrow" panose="020B0606020202030204" pitchFamily="34" charset="0"/>
                <a:ea typeface="Arial Narrow" panose="020B0606020202030204" pitchFamily="34" charset="0"/>
                <a:cs typeface="Arial Narrow" panose="020B0606020202030204" pitchFamily="34" charset="0"/>
                <a:sym typeface="Arial Narrow" panose="020B0606020202030204" pitchFamily="34" charset="0"/>
              </a:defRPr>
            </a:lvl8pPr>
            <a:lvl9pPr marL="1828800" algn="l" rtl="0" eaLnBrk="1" fontAlgn="base" hangingPunct="1">
              <a:spcBef>
                <a:spcPct val="0"/>
              </a:spcBef>
              <a:spcAft>
                <a:spcPct val="0"/>
              </a:spcAft>
              <a:defRPr>
                <a:solidFill>
                  <a:srgbClr val="004F8F"/>
                </a:solidFill>
                <a:latin typeface="Arial Narrow" panose="020B0606020202030204" pitchFamily="34" charset="0"/>
                <a:ea typeface="Arial Narrow" panose="020B0606020202030204" pitchFamily="34" charset="0"/>
                <a:cs typeface="Arial Narrow" panose="020B0606020202030204" pitchFamily="34" charset="0"/>
                <a:sym typeface="Arial Narrow" panose="020B0606020202030204" pitchFamily="34" charset="0"/>
              </a:defRPr>
            </a:lvl9pPr>
          </a:lstStyle>
          <a:p>
            <a:pPr eaLnBrk="1" hangingPunct="1"/>
            <a:r>
              <a:rPr lang="de-DE" altLang="de-DE" sz="2400" dirty="0">
                <a:solidFill>
                  <a:srgbClr val="D6020B"/>
                </a:solidFill>
                <a:latin typeface="Arial" panose="020B0604020202020204" pitchFamily="34" charset="0"/>
                <a:ea typeface="ＭＳ Ｐゴシック" panose="020B0600070205080204" pitchFamily="34" charset="-128"/>
                <a:cs typeface="Arial" panose="020B0604020202020204" pitchFamily="34" charset="0"/>
              </a:rPr>
              <a:t>Zahnputzsystematik nach KAI</a:t>
            </a:r>
          </a:p>
        </p:txBody>
      </p:sp>
      <p:sp>
        <p:nvSpPr>
          <p:cNvPr id="6" name="Textfeld 5">
            <a:extLst>
              <a:ext uri="{FF2B5EF4-FFF2-40B4-BE49-F238E27FC236}">
                <a16:creationId xmlns:a16="http://schemas.microsoft.com/office/drawing/2014/main" id="{E5F5A7F7-43A5-473F-98AE-3E7B730F4C12}"/>
              </a:ext>
            </a:extLst>
          </p:cNvPr>
          <p:cNvSpPr txBox="1"/>
          <p:nvPr/>
        </p:nvSpPr>
        <p:spPr>
          <a:xfrm>
            <a:off x="0" y="6646318"/>
            <a:ext cx="9144000" cy="215444"/>
          </a:xfrm>
          <a:prstGeom prst="rect">
            <a:avLst/>
          </a:prstGeom>
          <a:solidFill>
            <a:schemeClr val="bg1">
              <a:lumMod val="85000"/>
            </a:schemeClr>
          </a:solidFill>
        </p:spPr>
        <p:txBody>
          <a:bodyPr wrap="square">
            <a:spAutoFit/>
          </a:bodyPr>
          <a:lstStyle/>
          <a:p>
            <a:endParaRPr lang="de-DE" sz="800" dirty="0">
              <a:latin typeface="Arial" panose="020B0604020202020204" pitchFamily="34" charset="0"/>
              <a:cs typeface="Arial" panose="020B0604020202020204" pitchFamily="34" charset="0"/>
            </a:endParaRPr>
          </a:p>
        </p:txBody>
      </p:sp>
      <p:sp>
        <p:nvSpPr>
          <p:cNvPr id="7" name="Rechteck 6"/>
          <p:cNvSpPr/>
          <p:nvPr/>
        </p:nvSpPr>
        <p:spPr>
          <a:xfrm>
            <a:off x="0" y="6644875"/>
            <a:ext cx="9144000" cy="215444"/>
          </a:xfrm>
          <a:prstGeom prst="rect">
            <a:avLst/>
          </a:prstGeom>
          <a:solidFill>
            <a:schemeClr val="bg1">
              <a:lumMod val="95000"/>
            </a:schemeClr>
          </a:solidFill>
        </p:spPr>
        <p:txBody>
          <a:bodyPr wrap="square">
            <a:spAutoFit/>
          </a:bodyPr>
          <a:lstStyle/>
          <a:p>
            <a:r>
              <a:rPr lang="de-DE" sz="800" dirty="0">
                <a:solidFill>
                  <a:srgbClr val="000000"/>
                </a:solidFill>
                <a:latin typeface="Arial" panose="020B0604020202020204" pitchFamily="34" charset="0"/>
                <a:cs typeface="Arial" panose="020B0604020202020204" pitchFamily="34" charset="0"/>
              </a:rPr>
              <a:t>Bild: </a:t>
            </a:r>
            <a:r>
              <a:rPr lang="de-DE" sz="800" dirty="0" err="1">
                <a:solidFill>
                  <a:srgbClr val="000000"/>
                </a:solidFill>
                <a:latin typeface="Arial" panose="020B0604020202020204" pitchFamily="34" charset="0"/>
                <a:cs typeface="Arial" panose="020B0604020202020204" pitchFamily="34" charset="0"/>
              </a:rPr>
              <a:t>FAZH_Skript_Aufstiegsfortbildung</a:t>
            </a:r>
            <a:r>
              <a:rPr lang="de-DE" sz="800" dirty="0">
                <a:solidFill>
                  <a:srgbClr val="000000"/>
                </a:solidFill>
                <a:latin typeface="Arial" panose="020B0604020202020204" pitchFamily="34" charset="0"/>
                <a:cs typeface="Arial" panose="020B0604020202020204" pitchFamily="34" charset="0"/>
              </a:rPr>
              <a:t> </a:t>
            </a:r>
            <a:r>
              <a:rPr lang="de-DE" sz="800" dirty="0" err="1">
                <a:solidFill>
                  <a:srgbClr val="000000"/>
                </a:solidFill>
                <a:latin typeface="Arial" panose="020B0604020202020204" pitchFamily="34" charset="0"/>
                <a:cs typeface="Arial" panose="020B0604020202020204" pitchFamily="34" charset="0"/>
              </a:rPr>
              <a:t>ZFA_Modul</a:t>
            </a:r>
            <a:r>
              <a:rPr lang="de-DE" sz="800" dirty="0">
                <a:solidFill>
                  <a:srgbClr val="000000"/>
                </a:solidFill>
                <a:latin typeface="Arial" panose="020B0604020202020204" pitchFamily="34" charset="0"/>
                <a:cs typeface="Arial" panose="020B0604020202020204" pitchFamily="34" charset="0"/>
              </a:rPr>
              <a:t> 1 vom 26.09.2012</a:t>
            </a:r>
            <a:r>
              <a:rPr lang="de-DE" sz="8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17882894"/>
      </p:ext>
    </p:extLst>
  </p:cSld>
  <p:clrMapOvr>
    <a:masterClrMapping/>
  </p:clrMapOvr>
  <mc:AlternateContent xmlns:mc="http://schemas.openxmlformats.org/markup-compatibility/2006" xmlns:p14="http://schemas.microsoft.com/office/powerpoint/2010/main">
    <mc:Choice Requires="p14">
      <p:transition spd="slow" p14:dur="2000" advTm="44367"/>
    </mc:Choice>
    <mc:Fallback xmlns="">
      <p:transition spd="slow" advTm="44367"/>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dirty="0">
                <a:latin typeface="Arial" panose="020B0604020202020204" pitchFamily="34" charset="0"/>
                <a:ea typeface="ＭＳ Ｐゴシック" panose="020B0600070205080204" pitchFamily="34" charset="-128"/>
                <a:cs typeface="Arial" panose="020B0604020202020204" pitchFamily="34" charset="0"/>
              </a:rPr>
              <a:t>Zahnputzsystematik nach KAI</a:t>
            </a:r>
            <a:endParaRPr lang="de-DE" dirty="0"/>
          </a:p>
        </p:txBody>
      </p:sp>
      <p:pic>
        <p:nvPicPr>
          <p:cNvPr id="4" name="Onlinemedien 3" title="Richtig Zähneputzen - Die KAI Methode">
            <a:hlinkClick r:id="" action="ppaction://media"/>
            <a:extLst>
              <a:ext uri="{FF2B5EF4-FFF2-40B4-BE49-F238E27FC236}">
                <a16:creationId xmlns:a16="http://schemas.microsoft.com/office/drawing/2014/main" id="{52FB6ED4-F428-87BD-D95E-727B6BC1FB5F}"/>
              </a:ext>
            </a:extLst>
          </p:cNvPr>
          <p:cNvPicPr>
            <a:picLocks noGrp="1" noRot="1" noChangeAspect="1"/>
          </p:cNvPicPr>
          <p:nvPr>
            <p:ph idx="1"/>
            <a:videoFile r:link="rId1"/>
          </p:nvPr>
        </p:nvPicPr>
        <p:blipFill>
          <a:blip r:embed="rId3"/>
          <a:stretch>
            <a:fillRect/>
          </a:stretch>
        </p:blipFill>
        <p:spPr>
          <a:xfrm>
            <a:off x="1206500" y="2100263"/>
            <a:ext cx="7124700" cy="4025900"/>
          </a:xfrm>
          <a:prstGeom prst="rect">
            <a:avLst/>
          </a:prstGeom>
        </p:spPr>
      </p:pic>
    </p:spTree>
    <p:extLst>
      <p:ext uri="{BB962C8B-B14F-4D97-AF65-F5344CB8AC3E}">
        <p14:creationId xmlns:p14="http://schemas.microsoft.com/office/powerpoint/2010/main" val="1360464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065657-C1E8-444B-ACE5-255E2602E24C}"/>
              </a:ext>
            </a:extLst>
          </p:cNvPr>
          <p:cNvSpPr>
            <a:spLocks noGrp="1"/>
          </p:cNvSpPr>
          <p:nvPr>
            <p:ph type="title"/>
          </p:nvPr>
        </p:nvSpPr>
        <p:spPr/>
        <p:txBody>
          <a:bodyPr/>
          <a:lstStyle/>
          <a:p>
            <a:r>
              <a:rPr lang="de-DE" altLang="de-DE" dirty="0" err="1">
                <a:latin typeface="Arial" panose="020B0604020202020204" pitchFamily="34" charset="0"/>
                <a:ea typeface="ＭＳ Ｐゴシック" panose="020B0600070205080204" pitchFamily="34" charset="-128"/>
                <a:cs typeface="Arial" panose="020B0604020202020204" pitchFamily="34" charset="0"/>
              </a:rPr>
              <a:t>Fones</a:t>
            </a:r>
            <a:r>
              <a:rPr lang="de-DE" altLang="de-DE" dirty="0">
                <a:latin typeface="Arial" panose="020B0604020202020204" pitchFamily="34" charset="0"/>
                <a:ea typeface="ＭＳ Ｐゴシック" panose="020B0600070205080204" pitchFamily="34" charset="-128"/>
                <a:cs typeface="Arial" panose="020B0604020202020204" pitchFamily="34" charset="0"/>
              </a:rPr>
              <a:t>-Technik</a:t>
            </a:r>
            <a:endParaRPr lang="de-DE" dirty="0"/>
          </a:p>
        </p:txBody>
      </p:sp>
      <p:sp>
        <p:nvSpPr>
          <p:cNvPr id="80899" name="Inhaltsplatzhalter 2">
            <a:extLst>
              <a:ext uri="{FF2B5EF4-FFF2-40B4-BE49-F238E27FC236}">
                <a16:creationId xmlns:a16="http://schemas.microsoft.com/office/drawing/2014/main" id="{BB71D7CA-5072-D84F-A282-515129643C76}"/>
              </a:ext>
            </a:extLst>
          </p:cNvPr>
          <p:cNvSpPr>
            <a:spLocks noGrp="1"/>
          </p:cNvSpPr>
          <p:nvPr>
            <p:ph sz="half" idx="4294967295"/>
          </p:nvPr>
        </p:nvSpPr>
        <p:spPr bwMode="auto">
          <a:xfrm>
            <a:off x="850899" y="1851763"/>
            <a:ext cx="7965841" cy="43053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indent="0">
              <a:buNone/>
            </a:pPr>
            <a:endParaRPr lang="de-DE" altLang="de-DE" sz="2000" dirty="0">
              <a:latin typeface="Arial" panose="020B0604020202020204" pitchFamily="34" charset="0"/>
              <a:ea typeface="ＭＳ Ｐゴシック" panose="020B0600070205080204" pitchFamily="34" charset="-128"/>
              <a:cs typeface="Arial" panose="020B0604020202020204" pitchFamily="34" charset="0"/>
            </a:endParaRPr>
          </a:p>
          <a:p>
            <a:r>
              <a:rPr lang="de-DE" altLang="de-DE" sz="2000" dirty="0" err="1">
                <a:latin typeface="Arial" panose="020B0604020202020204" pitchFamily="34" charset="0"/>
                <a:ea typeface="ＭＳ Ｐゴシック" panose="020B0600070205080204" pitchFamily="34" charset="-128"/>
                <a:cs typeface="Arial" panose="020B0604020202020204" pitchFamily="34" charset="0"/>
              </a:rPr>
              <a:t>Fones</a:t>
            </a:r>
            <a:r>
              <a:rPr lang="de-DE" altLang="de-DE" sz="2000" dirty="0">
                <a:latin typeface="Arial" panose="020B0604020202020204" pitchFamily="34" charset="0"/>
                <a:ea typeface="ＭＳ Ｐゴシック" panose="020B0600070205080204" pitchFamily="34" charset="-128"/>
                <a:cs typeface="Arial" panose="020B0604020202020204" pitchFamily="34" charset="0"/>
              </a:rPr>
              <a:t>-Technik (Rotationsmethode)</a:t>
            </a:r>
          </a:p>
          <a:p>
            <a:endParaRPr lang="de-DE" altLang="de-DE" sz="2000" dirty="0">
              <a:latin typeface="Arial" panose="020B0604020202020204" pitchFamily="34" charset="0"/>
              <a:ea typeface="ＭＳ Ｐゴシック" panose="020B0600070205080204" pitchFamily="34" charset="-128"/>
              <a:cs typeface="Arial" panose="020B0604020202020204" pitchFamily="34" charset="0"/>
            </a:endParaRPr>
          </a:p>
          <a:p>
            <a:pPr lvl="1"/>
            <a:r>
              <a:rPr lang="de-DE" altLang="de-DE" sz="2000" dirty="0">
                <a:latin typeface="Arial" panose="020B0604020202020204" pitchFamily="34" charset="0"/>
                <a:ea typeface="ＭＳ Ｐゴシック" panose="020B0600070205080204" pitchFamily="34" charset="-128"/>
                <a:cs typeface="Arial" panose="020B0604020202020204" pitchFamily="34" charset="0"/>
              </a:rPr>
              <a:t>kreisförmige Bewegungen</a:t>
            </a:r>
          </a:p>
          <a:p>
            <a:pPr lvl="1"/>
            <a:r>
              <a:rPr lang="de-DE" altLang="de-DE" sz="2000" dirty="0">
                <a:latin typeface="Arial" panose="020B0604020202020204" pitchFamily="34" charset="0"/>
                <a:ea typeface="ＭＳ Ｐゴシック" panose="020B0600070205080204" pitchFamily="34" charset="-128"/>
                <a:cs typeface="Arial" panose="020B0604020202020204" pitchFamily="34" charset="0"/>
              </a:rPr>
              <a:t>mit Auswischbewegung </a:t>
            </a:r>
            <a:r>
              <a:rPr lang="de-DE" altLang="de-DE" sz="2000" dirty="0" err="1">
                <a:latin typeface="Arial" panose="020B0604020202020204" pitchFamily="34" charset="0"/>
                <a:ea typeface="ＭＳ Ｐゴシック" panose="020B0600070205080204" pitchFamily="34" charset="-128"/>
                <a:cs typeface="Arial" panose="020B0604020202020204" pitchFamily="34" charset="0"/>
              </a:rPr>
              <a:t>lingual</a:t>
            </a:r>
            <a:r>
              <a:rPr lang="de-DE" altLang="de-DE" sz="2000" dirty="0">
                <a:latin typeface="Arial" panose="020B0604020202020204" pitchFamily="34" charset="0"/>
                <a:ea typeface="ＭＳ Ｐゴシック" panose="020B0600070205080204" pitchFamily="34" charset="-128"/>
                <a:cs typeface="Arial" panose="020B0604020202020204" pitchFamily="34" charset="0"/>
              </a:rPr>
              <a:t> </a:t>
            </a:r>
          </a:p>
          <a:p>
            <a:pPr marL="457200" lvl="1" indent="0">
              <a:buNone/>
            </a:pPr>
            <a:r>
              <a:rPr lang="de-DE" altLang="de-DE" sz="2000" dirty="0">
                <a:latin typeface="Arial" panose="020B0604020202020204" pitchFamily="34" charset="0"/>
                <a:ea typeface="ＭＳ Ｐゴシック" panose="020B0600070205080204" pitchFamily="34" charset="-128"/>
                <a:cs typeface="Arial" panose="020B0604020202020204" pitchFamily="34" charset="0"/>
              </a:rPr>
              <a:t>    („Gas geben, wie beim Motorradfahren“)</a:t>
            </a:r>
          </a:p>
          <a:p>
            <a:pPr lvl="1"/>
            <a:endParaRPr lang="de-DE" altLang="de-DE" sz="2000" dirty="0">
              <a:latin typeface="Arial" panose="020B0604020202020204" pitchFamily="34" charset="0"/>
              <a:ea typeface="ＭＳ Ｐゴシック" panose="020B0600070205080204" pitchFamily="34" charset="-128"/>
              <a:cs typeface="Arial" panose="020B0604020202020204" pitchFamily="34" charset="0"/>
            </a:endParaRPr>
          </a:p>
          <a:p>
            <a:pPr>
              <a:buFont typeface="Wingdings" panose="05000000000000000000" pitchFamily="2" charset="2"/>
              <a:buChar char="ü"/>
            </a:pPr>
            <a:r>
              <a:rPr lang="de-DE" altLang="de-DE" sz="2000" dirty="0">
                <a:latin typeface="Arial" panose="020B0604020202020204" pitchFamily="34" charset="0"/>
                <a:ea typeface="ＭＳ Ｐゴシック" panose="020B0600070205080204" pitchFamily="34" charset="-128"/>
                <a:cs typeface="Arial" panose="020B0604020202020204" pitchFamily="34" charset="0"/>
              </a:rPr>
              <a:t>Im Milchgebiss geeignet</a:t>
            </a:r>
          </a:p>
        </p:txBody>
      </p:sp>
    </p:spTree>
    <p:extLst>
      <p:ext uri="{BB962C8B-B14F-4D97-AF65-F5344CB8AC3E}">
        <p14:creationId xmlns:p14="http://schemas.microsoft.com/office/powerpoint/2010/main" val="2552490939"/>
      </p:ext>
    </p:extLst>
  </p:cSld>
  <p:clrMapOvr>
    <a:masterClrMapping/>
  </p:clrMapOvr>
  <mc:AlternateContent xmlns:mc="http://schemas.openxmlformats.org/markup-compatibility/2006" xmlns:p14="http://schemas.microsoft.com/office/powerpoint/2010/main">
    <mc:Choice Requires="p14">
      <p:transition spd="slow" p14:dur="2000" advTm="44367"/>
    </mc:Choice>
    <mc:Fallback xmlns="">
      <p:transition spd="slow" advTm="44367"/>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dirty="0" err="1"/>
              <a:t>Fones</a:t>
            </a:r>
            <a:r>
              <a:rPr lang="de-DE" dirty="0"/>
              <a:t>-Technik</a:t>
            </a:r>
          </a:p>
        </p:txBody>
      </p:sp>
      <p:pic>
        <p:nvPicPr>
          <p:cNvPr id="2" name="Onlinemedien 1" title="Richtig Zähneputzen - Die Fones-Methode">
            <a:hlinkClick r:id="" action="ppaction://media"/>
            <a:extLst>
              <a:ext uri="{FF2B5EF4-FFF2-40B4-BE49-F238E27FC236}">
                <a16:creationId xmlns:a16="http://schemas.microsoft.com/office/drawing/2014/main" id="{D80CC95A-D553-EC9E-39E4-3746F83C07DC}"/>
              </a:ext>
            </a:extLst>
          </p:cNvPr>
          <p:cNvPicPr>
            <a:picLocks noGrp="1" noRot="1" noChangeAspect="1"/>
          </p:cNvPicPr>
          <p:nvPr>
            <p:ph idx="1"/>
            <a:videoFile r:link="rId1"/>
          </p:nvPr>
        </p:nvPicPr>
        <p:blipFill>
          <a:blip r:embed="rId3"/>
          <a:stretch>
            <a:fillRect/>
          </a:stretch>
        </p:blipFill>
        <p:spPr>
          <a:xfrm>
            <a:off x="1206500" y="2100263"/>
            <a:ext cx="7124700" cy="4025900"/>
          </a:xfrm>
          <a:prstGeom prst="rect">
            <a:avLst/>
          </a:prstGeom>
        </p:spPr>
      </p:pic>
    </p:spTree>
    <p:extLst>
      <p:ext uri="{BB962C8B-B14F-4D97-AF65-F5344CB8AC3E}">
        <p14:creationId xmlns:p14="http://schemas.microsoft.com/office/powerpoint/2010/main" val="46781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Inhaltsplatzhalter 2">
            <a:extLst>
              <a:ext uri="{FF2B5EF4-FFF2-40B4-BE49-F238E27FC236}">
                <a16:creationId xmlns:a16="http://schemas.microsoft.com/office/drawing/2014/main" id="{BB71D7CA-5072-D84F-A282-515129643C76}"/>
              </a:ext>
            </a:extLst>
          </p:cNvPr>
          <p:cNvSpPr>
            <a:spLocks noGrp="1"/>
          </p:cNvSpPr>
          <p:nvPr>
            <p:ph sz="half" idx="1"/>
          </p:nvPr>
        </p:nvSpPr>
        <p:spPr bwMode="auto">
          <a:xfrm>
            <a:off x="850899" y="1984443"/>
            <a:ext cx="7157319" cy="43058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a:buFont typeface="Arial" panose="020B0604020202020204" pitchFamily="34" charset="0"/>
              <a:buChar char="•"/>
            </a:pPr>
            <a:r>
              <a:rPr lang="de-DE" altLang="de-DE" sz="2000" dirty="0">
                <a:latin typeface="Arial" panose="020B0604020202020204" pitchFamily="34" charset="0"/>
                <a:ea typeface="ＭＳ Ｐゴシック" panose="020B0600070205080204" pitchFamily="34" charset="-128"/>
                <a:cs typeface="Arial" panose="020B0604020202020204" pitchFamily="34" charset="0"/>
              </a:rPr>
              <a:t>Modifizierte Bass-Technik:</a:t>
            </a:r>
          </a:p>
          <a:p>
            <a:pPr>
              <a:buFont typeface="Arial" panose="020B0604020202020204" pitchFamily="34" charset="0"/>
              <a:buChar char="•"/>
            </a:pPr>
            <a:endParaRPr lang="de-DE" altLang="de-DE" sz="2000" dirty="0">
              <a:latin typeface="Arial" panose="020B0604020202020204" pitchFamily="34" charset="0"/>
              <a:ea typeface="ＭＳ Ｐゴシック" panose="020B0600070205080204" pitchFamily="34" charset="-128"/>
              <a:cs typeface="Arial" panose="020B0604020202020204" pitchFamily="34" charset="0"/>
            </a:endParaRPr>
          </a:p>
          <a:p>
            <a:pPr lvl="1">
              <a:buFont typeface="Symbol" panose="05050102010706020507" pitchFamily="18" charset="2"/>
              <a:buChar char="-"/>
            </a:pPr>
            <a:r>
              <a:rPr lang="de-DE" altLang="de-DE" sz="2000" dirty="0">
                <a:latin typeface="Arial" panose="020B0604020202020204" pitchFamily="34" charset="0"/>
                <a:ea typeface="ＭＳ Ｐゴシック" panose="020B0600070205080204" pitchFamily="34" charset="-128"/>
                <a:cs typeface="Arial" panose="020B0604020202020204" pitchFamily="34" charset="0"/>
              </a:rPr>
              <a:t>45°Winkel zur Zahnachse </a:t>
            </a:r>
          </a:p>
          <a:p>
            <a:pPr lvl="1">
              <a:buFont typeface="Symbol" panose="05050102010706020507" pitchFamily="18" charset="2"/>
              <a:buChar char="-"/>
            </a:pPr>
            <a:r>
              <a:rPr lang="de-DE" altLang="de-DE" sz="2000" dirty="0">
                <a:latin typeface="Arial" panose="020B0604020202020204" pitchFamily="34" charset="0"/>
                <a:ea typeface="ＭＳ Ｐゴシック" panose="020B0600070205080204" pitchFamily="34" charset="-128"/>
                <a:cs typeface="Arial" panose="020B0604020202020204" pitchFamily="34" charset="0"/>
              </a:rPr>
              <a:t>Rüttelbewegung auf der Stelle</a:t>
            </a:r>
          </a:p>
          <a:p>
            <a:pPr lvl="1">
              <a:buFont typeface="Symbol" panose="05050102010706020507" pitchFamily="18" charset="2"/>
              <a:buChar char="-"/>
            </a:pPr>
            <a:r>
              <a:rPr lang="de-DE" altLang="de-DE" sz="2000" dirty="0">
                <a:latin typeface="Arial" panose="020B0604020202020204" pitchFamily="34" charset="0"/>
                <a:ea typeface="ＭＳ Ｐゴシック" panose="020B0600070205080204" pitchFamily="34" charset="-128"/>
                <a:cs typeface="Arial" panose="020B0604020202020204" pitchFamily="34" charset="0"/>
              </a:rPr>
              <a:t>Auswischbewegung von rot nach weiß</a:t>
            </a:r>
          </a:p>
          <a:p>
            <a:pPr lvl="1">
              <a:buFont typeface="Symbol" panose="05050102010706020507" pitchFamily="18" charset="2"/>
              <a:buChar char="-"/>
            </a:pPr>
            <a:r>
              <a:rPr lang="de-DE" altLang="de-DE" sz="2000" dirty="0">
                <a:latin typeface="Arial" panose="020B0604020202020204" pitchFamily="34" charset="0"/>
                <a:ea typeface="ＭＳ Ｐゴシック" panose="020B0600070205080204" pitchFamily="34" charset="-128"/>
                <a:cs typeface="Arial" panose="020B0604020202020204" pitchFamily="34" charset="0"/>
              </a:rPr>
              <a:t>ab ca. 10. Lebensjahr erlernbar</a:t>
            </a:r>
          </a:p>
          <a:p>
            <a:pPr marL="457200" lvl="1" indent="0">
              <a:buNone/>
            </a:pPr>
            <a:r>
              <a:rPr lang="de-DE" altLang="de-DE" sz="2000" dirty="0">
                <a:latin typeface="Arial" panose="020B0604020202020204" pitchFamily="34" charset="0"/>
                <a:ea typeface="ＭＳ Ｐゴシック" panose="020B0600070205080204" pitchFamily="34" charset="-128"/>
                <a:cs typeface="Arial" panose="020B0604020202020204" pitchFamily="34" charset="0"/>
              </a:rPr>
              <a:t>	</a:t>
            </a:r>
          </a:p>
          <a:p>
            <a:pPr>
              <a:buFont typeface="Wingdings" panose="05000000000000000000" pitchFamily="2" charset="2"/>
              <a:buChar char="ü"/>
            </a:pPr>
            <a:r>
              <a:rPr lang="de-DE" altLang="de-DE" sz="2000" dirty="0">
                <a:latin typeface="Arial" panose="020B0604020202020204" pitchFamily="34" charset="0"/>
                <a:ea typeface="ＭＳ Ｐゴシック" panose="020B0600070205080204" pitchFamily="34" charset="-128"/>
                <a:cs typeface="Arial" panose="020B0604020202020204" pitchFamily="34" charset="0"/>
              </a:rPr>
              <a:t>Im späten Wechselgebiss geeignet</a:t>
            </a:r>
          </a:p>
        </p:txBody>
      </p:sp>
      <p:sp>
        <p:nvSpPr>
          <p:cNvPr id="2" name="Titel 1"/>
          <p:cNvSpPr>
            <a:spLocks noGrp="1"/>
          </p:cNvSpPr>
          <p:nvPr>
            <p:ph type="title"/>
          </p:nvPr>
        </p:nvSpPr>
        <p:spPr/>
        <p:txBody>
          <a:bodyPr/>
          <a:lstStyle/>
          <a:p>
            <a:r>
              <a:rPr lang="de-DE" altLang="de-DE" dirty="0">
                <a:latin typeface="Arial" panose="020B0604020202020204" pitchFamily="34" charset="0"/>
                <a:ea typeface="ＭＳ Ｐゴシック" panose="020B0600070205080204" pitchFamily="34" charset="-128"/>
                <a:cs typeface="Arial" panose="020B0604020202020204" pitchFamily="34" charset="0"/>
              </a:rPr>
              <a:t>Modifizierte Bass-Technik</a:t>
            </a:r>
            <a:endParaRPr lang="de-DE" dirty="0"/>
          </a:p>
        </p:txBody>
      </p:sp>
      <p:sp>
        <p:nvSpPr>
          <p:cNvPr id="6" name="Textfeld 5">
            <a:extLst>
              <a:ext uri="{FF2B5EF4-FFF2-40B4-BE49-F238E27FC236}">
                <a16:creationId xmlns:a16="http://schemas.microsoft.com/office/drawing/2014/main" id="{E5F5A7F7-43A5-473F-98AE-3E7B730F4C12}"/>
              </a:ext>
            </a:extLst>
          </p:cNvPr>
          <p:cNvSpPr txBox="1"/>
          <p:nvPr/>
        </p:nvSpPr>
        <p:spPr>
          <a:xfrm>
            <a:off x="0" y="6646318"/>
            <a:ext cx="9144000" cy="215444"/>
          </a:xfrm>
          <a:prstGeom prst="rect">
            <a:avLst/>
          </a:prstGeom>
          <a:solidFill>
            <a:schemeClr val="bg1">
              <a:lumMod val="85000"/>
            </a:schemeClr>
          </a:solidFill>
        </p:spPr>
        <p:txBody>
          <a:bodyPr wrap="square">
            <a:spAutoFit/>
          </a:bodyPr>
          <a:lstStyle/>
          <a:p>
            <a:endParaRPr lang="de-DE" sz="800" dirty="0">
              <a:latin typeface="Arial" panose="020B0604020202020204" pitchFamily="34" charset="0"/>
              <a:cs typeface="Arial" panose="020B0604020202020204" pitchFamily="34" charset="0"/>
            </a:endParaRPr>
          </a:p>
        </p:txBody>
      </p:sp>
      <p:sp>
        <p:nvSpPr>
          <p:cNvPr id="7" name="Rechteck 6"/>
          <p:cNvSpPr/>
          <p:nvPr/>
        </p:nvSpPr>
        <p:spPr>
          <a:xfrm>
            <a:off x="0" y="6644875"/>
            <a:ext cx="9144000" cy="215444"/>
          </a:xfrm>
          <a:prstGeom prst="rect">
            <a:avLst/>
          </a:prstGeom>
          <a:solidFill>
            <a:schemeClr val="bg1">
              <a:lumMod val="95000"/>
            </a:schemeClr>
          </a:solidFill>
        </p:spPr>
        <p:txBody>
          <a:bodyPr wrap="square">
            <a:spAutoFit/>
          </a:bodyPr>
          <a:lstStyle/>
          <a:p>
            <a:r>
              <a:rPr lang="de-DE" sz="800" dirty="0">
                <a:solidFill>
                  <a:srgbClr val="000000"/>
                </a:solidFill>
                <a:latin typeface="Arial" panose="020B0604020202020204" pitchFamily="34" charset="0"/>
                <a:cs typeface="Arial" panose="020B0604020202020204" pitchFamily="34" charset="0"/>
              </a:rPr>
              <a:t>Bild: </a:t>
            </a:r>
            <a:r>
              <a:rPr lang="de-DE" sz="800" dirty="0" err="1">
                <a:solidFill>
                  <a:srgbClr val="000000"/>
                </a:solidFill>
                <a:latin typeface="Arial" panose="020B0604020202020204" pitchFamily="34" charset="0"/>
                <a:cs typeface="Arial" panose="020B0604020202020204" pitchFamily="34" charset="0"/>
              </a:rPr>
              <a:t>FAZH_Skript_Aufstiegsfortbildung</a:t>
            </a:r>
            <a:r>
              <a:rPr lang="de-DE" sz="800" dirty="0">
                <a:solidFill>
                  <a:srgbClr val="000000"/>
                </a:solidFill>
                <a:latin typeface="Arial" panose="020B0604020202020204" pitchFamily="34" charset="0"/>
                <a:cs typeface="Arial" panose="020B0604020202020204" pitchFamily="34" charset="0"/>
              </a:rPr>
              <a:t> </a:t>
            </a:r>
            <a:r>
              <a:rPr lang="de-DE" sz="800" dirty="0" err="1">
                <a:solidFill>
                  <a:srgbClr val="000000"/>
                </a:solidFill>
                <a:latin typeface="Arial" panose="020B0604020202020204" pitchFamily="34" charset="0"/>
                <a:cs typeface="Arial" panose="020B0604020202020204" pitchFamily="34" charset="0"/>
              </a:rPr>
              <a:t>ZFA_Modul</a:t>
            </a:r>
            <a:r>
              <a:rPr lang="de-DE" sz="800" dirty="0">
                <a:solidFill>
                  <a:srgbClr val="000000"/>
                </a:solidFill>
                <a:latin typeface="Arial" panose="020B0604020202020204" pitchFamily="34" charset="0"/>
                <a:cs typeface="Arial" panose="020B0604020202020204" pitchFamily="34" charset="0"/>
              </a:rPr>
              <a:t> 1 vom 26.09.2012; https://www.daj.de/Glossar.10.0.html</a:t>
            </a:r>
            <a:r>
              <a:rPr lang="de-DE" sz="8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906186297"/>
      </p:ext>
    </p:extLst>
  </p:cSld>
  <p:clrMapOvr>
    <a:masterClrMapping/>
  </p:clrMapOvr>
  <mc:AlternateContent xmlns:mc="http://schemas.openxmlformats.org/markup-compatibility/2006" xmlns:p14="http://schemas.microsoft.com/office/powerpoint/2010/main">
    <mc:Choice Requires="p14">
      <p:transition spd="slow" p14:dur="2000" advTm="44367"/>
    </mc:Choice>
    <mc:Fallback xmlns="">
      <p:transition spd="slow" advTm="44367"/>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dirty="0"/>
              <a:t>Modifizierte Bass-Technik</a:t>
            </a:r>
          </a:p>
        </p:txBody>
      </p:sp>
      <p:sp>
        <p:nvSpPr>
          <p:cNvPr id="6" name="Inhaltsplatzhalter 5"/>
          <p:cNvSpPr>
            <a:spLocks noGrp="1"/>
          </p:cNvSpPr>
          <p:nvPr>
            <p:ph idx="1"/>
          </p:nvPr>
        </p:nvSpPr>
        <p:spPr/>
        <p:txBody>
          <a:bodyPr/>
          <a:lstStyle/>
          <a:p>
            <a:r>
              <a:rPr lang="de-DE" dirty="0"/>
              <a:t>Die Zahnputzmethode nach Bass konzentriert die Zahnpflege auf 2 Problembereiche der Zähne:</a:t>
            </a:r>
          </a:p>
          <a:p>
            <a:endParaRPr lang="de-DE" dirty="0"/>
          </a:p>
          <a:p>
            <a:pPr lvl="1"/>
            <a:r>
              <a:rPr lang="de-DE" dirty="0"/>
              <a:t>Zahnfleischsaum</a:t>
            </a:r>
          </a:p>
          <a:p>
            <a:endParaRPr lang="de-DE" dirty="0"/>
          </a:p>
          <a:p>
            <a:pPr lvl="1"/>
            <a:r>
              <a:rPr lang="de-DE" dirty="0"/>
              <a:t>Kauflächen</a:t>
            </a:r>
          </a:p>
          <a:p>
            <a:endParaRPr lang="de-DE" dirty="0"/>
          </a:p>
        </p:txBody>
      </p:sp>
    </p:spTree>
    <p:extLst>
      <p:ext uri="{BB962C8B-B14F-4D97-AF65-F5344CB8AC3E}">
        <p14:creationId xmlns:p14="http://schemas.microsoft.com/office/powerpoint/2010/main" val="11725394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Modifizierte Bass-Technik</a:t>
            </a:r>
          </a:p>
        </p:txBody>
      </p:sp>
      <p:sp>
        <p:nvSpPr>
          <p:cNvPr id="3" name="Inhaltsplatzhalter 2"/>
          <p:cNvSpPr>
            <a:spLocks noGrp="1"/>
          </p:cNvSpPr>
          <p:nvPr>
            <p:ph idx="1"/>
          </p:nvPr>
        </p:nvSpPr>
        <p:spPr/>
        <p:txBody>
          <a:bodyPr>
            <a:normAutofit/>
          </a:bodyPr>
          <a:lstStyle/>
          <a:p>
            <a:r>
              <a:rPr lang="de-DE" dirty="0"/>
              <a:t>Die Zahnputzmethode nach Bass hat international  die größte Verbreitung gefunden. </a:t>
            </a:r>
          </a:p>
          <a:p>
            <a:endParaRPr lang="de-DE" sz="800" dirty="0"/>
          </a:p>
          <a:p>
            <a:r>
              <a:rPr lang="de-DE" dirty="0"/>
              <a:t>Sie beseitigt supra- und subgingivale Zahnbeläge entlang der bukkalen und </a:t>
            </a:r>
            <a:r>
              <a:rPr lang="de-DE" dirty="0" err="1"/>
              <a:t>lingualen</a:t>
            </a:r>
            <a:r>
              <a:rPr lang="de-DE" dirty="0"/>
              <a:t> Zahnfleisch-säume. </a:t>
            </a:r>
          </a:p>
          <a:p>
            <a:endParaRPr lang="de-DE" sz="800" dirty="0"/>
          </a:p>
          <a:p>
            <a:r>
              <a:rPr lang="de-DE" dirty="0"/>
              <a:t>Da die Bass-Technik besser als andere Zahnputz-techniken die subgingivalen Zahnbeläge erreicht,   wird sie auch als </a:t>
            </a:r>
            <a:r>
              <a:rPr lang="de-DE" dirty="0" err="1"/>
              <a:t>intrasulkuläre</a:t>
            </a:r>
            <a:r>
              <a:rPr lang="de-DE" dirty="0"/>
              <a:t> Zahnputzmethode beschrieben. </a:t>
            </a:r>
          </a:p>
        </p:txBody>
      </p:sp>
    </p:spTree>
    <p:extLst>
      <p:ext uri="{BB962C8B-B14F-4D97-AF65-F5344CB8AC3E}">
        <p14:creationId xmlns:p14="http://schemas.microsoft.com/office/powerpoint/2010/main" val="31704344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Modifizierte Bass-Technik</a:t>
            </a:r>
          </a:p>
        </p:txBody>
      </p:sp>
      <p:sp>
        <p:nvSpPr>
          <p:cNvPr id="3" name="Inhaltsplatzhalter 2"/>
          <p:cNvSpPr>
            <a:spLocks noGrp="1"/>
          </p:cNvSpPr>
          <p:nvPr>
            <p:ph idx="1"/>
          </p:nvPr>
        </p:nvSpPr>
        <p:spPr/>
        <p:txBody>
          <a:bodyPr>
            <a:normAutofit/>
          </a:bodyPr>
          <a:lstStyle/>
          <a:p>
            <a:r>
              <a:rPr lang="de-DE" dirty="0"/>
              <a:t>Die Bass-Methode lässt sich ohne Mühe in allen Gebissbereichen anwenden. </a:t>
            </a:r>
          </a:p>
          <a:p>
            <a:endParaRPr lang="de-DE" sz="800" dirty="0"/>
          </a:p>
          <a:p>
            <a:r>
              <a:rPr lang="de-DE" dirty="0"/>
              <a:t>Die Bürste wird in einem Winkel von ca. 45 Grad    zur Zahnachse angesetzt, ca. ein Drittel der Borsten liegen auf dem Zahnfleisch, die restlichen an der Zahnfläche.</a:t>
            </a:r>
          </a:p>
          <a:p>
            <a:endParaRPr lang="de-DE" sz="800" dirty="0"/>
          </a:p>
          <a:p>
            <a:r>
              <a:rPr lang="de-DE" dirty="0"/>
              <a:t>Die modifizierte Bass-Technik ist für Kinder ab einem Alter von ca. 10 Jahren geeignet. </a:t>
            </a:r>
          </a:p>
        </p:txBody>
      </p:sp>
    </p:spTree>
    <p:extLst>
      <p:ext uri="{BB962C8B-B14F-4D97-AF65-F5344CB8AC3E}">
        <p14:creationId xmlns:p14="http://schemas.microsoft.com/office/powerpoint/2010/main" val="1840225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4">
            <a:extLst>
              <a:ext uri="{FF2B5EF4-FFF2-40B4-BE49-F238E27FC236}">
                <a16:creationId xmlns:a16="http://schemas.microsoft.com/office/drawing/2014/main" id="{2815EF76-3D8C-4B92-805D-D659F5D60C72}"/>
              </a:ext>
            </a:extLst>
          </p:cNvPr>
          <p:cNvSpPr>
            <a:spLocks noGrp="1"/>
          </p:cNvSpPr>
          <p:nvPr>
            <p:ph type="title"/>
          </p:nvPr>
        </p:nvSpPr>
        <p:spPr/>
        <p:txBody>
          <a:bodyPr rtlCol="0">
            <a:normAutofit/>
          </a:bodyPr>
          <a:lstStyle/>
          <a:p>
            <a:pPr eaLnBrk="1" fontAlgn="auto" hangingPunct="1">
              <a:spcAft>
                <a:spcPts val="0"/>
              </a:spcAft>
              <a:defRPr/>
            </a:pPr>
            <a:r>
              <a:rPr lang="de-DE" dirty="0">
                <a:latin typeface="Arial" panose="020B0604020202020204" pitchFamily="34" charset="0"/>
                <a:ea typeface="+mj-ea"/>
                <a:cs typeface="Arial" panose="020B0604020202020204" pitchFamily="34" charset="0"/>
              </a:rPr>
              <a:t>Modifizierte Bass-Technik</a:t>
            </a:r>
          </a:p>
        </p:txBody>
      </p:sp>
      <p:pic>
        <p:nvPicPr>
          <p:cNvPr id="3" name="Onlinemedien 2" title="Richtig Zähneputzen - Die Bass-Technik">
            <a:hlinkClick r:id="" action="ppaction://media"/>
            <a:extLst>
              <a:ext uri="{FF2B5EF4-FFF2-40B4-BE49-F238E27FC236}">
                <a16:creationId xmlns:a16="http://schemas.microsoft.com/office/drawing/2014/main" id="{7C90C3BC-38A3-C7ED-D076-2CB6D16FEC62}"/>
              </a:ext>
            </a:extLst>
          </p:cNvPr>
          <p:cNvPicPr>
            <a:picLocks noGrp="1" noRot="1" noChangeAspect="1"/>
          </p:cNvPicPr>
          <p:nvPr>
            <p:ph idx="1"/>
            <a:videoFile r:link="rId1"/>
          </p:nvPr>
        </p:nvPicPr>
        <p:blipFill>
          <a:blip r:embed="rId4"/>
          <a:stretch>
            <a:fillRect/>
          </a:stretch>
        </p:blipFill>
        <p:spPr>
          <a:xfrm>
            <a:off x="1206500" y="2100263"/>
            <a:ext cx="7124700" cy="4025900"/>
          </a:xfrm>
          <a:prstGeom prst="rect">
            <a:avLst/>
          </a:prstGeom>
        </p:spPr>
      </p:pic>
    </p:spTree>
    <p:extLst>
      <p:ext uri="{BB962C8B-B14F-4D97-AF65-F5344CB8AC3E}">
        <p14:creationId xmlns:p14="http://schemas.microsoft.com/office/powerpoint/2010/main" val="1516860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7" name="Inhaltsplatzhalter 2">
            <a:extLst>
              <a:ext uri="{FF2B5EF4-FFF2-40B4-BE49-F238E27FC236}">
                <a16:creationId xmlns:a16="http://schemas.microsoft.com/office/drawing/2014/main" id="{3A7FAE21-3154-43CC-9712-04227C627235}"/>
              </a:ext>
            </a:extLst>
          </p:cNvPr>
          <p:cNvSpPr>
            <a:spLocks noGrp="1"/>
          </p:cNvSpPr>
          <p:nvPr>
            <p:ph idx="1"/>
          </p:nvPr>
        </p:nvSpPr>
        <p:spPr/>
        <p:txBody>
          <a:bodyPr/>
          <a:lstStyle/>
          <a:p>
            <a:pPr>
              <a:lnSpc>
                <a:spcPct val="150000"/>
              </a:lnSpc>
            </a:pPr>
            <a:r>
              <a:rPr lang="de-DE" altLang="de-DE" sz="2000" b="1" dirty="0">
                <a:latin typeface="Arial" panose="020B0604020202020204" pitchFamily="34" charset="0"/>
                <a:cs typeface="Arial" panose="020B0604020202020204" pitchFamily="34" charset="0"/>
              </a:rPr>
              <a:t>Zahnputztechnik nach </a:t>
            </a:r>
            <a:r>
              <a:rPr lang="de-DE" altLang="de-DE" sz="2000" b="1" dirty="0" err="1">
                <a:latin typeface="Arial" panose="020B0604020202020204" pitchFamily="34" charset="0"/>
                <a:cs typeface="Arial" panose="020B0604020202020204" pitchFamily="34" charset="0"/>
              </a:rPr>
              <a:t>Stillman</a:t>
            </a:r>
            <a:r>
              <a:rPr lang="de-DE" altLang="de-DE" sz="2000" b="1" dirty="0">
                <a:latin typeface="Arial" panose="020B0604020202020204" pitchFamily="34" charset="0"/>
                <a:cs typeface="Arial" panose="020B0604020202020204" pitchFamily="34" charset="0"/>
              </a:rPr>
              <a:t> (modifiziert):</a:t>
            </a:r>
          </a:p>
          <a:p>
            <a:pPr marL="0" indent="0">
              <a:lnSpc>
                <a:spcPct val="150000"/>
              </a:lnSpc>
              <a:buFont typeface="Arial" panose="020B0604020202020204" pitchFamily="34" charset="0"/>
              <a:buNone/>
            </a:pPr>
            <a:endParaRPr lang="de-DE" altLang="de-DE" sz="2000" b="1" dirty="0">
              <a:latin typeface="Arial" panose="020B0604020202020204" pitchFamily="34" charset="0"/>
              <a:cs typeface="Arial" panose="020B0604020202020204" pitchFamily="34" charset="0"/>
            </a:endParaRPr>
          </a:p>
          <a:p>
            <a:pPr lvl="1">
              <a:buFont typeface="Symbol" panose="05050102010706020507" pitchFamily="18" charset="2"/>
              <a:buChar char="-"/>
            </a:pPr>
            <a:r>
              <a:rPr lang="de-DE" sz="2000" dirty="0">
                <a:latin typeface="Arial" panose="020B0604020202020204" pitchFamily="34" charset="0"/>
                <a:cs typeface="Arial" panose="020B0604020202020204" pitchFamily="34" charset="0"/>
              </a:rPr>
              <a:t>Putztechnik zur Stimulation der Gingiva.</a:t>
            </a:r>
          </a:p>
          <a:p>
            <a:pPr>
              <a:buFont typeface="Symbol" panose="05050102010706020507" pitchFamily="18" charset="2"/>
              <a:buChar char="-"/>
            </a:pPr>
            <a:endParaRPr lang="de-DE" sz="2000" dirty="0">
              <a:latin typeface="Arial" panose="020B0604020202020204" pitchFamily="34" charset="0"/>
              <a:cs typeface="Arial" panose="020B0604020202020204" pitchFamily="34" charset="0"/>
            </a:endParaRPr>
          </a:p>
          <a:p>
            <a:pPr lvl="1">
              <a:buFont typeface="Symbol" panose="05050102010706020507" pitchFamily="18" charset="2"/>
              <a:buChar char="-"/>
            </a:pPr>
            <a:r>
              <a:rPr lang="de-DE" sz="2000" dirty="0">
                <a:latin typeface="Arial" panose="020B0604020202020204" pitchFamily="34" charset="0"/>
                <a:cs typeface="Arial" panose="020B0604020202020204" pitchFamily="34" charset="0"/>
              </a:rPr>
              <a:t>Das Bürstenfeld bewegt sich vom Zahnfleisch zum Zahn    (rot nach weiß). </a:t>
            </a:r>
          </a:p>
          <a:p>
            <a:pPr marL="0" indent="0">
              <a:lnSpc>
                <a:spcPct val="150000"/>
              </a:lnSpc>
              <a:buFont typeface="Arial" panose="020B0604020202020204" pitchFamily="34" charset="0"/>
              <a:buNone/>
            </a:pPr>
            <a:endParaRPr lang="de-DE" altLang="de-DE" sz="2000" b="1" dirty="0">
              <a:latin typeface="Arial" panose="020B0604020202020204" pitchFamily="34" charset="0"/>
              <a:cs typeface="Arial" panose="020B0604020202020204" pitchFamily="34" charset="0"/>
            </a:endParaRPr>
          </a:p>
        </p:txBody>
      </p:sp>
      <p:sp>
        <p:nvSpPr>
          <p:cNvPr id="10" name="Titel 4">
            <a:extLst>
              <a:ext uri="{FF2B5EF4-FFF2-40B4-BE49-F238E27FC236}">
                <a16:creationId xmlns:a16="http://schemas.microsoft.com/office/drawing/2014/main" id="{2815EF76-3D8C-4B92-805D-D659F5D60C72}"/>
              </a:ext>
            </a:extLst>
          </p:cNvPr>
          <p:cNvSpPr>
            <a:spLocks noGrp="1"/>
          </p:cNvSpPr>
          <p:nvPr>
            <p:ph type="title"/>
          </p:nvPr>
        </p:nvSpPr>
        <p:spPr/>
        <p:txBody>
          <a:bodyPr rtlCol="0">
            <a:normAutofit/>
          </a:bodyPr>
          <a:lstStyle/>
          <a:p>
            <a:pPr>
              <a:defRPr/>
            </a:pPr>
            <a:r>
              <a:rPr lang="de-DE" dirty="0">
                <a:latin typeface="Arial" panose="020B0604020202020204" pitchFamily="34" charset="0"/>
                <a:cs typeface="Arial" panose="020B0604020202020204" pitchFamily="34" charset="0"/>
              </a:rPr>
              <a:t>Modifizierte </a:t>
            </a:r>
            <a:r>
              <a:rPr lang="de-DE" dirty="0" err="1">
                <a:latin typeface="Arial" panose="020B0604020202020204" pitchFamily="34" charset="0"/>
                <a:cs typeface="Arial" panose="020B0604020202020204" pitchFamily="34" charset="0"/>
              </a:rPr>
              <a:t>Stillman</a:t>
            </a:r>
            <a:r>
              <a:rPr lang="de-DE" dirty="0">
                <a:latin typeface="Arial" panose="020B0604020202020204" pitchFamily="34" charset="0"/>
                <a:cs typeface="Arial" panose="020B0604020202020204" pitchFamily="34" charset="0"/>
              </a:rPr>
              <a:t>-Technik</a:t>
            </a:r>
          </a:p>
        </p:txBody>
      </p:sp>
    </p:spTree>
    <p:extLst>
      <p:ext uri="{BB962C8B-B14F-4D97-AF65-F5344CB8AC3E}">
        <p14:creationId xmlns:p14="http://schemas.microsoft.com/office/powerpoint/2010/main" val="18434367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normAutofit lnSpcReduction="10000"/>
          </a:bodyPr>
          <a:lstStyle/>
          <a:p>
            <a:r>
              <a:rPr lang="de-DE" dirty="0"/>
              <a:t>Die Zahnputzmethode nach </a:t>
            </a:r>
            <a:r>
              <a:rPr lang="de-DE" dirty="0" err="1"/>
              <a:t>Stillman</a:t>
            </a:r>
            <a:r>
              <a:rPr lang="de-DE" dirty="0"/>
              <a:t> wurde zur Stimulation der Gingiva empfohlen. </a:t>
            </a:r>
          </a:p>
          <a:p>
            <a:endParaRPr lang="de-DE" sz="800" dirty="0"/>
          </a:p>
          <a:p>
            <a:r>
              <a:rPr lang="de-DE" dirty="0"/>
              <a:t>Sie vermeidet den schräg nach </a:t>
            </a:r>
            <a:r>
              <a:rPr lang="de-DE" dirty="0" err="1"/>
              <a:t>wurzelwärts</a:t>
            </a:r>
            <a:r>
              <a:rPr lang="de-DE" dirty="0"/>
              <a:t> gegen den Zahnfleischsaum gerichteten Bürstendruck.</a:t>
            </a:r>
          </a:p>
          <a:p>
            <a:endParaRPr lang="de-DE" sz="800" dirty="0"/>
          </a:p>
          <a:p>
            <a:r>
              <a:rPr lang="de-DE" dirty="0"/>
              <a:t>Sie ist deshalb besonders bei Patienten mit entzündungsfreien Zahnfleischrezessionen geeignet.</a:t>
            </a:r>
          </a:p>
          <a:p>
            <a:endParaRPr lang="de-DE" sz="800" dirty="0"/>
          </a:p>
          <a:p>
            <a:r>
              <a:rPr lang="de-DE" dirty="0"/>
              <a:t>An diese Methode sollte gedacht werden, wenn Patienten klagen: „Mein Zahnfleisch geht zurück.“</a:t>
            </a:r>
          </a:p>
          <a:p>
            <a:pPr marL="0" indent="0">
              <a:buNone/>
            </a:pPr>
            <a:r>
              <a:rPr lang="de-DE" dirty="0"/>
              <a:t> </a:t>
            </a:r>
          </a:p>
        </p:txBody>
      </p:sp>
      <p:sp>
        <p:nvSpPr>
          <p:cNvPr id="5" name="Titel 4"/>
          <p:cNvSpPr>
            <a:spLocks noGrp="1"/>
          </p:cNvSpPr>
          <p:nvPr>
            <p:ph type="title"/>
          </p:nvPr>
        </p:nvSpPr>
        <p:spPr/>
        <p:txBody>
          <a:bodyPr/>
          <a:lstStyle/>
          <a:p>
            <a:r>
              <a:rPr lang="de-DE" dirty="0"/>
              <a:t>Modifizierte </a:t>
            </a:r>
            <a:r>
              <a:rPr lang="de-DE" dirty="0" err="1"/>
              <a:t>Stillman</a:t>
            </a:r>
            <a:r>
              <a:rPr lang="de-DE" dirty="0"/>
              <a:t>-Technik</a:t>
            </a:r>
          </a:p>
        </p:txBody>
      </p:sp>
    </p:spTree>
    <p:extLst>
      <p:ext uri="{BB962C8B-B14F-4D97-AF65-F5344CB8AC3E}">
        <p14:creationId xmlns:p14="http://schemas.microsoft.com/office/powerpoint/2010/main" val="32798686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normAutofit fontScale="92500"/>
          </a:bodyPr>
          <a:lstStyle/>
          <a:p>
            <a:r>
              <a:rPr lang="de-DE" dirty="0"/>
              <a:t>Bei der </a:t>
            </a:r>
            <a:r>
              <a:rPr lang="de-DE" dirty="0" err="1"/>
              <a:t>Stillman</a:t>
            </a:r>
            <a:r>
              <a:rPr lang="de-DE" dirty="0"/>
              <a:t>-Technik bewegt sich das Bürstenfeld vom Zahnfleisch zum Zahn (rot nach weiß). </a:t>
            </a:r>
          </a:p>
          <a:p>
            <a:endParaRPr lang="de-DE" sz="800" dirty="0"/>
          </a:p>
          <a:p>
            <a:r>
              <a:rPr lang="de-DE" dirty="0"/>
              <a:t>Beide Gewebe (Zahnfleisch und Zahn) werden so massiert und zur Kaufläche hin gereinigt. </a:t>
            </a:r>
          </a:p>
          <a:p>
            <a:endParaRPr lang="de-DE" sz="900" dirty="0"/>
          </a:p>
          <a:p>
            <a:r>
              <a:rPr lang="de-DE" dirty="0"/>
              <a:t>Die modifizierte </a:t>
            </a:r>
            <a:r>
              <a:rPr lang="de-DE" dirty="0" err="1"/>
              <a:t>Stillman</a:t>
            </a:r>
            <a:r>
              <a:rPr lang="de-DE" dirty="0"/>
              <a:t>-Technik wird – wie alle Zahnputzmethoden – systematisch, d. h. abschnittsweise durchgeführt. </a:t>
            </a:r>
          </a:p>
          <a:p>
            <a:endParaRPr lang="de-DE" sz="900" dirty="0"/>
          </a:p>
          <a:p>
            <a:r>
              <a:rPr lang="de-DE" dirty="0"/>
              <a:t>Die Zahnputzabschnitte entsprechen der Einteilung, die bei der Zahnputzmethode nach Bass beschrieben wurde. </a:t>
            </a:r>
          </a:p>
          <a:p>
            <a:endParaRPr lang="de-DE" dirty="0"/>
          </a:p>
        </p:txBody>
      </p:sp>
      <p:sp>
        <p:nvSpPr>
          <p:cNvPr id="4" name="Titel 3"/>
          <p:cNvSpPr>
            <a:spLocks noGrp="1"/>
          </p:cNvSpPr>
          <p:nvPr>
            <p:ph type="title"/>
          </p:nvPr>
        </p:nvSpPr>
        <p:spPr/>
        <p:txBody>
          <a:bodyPr/>
          <a:lstStyle/>
          <a:p>
            <a:r>
              <a:rPr lang="de-DE" dirty="0"/>
              <a:t>Modifizierte </a:t>
            </a:r>
            <a:r>
              <a:rPr lang="de-DE" dirty="0" err="1"/>
              <a:t>Stillman</a:t>
            </a:r>
            <a:r>
              <a:rPr lang="de-DE" dirty="0"/>
              <a:t>-Technik</a:t>
            </a:r>
          </a:p>
        </p:txBody>
      </p:sp>
    </p:spTree>
    <p:extLst>
      <p:ext uri="{BB962C8B-B14F-4D97-AF65-F5344CB8AC3E}">
        <p14:creationId xmlns:p14="http://schemas.microsoft.com/office/powerpoint/2010/main" val="3469544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medien 1" title="Richtig Zähneputzen - Die Stillmann Technik">
            <a:hlinkClick r:id="" action="ppaction://media"/>
            <a:extLst>
              <a:ext uri="{FF2B5EF4-FFF2-40B4-BE49-F238E27FC236}">
                <a16:creationId xmlns:a16="http://schemas.microsoft.com/office/drawing/2014/main" id="{8F830C6F-F2FD-7264-F19C-BA6759B0227C}"/>
              </a:ext>
            </a:extLst>
          </p:cNvPr>
          <p:cNvPicPr>
            <a:picLocks noGrp="1" noRot="1" noChangeAspect="1"/>
          </p:cNvPicPr>
          <p:nvPr>
            <p:ph idx="1"/>
            <a:videoFile r:link="rId1"/>
          </p:nvPr>
        </p:nvPicPr>
        <p:blipFill>
          <a:blip r:embed="rId3"/>
          <a:stretch>
            <a:fillRect/>
          </a:stretch>
        </p:blipFill>
        <p:spPr>
          <a:xfrm>
            <a:off x="1206500" y="2100263"/>
            <a:ext cx="7124700" cy="4025900"/>
          </a:xfrm>
          <a:prstGeom prst="rect">
            <a:avLst/>
          </a:prstGeom>
        </p:spPr>
      </p:pic>
      <p:sp>
        <p:nvSpPr>
          <p:cNvPr id="4" name="Titel 3"/>
          <p:cNvSpPr>
            <a:spLocks noGrp="1"/>
          </p:cNvSpPr>
          <p:nvPr>
            <p:ph type="title"/>
          </p:nvPr>
        </p:nvSpPr>
        <p:spPr/>
        <p:txBody>
          <a:bodyPr/>
          <a:lstStyle/>
          <a:p>
            <a:r>
              <a:rPr lang="de-DE" dirty="0"/>
              <a:t>Modifizierte </a:t>
            </a:r>
            <a:r>
              <a:rPr lang="de-DE" dirty="0" err="1"/>
              <a:t>Stillman</a:t>
            </a:r>
            <a:r>
              <a:rPr lang="de-DE" dirty="0"/>
              <a:t>-Technik</a:t>
            </a:r>
          </a:p>
        </p:txBody>
      </p:sp>
    </p:spTree>
    <p:extLst>
      <p:ext uri="{BB962C8B-B14F-4D97-AF65-F5344CB8AC3E}">
        <p14:creationId xmlns:p14="http://schemas.microsoft.com/office/powerpoint/2010/main" val="2374886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Charters-Methode</a:t>
            </a:r>
          </a:p>
        </p:txBody>
      </p:sp>
      <p:sp>
        <p:nvSpPr>
          <p:cNvPr id="3" name="Inhaltsplatzhalter 2"/>
          <p:cNvSpPr>
            <a:spLocks noGrp="1"/>
          </p:cNvSpPr>
          <p:nvPr>
            <p:ph idx="1"/>
          </p:nvPr>
        </p:nvSpPr>
        <p:spPr/>
        <p:txBody>
          <a:bodyPr>
            <a:normAutofit lnSpcReduction="10000"/>
          </a:bodyPr>
          <a:lstStyle/>
          <a:p>
            <a:r>
              <a:rPr lang="de-DE" dirty="0"/>
              <a:t>Zahnputztechnik nach Charters (Massagetechnik):</a:t>
            </a:r>
          </a:p>
          <a:p>
            <a:endParaRPr lang="de-DE" sz="1300" dirty="0"/>
          </a:p>
          <a:p>
            <a:pPr lvl="1"/>
            <a:r>
              <a:rPr lang="de-DE" dirty="0"/>
              <a:t>Das Borstenfeld wird schräg in einem Winkel von etwa 45 Grad zur Zahnachse gerichtet. </a:t>
            </a:r>
          </a:p>
          <a:p>
            <a:pPr lvl="1"/>
            <a:r>
              <a:rPr lang="de-DE" dirty="0"/>
              <a:t>Aus dieser Grundhaltung wird das Borstenfeld mit leichtem Druck von der Kaufläche zum Zahnfleisch geführt. </a:t>
            </a:r>
          </a:p>
          <a:p>
            <a:pPr lvl="1"/>
            <a:r>
              <a:rPr lang="de-DE" dirty="0"/>
              <a:t>Durch kleine kreisende und rüttelnde Bewegungen erfolgt dabei eine intensive Massage des Zahnfleisches. </a:t>
            </a:r>
          </a:p>
          <a:p>
            <a:pPr lvl="1"/>
            <a:r>
              <a:rPr lang="de-DE" dirty="0"/>
              <a:t>Dauer: ca. 8 Minuten.</a:t>
            </a:r>
          </a:p>
        </p:txBody>
      </p:sp>
    </p:spTree>
    <p:extLst>
      <p:ext uri="{BB962C8B-B14F-4D97-AF65-F5344CB8AC3E}">
        <p14:creationId xmlns:p14="http://schemas.microsoft.com/office/powerpoint/2010/main" val="15156692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Charters-Methode</a:t>
            </a:r>
          </a:p>
        </p:txBody>
      </p:sp>
      <p:sp>
        <p:nvSpPr>
          <p:cNvPr id="3" name="Inhaltsplatzhalter 2"/>
          <p:cNvSpPr>
            <a:spLocks noGrp="1"/>
          </p:cNvSpPr>
          <p:nvPr>
            <p:ph idx="1"/>
          </p:nvPr>
        </p:nvSpPr>
        <p:spPr/>
        <p:txBody>
          <a:bodyPr>
            <a:normAutofit fontScale="92500" lnSpcReduction="10000"/>
          </a:bodyPr>
          <a:lstStyle/>
          <a:p>
            <a:r>
              <a:rPr lang="de-DE" dirty="0"/>
              <a:t>Die </a:t>
            </a:r>
            <a:r>
              <a:rPr lang="de-DE" b="1" dirty="0"/>
              <a:t>Charters-Methode</a:t>
            </a:r>
            <a:r>
              <a:rPr lang="de-DE" dirty="0"/>
              <a:t> lässt sich als spiegelbildliche </a:t>
            </a:r>
            <a:r>
              <a:rPr lang="de-DE" dirty="0" err="1"/>
              <a:t>Stillman</a:t>
            </a:r>
            <a:r>
              <a:rPr lang="de-DE" dirty="0"/>
              <a:t>-Methode beschreiben. Ihre Bürstenbewegungen überstreichen die Zähne und das Zahnfleisch nicht wie bei der </a:t>
            </a:r>
            <a:r>
              <a:rPr lang="de-DE" dirty="0" err="1"/>
              <a:t>Stillman</a:t>
            </a:r>
            <a:r>
              <a:rPr lang="de-DE" dirty="0"/>
              <a:t>-Technik vom Zahnfleisch zum Zahn, sondern umgekehrt vom Zahn zum Zahnfleisch (von weiß nach rot).</a:t>
            </a:r>
          </a:p>
          <a:p>
            <a:r>
              <a:rPr lang="de-DE" dirty="0"/>
              <a:t>Die Charters-Technik hat eine enge Indikationsstellung. Sie eignet sich zur Kräftigung des Zahnfleisches nach </a:t>
            </a:r>
            <a:r>
              <a:rPr lang="de-DE" dirty="0" err="1"/>
              <a:t>parodontalchirurgischen</a:t>
            </a:r>
            <a:r>
              <a:rPr lang="de-DE" dirty="0"/>
              <a:t> Eingriffen. Die Technik sollte auch nur ZEITBEGRENZT empfohlen werden, zum Beispiel nach </a:t>
            </a:r>
            <a:r>
              <a:rPr lang="de-DE" dirty="0" err="1"/>
              <a:t>parodontaltherapeutischen</a:t>
            </a:r>
            <a:r>
              <a:rPr lang="de-DE" dirty="0"/>
              <a:t> Maßnahmen parallel zur antibakteriellen Mundspülung mit </a:t>
            </a:r>
            <a:r>
              <a:rPr lang="de-DE" dirty="0" err="1"/>
              <a:t>Chlorhexidin</a:t>
            </a:r>
            <a:r>
              <a:rPr lang="de-DE" dirty="0"/>
              <a:t>.</a:t>
            </a:r>
          </a:p>
          <a:p>
            <a:endParaRPr lang="de-DE" dirty="0"/>
          </a:p>
        </p:txBody>
      </p:sp>
    </p:spTree>
    <p:extLst>
      <p:ext uri="{BB962C8B-B14F-4D97-AF65-F5344CB8AC3E}">
        <p14:creationId xmlns:p14="http://schemas.microsoft.com/office/powerpoint/2010/main" val="32798686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medien 2" title="Charters Brushing Technique">
            <a:hlinkClick r:id="" action="ppaction://media"/>
            <a:extLst>
              <a:ext uri="{FF2B5EF4-FFF2-40B4-BE49-F238E27FC236}">
                <a16:creationId xmlns:a16="http://schemas.microsoft.com/office/drawing/2014/main" id="{B94F38D9-F117-8148-2329-984557BDDCC1}"/>
              </a:ext>
            </a:extLst>
          </p:cNvPr>
          <p:cNvPicPr>
            <a:picLocks noGrp="1" noRot="1" noChangeAspect="1"/>
          </p:cNvPicPr>
          <p:nvPr>
            <p:ph idx="1"/>
            <a:videoFile r:link="rId1"/>
          </p:nvPr>
        </p:nvPicPr>
        <p:blipFill>
          <a:blip r:embed="rId4"/>
          <a:stretch>
            <a:fillRect/>
          </a:stretch>
        </p:blipFill>
        <p:spPr>
          <a:xfrm>
            <a:off x="1206500" y="2100263"/>
            <a:ext cx="7124700" cy="4025900"/>
          </a:xfrm>
          <a:prstGeom prst="rect">
            <a:avLst/>
          </a:prstGeom>
        </p:spPr>
      </p:pic>
      <p:sp>
        <p:nvSpPr>
          <p:cNvPr id="2" name="Titel 1"/>
          <p:cNvSpPr>
            <a:spLocks noGrp="1"/>
          </p:cNvSpPr>
          <p:nvPr>
            <p:ph type="title"/>
          </p:nvPr>
        </p:nvSpPr>
        <p:spPr/>
        <p:txBody>
          <a:bodyPr/>
          <a:lstStyle/>
          <a:p>
            <a:r>
              <a:rPr lang="de-DE" dirty="0"/>
              <a:t>Charters-Methode</a:t>
            </a:r>
          </a:p>
        </p:txBody>
      </p:sp>
    </p:spTree>
    <p:extLst>
      <p:ext uri="{BB962C8B-B14F-4D97-AF65-F5344CB8AC3E}">
        <p14:creationId xmlns:p14="http://schemas.microsoft.com/office/powerpoint/2010/main" val="1177171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Hilfsmittel zur Zahnreinigung</a:t>
            </a:r>
          </a:p>
        </p:txBody>
      </p:sp>
      <p:sp>
        <p:nvSpPr>
          <p:cNvPr id="3" name="Inhaltsplatzhalter 2"/>
          <p:cNvSpPr>
            <a:spLocks noGrp="1"/>
          </p:cNvSpPr>
          <p:nvPr>
            <p:ph idx="1"/>
          </p:nvPr>
        </p:nvSpPr>
        <p:spPr/>
        <p:txBody>
          <a:bodyPr/>
          <a:lstStyle/>
          <a:p>
            <a:r>
              <a:rPr lang="de-DE" dirty="0"/>
              <a:t>Zahnbürste</a:t>
            </a:r>
          </a:p>
          <a:p>
            <a:r>
              <a:rPr lang="de-DE" dirty="0"/>
              <a:t>Zahnpasta</a:t>
            </a:r>
          </a:p>
          <a:p>
            <a:r>
              <a:rPr lang="de-DE" dirty="0"/>
              <a:t>Zahnseide </a:t>
            </a:r>
          </a:p>
          <a:p>
            <a:r>
              <a:rPr lang="de-DE" dirty="0"/>
              <a:t>Spezial-Zahnseide („Superfloss“)</a:t>
            </a:r>
          </a:p>
          <a:p>
            <a:r>
              <a:rPr lang="de-DE" dirty="0" err="1"/>
              <a:t>Interdentalbürstchen</a:t>
            </a:r>
            <a:endParaRPr lang="de-DE" dirty="0"/>
          </a:p>
          <a:p>
            <a:r>
              <a:rPr lang="de-DE" dirty="0"/>
              <a:t>Einbüschelbürste</a:t>
            </a:r>
          </a:p>
        </p:txBody>
      </p:sp>
    </p:spTree>
    <p:extLst>
      <p:ext uri="{BB962C8B-B14F-4D97-AF65-F5344CB8AC3E}">
        <p14:creationId xmlns:p14="http://schemas.microsoft.com/office/powerpoint/2010/main" val="35444201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Zahnbürsten</a:t>
            </a:r>
          </a:p>
        </p:txBody>
      </p:sp>
      <p:sp>
        <p:nvSpPr>
          <p:cNvPr id="3" name="Inhaltsplatzhalter 2"/>
          <p:cNvSpPr>
            <a:spLocks noGrp="1"/>
          </p:cNvSpPr>
          <p:nvPr>
            <p:ph idx="1"/>
          </p:nvPr>
        </p:nvSpPr>
        <p:spPr/>
        <p:txBody>
          <a:bodyPr>
            <a:normAutofit/>
          </a:bodyPr>
          <a:lstStyle/>
          <a:p>
            <a:r>
              <a:rPr lang="de-DE" dirty="0"/>
              <a:t>Zahnbürsten – Hilfsmittel zur Reinigung der sichtbaren Zahnaußenflächen.</a:t>
            </a:r>
          </a:p>
          <a:p>
            <a:pPr lvl="1"/>
            <a:r>
              <a:rPr lang="de-DE" dirty="0"/>
              <a:t>Sichtbar  = bukkal, </a:t>
            </a:r>
            <a:r>
              <a:rPr lang="de-DE" dirty="0" err="1"/>
              <a:t>okklusal</a:t>
            </a:r>
            <a:r>
              <a:rPr lang="de-DE" dirty="0"/>
              <a:t> und </a:t>
            </a:r>
            <a:r>
              <a:rPr lang="de-DE" dirty="0" err="1"/>
              <a:t>lingual</a:t>
            </a:r>
            <a:endParaRPr lang="de-DE" dirty="0"/>
          </a:p>
          <a:p>
            <a:endParaRPr lang="de-DE" sz="800" dirty="0"/>
          </a:p>
          <a:p>
            <a:r>
              <a:rPr lang="de-DE" dirty="0"/>
              <a:t>Bürstenfelder mit geradem oder halbrundem Schnitt sind für die Ausführung nach Bass empfehlenswert. </a:t>
            </a:r>
          </a:p>
          <a:p>
            <a:pPr lvl="2"/>
            <a:endParaRPr lang="de-DE" sz="800" dirty="0"/>
          </a:p>
          <a:p>
            <a:r>
              <a:rPr lang="de-DE" dirty="0"/>
              <a:t>Grundsätzlich sollte die Empfehlung von Zahnbürsten individuell erfolgen, wobei die aktuelle orale Situation, der Mundhygienestatus, Kenntnisse und motorische Fähigkeiten mit einzubeziehen sind. </a:t>
            </a:r>
          </a:p>
          <a:p>
            <a:endParaRPr lang="de-DE" dirty="0"/>
          </a:p>
        </p:txBody>
      </p:sp>
    </p:spTree>
    <p:extLst>
      <p:ext uri="{BB962C8B-B14F-4D97-AF65-F5344CB8AC3E}">
        <p14:creationId xmlns:p14="http://schemas.microsoft.com/office/powerpoint/2010/main" val="18011023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Zahnbürsten</a:t>
            </a:r>
          </a:p>
        </p:txBody>
      </p:sp>
      <p:sp>
        <p:nvSpPr>
          <p:cNvPr id="3" name="Inhaltsplatzhalter 2"/>
          <p:cNvSpPr>
            <a:spLocks noGrp="1"/>
          </p:cNvSpPr>
          <p:nvPr>
            <p:ph idx="1"/>
          </p:nvPr>
        </p:nvSpPr>
        <p:spPr/>
        <p:txBody>
          <a:bodyPr>
            <a:normAutofit fontScale="92500"/>
          </a:bodyPr>
          <a:lstStyle/>
          <a:p>
            <a:r>
              <a:rPr lang="de-DE" dirty="0"/>
              <a:t>Seit 1979 definiert die Deutsche Industrienorm 13917 den Aufbau, die Form und die Gestalt von Handzahnbürsten. </a:t>
            </a:r>
          </a:p>
          <a:p>
            <a:r>
              <a:rPr lang="de-DE" dirty="0"/>
              <a:t>Sie fordert als </a:t>
            </a:r>
            <a:r>
              <a:rPr lang="de-DE" dirty="0" err="1"/>
              <a:t>Normkopf</a:t>
            </a:r>
            <a:r>
              <a:rPr lang="de-DE" dirty="0"/>
              <a:t> eine Länge des Bürstenfeldes von 18 bis 40 mm für Erwachsenenzahnbürsten. </a:t>
            </a:r>
          </a:p>
          <a:p>
            <a:r>
              <a:rPr lang="de-DE" dirty="0"/>
              <a:t>Innerhalb dieser vorgeschriebenen Maße werden jedoch Kurzkopfvarianten mit 18 bis 25 mm bzw. 23 bis 30 mm  für die Bürstenfeldlänge empfohlen. </a:t>
            </a:r>
          </a:p>
          <a:p>
            <a:r>
              <a:rPr lang="de-DE" dirty="0"/>
              <a:t>Gegenwärtig unterliegen in Deutschland die Hand-</a:t>
            </a:r>
            <a:r>
              <a:rPr lang="de-DE" dirty="0" err="1"/>
              <a:t>zahnbürsten</a:t>
            </a:r>
            <a:r>
              <a:rPr lang="de-DE" dirty="0"/>
              <a:t> zudem der internationalen Qualitätsnorm   DIN EN ISO 20126 (2005). </a:t>
            </a:r>
          </a:p>
          <a:p>
            <a:endParaRPr lang="de-DE" dirty="0"/>
          </a:p>
        </p:txBody>
      </p:sp>
    </p:spTree>
    <p:extLst>
      <p:ext uri="{BB962C8B-B14F-4D97-AF65-F5344CB8AC3E}">
        <p14:creationId xmlns:p14="http://schemas.microsoft.com/office/powerpoint/2010/main" val="2443882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Handzahnbürsten</a:t>
            </a:r>
          </a:p>
        </p:txBody>
      </p:sp>
      <p:pic>
        <p:nvPicPr>
          <p:cNvPr id="4" name="Inhaltsplatzhalter 3"/>
          <p:cNvPicPr>
            <a:picLocks noGrp="1" noChangeAspect="1"/>
          </p:cNvPicPr>
          <p:nvPr>
            <p:ph idx="1"/>
          </p:nvPr>
        </p:nvPicPr>
        <p:blipFill>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tretch>
            <a:fillRect/>
          </a:stretch>
        </p:blipFill>
        <p:spPr>
          <a:xfrm rot="5400000">
            <a:off x="438513" y="2289313"/>
            <a:ext cx="4225493" cy="3400721"/>
          </a:xfrm>
        </p:spPr>
      </p:pic>
      <p:pic>
        <p:nvPicPr>
          <p:cNvPr id="5" name="Grafik 4"/>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a:ext>
            </a:extLst>
          </a:blip>
          <a:stretch>
            <a:fillRect/>
          </a:stretch>
        </p:blipFill>
        <p:spPr>
          <a:xfrm rot="5400000">
            <a:off x="4543122" y="2223440"/>
            <a:ext cx="4225494" cy="3532472"/>
          </a:xfrm>
          <a:prstGeom prst="rect">
            <a:avLst/>
          </a:prstGeom>
        </p:spPr>
      </p:pic>
    </p:spTree>
    <p:extLst>
      <p:ext uri="{BB962C8B-B14F-4D97-AF65-F5344CB8AC3E}">
        <p14:creationId xmlns:p14="http://schemas.microsoft.com/office/powerpoint/2010/main" val="2217265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Elektrische Zahnbürsten</a:t>
            </a:r>
          </a:p>
        </p:txBody>
      </p:sp>
      <p:sp>
        <p:nvSpPr>
          <p:cNvPr id="3" name="Inhaltsplatzhalter 2"/>
          <p:cNvSpPr>
            <a:spLocks noGrp="1"/>
          </p:cNvSpPr>
          <p:nvPr>
            <p:ph idx="1"/>
          </p:nvPr>
        </p:nvSpPr>
        <p:spPr/>
        <p:txBody>
          <a:bodyPr>
            <a:normAutofit fontScale="92500" lnSpcReduction="20000"/>
          </a:bodyPr>
          <a:lstStyle/>
          <a:p>
            <a:pPr>
              <a:spcBef>
                <a:spcPts val="600"/>
              </a:spcBef>
            </a:pPr>
            <a:r>
              <a:rPr lang="de-DE" dirty="0"/>
              <a:t>Elektrische Zahnbürstensysteme:</a:t>
            </a:r>
          </a:p>
          <a:p>
            <a:pPr lvl="1">
              <a:spcBef>
                <a:spcPts val="600"/>
              </a:spcBef>
            </a:pPr>
            <a:r>
              <a:rPr lang="de-DE" dirty="0"/>
              <a:t>rotierend-oszillierend</a:t>
            </a:r>
          </a:p>
          <a:p>
            <a:pPr lvl="1">
              <a:spcBef>
                <a:spcPts val="600"/>
              </a:spcBef>
            </a:pPr>
            <a:r>
              <a:rPr lang="de-DE" dirty="0"/>
              <a:t>schallaktiviert</a:t>
            </a:r>
          </a:p>
          <a:p>
            <a:pPr lvl="1">
              <a:spcBef>
                <a:spcPts val="600"/>
              </a:spcBef>
            </a:pPr>
            <a:r>
              <a:rPr lang="de-DE" dirty="0"/>
              <a:t>Sonderform: elektrisch unterstützte Handzahnbürsten</a:t>
            </a:r>
          </a:p>
          <a:p>
            <a:pPr marL="457200" lvl="1" indent="0">
              <a:spcBef>
                <a:spcPts val="600"/>
              </a:spcBef>
              <a:buNone/>
            </a:pPr>
            <a:endParaRPr lang="de-DE" sz="900" dirty="0"/>
          </a:p>
          <a:p>
            <a:pPr>
              <a:spcBef>
                <a:spcPts val="600"/>
              </a:spcBef>
            </a:pPr>
            <a:r>
              <a:rPr lang="de-DE" dirty="0"/>
              <a:t>Verschiedene, handelsübliche Modelle beinhalten heute Tools zur Unterstützung bei der täglichen Zahnpflege: </a:t>
            </a:r>
          </a:p>
          <a:p>
            <a:pPr lvl="1">
              <a:spcBef>
                <a:spcPts val="600"/>
              </a:spcBef>
            </a:pPr>
            <a:r>
              <a:rPr lang="de-DE" dirty="0"/>
              <a:t>akustische und optische </a:t>
            </a:r>
            <a:r>
              <a:rPr lang="de-DE" dirty="0" err="1"/>
              <a:t>Timer</a:t>
            </a:r>
            <a:r>
              <a:rPr lang="de-DE" dirty="0"/>
              <a:t>, die die Zahnputzdauer überwachen, </a:t>
            </a:r>
          </a:p>
          <a:p>
            <a:pPr lvl="1">
              <a:spcBef>
                <a:spcPts val="600"/>
              </a:spcBef>
            </a:pPr>
            <a:r>
              <a:rPr lang="de-DE" dirty="0"/>
              <a:t>Sensoren, die die korrekte Haltung gegebenenfalls anmerken, sowie </a:t>
            </a:r>
          </a:p>
          <a:p>
            <a:pPr lvl="1">
              <a:spcBef>
                <a:spcPts val="600"/>
              </a:spcBef>
            </a:pPr>
            <a:r>
              <a:rPr lang="de-DE" dirty="0"/>
              <a:t>Funktionen, die einen zu hohen Anpressdruck signalisieren. </a:t>
            </a:r>
          </a:p>
          <a:p>
            <a:endParaRPr lang="de-DE" dirty="0"/>
          </a:p>
        </p:txBody>
      </p:sp>
    </p:spTree>
    <p:extLst>
      <p:ext uri="{BB962C8B-B14F-4D97-AF65-F5344CB8AC3E}">
        <p14:creationId xmlns:p14="http://schemas.microsoft.com/office/powerpoint/2010/main" val="1212154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Elektrische Zahnbürsten</a:t>
            </a:r>
          </a:p>
        </p:txBody>
      </p:sp>
      <p:pic>
        <p:nvPicPr>
          <p:cNvPr id="4" name="Inhaltsplatzhalter 3"/>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091532" y="1917387"/>
            <a:ext cx="2644991" cy="4025900"/>
          </a:xfrm>
        </p:spPr>
      </p:pic>
      <p:pic>
        <p:nvPicPr>
          <p:cNvPr id="5" name="Grafik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4499661" y="2295357"/>
            <a:ext cx="4025899" cy="3269960"/>
          </a:xfrm>
          <a:prstGeom prst="rect">
            <a:avLst/>
          </a:prstGeom>
        </p:spPr>
      </p:pic>
    </p:spTree>
    <p:extLst>
      <p:ext uri="{BB962C8B-B14F-4D97-AF65-F5344CB8AC3E}">
        <p14:creationId xmlns:p14="http://schemas.microsoft.com/office/powerpoint/2010/main" val="715643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cstate="screen">
            <a:extLst>
              <a:ext uri="{BEBA8EAE-BF5A-486C-A8C5-ECC9F3942E4B}">
                <a14:imgProps xmlns:a14="http://schemas.microsoft.com/office/drawing/2010/main">
                  <a14:imgLayer r:embed="rId3">
                    <a14:imgEffect>
                      <a14:sharpenSoften amount="25000"/>
                    </a14:imgEffect>
                    <a14:imgEffect>
                      <a14:brightnessContrast bright="35000" contrast="10000"/>
                    </a14:imgEffect>
                  </a14:imgLayer>
                </a14:imgProps>
              </a:ext>
              <a:ext uri="{28A0092B-C50C-407E-A947-70E740481C1C}">
                <a14:useLocalDpi xmlns:a14="http://schemas.microsoft.com/office/drawing/2010/main"/>
              </a:ext>
            </a:extLst>
          </a:blip>
          <a:stretch>
            <a:fillRect/>
          </a:stretch>
        </p:blipFill>
        <p:spPr>
          <a:xfrm>
            <a:off x="5842535" y="4777706"/>
            <a:ext cx="3113773" cy="1550587"/>
          </a:xfrm>
          <a:prstGeom prst="rect">
            <a:avLst/>
          </a:prstGeom>
        </p:spPr>
      </p:pic>
      <p:sp>
        <p:nvSpPr>
          <p:cNvPr id="2" name="Titel 1"/>
          <p:cNvSpPr>
            <a:spLocks noGrp="1"/>
          </p:cNvSpPr>
          <p:nvPr>
            <p:ph type="title"/>
          </p:nvPr>
        </p:nvSpPr>
        <p:spPr/>
        <p:txBody>
          <a:bodyPr/>
          <a:lstStyle/>
          <a:p>
            <a:r>
              <a:rPr lang="de-DE" dirty="0"/>
              <a:t>Reinigung der Interdentalräume</a:t>
            </a:r>
          </a:p>
        </p:txBody>
      </p:sp>
      <p:sp>
        <p:nvSpPr>
          <p:cNvPr id="3" name="Inhaltsplatzhalter 2"/>
          <p:cNvSpPr>
            <a:spLocks noGrp="1"/>
          </p:cNvSpPr>
          <p:nvPr>
            <p:ph idx="1"/>
          </p:nvPr>
        </p:nvSpPr>
        <p:spPr/>
        <p:txBody>
          <a:bodyPr>
            <a:normAutofit/>
          </a:bodyPr>
          <a:lstStyle/>
          <a:p>
            <a:r>
              <a:rPr lang="de-DE" dirty="0"/>
              <a:t>„Würfelmodell“:</a:t>
            </a:r>
          </a:p>
          <a:p>
            <a:endParaRPr lang="de-DE" sz="1800" dirty="0"/>
          </a:p>
          <a:p>
            <a:pPr marL="0" indent="0">
              <a:buNone/>
            </a:pPr>
            <a:r>
              <a:rPr lang="de-DE" dirty="0"/>
              <a:t>	Während von den 5 Zahnflächen eines Zahnes 	regelmäßig 3 mit der Zahnbürste erreicht und 	gesäubert werden, bleiben bei mangelhafter 	Interdentalraumpflege die 2 Seitenflächen               	der Zähne und damit 40 % der Zahnoberfläche 	</a:t>
            </a:r>
            <a:r>
              <a:rPr lang="de-DE" dirty="0" err="1"/>
              <a:t>ungesäubert</a:t>
            </a:r>
            <a:r>
              <a:rPr lang="de-DE" dirty="0"/>
              <a:t>.</a:t>
            </a:r>
          </a:p>
          <a:p>
            <a:endParaRPr lang="de-DE" dirty="0"/>
          </a:p>
        </p:txBody>
      </p:sp>
    </p:spTree>
    <p:extLst>
      <p:ext uri="{BB962C8B-B14F-4D97-AF65-F5344CB8AC3E}">
        <p14:creationId xmlns:p14="http://schemas.microsoft.com/office/powerpoint/2010/main" val="16505310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Reinigung der Interdentalräume</a:t>
            </a:r>
          </a:p>
        </p:txBody>
      </p:sp>
      <p:sp>
        <p:nvSpPr>
          <p:cNvPr id="3" name="Inhaltsplatzhalter 2"/>
          <p:cNvSpPr>
            <a:spLocks noGrp="1"/>
          </p:cNvSpPr>
          <p:nvPr>
            <p:ph idx="1"/>
          </p:nvPr>
        </p:nvSpPr>
        <p:spPr/>
        <p:txBody>
          <a:bodyPr>
            <a:normAutofit fontScale="85000" lnSpcReduction="20000"/>
          </a:bodyPr>
          <a:lstStyle/>
          <a:p>
            <a:r>
              <a:rPr lang="de-DE" dirty="0"/>
              <a:t>Zähneputzen mit Bürsten, egal welcher Technologie und Methode, muss durch eine individuelle Interdentalraumhygiene ergänzt werden, da immer noch keine ausreichende interdentale Reinigung für Zahnbürsten beschrieben ist. </a:t>
            </a:r>
          </a:p>
          <a:p>
            <a:r>
              <a:rPr lang="de-DE" dirty="0"/>
              <a:t>Der Interdentalraum stellt für die Zahnborsten einen Bereich dar, der im parodontal gesunden Gewebe bei normaler Zahnstellung schwer zugänglich ist und bei beginnender Entzündung der Zahnfleischpapillen ideale lokale Bedingungen für die Etablierung und Reifung eines oralen </a:t>
            </a:r>
            <a:r>
              <a:rPr lang="de-DE" dirty="0" err="1"/>
              <a:t>Biofilms</a:t>
            </a:r>
            <a:r>
              <a:rPr lang="de-DE" dirty="0"/>
              <a:t> ermöglicht.</a:t>
            </a:r>
          </a:p>
          <a:p>
            <a:r>
              <a:rPr lang="de-DE" dirty="0"/>
              <a:t>Die Zahnzwischenräume werden in der Mundhygiene leider zu oft vernachlässigt. Die besondere Anatomie der Zahn-</a:t>
            </a:r>
            <a:r>
              <a:rPr lang="de-DE" dirty="0" err="1"/>
              <a:t>zwischenräume</a:t>
            </a:r>
            <a:r>
              <a:rPr lang="de-DE" dirty="0"/>
              <a:t> mit Papillen, </a:t>
            </a:r>
            <a:r>
              <a:rPr lang="de-DE" dirty="0" err="1"/>
              <a:t>Col</a:t>
            </a:r>
            <a:r>
              <a:rPr lang="de-DE" dirty="0"/>
              <a:t>, Saumepithel und Wurzel-einziehungen sowie ihre erschwerte Zugänglichkeit machen sie zu typischen infektionsgefährdeten Problembereichen. </a:t>
            </a:r>
          </a:p>
          <a:p>
            <a:endParaRPr lang="de-DE" dirty="0"/>
          </a:p>
        </p:txBody>
      </p:sp>
    </p:spTree>
    <p:extLst>
      <p:ext uri="{BB962C8B-B14F-4D97-AF65-F5344CB8AC3E}">
        <p14:creationId xmlns:p14="http://schemas.microsoft.com/office/powerpoint/2010/main" val="226438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Reinigung der Interdentalräume</a:t>
            </a:r>
          </a:p>
        </p:txBody>
      </p:sp>
      <p:sp>
        <p:nvSpPr>
          <p:cNvPr id="3" name="Inhaltsplatzhalter 2"/>
          <p:cNvSpPr>
            <a:spLocks noGrp="1"/>
          </p:cNvSpPr>
          <p:nvPr>
            <p:ph idx="1"/>
          </p:nvPr>
        </p:nvSpPr>
        <p:spPr/>
        <p:txBody>
          <a:bodyPr>
            <a:normAutofit/>
          </a:bodyPr>
          <a:lstStyle/>
          <a:p>
            <a:pPr marL="0" indent="0">
              <a:buNone/>
            </a:pPr>
            <a:r>
              <a:rPr lang="de-DE" dirty="0"/>
              <a:t>Hilfsmittel zur Reinigung der Interdentalräume:</a:t>
            </a:r>
          </a:p>
          <a:p>
            <a:endParaRPr lang="de-DE" sz="800" dirty="0"/>
          </a:p>
          <a:p>
            <a:r>
              <a:rPr lang="de-DE" dirty="0"/>
              <a:t>Zahnseide – bei eng stehenden Zähnen </a:t>
            </a:r>
          </a:p>
          <a:p>
            <a:r>
              <a:rPr lang="de-DE" dirty="0"/>
              <a:t>Spezialzahnseide – bei festsitzender KFO und Zahnersatz</a:t>
            </a:r>
          </a:p>
          <a:p>
            <a:r>
              <a:rPr lang="de-DE" dirty="0"/>
              <a:t>Dreikantholz/flexible feinste Interdentalreiniger – bei zugänglichem Zahnzwischenraum</a:t>
            </a:r>
          </a:p>
          <a:p>
            <a:r>
              <a:rPr lang="de-DE" dirty="0"/>
              <a:t>Interdentalraumbürsten – bei </a:t>
            </a:r>
            <a:r>
              <a:rPr lang="de-DE" dirty="0" err="1"/>
              <a:t>Attachmentverlust</a:t>
            </a:r>
            <a:r>
              <a:rPr lang="de-DE" dirty="0"/>
              <a:t> mit freiliegenden </a:t>
            </a:r>
            <a:r>
              <a:rPr lang="de-DE" dirty="0" err="1"/>
              <a:t>Approximal</a:t>
            </a:r>
            <a:r>
              <a:rPr lang="de-DE" dirty="0"/>
              <a:t>- und Wurzelflächen</a:t>
            </a:r>
          </a:p>
          <a:p>
            <a:r>
              <a:rPr lang="de-DE" dirty="0" err="1"/>
              <a:t>Einbüschelbürsten</a:t>
            </a:r>
            <a:r>
              <a:rPr lang="de-DE" dirty="0"/>
              <a:t> – bei kombiniertem Zahnersatz</a:t>
            </a:r>
          </a:p>
        </p:txBody>
      </p:sp>
    </p:spTree>
    <p:extLst>
      <p:ext uri="{BB962C8B-B14F-4D97-AF65-F5344CB8AC3E}">
        <p14:creationId xmlns:p14="http://schemas.microsoft.com/office/powerpoint/2010/main" val="8019311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Zahnseide</a:t>
            </a:r>
          </a:p>
        </p:txBody>
      </p:sp>
      <p:sp>
        <p:nvSpPr>
          <p:cNvPr id="3" name="Inhaltsplatzhalter 2"/>
          <p:cNvSpPr>
            <a:spLocks noGrp="1"/>
          </p:cNvSpPr>
          <p:nvPr>
            <p:ph idx="1"/>
          </p:nvPr>
        </p:nvSpPr>
        <p:spPr/>
        <p:txBody>
          <a:bodyPr>
            <a:normAutofit/>
          </a:bodyPr>
          <a:lstStyle/>
          <a:p>
            <a:r>
              <a:rPr lang="de-DE" dirty="0"/>
              <a:t>Zahnseide gibt es seit mehr als 200 Jahren in verschiedensten Arten und Formen.</a:t>
            </a:r>
          </a:p>
          <a:p>
            <a:endParaRPr lang="de-DE" sz="800" dirty="0"/>
          </a:p>
          <a:p>
            <a:r>
              <a:rPr lang="de-DE" dirty="0"/>
              <a:t>Zumeist wird sie entweder aus mehreren verdrehten Nylonfäden in gewachster oder </a:t>
            </a:r>
            <a:r>
              <a:rPr lang="de-DE" dirty="0" err="1"/>
              <a:t>ungewachster</a:t>
            </a:r>
            <a:r>
              <a:rPr lang="de-DE" dirty="0"/>
              <a:t> Form hergestellt oder aus </a:t>
            </a:r>
            <a:r>
              <a:rPr lang="de-DE" dirty="0" err="1"/>
              <a:t>Polytetrafluorethylen</a:t>
            </a:r>
            <a:r>
              <a:rPr lang="de-DE" dirty="0"/>
              <a:t> (PTFE) / Teflon (monofil). </a:t>
            </a:r>
          </a:p>
          <a:p>
            <a:endParaRPr lang="de-DE" sz="800" dirty="0"/>
          </a:p>
          <a:p>
            <a:r>
              <a:rPr lang="de-DE" dirty="0"/>
              <a:t>Zahnseiden können als Medikamententräger für beispielsweise präventiv wirksame Substanzen wie Fluoride oder </a:t>
            </a:r>
            <a:r>
              <a:rPr lang="de-DE" dirty="0" err="1"/>
              <a:t>Chlorhexidin</a:t>
            </a:r>
            <a:r>
              <a:rPr lang="de-DE" dirty="0"/>
              <a:t> genutzt werden. </a:t>
            </a:r>
          </a:p>
          <a:p>
            <a:endParaRPr lang="de-DE" dirty="0"/>
          </a:p>
        </p:txBody>
      </p:sp>
    </p:spTree>
    <p:extLst>
      <p:ext uri="{BB962C8B-B14F-4D97-AF65-F5344CB8AC3E}">
        <p14:creationId xmlns:p14="http://schemas.microsoft.com/office/powerpoint/2010/main" val="1296777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Zahnseide</a:t>
            </a:r>
          </a:p>
        </p:txBody>
      </p:sp>
      <p:sp>
        <p:nvSpPr>
          <p:cNvPr id="3" name="Inhaltsplatzhalter 2"/>
          <p:cNvSpPr>
            <a:spLocks noGrp="1"/>
          </p:cNvSpPr>
          <p:nvPr>
            <p:ph idx="1"/>
          </p:nvPr>
        </p:nvSpPr>
        <p:spPr/>
        <p:txBody>
          <a:bodyPr/>
          <a:lstStyle/>
          <a:p>
            <a:r>
              <a:rPr lang="de-DE" dirty="0"/>
              <a:t>Verschiedene Varianten der Zahnseide:</a:t>
            </a:r>
          </a:p>
          <a:p>
            <a:endParaRPr lang="de-DE" sz="800" dirty="0"/>
          </a:p>
          <a:p>
            <a:pPr lvl="1"/>
            <a:r>
              <a:rPr lang="de-DE" dirty="0"/>
              <a:t>als gewachste oder leicht gewachste Zahnseide</a:t>
            </a:r>
          </a:p>
          <a:p>
            <a:endParaRPr lang="de-DE" sz="800" dirty="0"/>
          </a:p>
          <a:p>
            <a:pPr lvl="1"/>
            <a:r>
              <a:rPr lang="de-DE" dirty="0"/>
              <a:t>als </a:t>
            </a:r>
            <a:r>
              <a:rPr lang="de-DE" dirty="0" err="1"/>
              <a:t>ungewachste</a:t>
            </a:r>
            <a:r>
              <a:rPr lang="de-DE" dirty="0"/>
              <a:t> Zahnseide</a:t>
            </a:r>
          </a:p>
          <a:p>
            <a:endParaRPr lang="de-DE" sz="800" dirty="0"/>
          </a:p>
          <a:p>
            <a:pPr lvl="1"/>
            <a:r>
              <a:rPr lang="de-DE" dirty="0"/>
              <a:t>als Superfloss (Flauschfaden) = Spezialzahnseide</a:t>
            </a:r>
          </a:p>
          <a:p>
            <a:endParaRPr lang="de-DE" sz="800" dirty="0"/>
          </a:p>
          <a:p>
            <a:pPr lvl="1"/>
            <a:r>
              <a:rPr lang="de-DE" dirty="0"/>
              <a:t>als gewebte (weiche) Zahnseide, angereichert    mit kariesprophylaktischen und aromatischen Wirkstoffen</a:t>
            </a:r>
          </a:p>
          <a:p>
            <a:endParaRPr lang="de-DE" dirty="0"/>
          </a:p>
        </p:txBody>
      </p:sp>
    </p:spTree>
    <p:extLst>
      <p:ext uri="{BB962C8B-B14F-4D97-AF65-F5344CB8AC3E}">
        <p14:creationId xmlns:p14="http://schemas.microsoft.com/office/powerpoint/2010/main" val="37069676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Zahnseide</a:t>
            </a:r>
          </a:p>
        </p:txBody>
      </p:sp>
      <p:sp>
        <p:nvSpPr>
          <p:cNvPr id="3" name="Inhaltsplatzhalter 2"/>
          <p:cNvSpPr>
            <a:spLocks noGrp="1"/>
          </p:cNvSpPr>
          <p:nvPr>
            <p:ph idx="1"/>
          </p:nvPr>
        </p:nvSpPr>
        <p:spPr/>
        <p:txBody>
          <a:bodyPr>
            <a:normAutofit fontScale="92500" lnSpcReduction="10000"/>
          </a:bodyPr>
          <a:lstStyle/>
          <a:p>
            <a:r>
              <a:rPr lang="de-DE" dirty="0"/>
              <a:t>Der Gebrauch </a:t>
            </a:r>
            <a:r>
              <a:rPr lang="de-DE" b="1" dirty="0"/>
              <a:t>gewachster</a:t>
            </a:r>
            <a:r>
              <a:rPr lang="de-DE" dirty="0"/>
              <a:t> Zahnseide legt einen dünnen Wachsfilm auf die </a:t>
            </a:r>
            <a:r>
              <a:rPr lang="de-DE" dirty="0" err="1"/>
              <a:t>approximalen</a:t>
            </a:r>
            <a:r>
              <a:rPr lang="de-DE" dirty="0"/>
              <a:t> Zahnoberflächen. </a:t>
            </a:r>
          </a:p>
          <a:p>
            <a:endParaRPr lang="de-DE" sz="900" dirty="0"/>
          </a:p>
          <a:p>
            <a:r>
              <a:rPr lang="de-DE" dirty="0"/>
              <a:t>Das Wachs behindert aber die interdentale Fluoridierung des Oberflächenschmelzes. </a:t>
            </a:r>
          </a:p>
          <a:p>
            <a:endParaRPr lang="de-DE" sz="900" dirty="0"/>
          </a:p>
          <a:p>
            <a:r>
              <a:rPr lang="de-DE" dirty="0"/>
              <a:t>Gewachste Zahnseiden sind außerdem oft zu dick, um sie durch enge Kontaktbereiche zu führen. </a:t>
            </a:r>
          </a:p>
          <a:p>
            <a:endParaRPr lang="de-DE" sz="900" dirty="0"/>
          </a:p>
          <a:p>
            <a:r>
              <a:rPr lang="de-DE" dirty="0"/>
              <a:t>Gewachste Zahnseiden sind für die Reinigung der Interdentalräume in der Regel wenig geeignet. Ihr Einsatz sollte sich auf die Fixierung von </a:t>
            </a:r>
            <a:r>
              <a:rPr lang="de-DE" dirty="0" err="1"/>
              <a:t>Kofferdam</a:t>
            </a:r>
            <a:r>
              <a:rPr lang="de-DE" dirty="0"/>
              <a:t>-Gummis o.ä. beschränken.</a:t>
            </a:r>
          </a:p>
          <a:p>
            <a:endParaRPr lang="de-DE" dirty="0"/>
          </a:p>
        </p:txBody>
      </p:sp>
    </p:spTree>
    <p:extLst>
      <p:ext uri="{BB962C8B-B14F-4D97-AF65-F5344CB8AC3E}">
        <p14:creationId xmlns:p14="http://schemas.microsoft.com/office/powerpoint/2010/main" val="20591630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Zahnseide</a:t>
            </a:r>
          </a:p>
        </p:txBody>
      </p:sp>
      <p:sp>
        <p:nvSpPr>
          <p:cNvPr id="3" name="Inhaltsplatzhalter 2"/>
          <p:cNvSpPr>
            <a:spLocks noGrp="1"/>
          </p:cNvSpPr>
          <p:nvPr>
            <p:ph idx="1"/>
          </p:nvPr>
        </p:nvSpPr>
        <p:spPr/>
        <p:txBody>
          <a:bodyPr>
            <a:normAutofit fontScale="85000" lnSpcReduction="20000"/>
          </a:bodyPr>
          <a:lstStyle/>
          <a:p>
            <a:r>
              <a:rPr lang="de-DE" dirty="0"/>
              <a:t>Dünne, </a:t>
            </a:r>
            <a:r>
              <a:rPr lang="de-DE" b="1" dirty="0" err="1"/>
              <a:t>ungewachste</a:t>
            </a:r>
            <a:r>
              <a:rPr lang="de-DE" dirty="0"/>
              <a:t> Zahnseiden werden in großer Vielfalt angeboten. </a:t>
            </a:r>
          </a:p>
          <a:p>
            <a:endParaRPr lang="de-DE" sz="900" dirty="0"/>
          </a:p>
          <a:p>
            <a:r>
              <a:rPr lang="de-DE" dirty="0"/>
              <a:t>Ihr Faden kann gewebt sein (z. B. </a:t>
            </a:r>
            <a:r>
              <a:rPr lang="de-DE" dirty="0" err="1"/>
              <a:t>Reach</a:t>
            </a:r>
            <a:r>
              <a:rPr lang="de-DE" dirty="0"/>
              <a:t>, Johnson &amp; Johnson). </a:t>
            </a:r>
          </a:p>
          <a:p>
            <a:endParaRPr lang="de-DE" sz="1000" dirty="0"/>
          </a:p>
          <a:p>
            <a:r>
              <a:rPr lang="de-DE" dirty="0"/>
              <a:t>Er kann aus nicht auffasernden Monofäden bestehen. Diese werden aus „expandiertem </a:t>
            </a:r>
            <a:r>
              <a:rPr lang="de-DE" dirty="0" err="1"/>
              <a:t>Polytetrafluorethylen</a:t>
            </a:r>
            <a:r>
              <a:rPr lang="de-DE" dirty="0"/>
              <a:t>“ (PTFE) hergestellt (z. B. </a:t>
            </a:r>
            <a:r>
              <a:rPr lang="de-DE" dirty="0" err="1"/>
              <a:t>Glide</a:t>
            </a:r>
            <a:r>
              <a:rPr lang="de-DE" dirty="0"/>
              <a:t>, Gore-</a:t>
            </a:r>
            <a:r>
              <a:rPr lang="de-DE" dirty="0" err="1"/>
              <a:t>tex</a:t>
            </a:r>
            <a:r>
              <a:rPr lang="de-DE" dirty="0"/>
              <a:t>). </a:t>
            </a:r>
          </a:p>
          <a:p>
            <a:endParaRPr lang="de-DE" sz="900" dirty="0"/>
          </a:p>
          <a:p>
            <a:r>
              <a:rPr lang="de-DE" dirty="0"/>
              <a:t>Klassisch sind die aus ungezählten Nylonfäden gezwirnten Zahnseiden (z. B. Butler, </a:t>
            </a:r>
            <a:r>
              <a:rPr lang="de-DE" dirty="0" err="1"/>
              <a:t>right</a:t>
            </a:r>
            <a:r>
              <a:rPr lang="de-DE" dirty="0"/>
              <a:t> </a:t>
            </a:r>
            <a:r>
              <a:rPr lang="de-DE" dirty="0" err="1"/>
              <a:t>kind</a:t>
            </a:r>
            <a:r>
              <a:rPr lang="de-DE" dirty="0"/>
              <a:t>). Sie fasern an rauen Oberflächen auf</a:t>
            </a:r>
            <a:r>
              <a:rPr lang="de-DE" sz="1000" dirty="0"/>
              <a:t>. </a:t>
            </a:r>
          </a:p>
          <a:p>
            <a:pPr lvl="1">
              <a:buFont typeface="Wingdings" panose="05000000000000000000" pitchFamily="2" charset="2"/>
              <a:buChar char="Ø"/>
            </a:pPr>
            <a:r>
              <a:rPr lang="de-DE" dirty="0"/>
              <a:t>In der Hand des Patienten, aber auch der </a:t>
            </a:r>
            <a:r>
              <a:rPr lang="de-DE" dirty="0" err="1"/>
              <a:t>BehandlerInnen</a:t>
            </a:r>
            <a:r>
              <a:rPr lang="de-DE" dirty="0"/>
              <a:t> können sie eine wertvolle diagnostische Hilfe sein. Das Hängenbleiben der Zahnseide beim Fädeln lässt kariöse Defekte im Zahnzwischenraum erkennen. </a:t>
            </a:r>
          </a:p>
          <a:p>
            <a:endParaRPr lang="de-DE" dirty="0"/>
          </a:p>
        </p:txBody>
      </p:sp>
    </p:spTree>
    <p:extLst>
      <p:ext uri="{BB962C8B-B14F-4D97-AF65-F5344CB8AC3E}">
        <p14:creationId xmlns:p14="http://schemas.microsoft.com/office/powerpoint/2010/main" val="40394093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Modifizierte Zahnseide</a:t>
            </a:r>
          </a:p>
        </p:txBody>
      </p:sp>
      <p:sp>
        <p:nvSpPr>
          <p:cNvPr id="3" name="Inhaltsplatzhalter 2"/>
          <p:cNvSpPr>
            <a:spLocks noGrp="1"/>
          </p:cNvSpPr>
          <p:nvPr>
            <p:ph idx="1"/>
          </p:nvPr>
        </p:nvSpPr>
        <p:spPr/>
        <p:txBody>
          <a:bodyPr>
            <a:normAutofit/>
          </a:bodyPr>
          <a:lstStyle/>
          <a:p>
            <a:r>
              <a:rPr lang="de-DE" dirty="0"/>
              <a:t>Als Modifikation der Zahnseide wird eine im Mittelteil aufgebauschte Zahnseide als „Superfloss“ am Markt angeboten. </a:t>
            </a:r>
          </a:p>
          <a:p>
            <a:endParaRPr lang="de-DE" sz="800" dirty="0"/>
          </a:p>
          <a:p>
            <a:r>
              <a:rPr lang="de-DE" dirty="0"/>
              <a:t>Superfloss besteht aus 3 verschieden gestalteten Anteilen:</a:t>
            </a:r>
          </a:p>
          <a:p>
            <a:endParaRPr lang="de-DE" sz="800" dirty="0"/>
          </a:p>
          <a:p>
            <a:pPr lvl="1"/>
            <a:r>
              <a:rPr lang="de-DE" dirty="0"/>
              <a:t>einem versteiften Einfädelstück,</a:t>
            </a:r>
          </a:p>
          <a:p>
            <a:pPr lvl="1"/>
            <a:r>
              <a:rPr lang="de-DE" dirty="0"/>
              <a:t>einem aufgebauschten Mittelstück</a:t>
            </a:r>
          </a:p>
          <a:p>
            <a:pPr lvl="1"/>
            <a:r>
              <a:rPr lang="de-DE" dirty="0"/>
              <a:t>einem längeren </a:t>
            </a:r>
            <a:r>
              <a:rPr lang="de-DE" dirty="0" err="1"/>
              <a:t>ungewachsten</a:t>
            </a:r>
            <a:r>
              <a:rPr lang="de-DE" dirty="0"/>
              <a:t> Endstück. </a:t>
            </a:r>
          </a:p>
          <a:p>
            <a:endParaRPr lang="de-DE" dirty="0"/>
          </a:p>
        </p:txBody>
      </p:sp>
    </p:spTree>
    <p:extLst>
      <p:ext uri="{BB962C8B-B14F-4D97-AF65-F5344CB8AC3E}">
        <p14:creationId xmlns:p14="http://schemas.microsoft.com/office/powerpoint/2010/main" val="23150856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Modifizierte Zahnseide</a:t>
            </a:r>
          </a:p>
        </p:txBody>
      </p:sp>
      <p:sp>
        <p:nvSpPr>
          <p:cNvPr id="3" name="Inhaltsplatzhalter 2"/>
          <p:cNvSpPr>
            <a:spLocks noGrp="1"/>
          </p:cNvSpPr>
          <p:nvPr>
            <p:ph idx="1"/>
          </p:nvPr>
        </p:nvSpPr>
        <p:spPr/>
        <p:txBody>
          <a:bodyPr>
            <a:normAutofit/>
          </a:bodyPr>
          <a:lstStyle/>
          <a:p>
            <a:r>
              <a:rPr lang="de-DE" dirty="0"/>
              <a:t>Superfloss hat sich aus praxisnaher Erfahrung bei der Reinigung festsitzenden Zahnersatzes, Multiband und bei der Hygiene von </a:t>
            </a:r>
            <a:r>
              <a:rPr lang="de-DE" dirty="0" err="1"/>
              <a:t>Implantatversorgungen</a:t>
            </a:r>
            <a:r>
              <a:rPr lang="de-DE" dirty="0"/>
              <a:t> bewährt. </a:t>
            </a:r>
          </a:p>
          <a:p>
            <a:endParaRPr lang="de-DE" sz="800" dirty="0"/>
          </a:p>
          <a:p>
            <a:r>
              <a:rPr lang="de-DE" dirty="0"/>
              <a:t>Getränkt in CHX 0,2 % oder bestrichen mit antimikrobiellem Gel (CHX 2 %) eignet sich Superfloss bestens als Medikamententräger. </a:t>
            </a:r>
          </a:p>
          <a:p>
            <a:endParaRPr lang="de-DE" sz="800" dirty="0"/>
          </a:p>
          <a:p>
            <a:r>
              <a:rPr lang="de-DE" dirty="0"/>
              <a:t>Eine Einfädelschlaufe zieht Superfloss mit seinem versteiften Einfädelstück durch jede </a:t>
            </a:r>
            <a:r>
              <a:rPr lang="de-DE" dirty="0" err="1"/>
              <a:t>approximale</a:t>
            </a:r>
            <a:r>
              <a:rPr lang="de-DE" dirty="0"/>
              <a:t> Engstelle.</a:t>
            </a:r>
          </a:p>
          <a:p>
            <a:endParaRPr lang="de-DE" dirty="0"/>
          </a:p>
        </p:txBody>
      </p:sp>
    </p:spTree>
    <p:extLst>
      <p:ext uri="{BB962C8B-B14F-4D97-AF65-F5344CB8AC3E}">
        <p14:creationId xmlns:p14="http://schemas.microsoft.com/office/powerpoint/2010/main" val="405085958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Zahnseide: Handhabung</a:t>
            </a:r>
          </a:p>
        </p:txBody>
      </p:sp>
      <p:sp>
        <p:nvSpPr>
          <p:cNvPr id="3" name="Inhaltsplatzhalter 2"/>
          <p:cNvSpPr>
            <a:spLocks noGrp="1"/>
          </p:cNvSpPr>
          <p:nvPr>
            <p:ph idx="1"/>
          </p:nvPr>
        </p:nvSpPr>
        <p:spPr/>
        <p:txBody>
          <a:bodyPr>
            <a:normAutofit/>
          </a:bodyPr>
          <a:lstStyle/>
          <a:p>
            <a:r>
              <a:rPr lang="de-DE" dirty="0"/>
              <a:t>Handhabung der Zahnseide:</a:t>
            </a:r>
          </a:p>
          <a:p>
            <a:endParaRPr lang="de-DE" sz="1200" dirty="0"/>
          </a:p>
          <a:p>
            <a:pPr marL="0" indent="0">
              <a:buNone/>
            </a:pPr>
            <a:r>
              <a:rPr lang="de-DE" dirty="0"/>
              <a:t>	1. Daumen und Zeigefinger spannen den 		</a:t>
            </a:r>
          </a:p>
          <a:p>
            <a:pPr marL="0" indent="0">
              <a:buNone/>
            </a:pPr>
            <a:r>
              <a:rPr lang="de-DE" dirty="0"/>
              <a:t>	    </a:t>
            </a:r>
            <a:r>
              <a:rPr lang="de-DE" dirty="0" err="1"/>
              <a:t>Zahnseidefaden</a:t>
            </a:r>
            <a:endParaRPr lang="de-DE" dirty="0"/>
          </a:p>
          <a:p>
            <a:endParaRPr lang="de-DE" sz="900" dirty="0"/>
          </a:p>
          <a:p>
            <a:pPr marL="0" indent="0">
              <a:buNone/>
            </a:pPr>
            <a:r>
              <a:rPr lang="de-DE" dirty="0"/>
              <a:t>	2. ein 2 cm langes Stück wird vorsichtig zwischen</a:t>
            </a:r>
          </a:p>
          <a:p>
            <a:pPr marL="0" indent="0">
              <a:buNone/>
            </a:pPr>
            <a:r>
              <a:rPr lang="de-DE" dirty="0"/>
              <a:t>	    die Kontaktflächen geführt und</a:t>
            </a:r>
          </a:p>
          <a:p>
            <a:endParaRPr lang="de-DE" sz="800" dirty="0"/>
          </a:p>
          <a:p>
            <a:pPr marL="0" indent="0">
              <a:buNone/>
            </a:pPr>
            <a:r>
              <a:rPr lang="de-DE" dirty="0"/>
              <a:t>	3. bogenförmig um die zu reinigende Zahnfläche </a:t>
            </a:r>
          </a:p>
          <a:p>
            <a:pPr marL="0" indent="0">
              <a:buNone/>
            </a:pPr>
            <a:r>
              <a:rPr lang="de-DE" dirty="0"/>
              <a:t>	    gespannt</a:t>
            </a:r>
          </a:p>
          <a:p>
            <a:pPr marL="0" indent="0">
              <a:buNone/>
            </a:pPr>
            <a:endParaRPr lang="de-DE" dirty="0"/>
          </a:p>
        </p:txBody>
      </p:sp>
    </p:spTree>
    <p:extLst>
      <p:ext uri="{BB962C8B-B14F-4D97-AF65-F5344CB8AC3E}">
        <p14:creationId xmlns:p14="http://schemas.microsoft.com/office/powerpoint/2010/main" val="195585618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Zahnseide: Handhabung</a:t>
            </a:r>
          </a:p>
        </p:txBody>
      </p:sp>
      <p:sp>
        <p:nvSpPr>
          <p:cNvPr id="3" name="Inhaltsplatzhalter 2"/>
          <p:cNvSpPr>
            <a:spLocks noGrp="1"/>
          </p:cNvSpPr>
          <p:nvPr>
            <p:ph idx="1"/>
          </p:nvPr>
        </p:nvSpPr>
        <p:spPr/>
        <p:txBody>
          <a:bodyPr>
            <a:normAutofit/>
          </a:bodyPr>
          <a:lstStyle/>
          <a:p>
            <a:r>
              <a:rPr lang="de-DE" dirty="0"/>
              <a:t>Man benötigt einen langen Zahnseidenfaden, um in einem </a:t>
            </a:r>
            <a:r>
              <a:rPr lang="de-DE" dirty="0" err="1"/>
              <a:t>vollbezahnten</a:t>
            </a:r>
            <a:r>
              <a:rPr lang="de-DE" dirty="0"/>
              <a:t> Gebiss sämtliche Zahnzwischenräume mit einem jeweils frischen Stück Zahnseide zu reinigen. </a:t>
            </a:r>
          </a:p>
          <a:p>
            <a:endParaRPr lang="de-DE" sz="800" dirty="0"/>
          </a:p>
          <a:p>
            <a:r>
              <a:rPr lang="de-DE" dirty="0"/>
              <a:t>Mit der Zahnseide sollte der Patient nicht sparen: Gewöhnlich wird für die Säuberung der 30 Zahn-</a:t>
            </a:r>
            <a:r>
              <a:rPr lang="de-DE" dirty="0" err="1"/>
              <a:t>zwischenräume</a:t>
            </a:r>
            <a:r>
              <a:rPr lang="de-DE" dirty="0"/>
              <a:t> eines vollständigen Gebisses einschließlich der 4 distalen Flächen der endständigen Zähne ein ca. 50 cm langer Faden benötigt. </a:t>
            </a:r>
          </a:p>
        </p:txBody>
      </p:sp>
    </p:spTree>
    <p:extLst>
      <p:ext uri="{BB962C8B-B14F-4D97-AF65-F5344CB8AC3E}">
        <p14:creationId xmlns:p14="http://schemas.microsoft.com/office/powerpoint/2010/main" val="42159597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Zahnseide: Handhabung</a:t>
            </a:r>
          </a:p>
        </p:txBody>
      </p:sp>
      <p:sp>
        <p:nvSpPr>
          <p:cNvPr id="3" name="Inhaltsplatzhalter 2"/>
          <p:cNvSpPr>
            <a:spLocks noGrp="1"/>
          </p:cNvSpPr>
          <p:nvPr>
            <p:ph idx="1"/>
          </p:nvPr>
        </p:nvSpPr>
        <p:spPr/>
        <p:txBody>
          <a:bodyPr>
            <a:normAutofit fontScale="92500"/>
          </a:bodyPr>
          <a:lstStyle/>
          <a:p>
            <a:r>
              <a:rPr lang="de-DE" dirty="0"/>
              <a:t>Der Faden wird dem Zahnseidenspender entnommen. </a:t>
            </a:r>
          </a:p>
          <a:p>
            <a:endParaRPr lang="de-DE" sz="900" dirty="0"/>
          </a:p>
          <a:p>
            <a:r>
              <a:rPr lang="de-DE" dirty="0"/>
              <a:t>Zahnseide lässt sich gut handhaben, wenn ein Ende der Zahnseide um den Zeigefinger der rechten Hand gewickelt und das andere Ende mit wenigen Wickelungen am Mittelfinger der linken Hand festgesetzt wird. </a:t>
            </a:r>
          </a:p>
          <a:p>
            <a:endParaRPr lang="de-DE" sz="900" dirty="0"/>
          </a:p>
          <a:p>
            <a:r>
              <a:rPr lang="de-DE" dirty="0"/>
              <a:t>Daumen und Zeigefinger spannen den </a:t>
            </a:r>
            <a:r>
              <a:rPr lang="de-DE" dirty="0" err="1"/>
              <a:t>Zahnseidefaden</a:t>
            </a:r>
            <a:r>
              <a:rPr lang="de-DE" dirty="0"/>
              <a:t>, ein ca. 2 cm langes Stück wird vorsichtig zwischen die Kontaktflächen geführt. Die Seide wird dann bogenförmig um die zu reinigende Zahnfläche gespannt.</a:t>
            </a:r>
          </a:p>
          <a:p>
            <a:pPr marL="0" indent="0">
              <a:buNone/>
            </a:pPr>
            <a:endParaRPr lang="de-DE" dirty="0"/>
          </a:p>
        </p:txBody>
      </p:sp>
    </p:spTree>
    <p:extLst>
      <p:ext uri="{BB962C8B-B14F-4D97-AF65-F5344CB8AC3E}">
        <p14:creationId xmlns:p14="http://schemas.microsoft.com/office/powerpoint/2010/main" val="197245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Zahnseide: Handhabung</a:t>
            </a:r>
          </a:p>
        </p:txBody>
      </p:sp>
      <p:pic>
        <p:nvPicPr>
          <p:cNvPr id="5" name="Inhaltsplatzhalter 4"/>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948596" y="1984760"/>
            <a:ext cx="5327657" cy="4175408"/>
          </a:xfrm>
        </p:spPr>
      </p:pic>
    </p:spTree>
    <p:extLst>
      <p:ext uri="{BB962C8B-B14F-4D97-AF65-F5344CB8AC3E}">
        <p14:creationId xmlns:p14="http://schemas.microsoft.com/office/powerpoint/2010/main" val="7138437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Zahnhölzer</a:t>
            </a:r>
          </a:p>
        </p:txBody>
      </p:sp>
      <p:sp>
        <p:nvSpPr>
          <p:cNvPr id="3" name="Inhaltsplatzhalter 2"/>
          <p:cNvSpPr>
            <a:spLocks noGrp="1"/>
          </p:cNvSpPr>
          <p:nvPr>
            <p:ph idx="1"/>
          </p:nvPr>
        </p:nvSpPr>
        <p:spPr/>
        <p:txBody>
          <a:bodyPr>
            <a:normAutofit fontScale="92500" lnSpcReduction="20000"/>
          </a:bodyPr>
          <a:lstStyle/>
          <a:p>
            <a:r>
              <a:rPr lang="de-DE" dirty="0"/>
              <a:t>Zahnhölzer / Dreikanthölzer</a:t>
            </a:r>
          </a:p>
          <a:p>
            <a:endParaRPr lang="de-DE" sz="800" dirty="0"/>
          </a:p>
          <a:p>
            <a:r>
              <a:rPr lang="de-DE" dirty="0"/>
              <a:t>Können als kräftigende Massage auf die interdentalen Bindegewebe und Epithelien sowie </a:t>
            </a:r>
            <a:r>
              <a:rPr lang="de-DE" dirty="0" err="1"/>
              <a:t>antiinflammatorisch</a:t>
            </a:r>
            <a:r>
              <a:rPr lang="de-DE" dirty="0"/>
              <a:t> wirken.</a:t>
            </a:r>
          </a:p>
          <a:p>
            <a:endParaRPr lang="de-DE" sz="900" dirty="0"/>
          </a:p>
          <a:p>
            <a:r>
              <a:rPr lang="de-DE" dirty="0"/>
              <a:t>Einfache Handhabung / klinische Anwendung:</a:t>
            </a:r>
          </a:p>
          <a:p>
            <a:pPr lvl="1"/>
            <a:r>
              <a:rPr lang="de-DE" dirty="0"/>
              <a:t>kurzes Befeuchten der Spitzen mit Speichel</a:t>
            </a:r>
          </a:p>
          <a:p>
            <a:pPr lvl="1"/>
            <a:r>
              <a:rPr lang="de-DE" dirty="0"/>
              <a:t>einpressen des Dreikantholzes in die Zahn-</a:t>
            </a:r>
            <a:r>
              <a:rPr lang="de-DE" dirty="0" err="1"/>
              <a:t>zwischenräume</a:t>
            </a:r>
            <a:r>
              <a:rPr lang="de-DE" dirty="0"/>
              <a:t> bis zum bündigen Kontakt                 mit den </a:t>
            </a:r>
            <a:r>
              <a:rPr lang="de-DE" dirty="0" err="1"/>
              <a:t>approximalen</a:t>
            </a:r>
            <a:r>
              <a:rPr lang="de-DE" dirty="0"/>
              <a:t> Zahnflächen</a:t>
            </a:r>
          </a:p>
          <a:p>
            <a:pPr lvl="1"/>
            <a:r>
              <a:rPr lang="de-DE" dirty="0"/>
              <a:t>3- bis 4-malige Pumpbewegungen des Dreikantholzes</a:t>
            </a:r>
          </a:p>
          <a:p>
            <a:pPr lvl="1"/>
            <a:endParaRPr lang="de-DE" sz="900" dirty="0"/>
          </a:p>
          <a:p>
            <a:r>
              <a:rPr lang="de-DE" dirty="0"/>
              <a:t>Cave: Verletzungsgefahr der Interdentalpapille</a:t>
            </a:r>
          </a:p>
          <a:p>
            <a:endParaRPr lang="de-DE" dirty="0"/>
          </a:p>
        </p:txBody>
      </p:sp>
    </p:spTree>
    <p:extLst>
      <p:ext uri="{BB962C8B-B14F-4D97-AF65-F5344CB8AC3E}">
        <p14:creationId xmlns:p14="http://schemas.microsoft.com/office/powerpoint/2010/main" val="259773275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Zahnhölzer</a:t>
            </a:r>
          </a:p>
        </p:txBody>
      </p:sp>
      <p:sp>
        <p:nvSpPr>
          <p:cNvPr id="3" name="Inhaltsplatzhalter 2"/>
          <p:cNvSpPr>
            <a:spLocks noGrp="1"/>
          </p:cNvSpPr>
          <p:nvPr>
            <p:ph idx="1"/>
          </p:nvPr>
        </p:nvSpPr>
        <p:spPr/>
        <p:txBody>
          <a:bodyPr>
            <a:normAutofit fontScale="92500" lnSpcReduction="10000"/>
          </a:bodyPr>
          <a:lstStyle/>
          <a:p>
            <a:r>
              <a:rPr lang="de-DE" dirty="0"/>
              <a:t>Die Hölzer, die für die Herstellung von Dreikanthölzern verwendet werden, zeichnen sich durch eine niedrige Oberflächenhärte aus:</a:t>
            </a:r>
          </a:p>
          <a:p>
            <a:pPr lvl="1"/>
            <a:r>
              <a:rPr lang="de-DE" dirty="0" err="1"/>
              <a:t>Balserholz</a:t>
            </a:r>
            <a:r>
              <a:rPr lang="de-DE" dirty="0"/>
              <a:t> </a:t>
            </a:r>
          </a:p>
          <a:p>
            <a:pPr lvl="1"/>
            <a:r>
              <a:rPr lang="de-DE" dirty="0"/>
              <a:t>Lindenholz </a:t>
            </a:r>
          </a:p>
          <a:p>
            <a:pPr lvl="1"/>
            <a:r>
              <a:rPr lang="de-DE" dirty="0"/>
              <a:t>Birkenholz </a:t>
            </a:r>
          </a:p>
          <a:p>
            <a:pPr lvl="1"/>
            <a:endParaRPr lang="de-DE" sz="900" dirty="0"/>
          </a:p>
          <a:p>
            <a:r>
              <a:rPr lang="de-DE" dirty="0"/>
              <a:t>Sie erlauben eine optimale Wirkung auf die Reinigung und Politur der Interdentalräume. </a:t>
            </a:r>
          </a:p>
          <a:p>
            <a:endParaRPr lang="de-DE" sz="900" dirty="0"/>
          </a:p>
          <a:p>
            <a:r>
              <a:rPr lang="de-DE" dirty="0"/>
              <a:t>Wasser- und Speichelaufnahme geben den Dreikanthölzern elastische Eigenschaften.</a:t>
            </a:r>
          </a:p>
        </p:txBody>
      </p:sp>
    </p:spTree>
    <p:extLst>
      <p:ext uri="{BB962C8B-B14F-4D97-AF65-F5344CB8AC3E}">
        <p14:creationId xmlns:p14="http://schemas.microsoft.com/office/powerpoint/2010/main" val="326512771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Interdentalbürsten</a:t>
            </a:r>
          </a:p>
        </p:txBody>
      </p:sp>
      <p:sp>
        <p:nvSpPr>
          <p:cNvPr id="3" name="Inhaltsplatzhalter 2"/>
          <p:cNvSpPr>
            <a:spLocks noGrp="1"/>
          </p:cNvSpPr>
          <p:nvPr>
            <p:ph idx="1"/>
          </p:nvPr>
        </p:nvSpPr>
        <p:spPr/>
        <p:txBody>
          <a:bodyPr>
            <a:normAutofit lnSpcReduction="10000"/>
          </a:bodyPr>
          <a:lstStyle/>
          <a:p>
            <a:r>
              <a:rPr lang="de-DE" dirty="0"/>
              <a:t>Interdentalbürsten sind kleine Bürsten für die Reinigung der Zahnzwischenräume.</a:t>
            </a:r>
          </a:p>
          <a:p>
            <a:endParaRPr lang="de-DE" sz="800" dirty="0"/>
          </a:p>
          <a:p>
            <a:r>
              <a:rPr lang="de-DE" dirty="0"/>
              <a:t>Die Bürsten gibt es in verschiedenen Größen, da nicht jeder Zahnzwischenraum gleich groß ist.</a:t>
            </a:r>
          </a:p>
          <a:p>
            <a:endParaRPr lang="de-DE" sz="800" dirty="0"/>
          </a:p>
          <a:p>
            <a:r>
              <a:rPr lang="de-DE" dirty="0"/>
              <a:t>Interdentalbürsten sollen idealerweise einmal pro Tag angewendet werden – und zwar ohne Zahnpasta. </a:t>
            </a:r>
          </a:p>
          <a:p>
            <a:endParaRPr lang="de-DE" sz="900" dirty="0"/>
          </a:p>
          <a:p>
            <a:r>
              <a:rPr lang="de-DE" dirty="0"/>
              <a:t>Bei den Interdentalbürsten kann zwischen Bürsten  mit langem Halter und kurzen Griffen unterschieden werden, die je nach Vorliebe ausgesucht werden können. </a:t>
            </a:r>
          </a:p>
          <a:p>
            <a:endParaRPr lang="de-DE" dirty="0"/>
          </a:p>
          <a:p>
            <a:endParaRPr lang="de-DE" dirty="0"/>
          </a:p>
        </p:txBody>
      </p:sp>
    </p:spTree>
    <p:extLst>
      <p:ext uri="{BB962C8B-B14F-4D97-AF65-F5344CB8AC3E}">
        <p14:creationId xmlns:p14="http://schemas.microsoft.com/office/powerpoint/2010/main" val="21137924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Interdentalbürsten</a:t>
            </a:r>
          </a:p>
        </p:txBody>
      </p:sp>
      <p:sp>
        <p:nvSpPr>
          <p:cNvPr id="3" name="Inhaltsplatzhalter 2"/>
          <p:cNvSpPr>
            <a:spLocks noGrp="1"/>
          </p:cNvSpPr>
          <p:nvPr>
            <p:ph idx="1"/>
          </p:nvPr>
        </p:nvSpPr>
        <p:spPr/>
        <p:txBody>
          <a:bodyPr>
            <a:normAutofit fontScale="85000" lnSpcReduction="20000"/>
          </a:bodyPr>
          <a:lstStyle/>
          <a:p>
            <a:r>
              <a:rPr lang="de-DE" dirty="0"/>
              <a:t>Der Auswahl der richtigen Größen kommt eine entscheidende Bedeutung zu. Ist die Interdentalbürste zu klein, reinigt sie nicht optimal. Zu große Bürsten können dagegen zu Schäden an Zähnen und Zahnfleisch führen. Eine passende Größe erkennt man gut am leicht spürbaren </a:t>
            </a:r>
            <a:r>
              <a:rPr lang="de-DE" dirty="0" err="1"/>
              <a:t>Durchtrittswiderstand</a:t>
            </a:r>
            <a:r>
              <a:rPr lang="de-DE" dirty="0"/>
              <a:t>, der nicht zu unangenehm sein sollte.</a:t>
            </a:r>
          </a:p>
          <a:p>
            <a:endParaRPr lang="de-DE" sz="1100" dirty="0"/>
          </a:p>
          <a:p>
            <a:r>
              <a:rPr lang="de-DE" dirty="0"/>
              <a:t>Der richtige Durchmesser muss individuell ausgewählt werden. </a:t>
            </a:r>
          </a:p>
          <a:p>
            <a:endParaRPr lang="de-DE" sz="1000" dirty="0"/>
          </a:p>
          <a:p>
            <a:pPr lvl="1">
              <a:buFont typeface="Wingdings" panose="05000000000000000000" pitchFamily="2" charset="2"/>
              <a:buChar char="Ø"/>
            </a:pPr>
            <a:r>
              <a:rPr lang="de-DE" dirty="0"/>
              <a:t>Da unterschiedliche Hersteller auch unterschiedliche Farbkodierungen verwenden, entsprechen die Durchmesser verschiedener Interdentalbürsten nicht immer auch der gleichen Farbe zweier Hersteller. </a:t>
            </a:r>
          </a:p>
          <a:p>
            <a:pPr lvl="1">
              <a:buFont typeface="Wingdings" panose="05000000000000000000" pitchFamily="2" charset="2"/>
              <a:buChar char="Ø"/>
            </a:pPr>
            <a:r>
              <a:rPr lang="de-DE" dirty="0"/>
              <a:t>Z. B. entspricht die gelbe Bürste der Firma </a:t>
            </a:r>
            <a:r>
              <a:rPr lang="de-DE" dirty="0" err="1"/>
              <a:t>Curaprox</a:t>
            </a:r>
            <a:r>
              <a:rPr lang="de-DE" dirty="0"/>
              <a:t> einem Durchmesser von 0,9 mm, „Gelb“ bei der Firma </a:t>
            </a:r>
            <a:r>
              <a:rPr lang="de-DE" dirty="0" err="1"/>
              <a:t>TePe</a:t>
            </a:r>
            <a:r>
              <a:rPr lang="de-DE" dirty="0"/>
              <a:t> bedeutet einen Durchmesser von 0,7 mm. </a:t>
            </a:r>
          </a:p>
          <a:p>
            <a:endParaRPr lang="de-DE" dirty="0"/>
          </a:p>
        </p:txBody>
      </p:sp>
    </p:spTree>
    <p:extLst>
      <p:ext uri="{BB962C8B-B14F-4D97-AF65-F5344CB8AC3E}">
        <p14:creationId xmlns:p14="http://schemas.microsoft.com/office/powerpoint/2010/main" val="9666749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Interdentalbürsten</a:t>
            </a:r>
          </a:p>
        </p:txBody>
      </p:sp>
      <p:sp>
        <p:nvSpPr>
          <p:cNvPr id="3" name="Inhaltsplatzhalter 2"/>
          <p:cNvSpPr>
            <a:spLocks noGrp="1"/>
          </p:cNvSpPr>
          <p:nvPr>
            <p:ph idx="1"/>
          </p:nvPr>
        </p:nvSpPr>
        <p:spPr/>
        <p:txBody>
          <a:bodyPr>
            <a:normAutofit fontScale="92500" lnSpcReduction="10000"/>
          </a:bodyPr>
          <a:lstStyle/>
          <a:p>
            <a:r>
              <a:rPr lang="de-DE" dirty="0"/>
              <a:t>Die Borsten der Interdentalbürsten müssen den gesamten Interdentalraum ausfüllen und sollen dabei auch etwas unter den Zahnfleischrand reichen. </a:t>
            </a:r>
          </a:p>
          <a:p>
            <a:endParaRPr lang="de-DE" sz="900" dirty="0"/>
          </a:p>
          <a:p>
            <a:r>
              <a:rPr lang="de-DE" dirty="0"/>
              <a:t>Das gelingt mit großen Bürstendurchmessern bei dünnem aber stabilem Drahtkern. </a:t>
            </a:r>
          </a:p>
          <a:p>
            <a:endParaRPr lang="de-DE" sz="900" dirty="0"/>
          </a:p>
          <a:p>
            <a:r>
              <a:rPr lang="de-DE" dirty="0"/>
              <a:t>Besonders bei </a:t>
            </a:r>
            <a:r>
              <a:rPr lang="de-DE" dirty="0" err="1"/>
              <a:t>implantologisch</a:t>
            </a:r>
            <a:r>
              <a:rPr lang="de-DE" dirty="0"/>
              <a:t> Versorgten und parodontal Erkrankten kommen oft mittlere bis größere IDB zum Einsatz. </a:t>
            </a:r>
          </a:p>
          <a:p>
            <a:endParaRPr lang="de-DE" sz="900" dirty="0"/>
          </a:p>
          <a:p>
            <a:r>
              <a:rPr lang="de-DE" dirty="0"/>
              <a:t>Viele Patienten benötigen zwei oder drei verschiedene Größen. Mehr sollten es im Idealfall allerdings nicht sein, um besonders Erstanwender nicht zu überfordern.</a:t>
            </a:r>
          </a:p>
          <a:p>
            <a:endParaRPr lang="de-DE" dirty="0"/>
          </a:p>
        </p:txBody>
      </p:sp>
    </p:spTree>
    <p:extLst>
      <p:ext uri="{BB962C8B-B14F-4D97-AF65-F5344CB8AC3E}">
        <p14:creationId xmlns:p14="http://schemas.microsoft.com/office/powerpoint/2010/main" val="110332185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Interdentalbürsten</a:t>
            </a:r>
          </a:p>
        </p:txBody>
      </p:sp>
      <p:pic>
        <p:nvPicPr>
          <p:cNvPr id="6" name="Inhaltsplatzhalter 5"/>
          <p:cNvPicPr>
            <a:picLocks noGrp="1" noChangeAspect="1"/>
          </p:cNvPicPr>
          <p:nvPr>
            <p:ph idx="1"/>
          </p:nvPr>
        </p:nvPicPr>
        <p:blipFill>
          <a:blip r:embed="rId2" cstate="screen">
            <a:extLst>
              <a:ext uri="{BEBA8EAE-BF5A-486C-A8C5-ECC9F3942E4B}">
                <a14:imgProps xmlns:a14="http://schemas.microsoft.com/office/drawing/2010/main">
                  <a14:imgLayer r:embed="rId3">
                    <a14:imgEffect>
                      <a14:brightnessContrast bright="26000"/>
                    </a14:imgEffect>
                  </a14:imgLayer>
                </a14:imgProps>
              </a:ext>
              <a:ext uri="{28A0092B-C50C-407E-A947-70E740481C1C}">
                <a14:useLocalDpi xmlns:a14="http://schemas.microsoft.com/office/drawing/2010/main"/>
              </a:ext>
            </a:extLst>
          </a:blip>
          <a:stretch>
            <a:fillRect/>
          </a:stretch>
        </p:blipFill>
        <p:spPr>
          <a:xfrm rot="10800000">
            <a:off x="418546" y="1857675"/>
            <a:ext cx="3400294" cy="1867302"/>
          </a:xfrm>
        </p:spPr>
      </p:pic>
      <p:pic>
        <p:nvPicPr>
          <p:cNvPr id="7" name="Grafik 6"/>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25000"/>
                    </a14:imgEffect>
                  </a14:imgLayer>
                </a14:imgProps>
              </a:ext>
              <a:ext uri="{28A0092B-C50C-407E-A947-70E740481C1C}">
                <a14:useLocalDpi xmlns:a14="http://schemas.microsoft.com/office/drawing/2010/main"/>
              </a:ext>
            </a:extLst>
          </a:blip>
          <a:stretch>
            <a:fillRect/>
          </a:stretch>
        </p:blipFill>
        <p:spPr>
          <a:xfrm>
            <a:off x="4684645" y="2373030"/>
            <a:ext cx="3380881" cy="3186066"/>
          </a:xfrm>
          <a:prstGeom prst="rect">
            <a:avLst/>
          </a:prstGeom>
        </p:spPr>
      </p:pic>
      <p:pic>
        <p:nvPicPr>
          <p:cNvPr id="8" name="Grafik 7"/>
          <p:cNvPicPr>
            <a:picLocks noChangeAspect="1"/>
          </p:cNvPicPr>
          <p:nvPr/>
        </p:nvPicPr>
        <p:blipFill>
          <a:blip r:embed="rId6" cstate="screen">
            <a:extLst>
              <a:ext uri="{BEBA8EAE-BF5A-486C-A8C5-ECC9F3942E4B}">
                <a14:imgProps xmlns:a14="http://schemas.microsoft.com/office/drawing/2010/main">
                  <a14:imgLayer r:embed="rId7">
                    <a14:imgEffect>
                      <a14:brightnessContrast bright="25000"/>
                    </a14:imgEffect>
                  </a14:imgLayer>
                </a14:imgProps>
              </a:ext>
              <a:ext uri="{28A0092B-C50C-407E-A947-70E740481C1C}">
                <a14:useLocalDpi xmlns:a14="http://schemas.microsoft.com/office/drawing/2010/main"/>
              </a:ext>
            </a:extLst>
          </a:blip>
          <a:stretch>
            <a:fillRect/>
          </a:stretch>
        </p:blipFill>
        <p:spPr>
          <a:xfrm>
            <a:off x="418545" y="3966063"/>
            <a:ext cx="3400295" cy="2155355"/>
          </a:xfrm>
          <a:prstGeom prst="rect">
            <a:avLst/>
          </a:prstGeom>
        </p:spPr>
      </p:pic>
    </p:spTree>
    <p:extLst>
      <p:ext uri="{BB962C8B-B14F-4D97-AF65-F5344CB8AC3E}">
        <p14:creationId xmlns:p14="http://schemas.microsoft.com/office/powerpoint/2010/main" val="17780591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Interdentalbürsten</a:t>
            </a:r>
          </a:p>
        </p:txBody>
      </p:sp>
      <p:pic>
        <p:nvPicPr>
          <p:cNvPr id="4" name="Inhaltsplatzhalter 3"/>
          <p:cNvPicPr>
            <a:picLocks noGrp="1" noChangeAspect="1"/>
          </p:cNvPicPr>
          <p:nvPr>
            <p:ph idx="1"/>
          </p:nvPr>
        </p:nvPicPr>
        <p:blipFill>
          <a:blip r:embed="rId2" cstate="screen">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a:ext>
            </a:extLst>
          </a:blip>
          <a:stretch>
            <a:fillRect/>
          </a:stretch>
        </p:blipFill>
        <p:spPr>
          <a:xfrm rot="5400000">
            <a:off x="2305439" y="1352545"/>
            <a:ext cx="4208935" cy="5079064"/>
          </a:xfrm>
        </p:spPr>
      </p:pic>
    </p:spTree>
    <p:extLst>
      <p:ext uri="{BB962C8B-B14F-4D97-AF65-F5344CB8AC3E}">
        <p14:creationId xmlns:p14="http://schemas.microsoft.com/office/powerpoint/2010/main" val="87655354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Interdentalbürsten: Anwendung</a:t>
            </a:r>
          </a:p>
        </p:txBody>
      </p:sp>
      <p:sp>
        <p:nvSpPr>
          <p:cNvPr id="3" name="Inhaltsplatzhalter 2"/>
          <p:cNvSpPr>
            <a:spLocks noGrp="1"/>
          </p:cNvSpPr>
          <p:nvPr>
            <p:ph idx="1"/>
          </p:nvPr>
        </p:nvSpPr>
        <p:spPr/>
        <p:txBody>
          <a:bodyPr>
            <a:normAutofit fontScale="92500" lnSpcReduction="20000"/>
          </a:bodyPr>
          <a:lstStyle/>
          <a:p>
            <a:r>
              <a:rPr lang="de-DE" dirty="0"/>
              <a:t>Die Anwendung von Interdentalbürsten sollte mit dem Patienten zuerst aktiv eingeübt werden. </a:t>
            </a:r>
          </a:p>
          <a:p>
            <a:endParaRPr lang="de-DE" sz="1100" dirty="0"/>
          </a:p>
          <a:p>
            <a:r>
              <a:rPr lang="de-DE" dirty="0"/>
              <a:t>Die Bürste wird als Erstes etwas von </a:t>
            </a:r>
            <a:r>
              <a:rPr lang="de-DE" dirty="0" err="1"/>
              <a:t>koronal</a:t>
            </a:r>
            <a:r>
              <a:rPr lang="de-DE" dirty="0"/>
              <a:t> kommend vorsichtig zwischen </a:t>
            </a:r>
            <a:r>
              <a:rPr lang="de-DE" dirty="0" err="1"/>
              <a:t>Papillenspitze</a:t>
            </a:r>
            <a:r>
              <a:rPr lang="de-DE" dirty="0"/>
              <a:t> und angrenzenden Zähnen in den Interdentalraum eingeführt. </a:t>
            </a:r>
          </a:p>
          <a:p>
            <a:endParaRPr lang="de-DE" sz="1000" dirty="0"/>
          </a:p>
          <a:p>
            <a:r>
              <a:rPr lang="de-DE" dirty="0"/>
              <a:t>Unter vorsichtigem lockerem Vorschub „sucht“ sich die Interdentalbürste anschließend ihren Weg. </a:t>
            </a:r>
          </a:p>
          <a:p>
            <a:endParaRPr lang="de-DE" sz="1100" dirty="0"/>
          </a:p>
          <a:p>
            <a:r>
              <a:rPr lang="de-DE" dirty="0"/>
              <a:t>Danach wird sie einige Male horizontal vor und zurück bewegt. Sie kann dabei für eine noch bessere Reinigung zusätzlich leicht nach </a:t>
            </a:r>
            <a:r>
              <a:rPr lang="de-DE" dirty="0" err="1"/>
              <a:t>mesial</a:t>
            </a:r>
            <a:r>
              <a:rPr lang="de-DE" dirty="0"/>
              <a:t> und distal ausgelenkt werden (sogenannte „X-Technik“). </a:t>
            </a:r>
          </a:p>
        </p:txBody>
      </p:sp>
    </p:spTree>
    <p:extLst>
      <p:ext uri="{BB962C8B-B14F-4D97-AF65-F5344CB8AC3E}">
        <p14:creationId xmlns:p14="http://schemas.microsoft.com/office/powerpoint/2010/main" val="30584125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Interdentalbürsten: Anwendung</a:t>
            </a:r>
          </a:p>
        </p:txBody>
      </p:sp>
      <p:sp>
        <p:nvSpPr>
          <p:cNvPr id="3" name="Inhaltsplatzhalter 2"/>
          <p:cNvSpPr>
            <a:spLocks noGrp="1"/>
          </p:cNvSpPr>
          <p:nvPr>
            <p:ph idx="1"/>
          </p:nvPr>
        </p:nvSpPr>
        <p:spPr/>
        <p:txBody>
          <a:bodyPr>
            <a:normAutofit fontScale="92500"/>
          </a:bodyPr>
          <a:lstStyle/>
          <a:p>
            <a:r>
              <a:rPr lang="de-DE" dirty="0"/>
              <a:t>Häufig sind nach der Reinigung an den Borsten Plaque oder Sekret deutlich erkennbar, ein Beleg für die Reinigungswirkung. </a:t>
            </a:r>
          </a:p>
          <a:p>
            <a:endParaRPr lang="de-DE" sz="900" dirty="0"/>
          </a:p>
          <a:p>
            <a:r>
              <a:rPr lang="de-DE" dirty="0"/>
              <a:t>Beim Üben stellt sich heraus, ob Interdentalbürsten mit kurzem oder langem Griff für Patienten geeigneter sind – dabei stehen deren Geschicklichkeit und Vorlieben im Vordergrund. </a:t>
            </a:r>
          </a:p>
          <a:p>
            <a:endParaRPr lang="de-DE" sz="900" dirty="0"/>
          </a:p>
          <a:p>
            <a:r>
              <a:rPr lang="de-DE" dirty="0"/>
              <a:t>Lassen sich die Bürsten in einigen </a:t>
            </a:r>
            <a:r>
              <a:rPr lang="de-DE" dirty="0" err="1"/>
              <a:t>Approximalräumen</a:t>
            </a:r>
            <a:r>
              <a:rPr lang="de-DE" dirty="0"/>
              <a:t> nicht gut anwenden, können anatomische Besonderheiten oder ungünstig gestalteter Zahnersatz die Ursache sein.</a:t>
            </a:r>
          </a:p>
          <a:p>
            <a:endParaRPr lang="de-DE" dirty="0"/>
          </a:p>
        </p:txBody>
      </p:sp>
    </p:spTree>
    <p:extLst>
      <p:ext uri="{BB962C8B-B14F-4D97-AF65-F5344CB8AC3E}">
        <p14:creationId xmlns:p14="http://schemas.microsoft.com/office/powerpoint/2010/main" val="101412949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Interdentalbürsten: Anwendung</a:t>
            </a:r>
          </a:p>
        </p:txBody>
      </p:sp>
      <p:sp>
        <p:nvSpPr>
          <p:cNvPr id="3" name="Inhaltsplatzhalter 2"/>
          <p:cNvSpPr>
            <a:spLocks noGrp="1"/>
          </p:cNvSpPr>
          <p:nvPr>
            <p:ph idx="1"/>
          </p:nvPr>
        </p:nvSpPr>
        <p:spPr/>
        <p:txBody>
          <a:bodyPr>
            <a:normAutofit fontScale="92500" lnSpcReduction="10000"/>
          </a:bodyPr>
          <a:lstStyle/>
          <a:p>
            <a:r>
              <a:rPr lang="de-DE" dirty="0"/>
              <a:t>Zu Beginn oder bei nur sporadischer Interdentalpflege, kann es bei der Anwendung von Interdentalbürsten zu Blutungen am Zahnfleisch kommen. </a:t>
            </a:r>
          </a:p>
          <a:p>
            <a:endParaRPr lang="de-DE" dirty="0"/>
          </a:p>
          <a:p>
            <a:r>
              <a:rPr lang="de-DE" dirty="0"/>
              <a:t>Dem Patienten sollte schon beim ersten Interdentalbürstentraining erklärt werden, dass dies eine Reaktion des entzündeten Zahnfleischs ist, die nach einigen Tagen regelmäßiger Anwendung abklingt und ausbleibt. </a:t>
            </a:r>
          </a:p>
          <a:p>
            <a:endParaRPr lang="de-DE" sz="1100" dirty="0"/>
          </a:p>
          <a:p>
            <a:r>
              <a:rPr lang="de-DE" dirty="0"/>
              <a:t>Dies ist immer auch ein gut sichtbarer Erfolg, der zusätzlich motivierend wirkt. </a:t>
            </a:r>
          </a:p>
          <a:p>
            <a:endParaRPr lang="de-DE" sz="1100" dirty="0"/>
          </a:p>
        </p:txBody>
      </p:sp>
    </p:spTree>
    <p:extLst>
      <p:ext uri="{BB962C8B-B14F-4D97-AF65-F5344CB8AC3E}">
        <p14:creationId xmlns:p14="http://schemas.microsoft.com/office/powerpoint/2010/main" val="324570796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Interdentalbürsten: Anwendung</a:t>
            </a:r>
          </a:p>
        </p:txBody>
      </p:sp>
      <p:sp>
        <p:nvSpPr>
          <p:cNvPr id="3" name="Inhaltsplatzhalter 2"/>
          <p:cNvSpPr>
            <a:spLocks noGrp="1"/>
          </p:cNvSpPr>
          <p:nvPr>
            <p:ph idx="1"/>
          </p:nvPr>
        </p:nvSpPr>
        <p:spPr/>
        <p:txBody>
          <a:bodyPr>
            <a:normAutofit fontScale="92500" lnSpcReduction="10000"/>
          </a:bodyPr>
          <a:lstStyle/>
          <a:p>
            <a:r>
              <a:rPr lang="de-DE" dirty="0"/>
              <a:t>Wenig hilfreich ist es dagegen, wenn der Patient die Interdentalbürsten für die Ursache hält, denn nur selten ist eine falsche Anwendung der Auslöser. </a:t>
            </a:r>
          </a:p>
          <a:p>
            <a:endParaRPr lang="de-DE" sz="900" dirty="0"/>
          </a:p>
          <a:p>
            <a:r>
              <a:rPr lang="de-DE" dirty="0"/>
              <a:t>Auch um dies auszuschließen empfiehlt es sich immer, einen zeitnahen Recall-Termin (nach ca. zwei Wochen) zu vereinbaren – eine gute Gelegenheit zur </a:t>
            </a:r>
            <a:r>
              <a:rPr lang="de-DE" dirty="0" err="1"/>
              <a:t>Remotivation</a:t>
            </a:r>
            <a:r>
              <a:rPr lang="de-DE" dirty="0"/>
              <a:t> und für nötige Korrekturen an der Technik. </a:t>
            </a:r>
          </a:p>
          <a:p>
            <a:endParaRPr lang="de-DE" sz="900" dirty="0"/>
          </a:p>
          <a:p>
            <a:r>
              <a:rPr lang="de-DE" dirty="0"/>
              <a:t>Zudem sollte der Behandler in regelmäßigen Abständen prüfen, ob die gewählten Größen noch passen. </a:t>
            </a:r>
          </a:p>
          <a:p>
            <a:endParaRPr lang="de-DE" sz="900" dirty="0"/>
          </a:p>
          <a:p>
            <a:pPr lvl="1">
              <a:buFont typeface="Wingdings" panose="05000000000000000000" pitchFamily="2" charset="2"/>
              <a:buChar char="Ø"/>
            </a:pPr>
            <a:r>
              <a:rPr lang="de-DE" dirty="0"/>
              <a:t>Nachlassende Schwellungen könnten dann unter Umständen größere Interdentalbürsten erfordern.</a:t>
            </a:r>
          </a:p>
          <a:p>
            <a:endParaRPr lang="de-DE" dirty="0"/>
          </a:p>
        </p:txBody>
      </p:sp>
    </p:spTree>
    <p:extLst>
      <p:ext uri="{BB962C8B-B14F-4D97-AF65-F5344CB8AC3E}">
        <p14:creationId xmlns:p14="http://schemas.microsoft.com/office/powerpoint/2010/main" val="236942628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Interdentalbürsten: Anwendung</a:t>
            </a:r>
          </a:p>
        </p:txBody>
      </p:sp>
      <p:pic>
        <p:nvPicPr>
          <p:cNvPr id="5" name="Inhaltsplatzhalter 4"/>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448469" y="1907757"/>
            <a:ext cx="5847479" cy="4117975"/>
          </a:xfrm>
        </p:spPr>
      </p:pic>
    </p:spTree>
    <p:extLst>
      <p:ext uri="{BB962C8B-B14F-4D97-AF65-F5344CB8AC3E}">
        <p14:creationId xmlns:p14="http://schemas.microsoft.com/office/powerpoint/2010/main" val="167752205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Interdentalbürsten: Anwendung</a:t>
            </a:r>
          </a:p>
        </p:txBody>
      </p:sp>
      <p:pic>
        <p:nvPicPr>
          <p:cNvPr id="4" name="Inhaltsplatzhalter 3"/>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217805" y="1907758"/>
            <a:ext cx="6636409" cy="4106560"/>
          </a:xfrm>
        </p:spPr>
      </p:pic>
    </p:spTree>
    <p:extLst>
      <p:ext uri="{BB962C8B-B14F-4D97-AF65-F5344CB8AC3E}">
        <p14:creationId xmlns:p14="http://schemas.microsoft.com/office/powerpoint/2010/main" val="94193058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Einbüschelbürste</a:t>
            </a:r>
          </a:p>
        </p:txBody>
      </p:sp>
      <p:sp>
        <p:nvSpPr>
          <p:cNvPr id="3" name="Inhaltsplatzhalter 2"/>
          <p:cNvSpPr>
            <a:spLocks noGrp="1"/>
          </p:cNvSpPr>
          <p:nvPr>
            <p:ph idx="1"/>
          </p:nvPr>
        </p:nvSpPr>
        <p:spPr/>
        <p:txBody>
          <a:bodyPr>
            <a:normAutofit fontScale="92500"/>
          </a:bodyPr>
          <a:lstStyle/>
          <a:p>
            <a:r>
              <a:rPr lang="de-DE" dirty="0"/>
              <a:t>Einbüschelbürste, Single </a:t>
            </a:r>
            <a:r>
              <a:rPr lang="de-DE" dirty="0" err="1"/>
              <a:t>Brush</a:t>
            </a:r>
            <a:r>
              <a:rPr lang="de-DE" dirty="0"/>
              <a:t> oder Mono-Zahnbürste</a:t>
            </a:r>
          </a:p>
          <a:p>
            <a:endParaRPr lang="de-DE" sz="900" dirty="0"/>
          </a:p>
          <a:p>
            <a:r>
              <a:rPr lang="de-DE" dirty="0"/>
              <a:t>Es handelt sich um eine kleine Zahnbürste mit nur einem einzelnen Borstenfeld (ein einziges Büschel) mit parallelen, etwas längeren Borsten. </a:t>
            </a:r>
          </a:p>
          <a:p>
            <a:endParaRPr lang="de-DE" sz="900" dirty="0"/>
          </a:p>
          <a:p>
            <a:r>
              <a:rPr lang="de-DE" dirty="0"/>
              <a:t>Mit der Einbüschelbürste lässt sich der Übergang vom Zahnfleisch zum Zahn (</a:t>
            </a:r>
            <a:r>
              <a:rPr lang="de-DE" dirty="0" err="1"/>
              <a:t>Sulcus</a:t>
            </a:r>
            <a:r>
              <a:rPr lang="de-DE" dirty="0"/>
              <a:t>) perfekt reinigen. </a:t>
            </a:r>
          </a:p>
          <a:p>
            <a:endParaRPr lang="de-DE" sz="900" dirty="0"/>
          </a:p>
          <a:p>
            <a:r>
              <a:rPr lang="de-DE" dirty="0"/>
              <a:t>Sie eignet sich für die Reinigung von Nischen bei Engständen der Zähne, wo die normale Zahnbürste nicht hinreicht.</a:t>
            </a:r>
          </a:p>
          <a:p>
            <a:endParaRPr lang="de-DE" dirty="0"/>
          </a:p>
        </p:txBody>
      </p:sp>
    </p:spTree>
    <p:extLst>
      <p:ext uri="{BB962C8B-B14F-4D97-AF65-F5344CB8AC3E}">
        <p14:creationId xmlns:p14="http://schemas.microsoft.com/office/powerpoint/2010/main" val="99308162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Einbüschelbürste</a:t>
            </a:r>
          </a:p>
        </p:txBody>
      </p:sp>
      <p:sp>
        <p:nvSpPr>
          <p:cNvPr id="3" name="Inhaltsplatzhalter 2"/>
          <p:cNvSpPr>
            <a:spLocks noGrp="1"/>
          </p:cNvSpPr>
          <p:nvPr>
            <p:ph idx="1"/>
          </p:nvPr>
        </p:nvSpPr>
        <p:spPr>
          <a:xfrm>
            <a:off x="850900" y="2099732"/>
            <a:ext cx="7583502" cy="3923437"/>
          </a:xfrm>
        </p:spPr>
        <p:txBody>
          <a:bodyPr>
            <a:normAutofit fontScale="85000" lnSpcReduction="10000"/>
          </a:bodyPr>
          <a:lstStyle/>
          <a:p>
            <a:pPr>
              <a:spcBef>
                <a:spcPts val="600"/>
              </a:spcBef>
            </a:pPr>
            <a:r>
              <a:rPr lang="de-DE" dirty="0"/>
              <a:t>Hauptsächlich werden </a:t>
            </a:r>
            <a:r>
              <a:rPr lang="de-DE" dirty="0" err="1"/>
              <a:t>Einbüschelbürsten</a:t>
            </a:r>
            <a:r>
              <a:rPr lang="de-DE" dirty="0"/>
              <a:t> von Patienten mit festen Zahnspangen  (kieferorthopädische Behandlung, </a:t>
            </a:r>
            <a:r>
              <a:rPr lang="de-DE" dirty="0" err="1"/>
              <a:t>Bebänderung</a:t>
            </a:r>
            <a:r>
              <a:rPr lang="de-DE" dirty="0"/>
              <a:t> / </a:t>
            </a:r>
            <a:r>
              <a:rPr lang="de-DE" dirty="0" err="1"/>
              <a:t>Brackets</a:t>
            </a:r>
            <a:r>
              <a:rPr lang="de-DE" dirty="0"/>
              <a:t>) verwendet, für die eine vertikale </a:t>
            </a:r>
            <a:r>
              <a:rPr lang="de-DE" dirty="0" err="1"/>
              <a:t>Putzrichtrung</a:t>
            </a:r>
            <a:r>
              <a:rPr lang="de-DE" dirty="0"/>
              <a:t> (zwischen den </a:t>
            </a:r>
            <a:r>
              <a:rPr lang="de-DE" dirty="0" err="1"/>
              <a:t>Brackets</a:t>
            </a:r>
            <a:r>
              <a:rPr lang="de-DE" dirty="0"/>
              <a:t>) bei der Pflege notwendig ist.</a:t>
            </a:r>
          </a:p>
          <a:p>
            <a:pPr>
              <a:spcBef>
                <a:spcPts val="600"/>
              </a:spcBef>
            </a:pPr>
            <a:endParaRPr lang="de-DE" sz="900" dirty="0"/>
          </a:p>
          <a:p>
            <a:pPr>
              <a:spcBef>
                <a:spcPts val="600"/>
              </a:spcBef>
            </a:pPr>
            <a:r>
              <a:rPr lang="de-DE" dirty="0"/>
              <a:t>Außerdem reinigt die Einbüschelbürste hervorragend schwer zu erreichende Bereiche wie:</a:t>
            </a:r>
          </a:p>
          <a:p>
            <a:pPr>
              <a:spcBef>
                <a:spcPts val="600"/>
              </a:spcBef>
            </a:pPr>
            <a:endParaRPr lang="de-DE" sz="900" dirty="0"/>
          </a:p>
          <a:p>
            <a:pPr lvl="1">
              <a:spcBef>
                <a:spcPts val="600"/>
              </a:spcBef>
            </a:pPr>
            <a:r>
              <a:rPr lang="de-DE" dirty="0"/>
              <a:t>Hinter dem letzten Backenzahn</a:t>
            </a:r>
          </a:p>
          <a:p>
            <a:pPr lvl="1">
              <a:spcBef>
                <a:spcPts val="600"/>
              </a:spcBef>
            </a:pPr>
            <a:r>
              <a:rPr lang="de-DE" dirty="0"/>
              <a:t>An </a:t>
            </a:r>
            <a:r>
              <a:rPr lang="de-DE" dirty="0" err="1"/>
              <a:t>Implantaträndern</a:t>
            </a:r>
            <a:endParaRPr lang="de-DE" dirty="0"/>
          </a:p>
          <a:p>
            <a:pPr lvl="1">
              <a:spcBef>
                <a:spcPts val="600"/>
              </a:spcBef>
            </a:pPr>
            <a:r>
              <a:rPr lang="de-DE" dirty="0"/>
              <a:t>Um Primärkronen herum bei kombiniertem Zahnersatz</a:t>
            </a:r>
          </a:p>
          <a:p>
            <a:pPr lvl="1">
              <a:spcBef>
                <a:spcPts val="600"/>
              </a:spcBef>
            </a:pPr>
            <a:r>
              <a:rPr lang="de-DE" dirty="0"/>
              <a:t>Fissuren in den Kauflächen der Backenzähne</a:t>
            </a:r>
          </a:p>
          <a:p>
            <a:pPr marL="0" indent="0">
              <a:buNone/>
            </a:pPr>
            <a:endParaRPr lang="de-DE" dirty="0"/>
          </a:p>
          <a:p>
            <a:endParaRPr lang="de-DE" dirty="0"/>
          </a:p>
        </p:txBody>
      </p:sp>
    </p:spTree>
    <p:extLst>
      <p:ext uri="{BB962C8B-B14F-4D97-AF65-F5344CB8AC3E}">
        <p14:creationId xmlns:p14="http://schemas.microsoft.com/office/powerpoint/2010/main" val="16442925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Einbüschelbürste</a:t>
            </a:r>
          </a:p>
        </p:txBody>
      </p:sp>
      <p:pic>
        <p:nvPicPr>
          <p:cNvPr id="4" name="Inhaltsplatzhalter 3"/>
          <p:cNvPicPr>
            <a:picLocks noGrp="1" noChangeAspect="1"/>
          </p:cNvPicPr>
          <p:nvPr>
            <p:ph idx="1"/>
          </p:nvPr>
        </p:nvPicPr>
        <p:blipFill>
          <a:blip r:embed="rId2" cstate="screen">
            <a:extLst>
              <a:ext uri="{BEBA8EAE-BF5A-486C-A8C5-ECC9F3942E4B}">
                <a14:imgProps xmlns:a14="http://schemas.microsoft.com/office/drawing/2010/main">
                  <a14:imgLayer r:embed="rId3">
                    <a14:imgEffect>
                      <a14:brightnessContrast bright="25000"/>
                    </a14:imgEffect>
                  </a14:imgLayer>
                </a14:imgProps>
              </a:ext>
              <a:ext uri="{28A0092B-C50C-407E-A947-70E740481C1C}">
                <a14:useLocalDpi xmlns:a14="http://schemas.microsoft.com/office/drawing/2010/main"/>
              </a:ext>
            </a:extLst>
          </a:blip>
          <a:stretch>
            <a:fillRect/>
          </a:stretch>
        </p:blipFill>
        <p:spPr>
          <a:xfrm>
            <a:off x="850900" y="1941812"/>
            <a:ext cx="7696334" cy="1551476"/>
          </a:xfrm>
        </p:spPr>
      </p:pic>
      <p:pic>
        <p:nvPicPr>
          <p:cNvPr id="5" name="Grafik 4"/>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tretch>
            <a:fillRect/>
          </a:stretch>
        </p:blipFill>
        <p:spPr>
          <a:xfrm>
            <a:off x="850900" y="3601260"/>
            <a:ext cx="7696334" cy="2298881"/>
          </a:xfrm>
          <a:prstGeom prst="rect">
            <a:avLst/>
          </a:prstGeom>
        </p:spPr>
      </p:pic>
    </p:spTree>
    <p:extLst>
      <p:ext uri="{BB962C8B-B14F-4D97-AF65-F5344CB8AC3E}">
        <p14:creationId xmlns:p14="http://schemas.microsoft.com/office/powerpoint/2010/main" val="250949955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Interdentalräume: Entscheidungshilfe</a:t>
            </a:r>
          </a:p>
        </p:txBody>
      </p:sp>
      <p:sp>
        <p:nvSpPr>
          <p:cNvPr id="3" name="Inhaltsplatzhalter 2"/>
          <p:cNvSpPr>
            <a:spLocks noGrp="1"/>
          </p:cNvSpPr>
          <p:nvPr>
            <p:ph idx="1"/>
          </p:nvPr>
        </p:nvSpPr>
        <p:spPr/>
        <p:txBody>
          <a:bodyPr>
            <a:normAutofit fontScale="77500" lnSpcReduction="20000"/>
          </a:bodyPr>
          <a:lstStyle/>
          <a:p>
            <a:pPr>
              <a:spcBef>
                <a:spcPts val="600"/>
              </a:spcBef>
            </a:pPr>
            <a:r>
              <a:rPr lang="de-DE" dirty="0"/>
              <a:t>Stehen die Zähne eng zusammen und füllen Papillen den interdentalen Raum aus, bleibt die Zahnseide das geeignete Hilfsmittel zur Reinigung der Zahnzwischenräume.</a:t>
            </a:r>
          </a:p>
          <a:p>
            <a:pPr>
              <a:spcBef>
                <a:spcPts val="600"/>
              </a:spcBef>
            </a:pPr>
            <a:endParaRPr lang="de-DE" sz="900" dirty="0"/>
          </a:p>
          <a:p>
            <a:pPr>
              <a:spcBef>
                <a:spcPts val="600"/>
              </a:spcBef>
            </a:pPr>
            <a:r>
              <a:rPr lang="de-DE" dirty="0"/>
              <a:t>Hat der Rückgang der Gingiva die Zahnzwischenräume zugänglich gemacht, empfiehlt sich die Anwendung von Dreikanthölzern oder von schlanken, flexiblen Interdentalreinigern.</a:t>
            </a:r>
          </a:p>
          <a:p>
            <a:pPr>
              <a:spcBef>
                <a:spcPts val="600"/>
              </a:spcBef>
            </a:pPr>
            <a:endParaRPr lang="de-DE" sz="1000" dirty="0"/>
          </a:p>
          <a:p>
            <a:pPr>
              <a:spcBef>
                <a:spcPts val="600"/>
              </a:spcBef>
            </a:pPr>
            <a:r>
              <a:rPr lang="de-DE" dirty="0"/>
              <a:t>Weiterer </a:t>
            </a:r>
            <a:r>
              <a:rPr lang="de-DE" dirty="0" err="1"/>
              <a:t>Attachmentverlust</a:t>
            </a:r>
            <a:r>
              <a:rPr lang="de-DE" dirty="0"/>
              <a:t> mit freiliegenden </a:t>
            </a:r>
            <a:r>
              <a:rPr lang="de-DE" dirty="0" err="1"/>
              <a:t>Approximal</a:t>
            </a:r>
            <a:r>
              <a:rPr lang="de-DE" dirty="0"/>
              <a:t>- und Wurzelflächen macht die Anwendung von Interdentalraumbürsten notwendig.</a:t>
            </a:r>
          </a:p>
          <a:p>
            <a:pPr>
              <a:spcBef>
                <a:spcPts val="600"/>
              </a:spcBef>
            </a:pPr>
            <a:endParaRPr lang="de-DE" sz="1000" dirty="0"/>
          </a:p>
          <a:p>
            <a:pPr>
              <a:spcBef>
                <a:spcPts val="600"/>
              </a:spcBef>
            </a:pPr>
            <a:r>
              <a:rPr lang="de-DE" dirty="0"/>
              <a:t>Bei weit offenliegenden Zahnzwischenräumen und stark entblößten Zahnwurzeln sind Interdentalraumbürsten in </a:t>
            </a:r>
            <a:r>
              <a:rPr lang="de-DE" dirty="0" err="1"/>
              <a:t>Flaschenputzerform</a:t>
            </a:r>
            <a:r>
              <a:rPr lang="de-DE" dirty="0"/>
              <a:t>    (= zylindrischer Form) die Hilfsmittel der Wahl.</a:t>
            </a:r>
          </a:p>
        </p:txBody>
      </p:sp>
    </p:spTree>
    <p:extLst>
      <p:ext uri="{BB962C8B-B14F-4D97-AF65-F5344CB8AC3E}">
        <p14:creationId xmlns:p14="http://schemas.microsoft.com/office/powerpoint/2010/main" val="127372233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Interdentalräume: Entscheidungshilfe</a:t>
            </a:r>
          </a:p>
        </p:txBody>
      </p:sp>
      <p:pic>
        <p:nvPicPr>
          <p:cNvPr id="5" name="Onlinemedien 4" title="Tutorial: Zahnseide richtig anwenden, Zahnzwischenräume schonend reinigen">
            <a:hlinkClick r:id="" action="ppaction://media"/>
            <a:extLst>
              <a:ext uri="{FF2B5EF4-FFF2-40B4-BE49-F238E27FC236}">
                <a16:creationId xmlns:a16="http://schemas.microsoft.com/office/drawing/2014/main" id="{FA15AB96-C84B-711C-932F-F623377EF086}"/>
              </a:ext>
            </a:extLst>
          </p:cNvPr>
          <p:cNvPicPr>
            <a:picLocks noGrp="1" noRot="1" noChangeAspect="1"/>
          </p:cNvPicPr>
          <p:nvPr>
            <p:ph idx="1"/>
            <a:videoFile r:link="rId1"/>
          </p:nvPr>
        </p:nvPicPr>
        <p:blipFill>
          <a:blip r:embed="rId4"/>
          <a:stretch>
            <a:fillRect/>
          </a:stretch>
        </p:blipFill>
        <p:spPr>
          <a:xfrm>
            <a:off x="564197" y="2857500"/>
            <a:ext cx="4029710" cy="2411413"/>
          </a:xfrm>
          <a:prstGeom prst="rect">
            <a:avLst/>
          </a:prstGeom>
        </p:spPr>
      </p:pic>
      <p:pic>
        <p:nvPicPr>
          <p:cNvPr id="4" name="Onlinemedien 3" title="TePe Interdentalbürsten – einfache und effektive Reinigung der Zahnzwischenräume">
            <a:hlinkClick r:id="" action="ppaction://media"/>
            <a:extLst>
              <a:ext uri="{FF2B5EF4-FFF2-40B4-BE49-F238E27FC236}">
                <a16:creationId xmlns:a16="http://schemas.microsoft.com/office/drawing/2014/main" id="{550DFCFF-61FD-E98E-F561-F60FC6DBE5E5}"/>
              </a:ext>
            </a:extLst>
          </p:cNvPr>
          <p:cNvPicPr>
            <a:picLocks noRot="1" noChangeAspect="1"/>
          </p:cNvPicPr>
          <p:nvPr>
            <a:videoFile r:link="rId2"/>
          </p:nvPr>
        </p:nvPicPr>
        <p:blipFill>
          <a:blip r:embed="rId5"/>
          <a:stretch>
            <a:fillRect/>
          </a:stretch>
        </p:blipFill>
        <p:spPr>
          <a:xfrm>
            <a:off x="4787900" y="2857500"/>
            <a:ext cx="4029710" cy="2411413"/>
          </a:xfrm>
          <a:prstGeom prst="rect">
            <a:avLst/>
          </a:prstGeom>
        </p:spPr>
      </p:pic>
    </p:spTree>
    <p:extLst>
      <p:ext uri="{BB962C8B-B14F-4D97-AF65-F5344CB8AC3E}">
        <p14:creationId xmlns:p14="http://schemas.microsoft.com/office/powerpoint/2010/main" val="2594340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video>
              <p:cMediaNode vol="80000">
                <p:cTn id="17" fill="hold" display="0">
                  <p:stCondLst>
                    <p:cond delay="indefinite"/>
                  </p:stCondLst>
                </p:cTn>
                <p:tgtEl>
                  <p:spTgt spid="5"/>
                </p:tgtEl>
              </p:cMediaNode>
            </p:video>
            <p:seq concurrent="1" nextAc="seek">
              <p:cTn id="18" restart="whenNotActive" fill="hold" evtFilter="cancelBubble" nodeType="interactiveSeq">
                <p:stCondLst>
                  <p:cond evt="onClick" delay="0">
                    <p:tgtEl>
                      <p:spTgt spid="5"/>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Zahnpasta</a:t>
            </a:r>
          </a:p>
        </p:txBody>
      </p:sp>
      <p:sp>
        <p:nvSpPr>
          <p:cNvPr id="3" name="Inhaltsplatzhalter 2"/>
          <p:cNvSpPr>
            <a:spLocks noGrp="1"/>
          </p:cNvSpPr>
          <p:nvPr>
            <p:ph idx="1"/>
          </p:nvPr>
        </p:nvSpPr>
        <p:spPr/>
        <p:txBody>
          <a:bodyPr/>
          <a:lstStyle/>
          <a:p>
            <a:r>
              <a:rPr lang="de-DE" dirty="0"/>
              <a:t>Unglaublich, aber wahr:</a:t>
            </a:r>
          </a:p>
          <a:p>
            <a:endParaRPr lang="de-DE" dirty="0"/>
          </a:p>
          <a:p>
            <a:pPr lvl="1"/>
            <a:r>
              <a:rPr lang="de-DE" dirty="0"/>
              <a:t>Der Plural von Zahnpasta ist (auch)</a:t>
            </a:r>
          </a:p>
          <a:p>
            <a:pPr marL="0" indent="0">
              <a:buNone/>
            </a:pPr>
            <a:endParaRPr lang="de-DE" dirty="0"/>
          </a:p>
          <a:p>
            <a:pPr marL="0" indent="0">
              <a:buNone/>
            </a:pPr>
            <a:r>
              <a:rPr lang="de-DE" dirty="0"/>
              <a:t>		</a:t>
            </a:r>
            <a:r>
              <a:rPr lang="de-DE" sz="2800" b="1" dirty="0" err="1"/>
              <a:t>Zahnpastas</a:t>
            </a:r>
            <a:endParaRPr lang="de-DE" sz="2800" b="1" dirty="0"/>
          </a:p>
          <a:p>
            <a:pPr marL="0" indent="0">
              <a:buNone/>
            </a:pPr>
            <a:endParaRPr lang="de-DE" sz="2800" b="1" dirty="0"/>
          </a:p>
          <a:p>
            <a:pPr marL="0" indent="0">
              <a:buNone/>
            </a:pPr>
            <a:endParaRPr lang="de-DE" sz="2800" b="1" dirty="0"/>
          </a:p>
          <a:p>
            <a:pPr marL="0" indent="0">
              <a:buNone/>
            </a:pPr>
            <a:endParaRPr lang="de-DE" sz="1200" b="1" dirty="0"/>
          </a:p>
        </p:txBody>
      </p:sp>
      <p:pic>
        <p:nvPicPr>
          <p:cNvPr id="4" name="Onlinemedien 3" title="Nein!   Doch!   Oh!">
            <a:hlinkClick r:id="" action="ppaction://media"/>
            <a:extLst>
              <a:ext uri="{FF2B5EF4-FFF2-40B4-BE49-F238E27FC236}">
                <a16:creationId xmlns:a16="http://schemas.microsoft.com/office/drawing/2014/main" id="{6771C4D5-89D3-46D4-5C32-3048E2F3733F}"/>
              </a:ext>
            </a:extLst>
          </p:cNvPr>
          <p:cNvPicPr>
            <a:picLocks noRot="1" noChangeAspect="1"/>
          </p:cNvPicPr>
          <p:nvPr>
            <a:videoFile r:link="rId1"/>
          </p:nvPr>
        </p:nvPicPr>
        <p:blipFill>
          <a:blip r:embed="rId3"/>
          <a:stretch>
            <a:fillRect/>
          </a:stretch>
        </p:blipFill>
        <p:spPr>
          <a:xfrm>
            <a:off x="4871720" y="3667760"/>
            <a:ext cx="3277870" cy="2458403"/>
          </a:xfrm>
          <a:prstGeom prst="rect">
            <a:avLst/>
          </a:prstGeom>
        </p:spPr>
      </p:pic>
    </p:spTree>
    <p:extLst>
      <p:ext uri="{BB962C8B-B14F-4D97-AF65-F5344CB8AC3E}">
        <p14:creationId xmlns:p14="http://schemas.microsoft.com/office/powerpoint/2010/main" val="1708186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Zahnpasta</a:t>
            </a:r>
          </a:p>
        </p:txBody>
      </p:sp>
      <p:sp>
        <p:nvSpPr>
          <p:cNvPr id="3" name="Inhaltsplatzhalter 2"/>
          <p:cNvSpPr>
            <a:spLocks noGrp="1"/>
          </p:cNvSpPr>
          <p:nvPr>
            <p:ph idx="1"/>
          </p:nvPr>
        </p:nvSpPr>
        <p:spPr/>
        <p:txBody>
          <a:bodyPr>
            <a:normAutofit lnSpcReduction="10000"/>
          </a:bodyPr>
          <a:lstStyle/>
          <a:p>
            <a:r>
              <a:rPr lang="de-DE" dirty="0"/>
              <a:t>Zahnpasten sind nach der Definition der FDI (</a:t>
            </a:r>
            <a:r>
              <a:rPr lang="de-DE" dirty="0" err="1"/>
              <a:t>Fédération</a:t>
            </a:r>
            <a:r>
              <a:rPr lang="de-DE" dirty="0"/>
              <a:t> </a:t>
            </a:r>
            <a:r>
              <a:rPr lang="de-DE" dirty="0" err="1"/>
              <a:t>Dentaire</a:t>
            </a:r>
            <a:r>
              <a:rPr lang="de-DE" dirty="0"/>
              <a:t> Internationale = internationale Zahnärztevereinigung): </a:t>
            </a:r>
          </a:p>
          <a:p>
            <a:endParaRPr lang="de-DE" sz="900" dirty="0"/>
          </a:p>
          <a:p>
            <a:pPr marL="0" indent="0">
              <a:buNone/>
            </a:pPr>
            <a:r>
              <a:rPr lang="de-DE" dirty="0"/>
              <a:t>	"Präparate, die unabhängig von ihrer Zusammen-	</a:t>
            </a:r>
            <a:r>
              <a:rPr lang="de-DE" dirty="0" err="1"/>
              <a:t>setzung</a:t>
            </a:r>
            <a:r>
              <a:rPr lang="de-DE" dirty="0"/>
              <a:t> dazu bestimmt sind, zugängliche Zahn-	</a:t>
            </a:r>
            <a:r>
              <a:rPr lang="de-DE" dirty="0" err="1"/>
              <a:t>flächen</a:t>
            </a:r>
            <a:r>
              <a:rPr lang="de-DE" dirty="0"/>
              <a:t> mit der Zahnbürste zu reinigen. </a:t>
            </a:r>
          </a:p>
          <a:p>
            <a:pPr marL="0" indent="0">
              <a:buNone/>
            </a:pPr>
            <a:r>
              <a:rPr lang="de-DE" dirty="0"/>
              <a:t>	Sie können zusätzlich Träger für das Einbringen von 	Wirkstoffen zur Erhaltung der oralen (Mund-) 	Gesundheit sein. 	                                                   	Die Hauptaufgabe besteht nach wie vor in der 	Unterstützung der mechanischen </a:t>
            </a:r>
            <a:r>
              <a:rPr lang="de-DE" dirty="0" err="1"/>
              <a:t>Plaqueentfernung</a:t>
            </a:r>
            <a:r>
              <a:rPr lang="de-DE" dirty="0"/>
              <a:t>.“ </a:t>
            </a:r>
          </a:p>
        </p:txBody>
      </p:sp>
    </p:spTree>
    <p:extLst>
      <p:ext uri="{BB962C8B-B14F-4D97-AF65-F5344CB8AC3E}">
        <p14:creationId xmlns:p14="http://schemas.microsoft.com/office/powerpoint/2010/main" val="302162355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Zahnpasta: Inhaltsstoffe</a:t>
            </a:r>
          </a:p>
        </p:txBody>
      </p:sp>
      <p:sp>
        <p:nvSpPr>
          <p:cNvPr id="3" name="Inhaltsplatzhalter 2"/>
          <p:cNvSpPr>
            <a:spLocks noGrp="1"/>
          </p:cNvSpPr>
          <p:nvPr>
            <p:ph idx="1"/>
          </p:nvPr>
        </p:nvSpPr>
        <p:spPr/>
        <p:txBody>
          <a:bodyPr>
            <a:normAutofit/>
          </a:bodyPr>
          <a:lstStyle/>
          <a:p>
            <a:r>
              <a:rPr lang="de-DE" dirty="0"/>
              <a:t>Die Inhaltstoffe der Zahnpasten sind: </a:t>
            </a:r>
          </a:p>
          <a:p>
            <a:endParaRPr lang="de-DE" sz="1200" dirty="0"/>
          </a:p>
          <a:p>
            <a:pPr lvl="1"/>
            <a:r>
              <a:rPr lang="de-DE" dirty="0"/>
              <a:t>Putzkörper 					– Tenside </a:t>
            </a:r>
          </a:p>
          <a:p>
            <a:pPr lvl="1"/>
            <a:r>
              <a:rPr lang="de-DE" dirty="0" err="1"/>
              <a:t>Kariostatika</a:t>
            </a:r>
            <a:r>
              <a:rPr lang="de-DE" dirty="0"/>
              <a:t>					– </a:t>
            </a:r>
            <a:r>
              <a:rPr lang="de-DE" dirty="0" err="1"/>
              <a:t>Plaquehemmstoffe</a:t>
            </a:r>
            <a:endParaRPr lang="de-DE" dirty="0"/>
          </a:p>
          <a:p>
            <a:pPr lvl="1"/>
            <a:r>
              <a:rPr lang="de-DE" dirty="0"/>
              <a:t>Zahnsteininhibitoren			– pflanzliche Extrakte </a:t>
            </a:r>
          </a:p>
          <a:p>
            <a:pPr lvl="1"/>
            <a:r>
              <a:rPr lang="de-DE" dirty="0"/>
              <a:t>Geschmacks- und			– Feuchthaltemittel</a:t>
            </a:r>
          </a:p>
          <a:p>
            <a:pPr marL="457200" lvl="1" indent="0">
              <a:buNone/>
            </a:pPr>
            <a:r>
              <a:rPr lang="de-DE" dirty="0"/>
              <a:t>    Aromastoffe 					– Bindemittel </a:t>
            </a:r>
          </a:p>
          <a:p>
            <a:pPr lvl="1"/>
            <a:r>
              <a:rPr lang="de-DE" dirty="0"/>
              <a:t>Konservierungsstoffe			– Farbstoffe  </a:t>
            </a:r>
          </a:p>
          <a:p>
            <a:pPr lvl="1"/>
            <a:r>
              <a:rPr lang="de-DE" dirty="0"/>
              <a:t>Wasser </a:t>
            </a:r>
          </a:p>
          <a:p>
            <a:endParaRPr lang="de-DE" dirty="0"/>
          </a:p>
          <a:p>
            <a:endParaRPr lang="de-DE" dirty="0"/>
          </a:p>
        </p:txBody>
      </p:sp>
    </p:spTree>
    <p:extLst>
      <p:ext uri="{BB962C8B-B14F-4D97-AF65-F5344CB8AC3E}">
        <p14:creationId xmlns:p14="http://schemas.microsoft.com/office/powerpoint/2010/main" val="295015910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Zahnpasta: Putzkörper</a:t>
            </a:r>
          </a:p>
        </p:txBody>
      </p:sp>
      <p:sp>
        <p:nvSpPr>
          <p:cNvPr id="3" name="Inhaltsplatzhalter 2"/>
          <p:cNvSpPr>
            <a:spLocks noGrp="1"/>
          </p:cNvSpPr>
          <p:nvPr>
            <p:ph idx="1"/>
          </p:nvPr>
        </p:nvSpPr>
        <p:spPr/>
        <p:txBody>
          <a:bodyPr>
            <a:normAutofit fontScale="92500" lnSpcReduction="10000"/>
          </a:bodyPr>
          <a:lstStyle/>
          <a:p>
            <a:r>
              <a:rPr lang="de-DE" dirty="0"/>
              <a:t>Putzkörper sind zu einem hohem Anteil in jeder Zahnpasta enthalten. </a:t>
            </a:r>
          </a:p>
          <a:p>
            <a:endParaRPr lang="de-DE" sz="900" dirty="0"/>
          </a:p>
          <a:p>
            <a:r>
              <a:rPr lang="de-DE" dirty="0"/>
              <a:t>Sie unterstützen die mechanische Reinigungswirkung mit der Zahnbürste. </a:t>
            </a:r>
          </a:p>
          <a:p>
            <a:endParaRPr lang="de-DE" sz="900" dirty="0"/>
          </a:p>
          <a:p>
            <a:r>
              <a:rPr lang="de-DE" dirty="0"/>
              <a:t>Die am häufigsten eingesetzten Putzkörper sind: </a:t>
            </a:r>
          </a:p>
          <a:p>
            <a:pPr lvl="1"/>
            <a:r>
              <a:rPr lang="de-DE" dirty="0"/>
              <a:t>Aluminiumoxid-</a:t>
            </a:r>
            <a:r>
              <a:rPr lang="de-DE" dirty="0" err="1"/>
              <a:t>Trihydrat</a:t>
            </a:r>
            <a:r>
              <a:rPr lang="de-DE" dirty="0"/>
              <a:t>, </a:t>
            </a:r>
          </a:p>
          <a:p>
            <a:pPr lvl="1"/>
            <a:r>
              <a:rPr lang="de-DE" dirty="0"/>
              <a:t>Kalziumkarbonat, </a:t>
            </a:r>
          </a:p>
          <a:p>
            <a:pPr lvl="1"/>
            <a:r>
              <a:rPr lang="de-DE" dirty="0"/>
              <a:t>unlösliches </a:t>
            </a:r>
            <a:r>
              <a:rPr lang="de-DE" dirty="0" err="1"/>
              <a:t>Natriumhexametaphosphat</a:t>
            </a:r>
            <a:r>
              <a:rPr lang="de-DE" dirty="0"/>
              <a:t>,</a:t>
            </a:r>
          </a:p>
          <a:p>
            <a:pPr lvl="1"/>
            <a:r>
              <a:rPr lang="de-DE" dirty="0"/>
              <a:t>Siliziumdioxid, </a:t>
            </a:r>
          </a:p>
          <a:p>
            <a:pPr lvl="1"/>
            <a:r>
              <a:rPr lang="de-DE" dirty="0"/>
              <a:t>Natriumhydrogenkarbonat (Backpulver).</a:t>
            </a:r>
          </a:p>
          <a:p>
            <a:endParaRPr lang="de-DE" dirty="0"/>
          </a:p>
        </p:txBody>
      </p:sp>
    </p:spTree>
    <p:extLst>
      <p:ext uri="{BB962C8B-B14F-4D97-AF65-F5344CB8AC3E}">
        <p14:creationId xmlns:p14="http://schemas.microsoft.com/office/powerpoint/2010/main" val="383513906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Zahnpasta</a:t>
            </a:r>
          </a:p>
        </p:txBody>
      </p:sp>
      <p:sp>
        <p:nvSpPr>
          <p:cNvPr id="3" name="Inhaltsplatzhalter 2"/>
          <p:cNvSpPr>
            <a:spLocks noGrp="1"/>
          </p:cNvSpPr>
          <p:nvPr>
            <p:ph idx="1"/>
          </p:nvPr>
        </p:nvSpPr>
        <p:spPr/>
        <p:txBody>
          <a:bodyPr>
            <a:normAutofit fontScale="92500" lnSpcReduction="20000"/>
          </a:bodyPr>
          <a:lstStyle/>
          <a:p>
            <a:r>
              <a:rPr lang="de-DE" dirty="0"/>
              <a:t>Die </a:t>
            </a:r>
            <a:r>
              <a:rPr lang="de-DE" dirty="0" err="1"/>
              <a:t>Abrasionswirkung</a:t>
            </a:r>
            <a:r>
              <a:rPr lang="de-DE" dirty="0"/>
              <a:t> von Zahnpasten wird heute meist mit radiochemischen Methoden bestimmt. Als Testmaterial benutzt man menschliches Dentin oder menschlichen Zahnschmelz. </a:t>
            </a:r>
          </a:p>
          <a:p>
            <a:endParaRPr lang="de-DE" sz="900" dirty="0"/>
          </a:p>
          <a:p>
            <a:r>
              <a:rPr lang="de-DE" dirty="0"/>
              <a:t>Für das Dentin werden die Werte als relative Dentin-</a:t>
            </a:r>
            <a:r>
              <a:rPr lang="de-DE" dirty="0" err="1"/>
              <a:t>abrasivität</a:t>
            </a:r>
            <a:r>
              <a:rPr lang="de-DE" dirty="0"/>
              <a:t> (</a:t>
            </a:r>
            <a:r>
              <a:rPr lang="de-DE" dirty="0" err="1"/>
              <a:t>Radioactive</a:t>
            </a:r>
            <a:r>
              <a:rPr lang="de-DE" dirty="0"/>
              <a:t>/Radiotracer Dentin </a:t>
            </a:r>
            <a:r>
              <a:rPr lang="de-DE" dirty="0" err="1"/>
              <a:t>Abrasion</a:t>
            </a:r>
            <a:r>
              <a:rPr lang="de-DE" dirty="0"/>
              <a:t>, RDA), für den Zahnschmelz als relative </a:t>
            </a:r>
            <a:r>
              <a:rPr lang="de-DE" dirty="0" err="1"/>
              <a:t>Schmelzabrasivität</a:t>
            </a:r>
            <a:r>
              <a:rPr lang="de-DE" dirty="0"/>
              <a:t> (</a:t>
            </a:r>
            <a:r>
              <a:rPr lang="de-DE" dirty="0" err="1"/>
              <a:t>Radioactive</a:t>
            </a:r>
            <a:r>
              <a:rPr lang="de-DE" dirty="0"/>
              <a:t>/Radiotracer </a:t>
            </a:r>
            <a:r>
              <a:rPr lang="de-DE" dirty="0" err="1"/>
              <a:t>Enamel</a:t>
            </a:r>
            <a:r>
              <a:rPr lang="de-DE" dirty="0"/>
              <a:t> </a:t>
            </a:r>
            <a:r>
              <a:rPr lang="de-DE" dirty="0" err="1"/>
              <a:t>Abrasion</a:t>
            </a:r>
            <a:r>
              <a:rPr lang="de-DE" dirty="0"/>
              <a:t>, REA), in Prozenten zu einem Vergleichsstandard angegeben. </a:t>
            </a:r>
          </a:p>
          <a:p>
            <a:endParaRPr lang="de-DE" sz="900" dirty="0"/>
          </a:p>
          <a:p>
            <a:r>
              <a:rPr lang="de-DE" dirty="0"/>
              <a:t>Je höher sie liegen, desto stärker ist die Abrasivität. Zu den Zahnpasten mit niedriger </a:t>
            </a:r>
            <a:r>
              <a:rPr lang="de-DE" dirty="0" err="1"/>
              <a:t>Dentinabrasivität</a:t>
            </a:r>
            <a:r>
              <a:rPr lang="de-DE" dirty="0"/>
              <a:t> zählen solche, die Natriumhydrogenkarbonat enthalten (z.B. </a:t>
            </a:r>
            <a:r>
              <a:rPr lang="de-DE" dirty="0" err="1"/>
              <a:t>Parodontax</a:t>
            </a:r>
            <a:r>
              <a:rPr lang="de-DE" dirty="0"/>
              <a:t>).</a:t>
            </a:r>
          </a:p>
          <a:p>
            <a:endParaRPr lang="de-DE" dirty="0"/>
          </a:p>
          <a:p>
            <a:endParaRPr lang="de-DE" dirty="0"/>
          </a:p>
        </p:txBody>
      </p:sp>
    </p:spTree>
    <p:extLst>
      <p:ext uri="{BB962C8B-B14F-4D97-AF65-F5344CB8AC3E}">
        <p14:creationId xmlns:p14="http://schemas.microsoft.com/office/powerpoint/2010/main" val="174375919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RDA</a:t>
            </a:r>
          </a:p>
        </p:txBody>
      </p:sp>
      <p:sp>
        <p:nvSpPr>
          <p:cNvPr id="3" name="Inhaltsplatzhalter 2"/>
          <p:cNvSpPr>
            <a:spLocks noGrp="1"/>
          </p:cNvSpPr>
          <p:nvPr>
            <p:ph idx="1"/>
          </p:nvPr>
        </p:nvSpPr>
        <p:spPr/>
        <p:txBody>
          <a:bodyPr/>
          <a:lstStyle/>
          <a:p>
            <a:r>
              <a:rPr lang="de-DE" dirty="0"/>
              <a:t>Folgende definierte RDA-Werte gelten heutzutage   für einen bestimmten </a:t>
            </a:r>
            <a:r>
              <a:rPr lang="de-DE" dirty="0" err="1"/>
              <a:t>Abrasivitätsgrad</a:t>
            </a:r>
            <a:r>
              <a:rPr lang="de-DE" dirty="0"/>
              <a:t> einer Zahnpasta: </a:t>
            </a:r>
          </a:p>
          <a:p>
            <a:endParaRPr lang="de-DE" sz="1200" dirty="0"/>
          </a:p>
          <a:p>
            <a:pPr lvl="1"/>
            <a:r>
              <a:rPr lang="de-DE" dirty="0"/>
              <a:t>RDA 0 -19: 	sehr niedrig</a:t>
            </a:r>
          </a:p>
          <a:p>
            <a:pPr lvl="1"/>
            <a:r>
              <a:rPr lang="de-DE" dirty="0"/>
              <a:t>RDA 20 - 39: 	niedrig</a:t>
            </a:r>
          </a:p>
          <a:p>
            <a:pPr lvl="1"/>
            <a:r>
              <a:rPr lang="de-DE" dirty="0"/>
              <a:t>RDA 40 - 79: 	mittel</a:t>
            </a:r>
          </a:p>
          <a:p>
            <a:pPr lvl="1"/>
            <a:r>
              <a:rPr lang="de-DE" dirty="0"/>
              <a:t>RDA 80 - 99: 	hoch</a:t>
            </a:r>
          </a:p>
          <a:p>
            <a:pPr lvl="1"/>
            <a:r>
              <a:rPr lang="de-DE" dirty="0"/>
              <a:t>RDA ≥ 100: 	sehr hoch</a:t>
            </a:r>
          </a:p>
          <a:p>
            <a:endParaRPr lang="de-DE" dirty="0"/>
          </a:p>
        </p:txBody>
      </p:sp>
    </p:spTree>
    <p:extLst>
      <p:ext uri="{BB962C8B-B14F-4D97-AF65-F5344CB8AC3E}">
        <p14:creationId xmlns:p14="http://schemas.microsoft.com/office/powerpoint/2010/main" val="238465792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1E44DA7A-80E3-4B33-939B-7D7608D29299}"/>
              </a:ext>
            </a:extLst>
          </p:cNvPr>
          <p:cNvSpPr/>
          <p:nvPr/>
        </p:nvSpPr>
        <p:spPr>
          <a:xfrm>
            <a:off x="0" y="6651625"/>
            <a:ext cx="9144000" cy="222625"/>
          </a:xfrm>
          <a:prstGeom prst="rect">
            <a:avLst/>
          </a:prstGeom>
          <a:solidFill>
            <a:schemeClr val="bg1">
              <a:lumMod val="85000"/>
            </a:schemeClr>
          </a:solidFill>
        </p:spPr>
        <p:txBody>
          <a:bodyPr>
            <a:spAutoFit/>
          </a:bodyPr>
          <a:lstStyle/>
          <a:p>
            <a:pPr>
              <a:lnSpc>
                <a:spcPct val="107000"/>
              </a:lnSpc>
              <a:spcAft>
                <a:spcPts val="800"/>
              </a:spcAft>
              <a:defRPr/>
            </a:pPr>
            <a:r>
              <a:rPr lang="de-DE" sz="800" dirty="0">
                <a:latin typeface="Arial Narrow"/>
                <a:ea typeface="Calibri" panose="020F0502020204030204" pitchFamily="34" charset="0"/>
                <a:cs typeface="Arial Narrow"/>
              </a:rPr>
              <a:t> https://</a:t>
            </a:r>
            <a:r>
              <a:rPr lang="de-DE" sz="800" dirty="0" err="1">
                <a:latin typeface="Arial Narrow"/>
                <a:ea typeface="Calibri" panose="020F0502020204030204" pitchFamily="34" charset="0"/>
                <a:cs typeface="Arial Narrow"/>
              </a:rPr>
              <a:t>www.online-dzz.de</a:t>
            </a:r>
            <a:r>
              <a:rPr lang="de-DE" sz="800" dirty="0">
                <a:latin typeface="Arial Narrow"/>
                <a:ea typeface="Calibri" panose="020F0502020204030204" pitchFamily="34" charset="0"/>
                <a:cs typeface="Arial Narrow"/>
              </a:rPr>
              <a:t>/</a:t>
            </a:r>
            <a:r>
              <a:rPr lang="de-DE" sz="800" dirty="0" err="1">
                <a:latin typeface="Arial Narrow"/>
                <a:ea typeface="Calibri" panose="020F0502020204030204" pitchFamily="34" charset="0"/>
                <a:cs typeface="Arial Narrow"/>
              </a:rPr>
              <a:t>fileadmin</a:t>
            </a:r>
            <a:r>
              <a:rPr lang="de-DE" sz="800" dirty="0">
                <a:latin typeface="Arial Narrow"/>
                <a:ea typeface="Calibri" panose="020F0502020204030204" pitchFamily="34" charset="0"/>
                <a:cs typeface="Arial Narrow"/>
              </a:rPr>
              <a:t>/</a:t>
            </a:r>
            <a:r>
              <a:rPr lang="de-DE" sz="800" dirty="0" err="1">
                <a:latin typeface="Arial Narrow"/>
                <a:ea typeface="Calibri" panose="020F0502020204030204" pitchFamily="34" charset="0"/>
                <a:cs typeface="Arial Narrow"/>
              </a:rPr>
              <a:t>user_upload</a:t>
            </a:r>
            <a:r>
              <a:rPr lang="de-DE" sz="800" dirty="0">
                <a:latin typeface="Arial Narrow"/>
                <a:ea typeface="Calibri" panose="020F0502020204030204" pitchFamily="34" charset="0"/>
                <a:cs typeface="Arial Narrow"/>
              </a:rPr>
              <a:t>/Heftarchiv/DZZ/</a:t>
            </a:r>
            <a:r>
              <a:rPr lang="de-DE" sz="800" dirty="0" err="1">
                <a:latin typeface="Arial Narrow"/>
                <a:ea typeface="Calibri" panose="020F0502020204030204" pitchFamily="34" charset="0"/>
                <a:cs typeface="Arial Narrow"/>
              </a:rPr>
              <a:t>article</a:t>
            </a:r>
            <a:r>
              <a:rPr lang="de-DE" sz="800" dirty="0">
                <a:latin typeface="Arial Narrow"/>
                <a:ea typeface="Calibri" panose="020F0502020204030204" pitchFamily="34" charset="0"/>
                <a:cs typeface="Arial Narrow"/>
              </a:rPr>
              <a:t>/2018/02/FDE8071E-A270-4978-9F7C-A50EB80465A1/FDE8071EA27049789F7CA50EB80465A1_em_ues_epple_enax_putzkoerper_1_original.pdf</a:t>
            </a:r>
          </a:p>
        </p:txBody>
      </p:sp>
      <p:sp>
        <p:nvSpPr>
          <p:cNvPr id="8" name="Titel 4">
            <a:extLst>
              <a:ext uri="{FF2B5EF4-FFF2-40B4-BE49-F238E27FC236}">
                <a16:creationId xmlns:a16="http://schemas.microsoft.com/office/drawing/2014/main" id="{2815EF76-3D8C-4B92-805D-D659F5D60C72}"/>
              </a:ext>
            </a:extLst>
          </p:cNvPr>
          <p:cNvSpPr>
            <a:spLocks noGrp="1"/>
          </p:cNvSpPr>
          <p:nvPr>
            <p:ph type="title"/>
          </p:nvPr>
        </p:nvSpPr>
        <p:spPr/>
        <p:txBody>
          <a:bodyPr rtlCol="0">
            <a:normAutofit/>
          </a:bodyPr>
          <a:lstStyle/>
          <a:p>
            <a:pPr eaLnBrk="1" fontAlgn="auto" hangingPunct="1">
              <a:spcAft>
                <a:spcPts val="0"/>
              </a:spcAft>
              <a:defRPr/>
            </a:pPr>
            <a:r>
              <a:rPr lang="de-DE" dirty="0">
                <a:latin typeface="Arial" panose="020B0604020202020204" pitchFamily="34" charset="0"/>
                <a:ea typeface="+mj-ea"/>
                <a:cs typeface="Arial" panose="020B0604020202020204" pitchFamily="34" charset="0"/>
              </a:rPr>
              <a:t>RDA  </a:t>
            </a:r>
          </a:p>
        </p:txBody>
      </p:sp>
      <p:sp>
        <p:nvSpPr>
          <p:cNvPr id="119812" name="Inhaltsplatzhalter 2">
            <a:extLst>
              <a:ext uri="{FF2B5EF4-FFF2-40B4-BE49-F238E27FC236}">
                <a16:creationId xmlns:a16="http://schemas.microsoft.com/office/drawing/2014/main" id="{4BB869D5-3D7C-4988-9D9F-07362B31991F}"/>
              </a:ext>
            </a:extLst>
          </p:cNvPr>
          <p:cNvSpPr>
            <a:spLocks noGrp="1"/>
          </p:cNvSpPr>
          <p:nvPr>
            <p:ph idx="1"/>
          </p:nvPr>
        </p:nvSpPr>
        <p:spPr/>
        <p:txBody>
          <a:bodyPr>
            <a:normAutofit fontScale="92500" lnSpcReduction="10000"/>
          </a:bodyPr>
          <a:lstStyle/>
          <a:p>
            <a:pPr marL="0" indent="0">
              <a:buClr>
                <a:srgbClr val="FF0000"/>
              </a:buClr>
              <a:buFont typeface="Arial" panose="020B0604020202020204" pitchFamily="34" charset="0"/>
              <a:buNone/>
            </a:pPr>
            <a:r>
              <a:rPr lang="de-DE" altLang="de-DE" sz="2200" b="1" dirty="0">
                <a:solidFill>
                  <a:srgbClr val="000000"/>
                </a:solidFill>
                <a:latin typeface="Arial" panose="020B0604020202020204" pitchFamily="34" charset="0"/>
                <a:cs typeface="Arial" panose="020B0604020202020204" pitchFamily="34" charset="0"/>
              </a:rPr>
              <a:t>Putzkörper und Abrasivität:</a:t>
            </a:r>
          </a:p>
          <a:p>
            <a:pPr marL="0" indent="0">
              <a:buClr>
                <a:srgbClr val="FF0000"/>
              </a:buClr>
              <a:buFont typeface="Arial" panose="020B0604020202020204" pitchFamily="34" charset="0"/>
              <a:buNone/>
            </a:pPr>
            <a:endParaRPr lang="de-DE" altLang="de-DE" sz="900" b="1" dirty="0">
              <a:solidFill>
                <a:srgbClr val="000000"/>
              </a:solidFill>
              <a:latin typeface="Arial" panose="020B0604020202020204" pitchFamily="34" charset="0"/>
              <a:cs typeface="Arial" panose="020B0604020202020204" pitchFamily="34" charset="0"/>
            </a:endParaRPr>
          </a:p>
          <a:p>
            <a:pPr marL="0" indent="0">
              <a:buClr>
                <a:srgbClr val="FF0000"/>
              </a:buClr>
              <a:buFont typeface="Arial" panose="020B0604020202020204" pitchFamily="34" charset="0"/>
              <a:buNone/>
            </a:pPr>
            <a:r>
              <a:rPr lang="de-DE" altLang="de-DE" sz="2000" u="sng" dirty="0">
                <a:solidFill>
                  <a:srgbClr val="000000"/>
                </a:solidFill>
                <a:latin typeface="Arial" panose="020B0604020202020204" pitchFamily="34" charset="0"/>
                <a:cs typeface="Arial" panose="020B0604020202020204" pitchFamily="34" charset="0"/>
              </a:rPr>
              <a:t>Zahnpasta</a:t>
            </a:r>
            <a:r>
              <a:rPr lang="de-DE" altLang="de-DE" sz="2000" dirty="0">
                <a:solidFill>
                  <a:srgbClr val="000000"/>
                </a:solidFill>
                <a:latin typeface="Arial" panose="020B0604020202020204" pitchFamily="34" charset="0"/>
                <a:cs typeface="Arial" panose="020B0604020202020204" pitchFamily="34" charset="0"/>
              </a:rPr>
              <a:t>	                                         </a:t>
            </a:r>
            <a:r>
              <a:rPr lang="de-DE" altLang="de-DE" sz="2000" u="sng" dirty="0">
                <a:solidFill>
                  <a:srgbClr val="000000"/>
                </a:solidFill>
                <a:latin typeface="Arial" panose="020B0604020202020204" pitchFamily="34" charset="0"/>
                <a:cs typeface="Arial" panose="020B0604020202020204" pitchFamily="34" charset="0"/>
              </a:rPr>
              <a:t>RDA-Wert (ca.)</a:t>
            </a:r>
          </a:p>
          <a:p>
            <a:pPr marL="0" indent="0">
              <a:buClr>
                <a:srgbClr val="FF0000"/>
              </a:buClr>
              <a:buFont typeface="Arial" panose="020B0604020202020204" pitchFamily="34" charset="0"/>
              <a:buNone/>
            </a:pPr>
            <a:endParaRPr lang="de-DE" altLang="de-DE" sz="900" dirty="0">
              <a:solidFill>
                <a:srgbClr val="000000"/>
              </a:solidFill>
              <a:latin typeface="Arial" panose="020B0604020202020204" pitchFamily="34" charset="0"/>
              <a:cs typeface="Arial" panose="020B0604020202020204" pitchFamily="34" charset="0"/>
            </a:endParaRPr>
          </a:p>
          <a:p>
            <a:pPr marL="0" indent="0">
              <a:buClr>
                <a:srgbClr val="FF0000"/>
              </a:buClr>
              <a:buFont typeface="Arial" panose="020B0604020202020204" pitchFamily="34" charset="0"/>
              <a:buNone/>
            </a:pPr>
            <a:r>
              <a:rPr lang="de-DE" altLang="de-DE" sz="2000" dirty="0" err="1">
                <a:solidFill>
                  <a:srgbClr val="000000"/>
                </a:solidFill>
                <a:latin typeface="Arial" panose="020B0604020202020204" pitchFamily="34" charset="0"/>
                <a:cs typeface="Arial" panose="020B0604020202020204" pitchFamily="34" charset="0"/>
              </a:rPr>
              <a:t>Elmex</a:t>
            </a:r>
            <a:r>
              <a:rPr lang="de-DE" altLang="de-DE" sz="2000" dirty="0">
                <a:solidFill>
                  <a:srgbClr val="000000"/>
                </a:solidFill>
                <a:latin typeface="Arial" panose="020B0604020202020204" pitchFamily="34" charset="0"/>
                <a:cs typeface="Arial" panose="020B0604020202020204" pitchFamily="34" charset="0"/>
              </a:rPr>
              <a:t> Erosionsschutz					  19</a:t>
            </a:r>
          </a:p>
          <a:p>
            <a:pPr marL="0" indent="0">
              <a:buClr>
                <a:srgbClr val="FF0000"/>
              </a:buClr>
              <a:buFont typeface="Arial" panose="020B0604020202020204" pitchFamily="34" charset="0"/>
              <a:buNone/>
            </a:pPr>
            <a:r>
              <a:rPr lang="de-DE" altLang="de-DE" sz="2000" dirty="0" err="1">
                <a:solidFill>
                  <a:srgbClr val="000000"/>
                </a:solidFill>
                <a:latin typeface="Arial" panose="020B0604020202020204" pitchFamily="34" charset="0"/>
                <a:cs typeface="Arial" panose="020B0604020202020204" pitchFamily="34" charset="0"/>
              </a:rPr>
              <a:t>Sensodyne</a:t>
            </a:r>
            <a:r>
              <a:rPr lang="de-DE" altLang="de-DE" sz="2000" dirty="0">
                <a:solidFill>
                  <a:srgbClr val="000000"/>
                </a:solidFill>
                <a:latin typeface="Arial" panose="020B0604020202020204" pitchFamily="34" charset="0"/>
                <a:cs typeface="Arial" panose="020B0604020202020204" pitchFamily="34" charset="0"/>
              </a:rPr>
              <a:t> </a:t>
            </a:r>
            <a:r>
              <a:rPr lang="de-DE" altLang="de-DE" sz="2000" dirty="0" err="1">
                <a:solidFill>
                  <a:srgbClr val="000000"/>
                </a:solidFill>
                <a:latin typeface="Arial" panose="020B0604020202020204" pitchFamily="34" charset="0"/>
                <a:cs typeface="Arial" panose="020B0604020202020204" pitchFamily="34" charset="0"/>
              </a:rPr>
              <a:t>ProSchmelz</a:t>
            </a:r>
            <a:r>
              <a:rPr lang="de-DE" altLang="de-DE" sz="2000" dirty="0">
                <a:solidFill>
                  <a:srgbClr val="000000"/>
                </a:solidFill>
                <a:latin typeface="Arial" panose="020B0604020202020204" pitchFamily="34" charset="0"/>
                <a:cs typeface="Arial" panose="020B0604020202020204" pitchFamily="34" charset="0"/>
              </a:rPr>
              <a:t> 					  19</a:t>
            </a:r>
          </a:p>
          <a:p>
            <a:pPr marL="0" indent="0">
              <a:buClr>
                <a:srgbClr val="FF0000"/>
              </a:buClr>
              <a:buFont typeface="Arial" panose="020B0604020202020204" pitchFamily="34" charset="0"/>
              <a:buNone/>
            </a:pPr>
            <a:r>
              <a:rPr lang="de-DE" altLang="de-DE" sz="2000" dirty="0">
                <a:solidFill>
                  <a:srgbClr val="000000"/>
                </a:solidFill>
                <a:latin typeface="Arial" panose="020B0604020202020204" pitchFamily="34" charset="0"/>
                <a:cs typeface="Arial" panose="020B0604020202020204" pitchFamily="34" charset="0"/>
              </a:rPr>
              <a:t>Colgate </a:t>
            </a:r>
            <a:r>
              <a:rPr lang="de-DE" altLang="de-DE" sz="2000" dirty="0" err="1">
                <a:solidFill>
                  <a:srgbClr val="000000"/>
                </a:solidFill>
                <a:latin typeface="Arial" panose="020B0604020202020204" pitchFamily="34" charset="0"/>
                <a:cs typeface="Arial" panose="020B0604020202020204" pitchFamily="34" charset="0"/>
              </a:rPr>
              <a:t>Fresh</a:t>
            </a:r>
            <a:r>
              <a:rPr lang="de-DE" altLang="de-DE" sz="2000" dirty="0">
                <a:solidFill>
                  <a:srgbClr val="000000"/>
                </a:solidFill>
                <a:latin typeface="Arial" panose="020B0604020202020204" pitchFamily="34" charset="0"/>
                <a:cs typeface="Arial" panose="020B0604020202020204" pitchFamily="34" charset="0"/>
              </a:rPr>
              <a:t> Gel 						  33</a:t>
            </a:r>
          </a:p>
          <a:p>
            <a:pPr marL="0" indent="0">
              <a:buClr>
                <a:srgbClr val="FF0000"/>
              </a:buClr>
              <a:buFont typeface="Arial" panose="020B0604020202020204" pitchFamily="34" charset="0"/>
              <a:buNone/>
            </a:pPr>
            <a:r>
              <a:rPr lang="de-DE" altLang="de-DE" sz="2000" dirty="0" err="1">
                <a:solidFill>
                  <a:srgbClr val="000000"/>
                </a:solidFill>
                <a:latin typeface="Arial" panose="020B0604020202020204" pitchFamily="34" charset="0"/>
                <a:cs typeface="Arial" panose="020B0604020202020204" pitchFamily="34" charset="0"/>
              </a:rPr>
              <a:t>Elmex</a:t>
            </a:r>
            <a:r>
              <a:rPr lang="de-DE" altLang="de-DE" sz="2000" dirty="0">
                <a:solidFill>
                  <a:srgbClr val="000000"/>
                </a:solidFill>
                <a:latin typeface="Arial" panose="020B0604020202020204" pitchFamily="34" charset="0"/>
                <a:cs typeface="Arial" panose="020B0604020202020204" pitchFamily="34" charset="0"/>
              </a:rPr>
              <a:t> Sensitive Professional 				  38</a:t>
            </a:r>
          </a:p>
          <a:p>
            <a:pPr marL="0" indent="0">
              <a:buClr>
                <a:srgbClr val="FF0000"/>
              </a:buClr>
              <a:buFont typeface="Arial" panose="020B0604020202020204" pitchFamily="34" charset="0"/>
              <a:buNone/>
            </a:pPr>
            <a:r>
              <a:rPr lang="de-DE" altLang="de-DE" sz="2000" dirty="0" err="1">
                <a:solidFill>
                  <a:srgbClr val="000000"/>
                </a:solidFill>
                <a:latin typeface="Arial" panose="020B0604020202020204" pitchFamily="34" charset="0"/>
                <a:cs typeface="Arial" panose="020B0604020202020204" pitchFamily="34" charset="0"/>
              </a:rPr>
              <a:t>Elmex</a:t>
            </a:r>
            <a:r>
              <a:rPr lang="de-DE" altLang="de-DE" sz="2000" dirty="0">
                <a:solidFill>
                  <a:srgbClr val="000000"/>
                </a:solidFill>
                <a:latin typeface="Arial" panose="020B0604020202020204" pitchFamily="34" charset="0"/>
                <a:cs typeface="Arial" panose="020B0604020202020204" pitchFamily="34" charset="0"/>
              </a:rPr>
              <a:t> Kariesschutz 						  65</a:t>
            </a:r>
          </a:p>
          <a:p>
            <a:pPr marL="0" indent="0">
              <a:buClr>
                <a:srgbClr val="FF0000"/>
              </a:buClr>
              <a:buFont typeface="Arial" panose="020B0604020202020204" pitchFamily="34" charset="0"/>
              <a:buNone/>
            </a:pPr>
            <a:r>
              <a:rPr lang="de-DE" altLang="de-DE" sz="2000" dirty="0" err="1">
                <a:solidFill>
                  <a:srgbClr val="000000"/>
                </a:solidFill>
                <a:latin typeface="Arial" panose="020B0604020202020204" pitchFamily="34" charset="0"/>
                <a:cs typeface="Arial" panose="020B0604020202020204" pitchFamily="34" charset="0"/>
              </a:rPr>
              <a:t>Meridol</a:t>
            </a:r>
            <a:r>
              <a:rPr lang="de-DE" altLang="de-DE" sz="2000" dirty="0">
                <a:solidFill>
                  <a:srgbClr val="000000"/>
                </a:solidFill>
                <a:latin typeface="Arial" panose="020B0604020202020204" pitchFamily="34" charset="0"/>
                <a:cs typeface="Arial" panose="020B0604020202020204" pitchFamily="34" charset="0"/>
              </a:rPr>
              <a:t> 									  65</a:t>
            </a:r>
          </a:p>
          <a:p>
            <a:pPr marL="0" indent="0">
              <a:buClr>
                <a:srgbClr val="FF0000"/>
              </a:buClr>
              <a:buFont typeface="Arial" panose="020B0604020202020204" pitchFamily="34" charset="0"/>
              <a:buNone/>
            </a:pPr>
            <a:r>
              <a:rPr lang="de-DE" altLang="de-DE" sz="2000" dirty="0" err="1">
                <a:solidFill>
                  <a:srgbClr val="000000"/>
                </a:solidFill>
                <a:latin typeface="Arial" panose="020B0604020202020204" pitchFamily="34" charset="0"/>
                <a:cs typeface="Arial" panose="020B0604020202020204" pitchFamily="34" charset="0"/>
              </a:rPr>
              <a:t>Odol-dent</a:t>
            </a:r>
            <a:r>
              <a:rPr lang="de-DE" altLang="de-DE" sz="2000" dirty="0">
                <a:solidFill>
                  <a:srgbClr val="000000"/>
                </a:solidFill>
                <a:latin typeface="Arial" panose="020B0604020202020204" pitchFamily="34" charset="0"/>
                <a:cs typeface="Arial" panose="020B0604020202020204" pitchFamily="34" charset="0"/>
              </a:rPr>
              <a:t> 3 </a:t>
            </a:r>
            <a:r>
              <a:rPr lang="de-DE" altLang="de-DE" sz="2000" dirty="0" err="1">
                <a:solidFill>
                  <a:srgbClr val="000000"/>
                </a:solidFill>
                <a:latin typeface="Arial" panose="020B0604020202020204" pitchFamily="34" charset="0"/>
                <a:cs typeface="Arial" panose="020B0604020202020204" pitchFamily="34" charset="0"/>
              </a:rPr>
              <a:t>Samtweiss</a:t>
            </a:r>
            <a:r>
              <a:rPr lang="de-DE" altLang="de-DE" sz="2000" dirty="0">
                <a:solidFill>
                  <a:srgbClr val="000000"/>
                </a:solidFill>
                <a:latin typeface="Arial" panose="020B0604020202020204" pitchFamily="34" charset="0"/>
                <a:cs typeface="Arial" panose="020B0604020202020204" pitchFamily="34" charset="0"/>
              </a:rPr>
              <a:t> 					  88</a:t>
            </a:r>
          </a:p>
          <a:p>
            <a:pPr marL="0" indent="0">
              <a:buClr>
                <a:srgbClr val="FF0000"/>
              </a:buClr>
              <a:buFont typeface="Arial" panose="020B0604020202020204" pitchFamily="34" charset="0"/>
              <a:buNone/>
            </a:pPr>
            <a:r>
              <a:rPr lang="de-DE" altLang="de-DE" sz="2000" dirty="0">
                <a:solidFill>
                  <a:srgbClr val="000000"/>
                </a:solidFill>
                <a:latin typeface="Arial" panose="020B0604020202020204" pitchFamily="34" charset="0"/>
                <a:cs typeface="Arial" panose="020B0604020202020204" pitchFamily="34" charset="0"/>
              </a:rPr>
              <a:t>Signal Anti-Caries 						108</a:t>
            </a:r>
          </a:p>
          <a:p>
            <a:pPr marL="0" indent="0">
              <a:buClr>
                <a:srgbClr val="FF0000"/>
              </a:buClr>
              <a:buFont typeface="Arial" panose="020B0604020202020204" pitchFamily="34" charset="0"/>
              <a:buNone/>
            </a:pPr>
            <a:r>
              <a:rPr lang="de-DE" altLang="de-DE" sz="2000" dirty="0">
                <a:solidFill>
                  <a:srgbClr val="000000"/>
                </a:solidFill>
                <a:latin typeface="Arial" panose="020B0604020202020204" pitchFamily="34" charset="0"/>
                <a:cs typeface="Arial" panose="020B0604020202020204" pitchFamily="34" charset="0"/>
              </a:rPr>
              <a:t>Colgate Total 							121</a:t>
            </a:r>
          </a:p>
          <a:p>
            <a:pPr marL="0" indent="0">
              <a:buClr>
                <a:srgbClr val="FF0000"/>
              </a:buClr>
              <a:buFont typeface="Arial" panose="020B0604020202020204" pitchFamily="34" charset="0"/>
              <a:buNone/>
            </a:pPr>
            <a:endParaRPr lang="de-DE" altLang="de-DE" sz="2000" b="1" dirty="0">
              <a:solidFill>
                <a:srgbClr val="000000"/>
              </a:solidFill>
              <a:latin typeface="Arial" panose="020B0604020202020204" pitchFamily="34" charset="0"/>
              <a:cs typeface="Arial" panose="020B0604020202020204" pitchFamily="34" charset="0"/>
            </a:endParaRPr>
          </a:p>
          <a:p>
            <a:pPr marL="0" indent="0" algn="ctr">
              <a:buClr>
                <a:srgbClr val="FF0000"/>
              </a:buClr>
              <a:buFont typeface="Arial" panose="020B0604020202020204" pitchFamily="34" charset="0"/>
              <a:buNone/>
            </a:pPr>
            <a:endParaRPr lang="de-DE" altLang="de-DE" sz="2000" b="1" dirty="0">
              <a:solidFill>
                <a:srgbClr val="000000"/>
              </a:solidFill>
              <a:latin typeface="Arial" panose="020B0604020202020204" pitchFamily="34" charset="0"/>
              <a:cs typeface="Arial" panose="020B0604020202020204" pitchFamily="34" charset="0"/>
            </a:endParaRPr>
          </a:p>
          <a:p>
            <a:pPr marL="0" indent="0" algn="ctr">
              <a:buClr>
                <a:srgbClr val="FF0000"/>
              </a:buClr>
              <a:buFont typeface="Arial" panose="020B0604020202020204" pitchFamily="34" charset="0"/>
              <a:buNone/>
            </a:pPr>
            <a:endParaRPr lang="de-DE" altLang="de-DE" sz="2000" b="1" dirty="0">
              <a:solidFill>
                <a:srgbClr val="000000"/>
              </a:solidFill>
              <a:latin typeface="Arial" panose="020B0604020202020204" pitchFamily="34" charset="0"/>
              <a:cs typeface="Arial" panose="020B0604020202020204" pitchFamily="34" charset="0"/>
            </a:endParaRPr>
          </a:p>
          <a:p>
            <a:pPr marL="0" indent="0" algn="ctr">
              <a:buClr>
                <a:srgbClr val="FF0000"/>
              </a:buClr>
              <a:buFont typeface="Arial" panose="020B0604020202020204" pitchFamily="34" charset="0"/>
              <a:buNone/>
            </a:pPr>
            <a:endParaRPr lang="de-DE" altLang="de-DE" sz="2000" b="1" dirty="0">
              <a:solidFill>
                <a:srgbClr val="000000"/>
              </a:solidFill>
              <a:latin typeface="Arial" panose="020B0604020202020204" pitchFamily="34" charset="0"/>
              <a:cs typeface="Arial" panose="020B0604020202020204" pitchFamily="34" charset="0"/>
            </a:endParaRPr>
          </a:p>
          <a:p>
            <a:pPr marL="0" indent="0" algn="ctr">
              <a:buClr>
                <a:srgbClr val="FF0000"/>
              </a:buClr>
              <a:buFont typeface="Arial" panose="020B0604020202020204" pitchFamily="34" charset="0"/>
              <a:buNone/>
            </a:pPr>
            <a:endParaRPr lang="de-DE" altLang="de-DE" sz="2000" b="1" dirty="0">
              <a:solidFill>
                <a:srgbClr val="000000"/>
              </a:solidFill>
              <a:latin typeface="Arial" panose="020B0604020202020204" pitchFamily="34" charset="0"/>
              <a:cs typeface="Arial" panose="020B0604020202020204" pitchFamily="34" charset="0"/>
            </a:endParaRPr>
          </a:p>
          <a:p>
            <a:pPr marL="0" indent="0" algn="ctr">
              <a:buClr>
                <a:srgbClr val="FF0000"/>
              </a:buClr>
              <a:buFont typeface="Arial" panose="020B0604020202020204" pitchFamily="34" charset="0"/>
              <a:buNone/>
            </a:pPr>
            <a:endParaRPr lang="de-DE" altLang="de-DE" sz="2000" b="1" dirty="0">
              <a:solidFill>
                <a:srgbClr val="000000"/>
              </a:solidFill>
              <a:latin typeface="Arial" panose="020B0604020202020204" pitchFamily="34" charset="0"/>
              <a:cs typeface="Arial" panose="020B0604020202020204" pitchFamily="34" charset="0"/>
            </a:endParaRPr>
          </a:p>
          <a:p>
            <a:pPr marL="0" indent="0" algn="ctr">
              <a:buClr>
                <a:srgbClr val="FF0000"/>
              </a:buClr>
              <a:buFont typeface="Arial" panose="020B0604020202020204" pitchFamily="34" charset="0"/>
              <a:buNone/>
            </a:pPr>
            <a:endParaRPr lang="de-DE" altLang="de-DE" sz="2000" b="1" dirty="0">
              <a:solidFill>
                <a:srgbClr val="000000"/>
              </a:solidFill>
              <a:latin typeface="Arial" panose="020B0604020202020204" pitchFamily="34" charset="0"/>
              <a:cs typeface="Arial" panose="020B0604020202020204" pitchFamily="34" charset="0"/>
            </a:endParaRPr>
          </a:p>
          <a:p>
            <a:pPr marL="0" indent="0" algn="ctr">
              <a:buClr>
                <a:srgbClr val="FF0000"/>
              </a:buClr>
              <a:buFont typeface="Arial" panose="020B0604020202020204" pitchFamily="34" charset="0"/>
              <a:buNone/>
            </a:pPr>
            <a:endParaRPr lang="de-DE" altLang="de-DE" sz="20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4819944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Zahnpasta</a:t>
            </a:r>
          </a:p>
        </p:txBody>
      </p:sp>
      <p:sp>
        <p:nvSpPr>
          <p:cNvPr id="3" name="Inhaltsplatzhalter 2"/>
          <p:cNvSpPr>
            <a:spLocks noGrp="1"/>
          </p:cNvSpPr>
          <p:nvPr>
            <p:ph idx="1"/>
          </p:nvPr>
        </p:nvSpPr>
        <p:spPr>
          <a:xfrm>
            <a:off x="850899" y="2099733"/>
            <a:ext cx="7908089" cy="4026430"/>
          </a:xfrm>
        </p:spPr>
        <p:txBody>
          <a:bodyPr>
            <a:normAutofit lnSpcReduction="10000"/>
          </a:bodyPr>
          <a:lstStyle/>
          <a:p>
            <a:r>
              <a:rPr lang="de-DE" dirty="0"/>
              <a:t>Empfehlungen zum Schutz vor Karies:</a:t>
            </a:r>
          </a:p>
          <a:p>
            <a:endParaRPr lang="de-DE" sz="900" dirty="0"/>
          </a:p>
          <a:p>
            <a:pPr lvl="1"/>
            <a:r>
              <a:rPr lang="de-DE" dirty="0"/>
              <a:t>regelmäßige Anwendung von fluoridhaltigen Zahnpasten</a:t>
            </a:r>
          </a:p>
          <a:p>
            <a:pPr lvl="2"/>
            <a:r>
              <a:rPr lang="de-DE" dirty="0"/>
              <a:t>Zu den </a:t>
            </a:r>
            <a:r>
              <a:rPr lang="de-DE" dirty="0" err="1"/>
              <a:t>Kariostatika</a:t>
            </a:r>
            <a:r>
              <a:rPr lang="de-DE" dirty="0"/>
              <a:t> zählen die Fluoride in ihren verschiedenen Verbindungen. </a:t>
            </a:r>
          </a:p>
          <a:p>
            <a:pPr lvl="2"/>
            <a:r>
              <a:rPr lang="de-DE" dirty="0"/>
              <a:t>Die häufigste Verbindung ist Natriumfluorid (</a:t>
            </a:r>
            <a:r>
              <a:rPr lang="de-DE" dirty="0" err="1"/>
              <a:t>NaF</a:t>
            </a:r>
            <a:r>
              <a:rPr lang="de-DE" dirty="0"/>
              <a:t>). </a:t>
            </a:r>
          </a:p>
          <a:p>
            <a:pPr lvl="2"/>
            <a:r>
              <a:rPr lang="de-DE" dirty="0"/>
              <a:t>Andere Beispiele für Fluoridverbindungen sind Zinnfluorid (SnF2), </a:t>
            </a:r>
            <a:r>
              <a:rPr lang="de-DE" dirty="0" err="1"/>
              <a:t>Natriummonofluorophosphat</a:t>
            </a:r>
            <a:r>
              <a:rPr lang="de-DE" dirty="0"/>
              <a:t> (Na2PO3F) und </a:t>
            </a:r>
            <a:r>
              <a:rPr lang="de-DE" dirty="0" err="1"/>
              <a:t>Aminfluoride</a:t>
            </a:r>
            <a:r>
              <a:rPr lang="de-DE" dirty="0"/>
              <a:t> (</a:t>
            </a:r>
            <a:r>
              <a:rPr lang="de-DE" dirty="0" err="1"/>
              <a:t>AmF</a:t>
            </a:r>
            <a:r>
              <a:rPr lang="de-DE" dirty="0"/>
              <a:t>), z.B. </a:t>
            </a:r>
            <a:r>
              <a:rPr lang="de-DE" dirty="0" err="1"/>
              <a:t>Olaflur</a:t>
            </a:r>
            <a:r>
              <a:rPr lang="de-DE" dirty="0"/>
              <a:t> </a:t>
            </a:r>
          </a:p>
          <a:p>
            <a:endParaRPr lang="de-DE" dirty="0"/>
          </a:p>
        </p:txBody>
      </p:sp>
    </p:spTree>
    <p:extLst>
      <p:ext uri="{BB962C8B-B14F-4D97-AF65-F5344CB8AC3E}">
        <p14:creationId xmlns:p14="http://schemas.microsoft.com/office/powerpoint/2010/main" val="152967544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Zahnpasta: Fluoride</a:t>
            </a:r>
          </a:p>
        </p:txBody>
      </p:sp>
      <p:pic>
        <p:nvPicPr>
          <p:cNvPr id="4" name="Bild 5"/>
          <p:cNvPicPr>
            <a:picLocks noChangeAspect="1"/>
          </p:cNvPicPr>
          <p:nvPr/>
        </p:nvPicPr>
        <p:blipFill>
          <a:blip r:embed="rId2"/>
          <a:stretch>
            <a:fillRect/>
          </a:stretch>
        </p:blipFill>
        <p:spPr>
          <a:xfrm>
            <a:off x="1167396" y="1963213"/>
            <a:ext cx="6975575" cy="3765104"/>
          </a:xfrm>
          <a:prstGeom prst="rect">
            <a:avLst/>
          </a:prstGeom>
          <a:ln>
            <a:solidFill>
              <a:srgbClr val="4F81BD"/>
            </a:solidFill>
          </a:ln>
        </p:spPr>
      </p:pic>
      <p:sp>
        <p:nvSpPr>
          <p:cNvPr id="3" name="Rechteck 2"/>
          <p:cNvSpPr/>
          <p:nvPr/>
        </p:nvSpPr>
        <p:spPr>
          <a:xfrm>
            <a:off x="1167394" y="1963213"/>
            <a:ext cx="6975575" cy="3765104"/>
          </a:xfrm>
          <a:prstGeom prst="rect">
            <a:avLst/>
          </a:prstGeom>
          <a:noFill/>
          <a:ln w="152400" cmpd="sng">
            <a:solidFill>
              <a:schemeClr val="bg1"/>
            </a:solidFill>
          </a:ln>
          <a:effectLst>
            <a:outerShdw sx="1000" sy="1000" rotWithShape="0">
              <a:srgbClr val="000000"/>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5" name="Rechteck 4"/>
          <p:cNvSpPr/>
          <p:nvPr/>
        </p:nvSpPr>
        <p:spPr>
          <a:xfrm>
            <a:off x="4437246" y="5728317"/>
            <a:ext cx="471638" cy="479978"/>
          </a:xfrm>
          <a:prstGeom prst="rect">
            <a:avLst/>
          </a:prstGeom>
          <a:solidFill>
            <a:schemeClr val="bg1"/>
          </a:solidFill>
          <a:ln>
            <a:noFill/>
          </a:ln>
          <a:effectLst>
            <a:outerShdw sx="1000" sy="1000" rotWithShape="0">
              <a:schemeClr val="bg1"/>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71895803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Zahnpasta: Sensitive-Produkte</a:t>
            </a:r>
          </a:p>
        </p:txBody>
      </p:sp>
      <p:sp>
        <p:nvSpPr>
          <p:cNvPr id="3" name="Inhaltsplatzhalter 2"/>
          <p:cNvSpPr>
            <a:spLocks noGrp="1"/>
          </p:cNvSpPr>
          <p:nvPr>
            <p:ph idx="1"/>
          </p:nvPr>
        </p:nvSpPr>
        <p:spPr>
          <a:xfrm>
            <a:off x="850900" y="2099733"/>
            <a:ext cx="7835900" cy="4098936"/>
          </a:xfrm>
        </p:spPr>
        <p:txBody>
          <a:bodyPr>
            <a:normAutofit fontScale="85000" lnSpcReduction="10000"/>
          </a:bodyPr>
          <a:lstStyle/>
          <a:p>
            <a:r>
              <a:rPr lang="de-DE" dirty="0"/>
              <a:t>Zum Schutz von empfindlichen Zähnen / Zahnhälsen finden sogenannte „Sensitiv-Produkte“ Verwendung.</a:t>
            </a:r>
          </a:p>
          <a:p>
            <a:endParaRPr lang="de-DE" sz="900" dirty="0"/>
          </a:p>
          <a:p>
            <a:r>
              <a:rPr lang="de-DE" dirty="0"/>
              <a:t>Es werden verschiedene Zusätze wie Strontium-Verbindungen (</a:t>
            </a:r>
            <a:r>
              <a:rPr lang="de-DE" dirty="0" err="1"/>
              <a:t>Strontiumchlorid</a:t>
            </a:r>
            <a:r>
              <a:rPr lang="de-DE" dirty="0"/>
              <a:t>), Kaliumverbindungen (Kaliumnitrat, Kalium-chlorid), </a:t>
            </a:r>
            <a:r>
              <a:rPr lang="de-DE" dirty="0" err="1"/>
              <a:t>Hydroxylapatit</a:t>
            </a:r>
            <a:r>
              <a:rPr lang="de-DE" dirty="0"/>
              <a:t> oder die neu entwickelte Substanz   „</a:t>
            </a:r>
            <a:r>
              <a:rPr lang="de-DE" dirty="0" err="1"/>
              <a:t>Nanit</a:t>
            </a:r>
            <a:r>
              <a:rPr lang="de-DE" dirty="0"/>
              <a:t> </a:t>
            </a:r>
            <a:r>
              <a:rPr lang="de-DE" dirty="0" err="1"/>
              <a:t>active</a:t>
            </a:r>
            <a:r>
              <a:rPr lang="de-DE" dirty="0"/>
              <a:t>“ beigefügt. </a:t>
            </a:r>
          </a:p>
          <a:p>
            <a:endParaRPr lang="de-DE" sz="1000" dirty="0"/>
          </a:p>
          <a:p>
            <a:r>
              <a:rPr lang="de-DE" dirty="0"/>
              <a:t>Die Wirksamkeit dieser Substanzen beruht in erster Linie auf ihrer Fähigkeit, eröffnete </a:t>
            </a:r>
            <a:r>
              <a:rPr lang="de-DE" dirty="0" err="1"/>
              <a:t>Dentintubuli</a:t>
            </a:r>
            <a:r>
              <a:rPr lang="de-DE" dirty="0"/>
              <a:t> durch mineralische Ablagerungen zu verschließen. Damit wird die Schmerzschwelle der Zähne auf chemische und thermische Reize erniedrigt.</a:t>
            </a:r>
          </a:p>
          <a:p>
            <a:endParaRPr lang="de-DE" sz="1000" dirty="0"/>
          </a:p>
          <a:p>
            <a:r>
              <a:rPr lang="de-DE" dirty="0"/>
              <a:t>Zahnpasten mit desensibilisierenden Substanzen sollen die Reizleitung entlang der </a:t>
            </a:r>
            <a:r>
              <a:rPr lang="de-DE" dirty="0" err="1"/>
              <a:t>Odontoblasten</a:t>
            </a:r>
            <a:r>
              <a:rPr lang="de-DE" dirty="0"/>
              <a:t> unterbinden. </a:t>
            </a:r>
          </a:p>
        </p:txBody>
      </p:sp>
    </p:spTree>
    <p:extLst>
      <p:ext uri="{BB962C8B-B14F-4D97-AF65-F5344CB8AC3E}">
        <p14:creationId xmlns:p14="http://schemas.microsoft.com/office/powerpoint/2010/main" val="283950510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Zahnpasta: Erosionen</a:t>
            </a:r>
          </a:p>
        </p:txBody>
      </p:sp>
      <p:sp>
        <p:nvSpPr>
          <p:cNvPr id="3" name="Inhaltsplatzhalter 2"/>
          <p:cNvSpPr>
            <a:spLocks noGrp="1"/>
          </p:cNvSpPr>
          <p:nvPr>
            <p:ph idx="1"/>
          </p:nvPr>
        </p:nvSpPr>
        <p:spPr/>
        <p:txBody>
          <a:bodyPr>
            <a:normAutofit fontScale="77500" lnSpcReduction="20000"/>
          </a:bodyPr>
          <a:lstStyle/>
          <a:p>
            <a:r>
              <a:rPr lang="de-DE" dirty="0"/>
              <a:t>Was gilt zum Schutz von Erosionen? </a:t>
            </a:r>
          </a:p>
          <a:p>
            <a:endParaRPr lang="de-DE" dirty="0"/>
          </a:p>
          <a:p>
            <a:r>
              <a:rPr lang="de-DE" dirty="0"/>
              <a:t>Regelmäßige Anwendung zinn- und fluoridhaltiger Zahnpasten sowie Spüllösungen (unverdünnt). </a:t>
            </a:r>
          </a:p>
          <a:p>
            <a:endParaRPr lang="de-DE" sz="1000" dirty="0"/>
          </a:p>
          <a:p>
            <a:r>
              <a:rPr lang="de-DE" dirty="0"/>
              <a:t>Wartezeiten vor dem Zähneputzen sind nicht von Nutzen.   (Literatur: </a:t>
            </a:r>
            <a:r>
              <a:rPr lang="de-DE" dirty="0" err="1"/>
              <a:t>Lussi</a:t>
            </a:r>
            <a:r>
              <a:rPr lang="de-DE" dirty="0"/>
              <a:t> A, Jaeggi T – Dentale Erosionen)</a:t>
            </a:r>
          </a:p>
          <a:p>
            <a:endParaRPr lang="de-DE" sz="1000" dirty="0"/>
          </a:p>
          <a:p>
            <a:r>
              <a:rPr lang="de-DE" dirty="0"/>
              <a:t>Zum Schutz vor Traumatisierung wird im Allgemeinen vor sehr harten und </a:t>
            </a:r>
            <a:r>
              <a:rPr lang="de-DE" dirty="0" err="1"/>
              <a:t>abrasiven</a:t>
            </a:r>
            <a:r>
              <a:rPr lang="de-DE" dirty="0"/>
              <a:t> Produktsorten gewarnt.                      Allerdings können auch weiche Zahnbürsten in Verbindung mit Zahnpasten ein erhöhtes Risiko für das Auftreten </a:t>
            </a:r>
            <a:r>
              <a:rPr lang="de-DE" dirty="0" err="1"/>
              <a:t>abrasiver</a:t>
            </a:r>
            <a:r>
              <a:rPr lang="de-DE" dirty="0"/>
              <a:t> beziehungsweise </a:t>
            </a:r>
            <a:r>
              <a:rPr lang="de-DE" dirty="0" err="1"/>
              <a:t>abrasiv-erosiver</a:t>
            </a:r>
            <a:r>
              <a:rPr lang="de-DE" dirty="0"/>
              <a:t> Langzeiteffekte darstellen. </a:t>
            </a:r>
          </a:p>
          <a:p>
            <a:endParaRPr lang="de-DE" sz="1100" dirty="0"/>
          </a:p>
          <a:p>
            <a:r>
              <a:rPr lang="de-DE" dirty="0"/>
              <a:t>Während gesunder Zahnschmelz als widerstandsfähig gegenüber einer </a:t>
            </a:r>
            <a:r>
              <a:rPr lang="de-DE" dirty="0" err="1"/>
              <a:t>Bürsteinwirkung</a:t>
            </a:r>
            <a:r>
              <a:rPr lang="de-DE" dirty="0"/>
              <a:t> gilt, sind </a:t>
            </a:r>
            <a:r>
              <a:rPr lang="de-DE" dirty="0" err="1"/>
              <a:t>erosiv</a:t>
            </a:r>
            <a:r>
              <a:rPr lang="de-DE" dirty="0"/>
              <a:t> angegriffener Schmelz und Dentin in dieser Hinsicht deutlich mehr gefährdet.</a:t>
            </a:r>
          </a:p>
        </p:txBody>
      </p:sp>
    </p:spTree>
    <p:extLst>
      <p:ext uri="{BB962C8B-B14F-4D97-AF65-F5344CB8AC3E}">
        <p14:creationId xmlns:p14="http://schemas.microsoft.com/office/powerpoint/2010/main" val="68151024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Fluoride</a:t>
            </a:r>
          </a:p>
        </p:txBody>
      </p:sp>
      <p:sp>
        <p:nvSpPr>
          <p:cNvPr id="3" name="Inhaltsplatzhalter 2"/>
          <p:cNvSpPr>
            <a:spLocks noGrp="1"/>
          </p:cNvSpPr>
          <p:nvPr>
            <p:ph idx="1"/>
          </p:nvPr>
        </p:nvSpPr>
        <p:spPr/>
        <p:txBody>
          <a:bodyPr/>
          <a:lstStyle/>
          <a:p>
            <a:r>
              <a:rPr lang="de-DE" dirty="0"/>
              <a:t>Fluoride sind die Salze der Fluorwasserstoffsäure (HF), die auch als Flusssäure bekannt ist.</a:t>
            </a:r>
          </a:p>
          <a:p>
            <a:endParaRPr lang="de-DE" sz="800" dirty="0"/>
          </a:p>
          <a:p>
            <a:r>
              <a:rPr lang="de-DE" dirty="0"/>
              <a:t>Wirkungen der Fluoride auf die Zahnhartsubstanz:</a:t>
            </a:r>
          </a:p>
          <a:p>
            <a:endParaRPr lang="de-DE" sz="800" dirty="0"/>
          </a:p>
          <a:p>
            <a:pPr lvl="1"/>
            <a:r>
              <a:rPr lang="de-DE" dirty="0"/>
              <a:t>Hemmung der Demineralisation</a:t>
            </a:r>
          </a:p>
          <a:p>
            <a:pPr lvl="1"/>
            <a:r>
              <a:rPr lang="de-DE" dirty="0"/>
              <a:t>Förderung der </a:t>
            </a:r>
            <a:r>
              <a:rPr lang="de-DE" dirty="0" err="1"/>
              <a:t>Remineralisation</a:t>
            </a:r>
            <a:endParaRPr lang="de-DE" dirty="0"/>
          </a:p>
          <a:p>
            <a:pPr lvl="1"/>
            <a:r>
              <a:rPr lang="de-DE" dirty="0"/>
              <a:t>Erhöhte Säureresistenz durch Bildung von Calciumfluorid (CaF</a:t>
            </a:r>
            <a:r>
              <a:rPr lang="de-DE" sz="2600" baseline="-26000" dirty="0"/>
              <a:t>2</a:t>
            </a:r>
            <a:r>
              <a:rPr lang="de-DE" dirty="0"/>
              <a:t>)</a:t>
            </a:r>
          </a:p>
          <a:p>
            <a:pPr lvl="1"/>
            <a:r>
              <a:rPr lang="de-DE" dirty="0"/>
              <a:t>Antimikrobielle Wirkung</a:t>
            </a:r>
          </a:p>
        </p:txBody>
      </p:sp>
    </p:spTree>
    <p:extLst>
      <p:ext uri="{BB962C8B-B14F-4D97-AF65-F5344CB8AC3E}">
        <p14:creationId xmlns:p14="http://schemas.microsoft.com/office/powerpoint/2010/main" val="280813450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Fluoride</a:t>
            </a:r>
          </a:p>
        </p:txBody>
      </p:sp>
      <p:sp>
        <p:nvSpPr>
          <p:cNvPr id="3" name="Inhaltsplatzhalter 2"/>
          <p:cNvSpPr>
            <a:spLocks noGrp="1"/>
          </p:cNvSpPr>
          <p:nvPr>
            <p:ph idx="1"/>
          </p:nvPr>
        </p:nvSpPr>
        <p:spPr/>
        <p:txBody>
          <a:bodyPr/>
          <a:lstStyle/>
          <a:p>
            <a:r>
              <a:rPr lang="de-DE" dirty="0"/>
              <a:t>Der Einsatz von Fluoriden wird mindestens  empfohlen bei: </a:t>
            </a:r>
          </a:p>
          <a:p>
            <a:endParaRPr lang="de-DE" sz="800" dirty="0"/>
          </a:p>
          <a:p>
            <a:pPr lvl="1"/>
            <a:r>
              <a:rPr lang="de-DE" dirty="0"/>
              <a:t>kariesaktiven Patienten</a:t>
            </a:r>
          </a:p>
          <a:p>
            <a:pPr lvl="1"/>
            <a:r>
              <a:rPr lang="de-DE" dirty="0"/>
              <a:t>Mundtrockenheit</a:t>
            </a:r>
          </a:p>
          <a:p>
            <a:pPr lvl="1"/>
            <a:r>
              <a:rPr lang="de-DE" dirty="0"/>
              <a:t>White Spot-Läsionen</a:t>
            </a:r>
          </a:p>
          <a:p>
            <a:pPr lvl="1"/>
            <a:r>
              <a:rPr lang="de-DE" dirty="0"/>
              <a:t>ÜZ-Problemen</a:t>
            </a:r>
          </a:p>
          <a:p>
            <a:pPr lvl="1"/>
            <a:r>
              <a:rPr lang="de-DE" dirty="0"/>
              <a:t>nach </a:t>
            </a:r>
            <a:r>
              <a:rPr lang="de-DE" dirty="0" err="1"/>
              <a:t>Bleaching</a:t>
            </a:r>
            <a:endParaRPr lang="de-DE" dirty="0"/>
          </a:p>
          <a:p>
            <a:pPr lvl="1"/>
            <a:r>
              <a:rPr lang="de-DE" dirty="0"/>
              <a:t>Erosionspatienten</a:t>
            </a:r>
          </a:p>
          <a:p>
            <a:endParaRPr lang="de-DE" dirty="0"/>
          </a:p>
        </p:txBody>
      </p:sp>
    </p:spTree>
    <p:extLst>
      <p:ext uri="{BB962C8B-B14F-4D97-AF65-F5344CB8AC3E}">
        <p14:creationId xmlns:p14="http://schemas.microsoft.com/office/powerpoint/2010/main" val="32505878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Fluoride – Applikation </a:t>
            </a:r>
          </a:p>
        </p:txBody>
      </p:sp>
      <p:sp>
        <p:nvSpPr>
          <p:cNvPr id="3" name="Inhaltsplatzhalter 2"/>
          <p:cNvSpPr>
            <a:spLocks noGrp="1"/>
          </p:cNvSpPr>
          <p:nvPr>
            <p:ph idx="1"/>
          </p:nvPr>
        </p:nvSpPr>
        <p:spPr/>
        <p:txBody>
          <a:bodyPr>
            <a:normAutofit fontScale="92500"/>
          </a:bodyPr>
          <a:lstStyle/>
          <a:p>
            <a:r>
              <a:rPr lang="de-DE" dirty="0"/>
              <a:t>Die Applikation von Fluoriden erfolgt:</a:t>
            </a:r>
          </a:p>
          <a:p>
            <a:endParaRPr lang="de-DE" sz="800" dirty="0"/>
          </a:p>
          <a:p>
            <a:pPr lvl="1"/>
            <a:r>
              <a:rPr lang="de-DE" dirty="0"/>
              <a:t>Systemisch </a:t>
            </a:r>
          </a:p>
          <a:p>
            <a:pPr lvl="2"/>
            <a:r>
              <a:rPr lang="de-DE" dirty="0"/>
              <a:t>Tabletten, Trinkwasser, Kochsalz ...</a:t>
            </a:r>
          </a:p>
          <a:p>
            <a:pPr lvl="2"/>
            <a:r>
              <a:rPr lang="de-DE" dirty="0"/>
              <a:t>wirkt Präeruptiv auf die Zahnentwicklung </a:t>
            </a:r>
          </a:p>
          <a:p>
            <a:pPr lvl="2"/>
            <a:r>
              <a:rPr lang="de-DE" dirty="0"/>
              <a:t>wirkt zusätzlich über den Speichel auf die Zähne </a:t>
            </a:r>
          </a:p>
          <a:p>
            <a:pPr lvl="2"/>
            <a:r>
              <a:rPr lang="de-DE" dirty="0"/>
              <a:t>Somit wirken z.B. Tabletten Systemisch und Lokal !</a:t>
            </a:r>
          </a:p>
          <a:p>
            <a:pPr lvl="2"/>
            <a:endParaRPr lang="de-DE" sz="900" dirty="0"/>
          </a:p>
          <a:p>
            <a:pPr lvl="1"/>
            <a:r>
              <a:rPr lang="de-DE" dirty="0"/>
              <a:t>Lokal </a:t>
            </a:r>
          </a:p>
          <a:p>
            <a:pPr lvl="2"/>
            <a:r>
              <a:rPr lang="de-DE" dirty="0"/>
              <a:t>Lacke / Gele, Zahnpasta, Mundspüllösung...</a:t>
            </a:r>
          </a:p>
          <a:p>
            <a:pPr lvl="2"/>
            <a:r>
              <a:rPr lang="de-DE" dirty="0"/>
              <a:t>wirkt direkt auf den Zahnschmelz</a:t>
            </a:r>
          </a:p>
          <a:p>
            <a:pPr marL="0" indent="0">
              <a:buNone/>
            </a:pPr>
            <a:endParaRPr lang="de-DE" dirty="0"/>
          </a:p>
        </p:txBody>
      </p:sp>
    </p:spTree>
    <p:extLst>
      <p:ext uri="{BB962C8B-B14F-4D97-AF65-F5344CB8AC3E}">
        <p14:creationId xmlns:p14="http://schemas.microsoft.com/office/powerpoint/2010/main" val="10664455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68172B99-5A20-4357-972F-60F72B89F090}"/>
              </a:ext>
            </a:extLst>
          </p:cNvPr>
          <p:cNvSpPr>
            <a:spLocks noGrp="1"/>
          </p:cNvSpPr>
          <p:nvPr>
            <p:ph type="title"/>
          </p:nvPr>
        </p:nvSpPr>
        <p:spPr/>
        <p:txBody>
          <a:bodyPr/>
          <a:lstStyle/>
          <a:p>
            <a:r>
              <a:rPr lang="de-DE" dirty="0"/>
              <a:t>Fluoridempfehlungen im Milchgebiss</a:t>
            </a:r>
          </a:p>
        </p:txBody>
      </p:sp>
      <p:sp>
        <p:nvSpPr>
          <p:cNvPr id="3" name="Inhaltsplatzhalter 2"/>
          <p:cNvSpPr>
            <a:spLocks noGrp="1"/>
          </p:cNvSpPr>
          <p:nvPr>
            <p:ph idx="1"/>
          </p:nvPr>
        </p:nvSpPr>
        <p:spPr/>
        <p:txBody>
          <a:bodyPr>
            <a:normAutofit fontScale="55000" lnSpcReduction="20000"/>
          </a:bodyPr>
          <a:lstStyle/>
          <a:p>
            <a:pPr marL="0" indent="0">
              <a:buNone/>
            </a:pPr>
            <a:r>
              <a:rPr lang="de-DE" sz="2900" dirty="0"/>
              <a:t>Kariesprävention mit Fluorid im Säuglings- und frühen Kindesalter </a:t>
            </a:r>
          </a:p>
          <a:p>
            <a:pPr marL="0" indent="0">
              <a:buNone/>
            </a:pPr>
            <a:r>
              <a:rPr lang="de-DE" sz="2900" dirty="0"/>
              <a:t>(Empfehlungen nach: Bundeszentrum für Ernährung, </a:t>
            </a:r>
            <a:r>
              <a:rPr lang="de-DE" sz="2900" dirty="0" err="1"/>
              <a:t>BFzE</a:t>
            </a:r>
            <a:r>
              <a:rPr lang="de-DE" sz="2900" dirty="0"/>
              <a:t>):</a:t>
            </a:r>
          </a:p>
          <a:p>
            <a:endParaRPr lang="de-DE" sz="1500" dirty="0"/>
          </a:p>
          <a:p>
            <a:r>
              <a:rPr lang="de-DE" dirty="0"/>
              <a:t>Geburt bis zum ersten Zahn:</a:t>
            </a:r>
          </a:p>
          <a:p>
            <a:pPr lvl="1"/>
            <a:r>
              <a:rPr lang="de-DE" dirty="0"/>
              <a:t>Täglich 1 Tablette mit </a:t>
            </a:r>
            <a:r>
              <a:rPr lang="de-DE" b="1" dirty="0"/>
              <a:t>Fluorid</a:t>
            </a:r>
            <a:r>
              <a:rPr lang="de-DE" dirty="0"/>
              <a:t> und </a:t>
            </a:r>
            <a:r>
              <a:rPr lang="de-DE" b="1" dirty="0"/>
              <a:t>Vitamin D</a:t>
            </a:r>
          </a:p>
          <a:p>
            <a:pPr marL="457200" lvl="1" indent="0">
              <a:buNone/>
            </a:pPr>
            <a:endParaRPr lang="de-DE" sz="1500" dirty="0"/>
          </a:p>
          <a:p>
            <a:r>
              <a:rPr lang="de-DE" dirty="0"/>
              <a:t>Ab Zahndurchbruch bis 12 Monate</a:t>
            </a:r>
          </a:p>
          <a:p>
            <a:pPr lvl="1"/>
            <a:r>
              <a:rPr lang="de-DE" dirty="0"/>
              <a:t>Bis zu 2 mal täglich Zähne putzen</a:t>
            </a:r>
          </a:p>
          <a:p>
            <a:pPr lvl="1"/>
            <a:r>
              <a:rPr lang="de-DE" u="sng" dirty="0"/>
              <a:t>Entweder</a:t>
            </a:r>
            <a:r>
              <a:rPr lang="de-DE" dirty="0"/>
              <a:t> mit (oder ohne) Zahnpasta </a:t>
            </a:r>
            <a:r>
              <a:rPr lang="de-DE" b="1" dirty="0"/>
              <a:t>ohne</a:t>
            </a:r>
            <a:r>
              <a:rPr lang="de-DE" dirty="0"/>
              <a:t> Fluorid und 1 mal täglich 1 Tablette mit Fluorid und Vitamin D</a:t>
            </a:r>
          </a:p>
          <a:p>
            <a:pPr lvl="1"/>
            <a:r>
              <a:rPr lang="de-DE" u="sng" dirty="0"/>
              <a:t>Oder</a:t>
            </a:r>
            <a:r>
              <a:rPr lang="de-DE" dirty="0"/>
              <a:t> mit fluoridhaltiger Zahnpasta (1.000 ppm) in </a:t>
            </a:r>
            <a:r>
              <a:rPr lang="de-DE" b="1" dirty="0"/>
              <a:t>Reiskorngröße</a:t>
            </a:r>
            <a:r>
              <a:rPr lang="de-DE" dirty="0"/>
              <a:t> und 1 mal täglich 1 Tablette mit Vitamin D</a:t>
            </a:r>
          </a:p>
          <a:p>
            <a:pPr lvl="1"/>
            <a:endParaRPr lang="de-DE" sz="1500" dirty="0"/>
          </a:p>
          <a:p>
            <a:r>
              <a:rPr lang="de-DE" dirty="0"/>
              <a:t>Ab 12 bis unter 24 Monate</a:t>
            </a:r>
          </a:p>
          <a:p>
            <a:pPr lvl="1"/>
            <a:r>
              <a:rPr lang="de-DE" dirty="0"/>
              <a:t>2 mal täglich Zähne putzen mit fluoridhaltiger Zahnpasta (1.000 ppm) in Reiskorngröße</a:t>
            </a:r>
          </a:p>
          <a:p>
            <a:pPr lvl="1"/>
            <a:r>
              <a:rPr lang="de-DE" dirty="0"/>
              <a:t> Eltern dosieren und putzen die Zähne</a:t>
            </a:r>
          </a:p>
          <a:p>
            <a:pPr lvl="1"/>
            <a:endParaRPr lang="de-DE" sz="1500" dirty="0"/>
          </a:p>
          <a:p>
            <a:r>
              <a:rPr lang="de-DE" dirty="0"/>
              <a:t>2 bis 6 Jahre</a:t>
            </a:r>
          </a:p>
          <a:p>
            <a:pPr lvl="1"/>
            <a:r>
              <a:rPr lang="de-DE" dirty="0"/>
              <a:t>2 bis 3 mal täglich Zähne putzen mit fluoridhaltiger Zahnpasta (1.000 ppm) in </a:t>
            </a:r>
            <a:r>
              <a:rPr lang="de-DE" b="1" dirty="0"/>
              <a:t>Erbsengröße</a:t>
            </a:r>
          </a:p>
          <a:p>
            <a:pPr lvl="1"/>
            <a:r>
              <a:rPr lang="de-DE" dirty="0"/>
              <a:t> Eltern und Kita dosieren, Kind lernt das Putzen, Eltern putzen die Zähne nach</a:t>
            </a:r>
          </a:p>
          <a:p>
            <a:pPr lvl="1"/>
            <a:endParaRPr lang="de-DE" dirty="0"/>
          </a:p>
        </p:txBody>
      </p:sp>
    </p:spTree>
    <p:extLst>
      <p:ext uri="{BB962C8B-B14F-4D97-AF65-F5344CB8AC3E}">
        <p14:creationId xmlns:p14="http://schemas.microsoft.com/office/powerpoint/2010/main" val="748744313"/>
      </p:ext>
    </p:extLst>
  </p:cSld>
  <p:clrMapOvr>
    <a:masterClrMapping/>
  </p:clrMapOvr>
  <mc:AlternateContent xmlns:mc="http://schemas.openxmlformats.org/markup-compatibility/2006" xmlns:p14="http://schemas.microsoft.com/office/powerpoint/2010/main">
    <mc:Choice Requires="p14">
      <p:transition spd="slow" p14:dur="2000" advTm="51335"/>
    </mc:Choice>
    <mc:Fallback xmlns="">
      <p:transition spd="slow" advTm="51335"/>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dirty="0"/>
              <a:t>Fluoridempfehlung im Wechselgebiss</a:t>
            </a:r>
          </a:p>
        </p:txBody>
      </p:sp>
      <p:sp>
        <p:nvSpPr>
          <p:cNvPr id="2" name="Inhaltsplatzhalter 1"/>
          <p:cNvSpPr>
            <a:spLocks noGrp="1"/>
          </p:cNvSpPr>
          <p:nvPr>
            <p:ph idx="1"/>
          </p:nvPr>
        </p:nvSpPr>
        <p:spPr/>
        <p:txBody>
          <a:bodyPr>
            <a:normAutofit fontScale="77500" lnSpcReduction="20000"/>
          </a:bodyPr>
          <a:lstStyle/>
          <a:p>
            <a:pPr marL="0" indent="0">
              <a:buNone/>
            </a:pPr>
            <a:r>
              <a:rPr lang="de-DE" dirty="0"/>
              <a:t>Empfehlungen des Deutschen Arbeitskreises für Zahnheilkunde (DAZ) zur Kariesprophylaxe mit Fluoriden im Wechselgebiss:</a:t>
            </a:r>
          </a:p>
          <a:p>
            <a:endParaRPr lang="de-DE" sz="1200" dirty="0"/>
          </a:p>
          <a:p>
            <a:r>
              <a:rPr lang="de-DE" dirty="0"/>
              <a:t>3 bis 3 mal täglich Junior- oder Erwachsenenzahnpasta</a:t>
            </a:r>
          </a:p>
          <a:p>
            <a:r>
              <a:rPr lang="de-DE" dirty="0"/>
              <a:t>Zusätzlich fluoridiertes Speisesalz</a:t>
            </a:r>
          </a:p>
          <a:p>
            <a:pPr lvl="1"/>
            <a:r>
              <a:rPr lang="de-DE" dirty="0"/>
              <a:t>Als Jodsalz mit Fluorid oder</a:t>
            </a:r>
          </a:p>
          <a:p>
            <a:pPr lvl="1"/>
            <a:r>
              <a:rPr lang="de-DE" dirty="0"/>
              <a:t>Zusätzlich mit Folsäure</a:t>
            </a:r>
          </a:p>
          <a:p>
            <a:pPr lvl="1"/>
            <a:endParaRPr lang="de-DE" sz="1700" dirty="0"/>
          </a:p>
          <a:p>
            <a:r>
              <a:rPr lang="de-DE" dirty="0"/>
              <a:t>Die </a:t>
            </a:r>
            <a:r>
              <a:rPr lang="de-DE" b="1" dirty="0"/>
              <a:t>Informationsstelle für Kariesprophylaxe</a:t>
            </a:r>
            <a:r>
              <a:rPr lang="de-DE" dirty="0"/>
              <a:t> wurde 1991 auf Initiative des Deutschen Arbeitskreises für Zahnheilkunde (DAZ) gegründet. Anlass war, dass fluoridiertes Speisesalz ab diesem Zeitpunkt auch in Deutschland vertrieben werden durfte. Damit bot sich Verbrauchern eine weitere Möglichkeit für eine wirkungsvolle Kariesvorbeugung. Um diese einer breiten Öffentlichkeit bekannt zu machen, wurde vom DAZ die Informationsstelle für Karies-prophylaxe eingerichtet.</a:t>
            </a:r>
          </a:p>
          <a:p>
            <a:endParaRPr lang="de-DE" dirty="0"/>
          </a:p>
          <a:p>
            <a:endParaRPr lang="de-DE" dirty="0"/>
          </a:p>
        </p:txBody>
      </p:sp>
    </p:spTree>
    <p:custDataLst>
      <p:tags r:id="rId1"/>
    </p:custDataLst>
    <p:extLst>
      <p:ext uri="{BB962C8B-B14F-4D97-AF65-F5344CB8AC3E}">
        <p14:creationId xmlns:p14="http://schemas.microsoft.com/office/powerpoint/2010/main" val="2029841945"/>
      </p:ext>
    </p:extLst>
  </p:cSld>
  <p:clrMapOvr>
    <a:masterClrMapping/>
  </p:clrMapOvr>
  <mc:AlternateContent xmlns:mc="http://schemas.openxmlformats.org/markup-compatibility/2006" xmlns:p14="http://schemas.microsoft.com/office/powerpoint/2010/main">
    <mc:Choice Requires="p14">
      <p:transition spd="slow" p14:dur="2000" advTm="26785"/>
    </mc:Choice>
    <mc:Fallback xmlns="">
      <p:transition spd="slow" advTm="26785"/>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dirty="0"/>
              <a:t>Informationsstelle für Kariesprophylaxe</a:t>
            </a:r>
          </a:p>
        </p:txBody>
      </p:sp>
      <p:sp>
        <p:nvSpPr>
          <p:cNvPr id="2" name="Inhaltsplatzhalter 1"/>
          <p:cNvSpPr>
            <a:spLocks noGrp="1"/>
          </p:cNvSpPr>
          <p:nvPr>
            <p:ph idx="1"/>
          </p:nvPr>
        </p:nvSpPr>
        <p:spPr/>
        <p:txBody>
          <a:bodyPr>
            <a:normAutofit fontScale="85000" lnSpcReduction="10000"/>
          </a:bodyPr>
          <a:lstStyle/>
          <a:p>
            <a:r>
              <a:rPr lang="de-DE" dirty="0"/>
              <a:t>Fluorid ist natürlicherweise in Nahrungsmitteln wie Wasser, Tee oder Fisch enthalten</a:t>
            </a:r>
          </a:p>
          <a:p>
            <a:r>
              <a:rPr lang="de-DE" dirty="0"/>
              <a:t>Nur wenn Nahrung, Trinkwasser, fluoridiertes Speisesalz und Zahnpasta (bei Verschlucken) kombiniert werden, sollten keine Fluoridtabletten zusätzlich eingenommen werden. Denn nur dann kann es zu einer Überdosierung kommen. </a:t>
            </a:r>
          </a:p>
          <a:p>
            <a:r>
              <a:rPr lang="de-DE" dirty="0"/>
              <a:t>Diese kann im Alter der Zahnschmelzbildung (bis etwa 6 Jahre) zu einer Dentalfluorose mit Flecken auf den Zähnen führen. </a:t>
            </a:r>
          </a:p>
          <a:p>
            <a:r>
              <a:rPr lang="de-DE" dirty="0"/>
              <a:t>Nur bei extremer Überdosierung über mehrere Jahre besteht die Möglichkeit, dass Knochen brüchig werden.</a:t>
            </a:r>
          </a:p>
          <a:p>
            <a:r>
              <a:rPr lang="de-DE" dirty="0"/>
              <a:t>Eine angemessene Fluoridaufnahme für Kinder und Erwachsene pro Tag entspricht 0,05 mg/kg Körpergewicht (siehe nächste Folie).</a:t>
            </a:r>
          </a:p>
        </p:txBody>
      </p:sp>
    </p:spTree>
    <p:custDataLst>
      <p:tags r:id="rId1"/>
    </p:custDataLst>
    <p:extLst>
      <p:ext uri="{BB962C8B-B14F-4D97-AF65-F5344CB8AC3E}">
        <p14:creationId xmlns:p14="http://schemas.microsoft.com/office/powerpoint/2010/main" val="4102728350"/>
      </p:ext>
    </p:extLst>
  </p:cSld>
  <p:clrMapOvr>
    <a:masterClrMapping/>
  </p:clrMapOvr>
  <mc:AlternateContent xmlns:mc="http://schemas.openxmlformats.org/markup-compatibility/2006" xmlns:p14="http://schemas.microsoft.com/office/powerpoint/2010/main">
    <mc:Choice Requires="p14">
      <p:transition spd="slow" p14:dur="2000" advTm="26785"/>
    </mc:Choice>
    <mc:Fallback xmlns="">
      <p:transition spd="slow" advTm="26785"/>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Informationsstelle für Kariesprophylaxe</a:t>
            </a:r>
          </a:p>
        </p:txBody>
      </p:sp>
      <p:sp>
        <p:nvSpPr>
          <p:cNvPr id="3" name="Inhaltsplatzhalter 2"/>
          <p:cNvSpPr>
            <a:spLocks noGrp="1"/>
          </p:cNvSpPr>
          <p:nvPr>
            <p:ph idx="1"/>
          </p:nvPr>
        </p:nvSpPr>
        <p:spPr/>
        <p:txBody>
          <a:bodyPr>
            <a:normAutofit fontScale="70000" lnSpcReduction="20000"/>
          </a:bodyPr>
          <a:lstStyle/>
          <a:p>
            <a:pPr marL="0" indent="0">
              <a:buNone/>
            </a:pPr>
            <a:r>
              <a:rPr lang="de-DE" sz="2600" dirty="0"/>
              <a:t>Personengruppe     	  Alter               Fluorid/Tag (mg)    Fluorid/Tag (mg)</a:t>
            </a:r>
          </a:p>
          <a:p>
            <a:pPr marL="0" indent="0">
              <a:buNone/>
            </a:pPr>
            <a:r>
              <a:rPr lang="de-DE" sz="2600" dirty="0"/>
              <a:t>                                                    	       Männer      	         Frauen</a:t>
            </a:r>
          </a:p>
          <a:p>
            <a:pPr marL="0" indent="0">
              <a:buNone/>
            </a:pPr>
            <a:endParaRPr lang="de-DE" sz="900" dirty="0"/>
          </a:p>
          <a:p>
            <a:pPr marL="0" indent="0">
              <a:buNone/>
            </a:pPr>
            <a:r>
              <a:rPr lang="de-DE" dirty="0"/>
              <a:t>Säuglinge                   0-4  Monate                 0,25                        0,25</a:t>
            </a:r>
          </a:p>
          <a:p>
            <a:pPr marL="0" indent="0">
              <a:buNone/>
            </a:pPr>
            <a:r>
              <a:rPr lang="de-DE" dirty="0"/>
              <a:t>                                  4-12 Monate                 0,5                          0,5</a:t>
            </a:r>
          </a:p>
          <a:p>
            <a:pPr marL="0" indent="0">
              <a:buNone/>
            </a:pPr>
            <a:endParaRPr lang="de-DE" sz="1000" dirty="0"/>
          </a:p>
          <a:p>
            <a:pPr marL="0" indent="0">
              <a:buNone/>
            </a:pPr>
            <a:r>
              <a:rPr lang="de-DE" dirty="0"/>
              <a:t>Kinder	                     1-4 Jahre                    0,7                          0,7</a:t>
            </a:r>
          </a:p>
          <a:p>
            <a:pPr marL="0" indent="0">
              <a:buNone/>
            </a:pPr>
            <a:r>
              <a:rPr lang="de-DE" dirty="0"/>
              <a:t>                                  4-10 Jahre	                  1,1	                   1,1</a:t>
            </a:r>
          </a:p>
          <a:p>
            <a:pPr marL="0" indent="0">
              <a:buNone/>
            </a:pPr>
            <a:r>
              <a:rPr lang="de-DE" dirty="0"/>
              <a:t>                                10-13 Jahre                    2,0                          2,0</a:t>
            </a:r>
          </a:p>
          <a:p>
            <a:pPr marL="0" indent="0">
              <a:buNone/>
            </a:pPr>
            <a:r>
              <a:rPr lang="de-DE" dirty="0"/>
              <a:t>                                13-15 Jahre                    3,2                          2,9</a:t>
            </a:r>
          </a:p>
          <a:p>
            <a:pPr marL="0" indent="0">
              <a:buNone/>
            </a:pPr>
            <a:endParaRPr lang="de-DE" sz="1000" dirty="0"/>
          </a:p>
          <a:p>
            <a:pPr marL="0" indent="0">
              <a:buNone/>
            </a:pPr>
            <a:r>
              <a:rPr lang="de-DE" dirty="0"/>
              <a:t>Jugendliche und </a:t>
            </a:r>
          </a:p>
          <a:p>
            <a:pPr marL="0" indent="0">
              <a:buNone/>
            </a:pPr>
            <a:r>
              <a:rPr lang="de-DE" dirty="0"/>
              <a:t>Erwachsene	         15-19 Jahre                    3,2                          2,9</a:t>
            </a:r>
          </a:p>
          <a:p>
            <a:pPr marL="0" indent="0">
              <a:buNone/>
            </a:pPr>
            <a:r>
              <a:rPr lang="de-DE" dirty="0"/>
              <a:t>                                ab 19 Jahren                  3,8                          3,1</a:t>
            </a:r>
          </a:p>
          <a:p>
            <a:pPr marL="0" indent="0">
              <a:buNone/>
            </a:pPr>
            <a:endParaRPr lang="de-DE" sz="1100" dirty="0"/>
          </a:p>
          <a:p>
            <a:pPr marL="0" indent="0">
              <a:buNone/>
            </a:pPr>
            <a:r>
              <a:rPr lang="de-DE" dirty="0"/>
              <a:t>Schwangere und </a:t>
            </a:r>
          </a:p>
          <a:p>
            <a:pPr marL="0" indent="0">
              <a:buNone/>
            </a:pPr>
            <a:r>
              <a:rPr lang="de-DE" dirty="0"/>
              <a:t>Stillende                                                                                         3,1</a:t>
            </a:r>
          </a:p>
        </p:txBody>
      </p:sp>
    </p:spTree>
    <p:extLst>
      <p:ext uri="{BB962C8B-B14F-4D97-AF65-F5344CB8AC3E}">
        <p14:creationId xmlns:p14="http://schemas.microsoft.com/office/powerpoint/2010/main" val="217935762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"Fluor" oder "Fluorid"?</a:t>
            </a:r>
          </a:p>
        </p:txBody>
      </p:sp>
      <p:sp>
        <p:nvSpPr>
          <p:cNvPr id="3" name="Inhaltsplatzhalter 2"/>
          <p:cNvSpPr>
            <a:spLocks noGrp="1"/>
          </p:cNvSpPr>
          <p:nvPr>
            <p:ph idx="1"/>
          </p:nvPr>
        </p:nvSpPr>
        <p:spPr/>
        <p:txBody>
          <a:bodyPr/>
          <a:lstStyle/>
          <a:p>
            <a:r>
              <a:rPr lang="de-DE" b="1" dirty="0"/>
              <a:t>Fluor</a:t>
            </a:r>
            <a:r>
              <a:rPr lang="de-DE" dirty="0"/>
              <a:t> ist ein höchst reaktives Gas aus der Reihe der </a:t>
            </a:r>
            <a:r>
              <a:rPr lang="de-DE" dirty="0" err="1"/>
              <a:t>Hallogene</a:t>
            </a:r>
            <a:r>
              <a:rPr lang="de-DE" dirty="0"/>
              <a:t> ( wie z.B. Chlor, Brom, Jod)</a:t>
            </a:r>
          </a:p>
          <a:p>
            <a:r>
              <a:rPr lang="de-DE" b="1" dirty="0"/>
              <a:t>Fluoride</a:t>
            </a:r>
            <a:r>
              <a:rPr lang="de-DE" dirty="0"/>
              <a:t> sind Salzverbindungen, die überall in der Natur vorkommen</a:t>
            </a:r>
          </a:p>
          <a:p>
            <a:r>
              <a:rPr lang="de-DE" dirty="0"/>
              <a:t>Fluor und Fluoride sind chemisch so unterschiedlich wie Chlorgas und Kochsalz (Natriumchlorid)</a:t>
            </a:r>
          </a:p>
          <a:p>
            <a:r>
              <a:rPr lang="de-DE" dirty="0"/>
              <a:t>Fluor ist ein essentielles Spurenelement</a:t>
            </a:r>
          </a:p>
          <a:p>
            <a:r>
              <a:rPr lang="de-DE" dirty="0"/>
              <a:t>Zum Aufbau von Knochen und Zähnen</a:t>
            </a:r>
          </a:p>
          <a:p>
            <a:endParaRPr lang="de-DE" dirty="0"/>
          </a:p>
        </p:txBody>
      </p:sp>
    </p:spTree>
    <p:extLst>
      <p:ext uri="{BB962C8B-B14F-4D97-AF65-F5344CB8AC3E}">
        <p14:creationId xmlns:p14="http://schemas.microsoft.com/office/powerpoint/2010/main" val="413413414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„MIH“*</a:t>
            </a:r>
          </a:p>
        </p:txBody>
      </p:sp>
      <p:sp>
        <p:nvSpPr>
          <p:cNvPr id="3" name="Inhaltsplatzhalter 2"/>
          <p:cNvSpPr>
            <a:spLocks noGrp="1"/>
          </p:cNvSpPr>
          <p:nvPr>
            <p:ph idx="1"/>
          </p:nvPr>
        </p:nvSpPr>
        <p:spPr/>
        <p:txBody>
          <a:bodyPr>
            <a:normAutofit/>
          </a:bodyPr>
          <a:lstStyle/>
          <a:p>
            <a:r>
              <a:rPr lang="de-DE" dirty="0"/>
              <a:t>MIH = Molaren-Inzisiven-Hypomineralisation</a:t>
            </a:r>
          </a:p>
          <a:p>
            <a:endParaRPr lang="de-DE" sz="800" dirty="0"/>
          </a:p>
          <a:p>
            <a:r>
              <a:rPr lang="de-DE" dirty="0"/>
              <a:t>Sog. „</a:t>
            </a:r>
            <a:r>
              <a:rPr lang="de-DE" dirty="0" err="1"/>
              <a:t>Cheese</a:t>
            </a:r>
            <a:r>
              <a:rPr lang="de-DE" dirty="0"/>
              <a:t> Molars“, „Kreidezähne“</a:t>
            </a:r>
          </a:p>
          <a:p>
            <a:endParaRPr lang="de-DE" sz="900" dirty="0"/>
          </a:p>
          <a:p>
            <a:r>
              <a:rPr lang="de-DE" dirty="0"/>
              <a:t>“Die Molaren-Inzisiven-Hypomineralisation (MIH)</a:t>
            </a:r>
            <a:br>
              <a:rPr lang="de-DE" dirty="0"/>
            </a:br>
            <a:r>
              <a:rPr lang="de-DE" dirty="0"/>
              <a:t>ist ein systemisch bedingter qualitativer Schmelz-defekt, der mindestens einen ersten bleibenden Molaren und optional die bleibenden Inzisiven betrifft.”</a:t>
            </a:r>
          </a:p>
          <a:p>
            <a:endParaRPr lang="de-DE" dirty="0"/>
          </a:p>
          <a:p>
            <a:endParaRPr lang="de-DE" dirty="0"/>
          </a:p>
          <a:p>
            <a:pPr marL="0" indent="0">
              <a:buNone/>
            </a:pPr>
            <a:r>
              <a:rPr lang="de-DE" sz="1600" dirty="0"/>
              <a:t>*) Kein direkter Inhalt des Rahmenlehrplans</a:t>
            </a:r>
          </a:p>
          <a:p>
            <a:endParaRPr lang="de-DE" dirty="0"/>
          </a:p>
        </p:txBody>
      </p:sp>
    </p:spTree>
    <p:extLst>
      <p:ext uri="{BB962C8B-B14F-4D97-AF65-F5344CB8AC3E}">
        <p14:creationId xmlns:p14="http://schemas.microsoft.com/office/powerpoint/2010/main" val="197239295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MIH</a:t>
            </a:r>
          </a:p>
        </p:txBody>
      </p:sp>
      <p:sp>
        <p:nvSpPr>
          <p:cNvPr id="3" name="Inhaltsplatzhalter 2"/>
          <p:cNvSpPr>
            <a:spLocks noGrp="1"/>
          </p:cNvSpPr>
          <p:nvPr>
            <p:ph idx="1"/>
          </p:nvPr>
        </p:nvSpPr>
        <p:spPr/>
        <p:txBody>
          <a:bodyPr>
            <a:normAutofit/>
          </a:bodyPr>
          <a:lstStyle/>
          <a:p>
            <a:r>
              <a:rPr lang="de-DE" dirty="0"/>
              <a:t>Die MIH ist ein Schmelzdefekt, der durch einen auf den gesamten Körper wirkenden Einfluss während der Zahnentwicklung bedingt wird.</a:t>
            </a:r>
          </a:p>
          <a:p>
            <a:endParaRPr lang="de-DE" sz="900" dirty="0"/>
          </a:p>
          <a:p>
            <a:r>
              <a:rPr lang="de-DE" dirty="0"/>
              <a:t>Der Defekt ergibt sich durch eine ungünstige Schmelz-zusammensetzung. Der MIH-Schmelz ist “weicher” und “poröser” als gesunder Schmelz.</a:t>
            </a:r>
          </a:p>
          <a:p>
            <a:endParaRPr lang="de-DE" sz="900" dirty="0"/>
          </a:p>
          <a:p>
            <a:r>
              <a:rPr lang="de-DE" dirty="0"/>
              <a:t>Die Molaren sind meistens stärker betroffen als die Inzisiven, es sind aber große Unterschiede in einem Gebiss möglich.</a:t>
            </a:r>
          </a:p>
          <a:p>
            <a:endParaRPr lang="de-DE" dirty="0"/>
          </a:p>
        </p:txBody>
      </p:sp>
    </p:spTree>
    <p:extLst>
      <p:ext uri="{BB962C8B-B14F-4D97-AF65-F5344CB8AC3E}">
        <p14:creationId xmlns:p14="http://schemas.microsoft.com/office/powerpoint/2010/main" val="317889822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Professionelle Zahnreinigung</a:t>
            </a:r>
          </a:p>
        </p:txBody>
      </p:sp>
      <p:sp>
        <p:nvSpPr>
          <p:cNvPr id="3" name="Inhaltsplatzhalter 2"/>
          <p:cNvSpPr>
            <a:spLocks noGrp="1"/>
          </p:cNvSpPr>
          <p:nvPr>
            <p:ph idx="1"/>
          </p:nvPr>
        </p:nvSpPr>
        <p:spPr/>
        <p:txBody>
          <a:bodyPr>
            <a:normAutofit lnSpcReduction="10000"/>
          </a:bodyPr>
          <a:lstStyle/>
          <a:p>
            <a:pPr marL="0" indent="0">
              <a:buNone/>
            </a:pPr>
            <a:r>
              <a:rPr lang="de-DE" sz="2800" dirty="0"/>
              <a:t>Professionelle Zahnreinigung („PZR“): Warum?</a:t>
            </a:r>
          </a:p>
          <a:p>
            <a:pPr lvl="1"/>
            <a:endParaRPr lang="de-DE" sz="1300" dirty="0"/>
          </a:p>
          <a:p>
            <a:r>
              <a:rPr lang="de-DE" dirty="0"/>
              <a:t>&gt; 80 % aller Zahnfleischerkrankungen können durch die Prophylaxe verhindert werden.</a:t>
            </a:r>
          </a:p>
          <a:p>
            <a:r>
              <a:rPr lang="de-DE" dirty="0"/>
              <a:t>Bei regelmäßiger Prophylaxe bleiben Zähne und Zahnfleisch gesund.</a:t>
            </a:r>
          </a:p>
          <a:p>
            <a:r>
              <a:rPr lang="de-DE" dirty="0"/>
              <a:t>Durch die PZR ist es möglich eine Gingivitis zu beseitigen in Kombination mit häuslicher Pflege.</a:t>
            </a:r>
          </a:p>
          <a:p>
            <a:r>
              <a:rPr lang="de-DE" dirty="0"/>
              <a:t>Viele Allgemeinerkrankungen stehen in Beziehung zu Zahnfleischerkrankungen. Diesen Zusammenhang sollte man kennen und diesem vorbeugen.</a:t>
            </a:r>
          </a:p>
          <a:p>
            <a:endParaRPr lang="de-DE" dirty="0"/>
          </a:p>
        </p:txBody>
      </p:sp>
    </p:spTree>
    <p:extLst>
      <p:ext uri="{BB962C8B-B14F-4D97-AF65-F5344CB8AC3E}">
        <p14:creationId xmlns:p14="http://schemas.microsoft.com/office/powerpoint/2010/main" val="170837769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Professionelle Zahnreinigung</a:t>
            </a:r>
          </a:p>
        </p:txBody>
      </p:sp>
      <p:sp>
        <p:nvSpPr>
          <p:cNvPr id="3" name="Inhaltsplatzhalter 2"/>
          <p:cNvSpPr>
            <a:spLocks noGrp="1"/>
          </p:cNvSpPr>
          <p:nvPr>
            <p:ph idx="1"/>
          </p:nvPr>
        </p:nvSpPr>
        <p:spPr/>
        <p:txBody>
          <a:bodyPr/>
          <a:lstStyle/>
          <a:p>
            <a:r>
              <a:rPr lang="de-DE" dirty="0" err="1"/>
              <a:t>Step</a:t>
            </a:r>
            <a:r>
              <a:rPr lang="de-DE" dirty="0"/>
              <a:t> </a:t>
            </a:r>
            <a:r>
              <a:rPr lang="de-DE" dirty="0" err="1"/>
              <a:t>by</a:t>
            </a:r>
            <a:r>
              <a:rPr lang="de-DE" dirty="0"/>
              <a:t> </a:t>
            </a:r>
            <a:r>
              <a:rPr lang="de-DE" dirty="0" err="1"/>
              <a:t>Step</a:t>
            </a:r>
            <a:r>
              <a:rPr lang="de-DE" dirty="0"/>
              <a:t> = Wichtig!</a:t>
            </a:r>
          </a:p>
          <a:p>
            <a:endParaRPr lang="de-DE" sz="1200" dirty="0"/>
          </a:p>
          <a:p>
            <a:r>
              <a:rPr lang="de-DE" dirty="0"/>
              <a:t>Untersuchung durch ZA/ZÄ</a:t>
            </a:r>
          </a:p>
          <a:p>
            <a:r>
              <a:rPr lang="de-DE" dirty="0"/>
              <a:t>Vor der PZR: Immer die Anamnese überprüfen!</a:t>
            </a:r>
          </a:p>
          <a:p>
            <a:r>
              <a:rPr lang="de-DE" dirty="0"/>
              <a:t>Rücksprache mit Zahnarzt bei Auffälligkeiten.</a:t>
            </a:r>
          </a:p>
          <a:p>
            <a:r>
              <a:rPr lang="de-DE" dirty="0"/>
              <a:t>Bei Herzklappenersatz </a:t>
            </a:r>
            <a:r>
              <a:rPr lang="de-DE" dirty="0" err="1"/>
              <a:t>Endokarditidprophylaxe</a:t>
            </a:r>
            <a:r>
              <a:rPr lang="de-DE" dirty="0"/>
              <a:t>! (Rücksprache mit Zahnarzt)</a:t>
            </a:r>
          </a:p>
          <a:p>
            <a:r>
              <a:rPr lang="de-DE" dirty="0"/>
              <a:t> Vor Beginn der PZR Patient mit CHX spülen lassen! (Keimzahlsenkung)</a:t>
            </a:r>
          </a:p>
          <a:p>
            <a:endParaRPr lang="de-DE" dirty="0"/>
          </a:p>
        </p:txBody>
      </p:sp>
    </p:spTree>
    <p:extLst>
      <p:ext uri="{BB962C8B-B14F-4D97-AF65-F5344CB8AC3E}">
        <p14:creationId xmlns:p14="http://schemas.microsoft.com/office/powerpoint/2010/main" val="252042687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Professionelle Zahnreinigung – Ablauf </a:t>
            </a:r>
          </a:p>
        </p:txBody>
      </p:sp>
      <p:sp>
        <p:nvSpPr>
          <p:cNvPr id="3" name="Inhaltsplatzhalter 2"/>
          <p:cNvSpPr>
            <a:spLocks noGrp="1"/>
          </p:cNvSpPr>
          <p:nvPr>
            <p:ph idx="1"/>
          </p:nvPr>
        </p:nvSpPr>
        <p:spPr/>
        <p:txBody>
          <a:bodyPr>
            <a:normAutofit/>
          </a:bodyPr>
          <a:lstStyle/>
          <a:p>
            <a:r>
              <a:rPr lang="de-DE" dirty="0"/>
              <a:t>Untersuchung und Aufklärung</a:t>
            </a:r>
          </a:p>
          <a:p>
            <a:endParaRPr lang="de-DE" dirty="0"/>
          </a:p>
          <a:p>
            <a:pPr lvl="1"/>
            <a:r>
              <a:rPr lang="de-DE" dirty="0"/>
              <a:t>Gründliche Untersuchung der Zähne und des Zahnfleisches: Freiliegende Wurzeloberfläche, Erosionen, </a:t>
            </a:r>
            <a:r>
              <a:rPr lang="de-DE" dirty="0" err="1"/>
              <a:t>Abrasionen</a:t>
            </a:r>
            <a:r>
              <a:rPr lang="de-DE" dirty="0"/>
              <a:t>, Putzdefekte, Schmelzsprünge?</a:t>
            </a:r>
          </a:p>
          <a:p>
            <a:pPr lvl="1"/>
            <a:r>
              <a:rPr lang="de-DE" dirty="0"/>
              <a:t>Erfassen von Plaque und Blutung des Zahnfleisches (API, SBI): Dokumentation!</a:t>
            </a:r>
          </a:p>
          <a:p>
            <a:endParaRPr lang="de-DE" dirty="0"/>
          </a:p>
        </p:txBody>
      </p:sp>
    </p:spTree>
    <p:extLst>
      <p:ext uri="{BB962C8B-B14F-4D97-AF65-F5344CB8AC3E}">
        <p14:creationId xmlns:p14="http://schemas.microsoft.com/office/powerpoint/2010/main" val="187812731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Professionelle Zahnreinigung – Ablauf </a:t>
            </a:r>
          </a:p>
        </p:txBody>
      </p:sp>
      <p:sp>
        <p:nvSpPr>
          <p:cNvPr id="3" name="Inhaltsplatzhalter 2"/>
          <p:cNvSpPr>
            <a:spLocks noGrp="1"/>
          </p:cNvSpPr>
          <p:nvPr>
            <p:ph idx="1"/>
          </p:nvPr>
        </p:nvSpPr>
        <p:spPr/>
        <p:txBody>
          <a:bodyPr>
            <a:normAutofit fontScale="92500" lnSpcReduction="10000"/>
          </a:bodyPr>
          <a:lstStyle/>
          <a:p>
            <a:r>
              <a:rPr lang="de-DE" dirty="0"/>
              <a:t>Entfernung der Beläge und gründliche Reinigung</a:t>
            </a:r>
          </a:p>
          <a:p>
            <a:endParaRPr lang="de-DE" dirty="0"/>
          </a:p>
          <a:p>
            <a:pPr lvl="1"/>
            <a:r>
              <a:rPr lang="de-DE" dirty="0"/>
              <a:t>Entfernen harter Beläge mittels Ultraschall.</a:t>
            </a:r>
          </a:p>
          <a:p>
            <a:pPr lvl="1"/>
            <a:r>
              <a:rPr lang="de-DE" dirty="0"/>
              <a:t>Plaque  und noch verbliebene Reste von Zahnstein mit </a:t>
            </a:r>
            <a:r>
              <a:rPr lang="de-DE" dirty="0" err="1"/>
              <a:t>Scalern</a:t>
            </a:r>
            <a:r>
              <a:rPr lang="de-DE" dirty="0"/>
              <a:t> entfernen.</a:t>
            </a:r>
          </a:p>
          <a:p>
            <a:pPr lvl="1"/>
            <a:r>
              <a:rPr lang="de-DE" dirty="0"/>
              <a:t>Falls </a:t>
            </a:r>
            <a:r>
              <a:rPr lang="de-DE" dirty="0" err="1"/>
              <a:t>subgingivales</a:t>
            </a:r>
            <a:r>
              <a:rPr lang="de-DE" dirty="0"/>
              <a:t> Konkrement oberflächlich sichtbar: mit Kürette entfernen.</a:t>
            </a:r>
          </a:p>
          <a:p>
            <a:pPr lvl="1"/>
            <a:r>
              <a:rPr lang="de-DE" dirty="0"/>
              <a:t>Bei Zahnverfärbungen Pulver-Wasserstrahl-Gerät („</a:t>
            </a:r>
            <a:r>
              <a:rPr lang="de-DE" dirty="0" err="1"/>
              <a:t>Airflow</a:t>
            </a:r>
            <a:r>
              <a:rPr lang="de-DE" dirty="0"/>
              <a:t>“) verwenden.</a:t>
            </a:r>
          </a:p>
          <a:p>
            <a:pPr lvl="1"/>
            <a:r>
              <a:rPr lang="de-DE" dirty="0"/>
              <a:t>CAVE! Bei Implantaten nur Kunststoff- oder </a:t>
            </a:r>
            <a:r>
              <a:rPr lang="de-DE" dirty="0" err="1"/>
              <a:t>Titanscaler</a:t>
            </a:r>
            <a:r>
              <a:rPr lang="de-DE" dirty="0"/>
              <a:t>.</a:t>
            </a:r>
          </a:p>
          <a:p>
            <a:pPr lvl="1"/>
            <a:r>
              <a:rPr lang="de-DE" dirty="0"/>
              <a:t>Ggf. Prothesenreinigung durchführen.</a:t>
            </a:r>
          </a:p>
          <a:p>
            <a:endParaRPr lang="de-DE" dirty="0"/>
          </a:p>
        </p:txBody>
      </p:sp>
    </p:spTree>
    <p:extLst>
      <p:ext uri="{BB962C8B-B14F-4D97-AF65-F5344CB8AC3E}">
        <p14:creationId xmlns:p14="http://schemas.microsoft.com/office/powerpoint/2010/main" val="147840302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Professionelle Zahnreinigung – Ablauf </a:t>
            </a:r>
          </a:p>
        </p:txBody>
      </p:sp>
      <p:sp>
        <p:nvSpPr>
          <p:cNvPr id="3" name="Inhaltsplatzhalter 2"/>
          <p:cNvSpPr>
            <a:spLocks noGrp="1"/>
          </p:cNvSpPr>
          <p:nvPr>
            <p:ph idx="1"/>
          </p:nvPr>
        </p:nvSpPr>
        <p:spPr>
          <a:xfrm>
            <a:off x="850899" y="2099733"/>
            <a:ext cx="7994717" cy="4185564"/>
          </a:xfrm>
        </p:spPr>
        <p:txBody>
          <a:bodyPr>
            <a:normAutofit fontScale="92500" lnSpcReduction="10000"/>
          </a:bodyPr>
          <a:lstStyle/>
          <a:p>
            <a:r>
              <a:rPr lang="de-DE" dirty="0"/>
              <a:t>Politur</a:t>
            </a:r>
          </a:p>
          <a:p>
            <a:endParaRPr lang="de-DE" sz="1700" dirty="0"/>
          </a:p>
          <a:p>
            <a:pPr lvl="1">
              <a:spcBef>
                <a:spcPts val="600"/>
              </a:spcBef>
            </a:pPr>
            <a:r>
              <a:rPr lang="de-DE" dirty="0"/>
              <a:t>Entfernung von noch vorhandenen rauen Stellen mittels Politur.</a:t>
            </a:r>
          </a:p>
          <a:p>
            <a:pPr lvl="1">
              <a:spcBef>
                <a:spcPts val="600"/>
              </a:spcBef>
            </a:pPr>
            <a:r>
              <a:rPr lang="de-DE" dirty="0"/>
              <a:t>Politur mit Polierpasten unterschiedlicher Körnung.</a:t>
            </a:r>
          </a:p>
          <a:p>
            <a:pPr lvl="1">
              <a:spcBef>
                <a:spcPts val="600"/>
              </a:spcBef>
            </a:pPr>
            <a:r>
              <a:rPr lang="de-DE" dirty="0"/>
              <a:t>Grobpolitur zur Entfernung von noch vorhandenen Verfärbungen.</a:t>
            </a:r>
          </a:p>
          <a:p>
            <a:pPr lvl="1">
              <a:spcBef>
                <a:spcPts val="600"/>
              </a:spcBef>
            </a:pPr>
            <a:r>
              <a:rPr lang="de-DE" dirty="0"/>
              <a:t>Feinpolitur immer als Abschluss.</a:t>
            </a:r>
          </a:p>
          <a:p>
            <a:pPr lvl="1">
              <a:spcBef>
                <a:spcPts val="600"/>
              </a:spcBef>
            </a:pPr>
            <a:r>
              <a:rPr lang="de-DE" dirty="0" err="1"/>
              <a:t>Approximalraumpolitur</a:t>
            </a:r>
            <a:r>
              <a:rPr lang="de-DE" dirty="0"/>
              <a:t> mit Zahnseide oder Polierstreifen.</a:t>
            </a:r>
          </a:p>
          <a:p>
            <a:pPr lvl="1">
              <a:spcBef>
                <a:spcPts val="600"/>
              </a:spcBef>
            </a:pPr>
            <a:r>
              <a:rPr lang="de-DE" dirty="0"/>
              <a:t>Zum Abschluss der Politur immer Kontaktpunktreinigung durch Zahnseide oder Superfloss.</a:t>
            </a:r>
          </a:p>
        </p:txBody>
      </p:sp>
    </p:spTree>
    <p:extLst>
      <p:ext uri="{BB962C8B-B14F-4D97-AF65-F5344CB8AC3E}">
        <p14:creationId xmlns:p14="http://schemas.microsoft.com/office/powerpoint/2010/main" val="208461789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Professionelle Zahnreinigung – Ablauf </a:t>
            </a:r>
          </a:p>
        </p:txBody>
      </p:sp>
      <p:sp>
        <p:nvSpPr>
          <p:cNvPr id="3" name="Inhaltsplatzhalter 2"/>
          <p:cNvSpPr>
            <a:spLocks noGrp="1"/>
          </p:cNvSpPr>
          <p:nvPr>
            <p:ph idx="1"/>
          </p:nvPr>
        </p:nvSpPr>
        <p:spPr/>
        <p:txBody>
          <a:bodyPr>
            <a:normAutofit fontScale="92500" lnSpcReduction="10000"/>
          </a:bodyPr>
          <a:lstStyle/>
          <a:p>
            <a:r>
              <a:rPr lang="de-DE" dirty="0"/>
              <a:t>Kontrolle</a:t>
            </a:r>
          </a:p>
          <a:p>
            <a:endParaRPr lang="de-DE" dirty="0"/>
          </a:p>
          <a:p>
            <a:pPr lvl="1"/>
            <a:r>
              <a:rPr lang="de-DE" dirty="0"/>
              <a:t>Zahnoberflächen trocken pusten und kontrollieren ob alle Zähne belagsfrei sind.</a:t>
            </a:r>
          </a:p>
          <a:p>
            <a:pPr lvl="1"/>
            <a:r>
              <a:rPr lang="de-DE" dirty="0"/>
              <a:t>Fluoridierung: Die Zahnoberflächen werden abschließend mit einem Fluoridlack überzogen.</a:t>
            </a:r>
          </a:p>
          <a:p>
            <a:pPr lvl="1"/>
            <a:r>
              <a:rPr lang="de-DE" dirty="0"/>
              <a:t>Patient instruieren, wann er wieder essen und trinken darf (frühestens nach 2 Stunden).</a:t>
            </a:r>
          </a:p>
          <a:p>
            <a:pPr lvl="1"/>
            <a:r>
              <a:rPr lang="de-DE" dirty="0"/>
              <a:t>Abschlussbesprechung: Rückfragen beantworten, Tipps zur häuslichen Pflege nochmals zusammen-fassen.</a:t>
            </a:r>
          </a:p>
          <a:p>
            <a:endParaRPr lang="de-DE" dirty="0"/>
          </a:p>
        </p:txBody>
      </p:sp>
    </p:spTree>
    <p:extLst>
      <p:ext uri="{BB962C8B-B14F-4D97-AF65-F5344CB8AC3E}">
        <p14:creationId xmlns:p14="http://schemas.microsoft.com/office/powerpoint/2010/main" val="334391488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Professionelle Zahnreinigung – Instrumente </a:t>
            </a:r>
          </a:p>
        </p:txBody>
      </p:sp>
      <p:sp>
        <p:nvSpPr>
          <p:cNvPr id="3" name="Inhaltsplatzhalter 2"/>
          <p:cNvSpPr>
            <a:spLocks noGrp="1"/>
          </p:cNvSpPr>
          <p:nvPr>
            <p:ph idx="1"/>
          </p:nvPr>
        </p:nvSpPr>
        <p:spPr/>
        <p:txBody>
          <a:bodyPr>
            <a:normAutofit fontScale="62500" lnSpcReduction="20000"/>
          </a:bodyPr>
          <a:lstStyle/>
          <a:p>
            <a:r>
              <a:rPr lang="de-DE" dirty="0"/>
              <a:t>Spiegel, Sonde, Pinzette</a:t>
            </a:r>
          </a:p>
          <a:p>
            <a:r>
              <a:rPr lang="de-DE" dirty="0"/>
              <a:t>Watterollen</a:t>
            </a:r>
          </a:p>
          <a:p>
            <a:r>
              <a:rPr lang="de-DE" dirty="0"/>
              <a:t>Vaseline</a:t>
            </a:r>
          </a:p>
          <a:p>
            <a:r>
              <a:rPr lang="de-DE" dirty="0" err="1"/>
              <a:t>Plaquerelevator</a:t>
            </a:r>
            <a:endParaRPr lang="de-DE" dirty="0"/>
          </a:p>
          <a:p>
            <a:r>
              <a:rPr lang="de-DE" dirty="0"/>
              <a:t>Ultraschallaufsätze</a:t>
            </a:r>
          </a:p>
          <a:p>
            <a:r>
              <a:rPr lang="de-DE" dirty="0" err="1"/>
              <a:t>Scaler</a:t>
            </a:r>
            <a:endParaRPr lang="de-DE" dirty="0"/>
          </a:p>
          <a:p>
            <a:r>
              <a:rPr lang="de-DE" dirty="0"/>
              <a:t>Ggf. Kürette</a:t>
            </a:r>
          </a:p>
          <a:p>
            <a:r>
              <a:rPr lang="de-DE" dirty="0"/>
              <a:t>Pulverstrahlgerät (</a:t>
            </a:r>
            <a:r>
              <a:rPr lang="de-DE" dirty="0" err="1"/>
              <a:t>Airflow</a:t>
            </a:r>
            <a:r>
              <a:rPr lang="de-DE" dirty="0"/>
              <a:t>)</a:t>
            </a:r>
          </a:p>
          <a:p>
            <a:r>
              <a:rPr lang="de-DE" dirty="0"/>
              <a:t>Grünes Winkelstück</a:t>
            </a:r>
          </a:p>
          <a:p>
            <a:r>
              <a:rPr lang="de-DE" dirty="0" err="1"/>
              <a:t>Polierbürstchen</a:t>
            </a:r>
            <a:r>
              <a:rPr lang="de-DE" dirty="0"/>
              <a:t>-, </a:t>
            </a:r>
            <a:r>
              <a:rPr lang="de-DE" dirty="0" err="1"/>
              <a:t>kelch</a:t>
            </a:r>
            <a:endParaRPr lang="de-DE" dirty="0"/>
          </a:p>
          <a:p>
            <a:r>
              <a:rPr lang="de-DE" dirty="0"/>
              <a:t>Polierpasten</a:t>
            </a:r>
          </a:p>
          <a:p>
            <a:r>
              <a:rPr lang="de-DE" dirty="0"/>
              <a:t>Zahnseide, Superfloss</a:t>
            </a:r>
          </a:p>
          <a:p>
            <a:r>
              <a:rPr lang="de-DE" dirty="0" err="1"/>
              <a:t>Interdentalbürstchen</a:t>
            </a:r>
            <a:endParaRPr lang="de-DE" dirty="0"/>
          </a:p>
          <a:p>
            <a:r>
              <a:rPr lang="de-DE" dirty="0"/>
              <a:t>Polierstreifen</a:t>
            </a:r>
          </a:p>
          <a:p>
            <a:r>
              <a:rPr lang="de-DE" dirty="0"/>
              <a:t>Zungenreiniger</a:t>
            </a:r>
          </a:p>
          <a:p>
            <a:r>
              <a:rPr lang="de-DE" dirty="0"/>
              <a:t>Fluoridlack-, </a:t>
            </a:r>
            <a:r>
              <a:rPr lang="de-DE" dirty="0" err="1"/>
              <a:t>gelee</a:t>
            </a:r>
            <a:endParaRPr lang="de-DE" dirty="0"/>
          </a:p>
          <a:p>
            <a:endParaRPr lang="de-DE" dirty="0"/>
          </a:p>
        </p:txBody>
      </p:sp>
    </p:spTree>
    <p:extLst>
      <p:ext uri="{BB962C8B-B14F-4D97-AF65-F5344CB8AC3E}">
        <p14:creationId xmlns:p14="http://schemas.microsoft.com/office/powerpoint/2010/main" val="17944534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Gruppenprophylaxe</a:t>
            </a:r>
          </a:p>
        </p:txBody>
      </p:sp>
      <p:sp>
        <p:nvSpPr>
          <p:cNvPr id="3" name="Inhaltsplatzhalter 2"/>
          <p:cNvSpPr>
            <a:spLocks noGrp="1"/>
          </p:cNvSpPr>
          <p:nvPr>
            <p:ph idx="1"/>
          </p:nvPr>
        </p:nvSpPr>
        <p:spPr/>
        <p:txBody>
          <a:bodyPr/>
          <a:lstStyle/>
          <a:p>
            <a:r>
              <a:rPr lang="de-DE" dirty="0"/>
              <a:t>Ein Pfeiler der Vorsorge ist die Gruppenprophylaxe.</a:t>
            </a:r>
          </a:p>
          <a:p>
            <a:r>
              <a:rPr lang="de-DE" dirty="0"/>
              <a:t>Im Rahmen der Gruppenprophylaxe übernehmen Zahnärztinnen und Zahnärzte mit ihren Praxisteams die Patenschaft für Einrichtungen der Kinder-tagespflege. </a:t>
            </a:r>
          </a:p>
          <a:p>
            <a:r>
              <a:rPr lang="de-DE" dirty="0"/>
              <a:t>Vor Ort und in Verbindung mit den Erzieherinnen und Erziehern werden den Kindern die wichtigsten Grundlagen einer zahngesunden Ernährung und der richtigen Mundhygiene spielerisch nahegebracht.</a:t>
            </a:r>
          </a:p>
        </p:txBody>
      </p:sp>
    </p:spTree>
    <p:extLst>
      <p:ext uri="{BB962C8B-B14F-4D97-AF65-F5344CB8AC3E}">
        <p14:creationId xmlns:p14="http://schemas.microsoft.com/office/powerpoint/2010/main" val="53950606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Gruppenprophylaxe: LAGH</a:t>
            </a:r>
          </a:p>
        </p:txBody>
      </p:sp>
      <p:sp>
        <p:nvSpPr>
          <p:cNvPr id="3" name="Inhaltsplatzhalter 2"/>
          <p:cNvSpPr>
            <a:spLocks noGrp="1"/>
          </p:cNvSpPr>
          <p:nvPr>
            <p:ph idx="1"/>
          </p:nvPr>
        </p:nvSpPr>
        <p:spPr/>
        <p:txBody>
          <a:bodyPr>
            <a:normAutofit fontScale="85000" lnSpcReduction="20000"/>
          </a:bodyPr>
          <a:lstStyle/>
          <a:p>
            <a:pPr>
              <a:spcBef>
                <a:spcPts val="600"/>
              </a:spcBef>
            </a:pPr>
            <a:r>
              <a:rPr lang="de-DE" spc="100" dirty="0"/>
              <a:t>Die Landesarbeitsgemeinschaft Jugendzahnpflege in Hessen (LAGH) und die 20 hessischen Arbeitskreise Jugendzahnpflege (AKJ) haben durch ihren Einsatz zur Zahngesundheitsförderung bei Kindern und Jugendlichen erreicht, dass die Karies bei kleinen Patienten seit mehreren Jahren deutlich zurückgegangen ist. Heute haben 12-Jährige im Schnitt 70 Prozent weniger Karies!</a:t>
            </a:r>
          </a:p>
          <a:p>
            <a:pPr>
              <a:spcBef>
                <a:spcPts val="600"/>
              </a:spcBef>
            </a:pPr>
            <a:endParaRPr lang="de-DE" sz="900" spc="100" dirty="0"/>
          </a:p>
          <a:p>
            <a:pPr>
              <a:spcBef>
                <a:spcPts val="600"/>
              </a:spcBef>
            </a:pPr>
            <a:r>
              <a:rPr lang="de-DE" spc="100" dirty="0"/>
              <a:t>Die intensiven Maßnahmen zur sogenannten Gruppenprophylaxe sieht der Gesetzgeber für alle Kinder bis zum 12. Lebensjahr vor. Alle Kinder sollen eine Chance auf gesunde Zähne bekommen, denn der Sozialstatus eines Menschen soll nicht an seinen Zähnen ablesbar sein. Dafür wurde im Jahr 1990 der Paragraph 21 in das Sozialgesetzbuch (SGB V) formuliert.</a:t>
            </a:r>
          </a:p>
          <a:p>
            <a:pPr>
              <a:spcBef>
                <a:spcPts val="600"/>
              </a:spcBef>
            </a:pPr>
            <a:endParaRPr lang="de-DE" spc="100" dirty="0"/>
          </a:p>
        </p:txBody>
      </p:sp>
    </p:spTree>
    <p:extLst>
      <p:ext uri="{BB962C8B-B14F-4D97-AF65-F5344CB8AC3E}">
        <p14:creationId xmlns:p14="http://schemas.microsoft.com/office/powerpoint/2010/main" val="16762731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descr="Zahnputz-Zauber - YouTube"/>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283242" y="2432942"/>
            <a:ext cx="3705726" cy="3705726"/>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title"/>
          </p:nvPr>
        </p:nvSpPr>
        <p:spPr/>
        <p:txBody>
          <a:bodyPr/>
          <a:lstStyle/>
          <a:p>
            <a:r>
              <a:rPr lang="de-DE" dirty="0"/>
              <a:t>Gruppenprophylaxe: LAGH</a:t>
            </a:r>
          </a:p>
        </p:txBody>
      </p:sp>
      <p:sp>
        <p:nvSpPr>
          <p:cNvPr id="3" name="Inhaltsplatzhalter 2"/>
          <p:cNvSpPr>
            <a:spLocks noGrp="1"/>
          </p:cNvSpPr>
          <p:nvPr>
            <p:ph idx="1"/>
          </p:nvPr>
        </p:nvSpPr>
        <p:spPr/>
        <p:txBody>
          <a:bodyPr/>
          <a:lstStyle/>
          <a:p>
            <a:r>
              <a:rPr lang="de-DE" dirty="0"/>
              <a:t>Heute kennen alle Kinder IRMA, die hessische Zahnputzhexe, genau so gut wie die </a:t>
            </a:r>
            <a:r>
              <a:rPr lang="de-DE" dirty="0" err="1"/>
              <a:t>KAIplus</a:t>
            </a:r>
            <a:r>
              <a:rPr lang="de-DE" dirty="0"/>
              <a:t>-Zahnputzsystematik.</a:t>
            </a:r>
          </a:p>
          <a:p>
            <a:endParaRPr lang="de-DE" dirty="0"/>
          </a:p>
        </p:txBody>
      </p:sp>
      <p:sp>
        <p:nvSpPr>
          <p:cNvPr id="4" name="Textfeld 3"/>
          <p:cNvSpPr txBox="1"/>
          <p:nvPr/>
        </p:nvSpPr>
        <p:spPr>
          <a:xfrm>
            <a:off x="6631360" y="5761820"/>
            <a:ext cx="1357162" cy="256480"/>
          </a:xfrm>
          <a:prstGeom prst="rect">
            <a:avLst/>
          </a:prstGeom>
          <a:noFill/>
        </p:spPr>
        <p:txBody>
          <a:bodyPr wrap="square" rtlCol="0">
            <a:spAutoFit/>
          </a:bodyPr>
          <a:lstStyle/>
          <a:p>
            <a:pPr algn="ctr"/>
            <a:r>
              <a:rPr lang="de-DE" sz="1600" baseline="30000" dirty="0">
                <a:latin typeface="Arial"/>
                <a:cs typeface="Arial"/>
              </a:rPr>
              <a:t>Quelle: LAGH.de</a:t>
            </a:r>
          </a:p>
        </p:txBody>
      </p:sp>
    </p:spTree>
    <p:extLst>
      <p:ext uri="{BB962C8B-B14F-4D97-AF65-F5344CB8AC3E}">
        <p14:creationId xmlns:p14="http://schemas.microsoft.com/office/powerpoint/2010/main" val="239805051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KAIplus</a:t>
            </a:r>
            <a:r>
              <a:rPr lang="de-DE" dirty="0"/>
              <a:t>-Systematik</a:t>
            </a:r>
          </a:p>
        </p:txBody>
      </p:sp>
      <p:sp>
        <p:nvSpPr>
          <p:cNvPr id="3" name="Inhaltsplatzhalter 2"/>
          <p:cNvSpPr>
            <a:spLocks noGrp="1"/>
          </p:cNvSpPr>
          <p:nvPr>
            <p:ph idx="1"/>
          </p:nvPr>
        </p:nvSpPr>
        <p:spPr/>
        <p:txBody>
          <a:bodyPr>
            <a:normAutofit fontScale="92500" lnSpcReduction="10000"/>
          </a:bodyPr>
          <a:lstStyle/>
          <a:p>
            <a:r>
              <a:rPr lang="de-DE" dirty="0"/>
              <a:t>Die </a:t>
            </a:r>
            <a:r>
              <a:rPr lang="de-DE" dirty="0" err="1"/>
              <a:t>KAIplus</a:t>
            </a:r>
            <a:r>
              <a:rPr lang="de-DE" dirty="0"/>
              <a:t>-Systematik vermittelt:</a:t>
            </a:r>
          </a:p>
          <a:p>
            <a:endParaRPr lang="de-DE" sz="1300" dirty="0"/>
          </a:p>
          <a:p>
            <a:pPr marL="0" indent="0">
              <a:buNone/>
            </a:pPr>
            <a:r>
              <a:rPr lang="de-DE" dirty="0"/>
              <a:t>	1. 	Den Weg, den die Zahnbürste durch den Mund geht, 		um alle Zähne von allen Seiten zu erreichen 				(Systematik): immer in der Reihenfolge: alle 				Kauflächen, alle Außenflächen, alle Innenflächen. 			Das Kind findet sehr früh alle Flächen, ist aber 				deshalb nicht automatisch in der Lage, auch die 			richtige Bewegung zu machen. Bedeutet: Ein 3-				Jähriges wird die Außenflächen finden, kann aber 			aufgrund seiner motorischen Entwicklung nur Hin-			und-Her-Bewegungen machen.</a:t>
            </a:r>
          </a:p>
        </p:txBody>
      </p:sp>
    </p:spTree>
    <p:extLst>
      <p:ext uri="{BB962C8B-B14F-4D97-AF65-F5344CB8AC3E}">
        <p14:creationId xmlns:p14="http://schemas.microsoft.com/office/powerpoint/2010/main" val="358929235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KAIplus</a:t>
            </a:r>
            <a:r>
              <a:rPr lang="de-DE" dirty="0"/>
              <a:t>-Systematik</a:t>
            </a:r>
          </a:p>
        </p:txBody>
      </p:sp>
      <p:sp>
        <p:nvSpPr>
          <p:cNvPr id="3" name="Inhaltsplatzhalter 2"/>
          <p:cNvSpPr>
            <a:spLocks noGrp="1"/>
          </p:cNvSpPr>
          <p:nvPr>
            <p:ph idx="1"/>
          </p:nvPr>
        </p:nvSpPr>
        <p:spPr/>
        <p:txBody>
          <a:bodyPr>
            <a:normAutofit fontScale="77500" lnSpcReduction="20000"/>
          </a:bodyPr>
          <a:lstStyle/>
          <a:p>
            <a:pPr marL="0" indent="0">
              <a:spcBef>
                <a:spcPts val="600"/>
              </a:spcBef>
              <a:buNone/>
            </a:pPr>
            <a:r>
              <a:rPr lang="de-DE" dirty="0"/>
              <a:t>2. 	Die Bewegung, die auf den einzelnen Flächen trainiert 				wird (Technik): </a:t>
            </a:r>
          </a:p>
          <a:p>
            <a:pPr lvl="2">
              <a:spcBef>
                <a:spcPts val="600"/>
              </a:spcBef>
            </a:pPr>
            <a:r>
              <a:rPr lang="de-DE" b="1" dirty="0"/>
              <a:t>K</a:t>
            </a:r>
            <a:r>
              <a:rPr lang="de-DE" dirty="0"/>
              <a:t>auflächen: Hin und Her; </a:t>
            </a:r>
          </a:p>
          <a:p>
            <a:pPr lvl="2">
              <a:spcBef>
                <a:spcPts val="600"/>
              </a:spcBef>
            </a:pPr>
            <a:r>
              <a:rPr lang="de-DE" b="1" dirty="0"/>
              <a:t>A</a:t>
            </a:r>
            <a:r>
              <a:rPr lang="de-DE" dirty="0"/>
              <a:t>ußenflächen: Kreise;  </a:t>
            </a:r>
          </a:p>
          <a:p>
            <a:pPr lvl="2">
              <a:spcBef>
                <a:spcPts val="600"/>
              </a:spcBef>
            </a:pPr>
            <a:r>
              <a:rPr lang="de-DE" b="1" dirty="0"/>
              <a:t>I</a:t>
            </a:r>
            <a:r>
              <a:rPr lang="de-DE" dirty="0"/>
              <a:t>nnenflächen: Auswischen.</a:t>
            </a:r>
          </a:p>
          <a:p>
            <a:pPr marL="914400" lvl="2" indent="0">
              <a:spcBef>
                <a:spcPts val="600"/>
              </a:spcBef>
              <a:buNone/>
            </a:pPr>
            <a:endParaRPr lang="de-DE" sz="1500" dirty="0"/>
          </a:p>
          <a:p>
            <a:pPr marL="0" indent="0">
              <a:spcBef>
                <a:spcPts val="600"/>
              </a:spcBef>
              <a:buNone/>
            </a:pPr>
            <a:r>
              <a:rPr lang="de-DE" dirty="0"/>
              <a:t>3. 	Eltern (= plus !) putzen Kinderzähne abends von allen Seiten 		sauber, bis das Kind flüssig schreiben kann. Flüssig schreiben 		können ist ein Indiz für ausgereifte feinmotorische Fähigkeiten 		und wird von den meisten Schülern im Laufe des 3. Schul-			</a:t>
            </a:r>
            <a:r>
              <a:rPr lang="de-DE" dirty="0" err="1"/>
              <a:t>jahres</a:t>
            </a:r>
            <a:r>
              <a:rPr lang="de-DE" dirty="0"/>
              <a:t> erreicht. Erst jetzt ist das Kind in der Lage, seine Zähne 		frei von Zahnbelag, also sauber und damit selbstständig, zu 		putzen. Bis dahin übt das Kind eine altersgerechte Zahn-			</a:t>
            </a:r>
            <a:r>
              <a:rPr lang="de-DE" dirty="0" err="1"/>
              <a:t>putzsystematik</a:t>
            </a:r>
            <a:r>
              <a:rPr lang="de-DE" dirty="0"/>
              <a:t> ein, die aber noch nicht zu einem sauberen 			Zahn führen kann!</a:t>
            </a:r>
          </a:p>
          <a:p>
            <a:endParaRPr lang="de-DE" dirty="0"/>
          </a:p>
        </p:txBody>
      </p:sp>
    </p:spTree>
    <p:extLst>
      <p:ext uri="{BB962C8B-B14F-4D97-AF65-F5344CB8AC3E}">
        <p14:creationId xmlns:p14="http://schemas.microsoft.com/office/powerpoint/2010/main" val="72728624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LAGH im Internet</a:t>
            </a:r>
          </a:p>
        </p:txBody>
      </p:sp>
      <p:sp>
        <p:nvSpPr>
          <p:cNvPr id="3" name="Inhaltsplatzhalter 2"/>
          <p:cNvSpPr>
            <a:spLocks noGrp="1"/>
          </p:cNvSpPr>
          <p:nvPr>
            <p:ph idx="1"/>
          </p:nvPr>
        </p:nvSpPr>
        <p:spPr/>
        <p:txBody>
          <a:bodyPr>
            <a:normAutofit/>
          </a:bodyPr>
          <a:lstStyle/>
          <a:p>
            <a:r>
              <a:rPr lang="de-DE" dirty="0"/>
              <a:t>Weitere Informationen können der Internetseite der LAGH entnommen werden:</a:t>
            </a:r>
          </a:p>
          <a:p>
            <a:endParaRPr lang="de-DE" sz="800" dirty="0"/>
          </a:p>
          <a:p>
            <a:pPr lvl="1"/>
            <a:r>
              <a:rPr lang="de-DE" dirty="0"/>
              <a:t>www.lagh.de</a:t>
            </a:r>
          </a:p>
          <a:p>
            <a:pPr lvl="2">
              <a:buFont typeface="Wingdings" panose="05000000000000000000" pitchFamily="2" charset="2"/>
              <a:buChar char="ü"/>
            </a:pPr>
            <a:r>
              <a:rPr lang="de-DE" dirty="0"/>
              <a:t>Zähne putzen üben: Theorie und Praxis der </a:t>
            </a:r>
            <a:r>
              <a:rPr lang="de-DE" dirty="0" err="1"/>
              <a:t>KAIplus</a:t>
            </a:r>
            <a:r>
              <a:rPr lang="de-DE" dirty="0"/>
              <a:t> Systematik (Video)</a:t>
            </a:r>
          </a:p>
          <a:p>
            <a:pPr lvl="2">
              <a:buFont typeface="Wingdings" panose="05000000000000000000" pitchFamily="2" charset="2"/>
              <a:buChar char="ü"/>
            </a:pPr>
            <a:r>
              <a:rPr lang="de-DE" dirty="0"/>
              <a:t>Zähneputzen im Alltag einer Kita/Krippe - das Stufenmodell (Video)</a:t>
            </a:r>
          </a:p>
          <a:p>
            <a:pPr lvl="2">
              <a:buFont typeface="Wingdings" panose="05000000000000000000" pitchFamily="2" charset="2"/>
              <a:buChar char="ü"/>
            </a:pPr>
            <a:r>
              <a:rPr lang="de-DE" dirty="0"/>
              <a:t>Broschüre "Meine Kindertagesstätte will Zähneputzen üben", Stand 09/2021</a:t>
            </a:r>
          </a:p>
        </p:txBody>
      </p:sp>
    </p:spTree>
    <p:extLst>
      <p:ext uri="{BB962C8B-B14F-4D97-AF65-F5344CB8AC3E}">
        <p14:creationId xmlns:p14="http://schemas.microsoft.com/office/powerpoint/2010/main" val="149176325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Fissurenversiegelung</a:t>
            </a:r>
            <a:endParaRPr lang="de-DE" dirty="0"/>
          </a:p>
        </p:txBody>
      </p:sp>
      <p:sp>
        <p:nvSpPr>
          <p:cNvPr id="3" name="Inhaltsplatzhalter 2"/>
          <p:cNvSpPr>
            <a:spLocks noGrp="1"/>
          </p:cNvSpPr>
          <p:nvPr>
            <p:ph idx="1"/>
          </p:nvPr>
        </p:nvSpPr>
        <p:spPr/>
        <p:txBody>
          <a:bodyPr/>
          <a:lstStyle/>
          <a:p>
            <a:r>
              <a:rPr lang="de-DE" b="1" dirty="0"/>
              <a:t>Fissur</a:t>
            </a:r>
            <a:r>
              <a:rPr lang="de-DE" dirty="0"/>
              <a:t> = </a:t>
            </a:r>
            <a:br>
              <a:rPr lang="de-DE" dirty="0"/>
            </a:br>
            <a:r>
              <a:rPr lang="de-DE" dirty="0"/>
              <a:t>Spalt im Schmelz der Kaufläche von Molaren und Prämolaren </a:t>
            </a:r>
          </a:p>
          <a:p>
            <a:r>
              <a:rPr lang="de-DE" b="1" dirty="0" err="1"/>
              <a:t>Foramen</a:t>
            </a:r>
            <a:r>
              <a:rPr lang="de-DE" b="1" dirty="0"/>
              <a:t> </a:t>
            </a:r>
            <a:r>
              <a:rPr lang="de-DE" b="1" dirty="0" err="1"/>
              <a:t>caecum</a:t>
            </a:r>
            <a:r>
              <a:rPr lang="de-DE" dirty="0"/>
              <a:t> = </a:t>
            </a:r>
            <a:br>
              <a:rPr lang="de-DE" dirty="0"/>
            </a:br>
            <a:r>
              <a:rPr lang="de-DE" dirty="0"/>
              <a:t>„blinde“ Einsenkung an der </a:t>
            </a:r>
            <a:r>
              <a:rPr lang="de-DE" dirty="0" err="1"/>
              <a:t>Palatinalfläche</a:t>
            </a:r>
            <a:r>
              <a:rPr lang="de-DE" dirty="0"/>
              <a:t> oberer Schneidezähne </a:t>
            </a:r>
          </a:p>
          <a:p>
            <a:r>
              <a:rPr lang="de-DE" b="1" dirty="0" err="1"/>
              <a:t>Tuberculum</a:t>
            </a:r>
            <a:r>
              <a:rPr lang="de-DE" b="1" dirty="0"/>
              <a:t> </a:t>
            </a:r>
            <a:r>
              <a:rPr lang="de-DE" b="1" dirty="0" err="1"/>
              <a:t>Carabelli</a:t>
            </a:r>
            <a:r>
              <a:rPr lang="de-DE" dirty="0"/>
              <a:t> = </a:t>
            </a:r>
            <a:br>
              <a:rPr lang="de-DE" dirty="0"/>
            </a:br>
            <a:r>
              <a:rPr lang="de-DE" dirty="0"/>
              <a:t>zusätzlicher Höcker an der </a:t>
            </a:r>
            <a:r>
              <a:rPr lang="de-DE" dirty="0" err="1"/>
              <a:t>Palatinalfläche</a:t>
            </a:r>
            <a:r>
              <a:rPr lang="de-DE" dirty="0"/>
              <a:t> oberer Molaren </a:t>
            </a:r>
          </a:p>
        </p:txBody>
      </p:sp>
    </p:spTree>
    <p:extLst>
      <p:ext uri="{BB962C8B-B14F-4D97-AF65-F5344CB8AC3E}">
        <p14:creationId xmlns:p14="http://schemas.microsoft.com/office/powerpoint/2010/main" val="122780045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Fissurenversiegelung</a:t>
            </a:r>
            <a:r>
              <a:rPr lang="de-DE" dirty="0"/>
              <a:t> – Vorteile </a:t>
            </a:r>
          </a:p>
        </p:txBody>
      </p:sp>
      <p:sp>
        <p:nvSpPr>
          <p:cNvPr id="3" name="Inhaltsplatzhalter 2"/>
          <p:cNvSpPr>
            <a:spLocks noGrp="1"/>
          </p:cNvSpPr>
          <p:nvPr>
            <p:ph idx="1"/>
          </p:nvPr>
        </p:nvSpPr>
        <p:spPr/>
        <p:txBody>
          <a:bodyPr>
            <a:normAutofit lnSpcReduction="10000"/>
          </a:bodyPr>
          <a:lstStyle/>
          <a:p>
            <a:r>
              <a:rPr lang="de-DE" dirty="0"/>
              <a:t>Verhinderung bzw. Reduktion von </a:t>
            </a:r>
            <a:r>
              <a:rPr lang="de-DE" dirty="0" err="1"/>
              <a:t>Fissurenkaries</a:t>
            </a:r>
            <a:r>
              <a:rPr lang="de-DE" dirty="0"/>
              <a:t> bei frühzeitiger Versiegelung.</a:t>
            </a:r>
          </a:p>
          <a:p>
            <a:r>
              <a:rPr lang="de-DE" dirty="0"/>
              <a:t>Verzögerung des Zeitpunktes der ersten Füllung.</a:t>
            </a:r>
          </a:p>
          <a:p>
            <a:r>
              <a:rPr lang="de-DE" dirty="0"/>
              <a:t>Bei erweiterter Versiegelung rechtzeitige und sichere Diagnose der </a:t>
            </a:r>
            <a:r>
              <a:rPr lang="de-DE" dirty="0" err="1"/>
              <a:t>Fissurenkaries</a:t>
            </a:r>
            <a:r>
              <a:rPr lang="de-DE" dirty="0"/>
              <a:t>.</a:t>
            </a:r>
          </a:p>
          <a:p>
            <a:r>
              <a:rPr lang="de-DE" dirty="0"/>
              <a:t>Abbau von Angst durch eine meist schmerzfreie Behandlung.</a:t>
            </a:r>
          </a:p>
          <a:p>
            <a:r>
              <a:rPr lang="de-DE" dirty="0"/>
              <a:t>Verbesserung des Zahnbewusstseins durch regelmäßigen Recall.</a:t>
            </a:r>
          </a:p>
          <a:p>
            <a:r>
              <a:rPr lang="de-DE" dirty="0"/>
              <a:t>Günstiges Kosten-Nutzen-Verhältnis.</a:t>
            </a:r>
          </a:p>
          <a:p>
            <a:endParaRPr lang="de-DE" dirty="0"/>
          </a:p>
        </p:txBody>
      </p:sp>
    </p:spTree>
    <p:extLst>
      <p:ext uri="{BB962C8B-B14F-4D97-AF65-F5344CB8AC3E}">
        <p14:creationId xmlns:p14="http://schemas.microsoft.com/office/powerpoint/2010/main" val="285138368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Fissurenversiegelung</a:t>
            </a:r>
            <a:r>
              <a:rPr lang="de-DE" dirty="0"/>
              <a:t> – Indikationen </a:t>
            </a:r>
          </a:p>
        </p:txBody>
      </p:sp>
      <p:sp>
        <p:nvSpPr>
          <p:cNvPr id="3" name="Inhaltsplatzhalter 2"/>
          <p:cNvSpPr>
            <a:spLocks noGrp="1"/>
          </p:cNvSpPr>
          <p:nvPr>
            <p:ph idx="1"/>
          </p:nvPr>
        </p:nvSpPr>
        <p:spPr/>
        <p:txBody>
          <a:bodyPr>
            <a:normAutofit lnSpcReduction="10000"/>
          </a:bodyPr>
          <a:lstStyle/>
          <a:p>
            <a:r>
              <a:rPr lang="de-DE" dirty="0"/>
              <a:t>Kariesfreie, aber gefährdete Fissuren und Grübchen (Milch- und bleibende Molaren, </a:t>
            </a:r>
            <a:r>
              <a:rPr lang="de-DE" dirty="0" err="1"/>
              <a:t>Foramina</a:t>
            </a:r>
            <a:r>
              <a:rPr lang="de-DE" dirty="0"/>
              <a:t> </a:t>
            </a:r>
            <a:r>
              <a:rPr lang="de-DE" dirty="0" err="1"/>
              <a:t>caeca</a:t>
            </a:r>
            <a:r>
              <a:rPr lang="de-DE" dirty="0"/>
              <a:t> von Front- und Eckzähnen).</a:t>
            </a:r>
          </a:p>
          <a:p>
            <a:r>
              <a:rPr lang="de-DE" dirty="0"/>
              <a:t>Kariesfreie Fissuren und Grübchen von Patienten mit hohem Kariesrisiko (behinderte, sozial benachteiligte Patienten, Patienten mit festsitzenden </a:t>
            </a:r>
            <a:r>
              <a:rPr lang="de-DE" dirty="0" err="1"/>
              <a:t>kieferortho-pädischen</a:t>
            </a:r>
            <a:r>
              <a:rPr lang="de-DE" dirty="0"/>
              <a:t> Apparaturen, mit </a:t>
            </a:r>
            <a:r>
              <a:rPr lang="de-DE" dirty="0" err="1"/>
              <a:t>Xerostomie</a:t>
            </a:r>
            <a:r>
              <a:rPr lang="de-DE" dirty="0"/>
              <a:t> etc.).</a:t>
            </a:r>
          </a:p>
          <a:p>
            <a:r>
              <a:rPr lang="de-DE" dirty="0"/>
              <a:t>Fissuren und Grübchen mit einer auf den Zahnschmelz begrenzten Initialläsion.</a:t>
            </a:r>
          </a:p>
          <a:p>
            <a:r>
              <a:rPr lang="de-DE" dirty="0"/>
              <a:t>Innerhalb der ersten vier Jahre nach dem Durchbruch des Zahnes.</a:t>
            </a:r>
          </a:p>
          <a:p>
            <a:endParaRPr lang="de-DE" dirty="0"/>
          </a:p>
        </p:txBody>
      </p:sp>
    </p:spTree>
    <p:extLst>
      <p:ext uri="{BB962C8B-B14F-4D97-AF65-F5344CB8AC3E}">
        <p14:creationId xmlns:p14="http://schemas.microsoft.com/office/powerpoint/2010/main" val="37458663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Fissurenversiegelung</a:t>
            </a:r>
            <a:r>
              <a:rPr lang="de-DE" dirty="0"/>
              <a:t> – Kontraindikationen </a:t>
            </a:r>
          </a:p>
        </p:txBody>
      </p:sp>
      <p:sp>
        <p:nvSpPr>
          <p:cNvPr id="3" name="Inhaltsplatzhalter 2"/>
          <p:cNvSpPr>
            <a:spLocks noGrp="1"/>
          </p:cNvSpPr>
          <p:nvPr>
            <p:ph idx="1"/>
          </p:nvPr>
        </p:nvSpPr>
        <p:spPr/>
        <p:txBody>
          <a:bodyPr>
            <a:normAutofit lnSpcReduction="10000"/>
          </a:bodyPr>
          <a:lstStyle/>
          <a:p>
            <a:r>
              <a:rPr lang="de-DE" dirty="0"/>
              <a:t>Ausgedehnte </a:t>
            </a:r>
            <a:r>
              <a:rPr lang="de-DE" dirty="0" err="1"/>
              <a:t>okklusale</a:t>
            </a:r>
            <a:r>
              <a:rPr lang="de-DE" dirty="0"/>
              <a:t> </a:t>
            </a:r>
            <a:r>
              <a:rPr lang="de-DE" dirty="0" err="1"/>
              <a:t>Dentinläsion</a:t>
            </a:r>
            <a:r>
              <a:rPr lang="de-DE" dirty="0"/>
              <a:t>.</a:t>
            </a:r>
          </a:p>
          <a:p>
            <a:r>
              <a:rPr lang="de-DE" dirty="0"/>
              <a:t>Unvollständig durchgebrochene Zähne, bei denen eine adäquate Trockenlegung nicht möglich ist.</a:t>
            </a:r>
          </a:p>
          <a:p>
            <a:r>
              <a:rPr lang="de-DE" dirty="0"/>
              <a:t>Milchmolaren, deren physiologischer Zahnwechsel unmittelbar bevorsteht.</a:t>
            </a:r>
          </a:p>
          <a:p>
            <a:r>
              <a:rPr lang="de-DE" dirty="0"/>
              <a:t>Weite, gut zu sondierende und zu säubernde Fissuren und Zähne, die länger als vier Jahre kariesfrei sind.</a:t>
            </a:r>
          </a:p>
          <a:p>
            <a:r>
              <a:rPr lang="de-DE" dirty="0"/>
              <a:t>Materialunverträglichkeit, v.a. bei Kompositen.</a:t>
            </a:r>
          </a:p>
          <a:p>
            <a:r>
              <a:rPr lang="de-DE" dirty="0"/>
              <a:t>Behandlungsunwilligkeit des Patienten.</a:t>
            </a:r>
          </a:p>
          <a:p>
            <a:endParaRPr lang="de-DE" dirty="0"/>
          </a:p>
        </p:txBody>
      </p:sp>
    </p:spTree>
    <p:extLst>
      <p:ext uri="{BB962C8B-B14F-4D97-AF65-F5344CB8AC3E}">
        <p14:creationId xmlns:p14="http://schemas.microsoft.com/office/powerpoint/2010/main" val="52877441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Fissurenversiegelung</a:t>
            </a:r>
            <a:r>
              <a:rPr lang="de-DE" dirty="0"/>
              <a:t> – Durchführung </a:t>
            </a:r>
          </a:p>
        </p:txBody>
      </p:sp>
      <p:sp>
        <p:nvSpPr>
          <p:cNvPr id="3" name="Inhaltsplatzhalter 2"/>
          <p:cNvSpPr>
            <a:spLocks noGrp="1"/>
          </p:cNvSpPr>
          <p:nvPr>
            <p:ph idx="1"/>
          </p:nvPr>
        </p:nvSpPr>
        <p:spPr/>
        <p:txBody>
          <a:bodyPr/>
          <a:lstStyle/>
          <a:p>
            <a:r>
              <a:rPr lang="de-DE" dirty="0"/>
              <a:t>Diagnostik:</a:t>
            </a:r>
          </a:p>
          <a:p>
            <a:endParaRPr lang="de-DE" sz="1600" dirty="0"/>
          </a:p>
          <a:p>
            <a:pPr lvl="1"/>
            <a:r>
              <a:rPr lang="de-DE" dirty="0"/>
              <a:t>Inspektion </a:t>
            </a:r>
          </a:p>
          <a:p>
            <a:pPr lvl="1"/>
            <a:r>
              <a:rPr lang="de-DE" dirty="0"/>
              <a:t>Sondierung </a:t>
            </a:r>
          </a:p>
          <a:p>
            <a:pPr lvl="1"/>
            <a:r>
              <a:rPr lang="de-DE" dirty="0"/>
              <a:t>Röntgenbild (Bissflügelaufnahme)</a:t>
            </a:r>
          </a:p>
          <a:p>
            <a:pPr lvl="1"/>
            <a:r>
              <a:rPr lang="de-DE" dirty="0"/>
              <a:t>Durchleuchtung mit Kaltlichtsonde </a:t>
            </a:r>
          </a:p>
          <a:p>
            <a:pPr lvl="1"/>
            <a:r>
              <a:rPr lang="de-DE" dirty="0"/>
              <a:t>Laseroptische Fluoreszenzmessung („</a:t>
            </a:r>
            <a:r>
              <a:rPr lang="de-DE" dirty="0" err="1"/>
              <a:t>DiagnoDent</a:t>
            </a:r>
            <a:r>
              <a:rPr lang="de-DE" dirty="0"/>
              <a:t>“) </a:t>
            </a:r>
          </a:p>
          <a:p>
            <a:endParaRPr lang="de-DE" dirty="0"/>
          </a:p>
        </p:txBody>
      </p:sp>
    </p:spTree>
    <p:extLst>
      <p:ext uri="{BB962C8B-B14F-4D97-AF65-F5344CB8AC3E}">
        <p14:creationId xmlns:p14="http://schemas.microsoft.com/office/powerpoint/2010/main" val="370573542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Fissurenversiegelung</a:t>
            </a:r>
            <a:r>
              <a:rPr lang="de-DE" dirty="0"/>
              <a:t> – Durchführung </a:t>
            </a:r>
          </a:p>
        </p:txBody>
      </p:sp>
      <p:sp>
        <p:nvSpPr>
          <p:cNvPr id="3" name="Inhaltsplatzhalter 2"/>
          <p:cNvSpPr>
            <a:spLocks noGrp="1"/>
          </p:cNvSpPr>
          <p:nvPr>
            <p:ph idx="1"/>
          </p:nvPr>
        </p:nvSpPr>
        <p:spPr/>
        <p:txBody>
          <a:bodyPr/>
          <a:lstStyle/>
          <a:p>
            <a:r>
              <a:rPr lang="de-DE" dirty="0"/>
              <a:t>Reinigen der Zahnoberfläche</a:t>
            </a:r>
          </a:p>
          <a:p>
            <a:endParaRPr lang="de-DE" sz="1600" dirty="0"/>
          </a:p>
          <a:p>
            <a:pPr lvl="1"/>
            <a:r>
              <a:rPr lang="de-DE" dirty="0"/>
              <a:t>Fluoridfreie Polierpaste</a:t>
            </a:r>
          </a:p>
          <a:p>
            <a:pPr lvl="1"/>
            <a:r>
              <a:rPr lang="de-DE" dirty="0"/>
              <a:t>Pulver-Wasserstrahlgerät („</a:t>
            </a:r>
            <a:r>
              <a:rPr lang="de-DE" dirty="0" err="1"/>
              <a:t>Airflow</a:t>
            </a:r>
            <a:r>
              <a:rPr lang="de-DE" dirty="0"/>
              <a:t>“)</a:t>
            </a:r>
          </a:p>
          <a:p>
            <a:endParaRPr lang="de-DE" dirty="0"/>
          </a:p>
          <a:p>
            <a:r>
              <a:rPr lang="de-DE" dirty="0"/>
              <a:t>Trockenlegung</a:t>
            </a:r>
          </a:p>
          <a:p>
            <a:endParaRPr lang="de-DE" sz="1600" dirty="0"/>
          </a:p>
          <a:p>
            <a:pPr lvl="1"/>
            <a:r>
              <a:rPr lang="de-DE" dirty="0"/>
              <a:t>Relative Trockenlegung (Sauger, Watterollen)</a:t>
            </a:r>
          </a:p>
          <a:p>
            <a:pPr lvl="1"/>
            <a:r>
              <a:rPr lang="de-DE" dirty="0"/>
              <a:t>Absolute Trockenlegung (</a:t>
            </a:r>
            <a:r>
              <a:rPr lang="de-DE" dirty="0" err="1"/>
              <a:t>Kofferdam</a:t>
            </a:r>
            <a:r>
              <a:rPr lang="de-DE" dirty="0"/>
              <a:t>)</a:t>
            </a:r>
          </a:p>
          <a:p>
            <a:pPr lvl="1"/>
            <a:endParaRPr lang="de-DE" dirty="0"/>
          </a:p>
          <a:p>
            <a:pPr lvl="1"/>
            <a:endParaRPr lang="de-DE" dirty="0"/>
          </a:p>
        </p:txBody>
      </p:sp>
    </p:spTree>
    <p:extLst>
      <p:ext uri="{BB962C8B-B14F-4D97-AF65-F5344CB8AC3E}">
        <p14:creationId xmlns:p14="http://schemas.microsoft.com/office/powerpoint/2010/main" val="418712191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Fissurenversiegelung</a:t>
            </a:r>
            <a:r>
              <a:rPr lang="de-DE" dirty="0"/>
              <a:t> – Durchführung </a:t>
            </a:r>
          </a:p>
        </p:txBody>
      </p:sp>
      <p:sp>
        <p:nvSpPr>
          <p:cNvPr id="3" name="Inhaltsplatzhalter 2"/>
          <p:cNvSpPr>
            <a:spLocks noGrp="1"/>
          </p:cNvSpPr>
          <p:nvPr>
            <p:ph idx="1"/>
          </p:nvPr>
        </p:nvSpPr>
        <p:spPr/>
        <p:txBody>
          <a:bodyPr>
            <a:normAutofit fontScale="92500" lnSpcReduction="10000"/>
          </a:bodyPr>
          <a:lstStyle/>
          <a:p>
            <a:r>
              <a:rPr lang="de-DE" dirty="0"/>
              <a:t>Applikation eines </a:t>
            </a:r>
            <a:r>
              <a:rPr lang="de-DE" dirty="0" err="1"/>
              <a:t>Ätzgels</a:t>
            </a:r>
            <a:endParaRPr lang="de-DE" dirty="0"/>
          </a:p>
          <a:p>
            <a:endParaRPr lang="de-DE" sz="1600" dirty="0"/>
          </a:p>
          <a:p>
            <a:pPr lvl="1"/>
            <a:r>
              <a:rPr lang="de-DE" sz="2300" dirty="0"/>
              <a:t>30-40 %</a:t>
            </a:r>
            <a:r>
              <a:rPr lang="de-DE" sz="2300" dirty="0" err="1"/>
              <a:t>ige</a:t>
            </a:r>
            <a:r>
              <a:rPr lang="de-DE" sz="2300" dirty="0"/>
              <a:t> Phosphorsäure</a:t>
            </a:r>
          </a:p>
          <a:p>
            <a:pPr lvl="1"/>
            <a:r>
              <a:rPr lang="de-DE" sz="2300" dirty="0"/>
              <a:t>Nach Absprühen: Ätzmuster (</a:t>
            </a:r>
            <a:r>
              <a:rPr lang="de-DE" sz="2300" dirty="0" err="1"/>
              <a:t>kreidig</a:t>
            </a:r>
            <a:r>
              <a:rPr lang="de-DE" sz="2300" dirty="0"/>
              <a:t>-weiße Oberfläche)</a:t>
            </a:r>
          </a:p>
          <a:p>
            <a:pPr lvl="1"/>
            <a:endParaRPr lang="de-DE" dirty="0"/>
          </a:p>
          <a:p>
            <a:r>
              <a:rPr lang="de-DE" dirty="0"/>
              <a:t>Applikation des </a:t>
            </a:r>
            <a:r>
              <a:rPr lang="de-DE" dirty="0" err="1"/>
              <a:t>Versieglers</a:t>
            </a:r>
            <a:endParaRPr lang="de-DE" dirty="0"/>
          </a:p>
          <a:p>
            <a:endParaRPr lang="de-DE" sz="1600" dirty="0"/>
          </a:p>
          <a:p>
            <a:pPr lvl="1"/>
            <a:r>
              <a:rPr lang="de-DE" sz="2300" dirty="0"/>
              <a:t>Opaker oder transparenter </a:t>
            </a:r>
            <a:r>
              <a:rPr lang="de-DE" sz="2300" dirty="0" err="1"/>
              <a:t>Versiegler</a:t>
            </a:r>
            <a:endParaRPr lang="de-DE" sz="2300" dirty="0"/>
          </a:p>
          <a:p>
            <a:pPr lvl="1"/>
            <a:r>
              <a:rPr lang="de-DE" sz="2300" dirty="0"/>
              <a:t>Aushärten mit Polymerisationslampe</a:t>
            </a:r>
          </a:p>
          <a:p>
            <a:pPr lvl="1"/>
            <a:endParaRPr lang="de-DE" dirty="0"/>
          </a:p>
          <a:p>
            <a:r>
              <a:rPr lang="de-DE" dirty="0"/>
              <a:t>Kontrolle der Okklusion und Artikulation</a:t>
            </a:r>
          </a:p>
        </p:txBody>
      </p:sp>
    </p:spTree>
    <p:extLst>
      <p:ext uri="{BB962C8B-B14F-4D97-AF65-F5344CB8AC3E}">
        <p14:creationId xmlns:p14="http://schemas.microsoft.com/office/powerpoint/2010/main" val="167759935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Fissurenversiegelung</a:t>
            </a:r>
            <a:r>
              <a:rPr lang="de-DE" dirty="0"/>
              <a:t> – Durchführung </a:t>
            </a:r>
          </a:p>
        </p:txBody>
      </p:sp>
      <p:sp>
        <p:nvSpPr>
          <p:cNvPr id="3" name="Inhaltsplatzhalter 2"/>
          <p:cNvSpPr>
            <a:spLocks noGrp="1"/>
          </p:cNvSpPr>
          <p:nvPr>
            <p:ph idx="1"/>
          </p:nvPr>
        </p:nvSpPr>
        <p:spPr/>
        <p:txBody>
          <a:bodyPr/>
          <a:lstStyle/>
          <a:p>
            <a:r>
              <a:rPr lang="de-DE" dirty="0"/>
              <a:t>Ausarbeiten und Polieren</a:t>
            </a:r>
          </a:p>
          <a:p>
            <a:endParaRPr lang="de-DE" dirty="0"/>
          </a:p>
          <a:p>
            <a:r>
              <a:rPr lang="de-DE" dirty="0"/>
              <a:t>Fluoridierung</a:t>
            </a:r>
          </a:p>
          <a:p>
            <a:endParaRPr lang="de-DE" dirty="0"/>
          </a:p>
          <a:p>
            <a:r>
              <a:rPr lang="de-DE" dirty="0"/>
              <a:t>Regelmäßige Nachkontrollen</a:t>
            </a:r>
          </a:p>
        </p:txBody>
      </p:sp>
    </p:spTree>
    <p:extLst>
      <p:ext uri="{BB962C8B-B14F-4D97-AF65-F5344CB8AC3E}">
        <p14:creationId xmlns:p14="http://schemas.microsoft.com/office/powerpoint/2010/main" val="1052874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4" name="Inhaltsplatzhalter 3"/>
          <p:cNvPicPr>
            <a:picLocks noGrp="1" noChangeAspect="1"/>
          </p:cNvPicPr>
          <p:nvPr>
            <p:ph idx="1"/>
          </p:nvPr>
        </p:nvPicPr>
        <p:blipFill>
          <a:blip r:embed="rId2" cstate="screen">
            <a:extLst>
              <a:ext uri="{BEBA8EAE-BF5A-486C-A8C5-ECC9F3942E4B}">
                <a14:imgProps xmlns:a14="http://schemas.microsoft.com/office/drawing/2010/main">
                  <a14:imgLayer r:embed="rId3">
                    <a14:imgEffect>
                      <a14:brightnessContrast bright="30000" contrast="30000"/>
                    </a14:imgEffect>
                  </a14:imgLayer>
                </a14:imgProps>
              </a:ext>
              <a:ext uri="{28A0092B-C50C-407E-A947-70E740481C1C}">
                <a14:useLocalDpi xmlns:a14="http://schemas.microsoft.com/office/drawing/2010/main"/>
              </a:ext>
            </a:extLst>
          </a:blip>
          <a:stretch>
            <a:fillRect/>
          </a:stretch>
        </p:blipFill>
        <p:spPr>
          <a:xfrm>
            <a:off x="1334303" y="1724876"/>
            <a:ext cx="5259001" cy="4495553"/>
          </a:xfrm>
        </p:spPr>
      </p:pic>
    </p:spTree>
    <p:extLst>
      <p:ext uri="{BB962C8B-B14F-4D97-AF65-F5344CB8AC3E}">
        <p14:creationId xmlns:p14="http://schemas.microsoft.com/office/powerpoint/2010/main" val="129880482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Früherkennungsuntersuchung</a:t>
            </a:r>
          </a:p>
        </p:txBody>
      </p:sp>
      <p:sp>
        <p:nvSpPr>
          <p:cNvPr id="3" name="Inhaltsplatzhalter 2"/>
          <p:cNvSpPr>
            <a:spLocks noGrp="1"/>
          </p:cNvSpPr>
          <p:nvPr>
            <p:ph idx="1"/>
          </p:nvPr>
        </p:nvSpPr>
        <p:spPr/>
        <p:txBody>
          <a:bodyPr>
            <a:normAutofit fontScale="92500"/>
          </a:bodyPr>
          <a:lstStyle/>
          <a:p>
            <a:pPr marL="0" indent="0">
              <a:lnSpc>
                <a:spcPct val="150000"/>
              </a:lnSpc>
              <a:buNone/>
            </a:pPr>
            <a:r>
              <a:rPr lang="de-DE" b="1" dirty="0">
                <a:latin typeface="Arial" panose="020B0604020202020204" pitchFamily="34" charset="0"/>
              </a:rPr>
              <a:t>BEMA: FU 1 </a:t>
            </a:r>
          </a:p>
          <a:p>
            <a:pPr>
              <a:spcBef>
                <a:spcPts val="300"/>
              </a:spcBef>
              <a:spcAft>
                <a:spcPts val="300"/>
              </a:spcAft>
            </a:pPr>
            <a:r>
              <a:rPr lang="de-DE" dirty="0">
                <a:latin typeface="Arial" panose="020B0604020202020204" pitchFamily="34" charset="0"/>
              </a:rPr>
              <a:t>Zahnärztliche Früherkennungsuntersuchung eines Kindes vom 6. bis zum vollendeten 33. Lebensmonat, jeweils eine</a:t>
            </a:r>
          </a:p>
          <a:p>
            <a:pPr>
              <a:spcBef>
                <a:spcPts val="300"/>
              </a:spcBef>
              <a:spcAft>
                <a:spcPts val="300"/>
              </a:spcAft>
            </a:pPr>
            <a:endParaRPr lang="de-DE" dirty="0">
              <a:latin typeface="Arial" panose="020B0604020202020204" pitchFamily="34" charset="0"/>
            </a:endParaRPr>
          </a:p>
          <a:p>
            <a:pPr marL="457200" indent="-457200">
              <a:spcBef>
                <a:spcPts val="300"/>
              </a:spcBef>
              <a:spcAft>
                <a:spcPts val="300"/>
              </a:spcAft>
              <a:buFont typeface="+mj-lt"/>
              <a:buAutoNum type="alphaLcParenR"/>
            </a:pPr>
            <a:r>
              <a:rPr lang="de-DE" dirty="0">
                <a:latin typeface="Arial" panose="020B0604020202020204" pitchFamily="34" charset="0"/>
              </a:rPr>
              <a:t>Früherkennungsuntersuchung </a:t>
            </a:r>
            <a:br>
              <a:rPr lang="de-DE" dirty="0">
                <a:latin typeface="Arial" panose="020B0604020202020204" pitchFamily="34" charset="0"/>
              </a:rPr>
            </a:br>
            <a:r>
              <a:rPr lang="de-DE" dirty="0">
                <a:latin typeface="Arial" panose="020B0604020202020204" pitchFamily="34" charset="0"/>
              </a:rPr>
              <a:t>vom 6. bis zum vollendeten 9. Lebensmonat</a:t>
            </a:r>
          </a:p>
          <a:p>
            <a:pPr marL="457200" indent="-457200">
              <a:spcBef>
                <a:spcPts val="300"/>
              </a:spcBef>
              <a:spcAft>
                <a:spcPts val="300"/>
              </a:spcAft>
              <a:buFont typeface="+mj-lt"/>
              <a:buAutoNum type="alphaLcParenR"/>
            </a:pPr>
            <a:r>
              <a:rPr lang="de-DE" dirty="0">
                <a:latin typeface="Arial" panose="020B0604020202020204" pitchFamily="34" charset="0"/>
              </a:rPr>
              <a:t>Früherkennungsuntersuchung </a:t>
            </a:r>
            <a:br>
              <a:rPr lang="de-DE" dirty="0">
                <a:latin typeface="Arial" panose="020B0604020202020204" pitchFamily="34" charset="0"/>
              </a:rPr>
            </a:br>
            <a:r>
              <a:rPr lang="de-DE" dirty="0">
                <a:latin typeface="Arial" panose="020B0604020202020204" pitchFamily="34" charset="0"/>
              </a:rPr>
              <a:t>vom 10. bis zum vollendeten 20. Lebensmonat</a:t>
            </a:r>
          </a:p>
          <a:p>
            <a:pPr marL="457200" indent="-457200">
              <a:spcBef>
                <a:spcPts val="300"/>
              </a:spcBef>
              <a:spcAft>
                <a:spcPts val="300"/>
              </a:spcAft>
              <a:buFont typeface="+mj-lt"/>
              <a:buAutoNum type="alphaLcParenR"/>
            </a:pPr>
            <a:r>
              <a:rPr lang="de-DE" dirty="0">
                <a:latin typeface="Arial" panose="020B0604020202020204" pitchFamily="34" charset="0"/>
              </a:rPr>
              <a:t>Früherkennungsuntersuchung </a:t>
            </a:r>
            <a:br>
              <a:rPr lang="de-DE" dirty="0">
                <a:latin typeface="Arial" panose="020B0604020202020204" pitchFamily="34" charset="0"/>
              </a:rPr>
            </a:br>
            <a:r>
              <a:rPr lang="de-DE" dirty="0">
                <a:latin typeface="Arial" panose="020B0604020202020204" pitchFamily="34" charset="0"/>
              </a:rPr>
              <a:t>vom 21. bis zum vollendeten 33. Lebensmonat</a:t>
            </a:r>
            <a:endParaRPr lang="de-DE" sz="2800" dirty="0"/>
          </a:p>
        </p:txBody>
      </p:sp>
    </p:spTree>
    <p:extLst>
      <p:ext uri="{BB962C8B-B14F-4D97-AF65-F5344CB8AC3E}">
        <p14:creationId xmlns:p14="http://schemas.microsoft.com/office/powerpoint/2010/main" val="173182194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Früherkennungsuntersuchung</a:t>
            </a:r>
          </a:p>
        </p:txBody>
      </p:sp>
      <p:sp>
        <p:nvSpPr>
          <p:cNvPr id="3" name="Inhaltsplatzhalter 2"/>
          <p:cNvSpPr>
            <a:spLocks noGrp="1"/>
          </p:cNvSpPr>
          <p:nvPr>
            <p:ph idx="1"/>
          </p:nvPr>
        </p:nvSpPr>
        <p:spPr/>
        <p:txBody>
          <a:bodyPr>
            <a:normAutofit/>
          </a:bodyPr>
          <a:lstStyle/>
          <a:p>
            <a:pPr>
              <a:spcBef>
                <a:spcPts val="300"/>
              </a:spcBef>
              <a:defRPr/>
            </a:pPr>
            <a:r>
              <a:rPr lang="de-DE" dirty="0">
                <a:latin typeface="Arial" panose="020B0604020202020204" pitchFamily="34" charset="0"/>
              </a:rPr>
              <a:t>Der Abstand zwischen zwei Früherkennungs-untersuchungen beträgt mindestens vier Monate.</a:t>
            </a:r>
          </a:p>
          <a:p>
            <a:pPr>
              <a:spcBef>
                <a:spcPts val="300"/>
              </a:spcBef>
              <a:defRPr/>
            </a:pPr>
            <a:endParaRPr lang="de-DE" sz="800" dirty="0">
              <a:latin typeface="Arial" panose="020B0604020202020204" pitchFamily="34" charset="0"/>
            </a:endParaRPr>
          </a:p>
          <a:p>
            <a:pPr>
              <a:spcBef>
                <a:spcPts val="300"/>
              </a:spcBef>
              <a:defRPr/>
            </a:pPr>
            <a:r>
              <a:rPr lang="de-DE" dirty="0"/>
              <a:t>Nicht neben Ä1</a:t>
            </a:r>
          </a:p>
          <a:p>
            <a:pPr>
              <a:spcBef>
                <a:spcPts val="300"/>
              </a:spcBef>
              <a:defRPr/>
            </a:pPr>
            <a:endParaRPr lang="de-DE" sz="800" dirty="0"/>
          </a:p>
          <a:p>
            <a:pPr>
              <a:spcBef>
                <a:spcPts val="300"/>
              </a:spcBef>
              <a:defRPr/>
            </a:pPr>
            <a:r>
              <a:rPr lang="de-DE" dirty="0"/>
              <a:t>Nicht neben 01 im selben Kalender-Halbjahr</a:t>
            </a:r>
          </a:p>
          <a:p>
            <a:pPr>
              <a:spcBef>
                <a:spcPts val="300"/>
              </a:spcBef>
              <a:defRPr/>
            </a:pPr>
            <a:endParaRPr lang="de-DE" sz="800" dirty="0"/>
          </a:p>
          <a:p>
            <a:pPr>
              <a:spcBef>
                <a:spcPts val="300"/>
              </a:spcBef>
              <a:defRPr/>
            </a:pPr>
            <a:r>
              <a:rPr lang="de-DE" dirty="0"/>
              <a:t>Nicht in der Gruppenprophylaxe</a:t>
            </a:r>
          </a:p>
          <a:p>
            <a:pPr marL="0" indent="0">
              <a:spcBef>
                <a:spcPts val="300"/>
              </a:spcBef>
              <a:buNone/>
              <a:defRPr/>
            </a:pPr>
            <a:br>
              <a:rPr lang="de-DE" dirty="0"/>
            </a:br>
            <a:endParaRPr lang="de-D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3329103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Früherkennungsuntersuchung</a:t>
            </a:r>
          </a:p>
        </p:txBody>
      </p:sp>
      <p:sp>
        <p:nvSpPr>
          <p:cNvPr id="3" name="Inhaltsplatzhalter 2"/>
          <p:cNvSpPr>
            <a:spLocks noGrp="1"/>
          </p:cNvSpPr>
          <p:nvPr>
            <p:ph idx="1"/>
          </p:nvPr>
        </p:nvSpPr>
        <p:spPr/>
        <p:txBody>
          <a:bodyPr>
            <a:normAutofit fontScale="85000" lnSpcReduction="20000"/>
          </a:bodyPr>
          <a:lstStyle/>
          <a:p>
            <a:pPr marL="0" indent="0">
              <a:spcBef>
                <a:spcPts val="300"/>
              </a:spcBef>
              <a:buNone/>
              <a:defRPr/>
            </a:pPr>
            <a:r>
              <a:rPr lang="de-DE" dirty="0">
                <a:latin typeface="Arial" panose="020B0604020202020204" pitchFamily="34" charset="0"/>
                <a:cs typeface="Arial" panose="020B0604020202020204" pitchFamily="34" charset="0"/>
              </a:rPr>
              <a:t>Die Früherkennungsuntersuchungen (FU1) umfassen folgende</a:t>
            </a:r>
            <a:br>
              <a:rPr lang="de-DE" dirty="0">
                <a:latin typeface="Arial" panose="020B0604020202020204" pitchFamily="34" charset="0"/>
                <a:cs typeface="Arial" panose="020B0604020202020204" pitchFamily="34" charset="0"/>
              </a:rPr>
            </a:br>
            <a:r>
              <a:rPr lang="de-DE" dirty="0">
                <a:latin typeface="Arial" panose="020B0604020202020204" pitchFamily="34" charset="0"/>
                <a:cs typeface="Arial" panose="020B0604020202020204" pitchFamily="34" charset="0"/>
              </a:rPr>
              <a:t>Leistungen:</a:t>
            </a:r>
          </a:p>
          <a:p>
            <a:pPr marL="0" indent="0">
              <a:spcBef>
                <a:spcPts val="300"/>
              </a:spcBef>
              <a:buNone/>
              <a:defRPr/>
            </a:pPr>
            <a:endParaRPr lang="de-DE" dirty="0">
              <a:latin typeface="Arial" panose="020B0604020202020204" pitchFamily="34" charset="0"/>
              <a:cs typeface="Arial" panose="020B0604020202020204" pitchFamily="34" charset="0"/>
            </a:endParaRPr>
          </a:p>
          <a:p>
            <a:pPr>
              <a:spcBef>
                <a:spcPts val="300"/>
              </a:spcBef>
              <a:buFont typeface="Arial" panose="020B0604020202020204" pitchFamily="34" charset="0"/>
              <a:buChar char="•"/>
              <a:defRPr/>
            </a:pPr>
            <a:r>
              <a:rPr lang="de-DE" dirty="0">
                <a:latin typeface="Arial" panose="020B0604020202020204" pitchFamily="34" charset="0"/>
                <a:cs typeface="Arial" panose="020B0604020202020204" pitchFamily="34" charset="0"/>
              </a:rPr>
              <a:t>eingehende Untersuchung zur Feststellung von Zahn-, Mund- und Kieferkrankheiten einschließlich Beratung (Inspektion der Mundhöhle)</a:t>
            </a:r>
            <a:endParaRPr lang="de-DE" dirty="0">
              <a:latin typeface="Arial" panose="020B0604020202020204" pitchFamily="34" charset="0"/>
            </a:endParaRPr>
          </a:p>
          <a:p>
            <a:r>
              <a:rPr lang="de-DE" dirty="0">
                <a:latin typeface="Arial" panose="020B0604020202020204" pitchFamily="34" charset="0"/>
              </a:rPr>
              <a:t>Erhebung der Anamnese zum Ernährungsverhalten </a:t>
            </a:r>
            <a:br>
              <a:rPr lang="de-DE" dirty="0">
                <a:latin typeface="Arial" panose="020B0604020202020204" pitchFamily="34" charset="0"/>
              </a:rPr>
            </a:br>
            <a:r>
              <a:rPr lang="de-DE" dirty="0">
                <a:latin typeface="Arial" panose="020B0604020202020204" pitchFamily="34" charset="0"/>
              </a:rPr>
              <a:t>(insbesondere zum Nuckelflaschen-Gebrauch) sowie zum Zahnpflegeverhalten durch die Betreuungspersonen, Ernährungs- und Mundhygieneberatung der Betreuungs-personen mit dem Ziel der Keimzahlsenkung durch verringerten Konsum zuckerhaltiger Speisen und Getränke auch mittels Nuckelflasche sowie durch verbesserte Mundhygiene, Aufklärung der Betreuungspersonen über die Ätiologie oraler</a:t>
            </a:r>
            <a:r>
              <a:rPr lang="de-DE" dirty="0"/>
              <a:t> </a:t>
            </a:r>
            <a:r>
              <a:rPr lang="de-DE" dirty="0">
                <a:latin typeface="Arial" panose="020B0604020202020204" pitchFamily="34" charset="0"/>
              </a:rPr>
              <a:t>Erkrankungen.</a:t>
            </a:r>
            <a:endParaRPr lang="de-DE" dirty="0">
              <a:latin typeface="Arial" panose="020B0604020202020204" pitchFamily="34" charset="0"/>
              <a:cs typeface="Arial" panose="020B0604020202020204" pitchFamily="34" charset="0"/>
            </a:endParaRPr>
          </a:p>
          <a:p>
            <a:endParaRPr lang="de-DE" dirty="0"/>
          </a:p>
        </p:txBody>
      </p:sp>
    </p:spTree>
    <p:extLst>
      <p:ext uri="{BB962C8B-B14F-4D97-AF65-F5344CB8AC3E}">
        <p14:creationId xmlns:p14="http://schemas.microsoft.com/office/powerpoint/2010/main" val="331473147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Früherkennungsuntersuchung</a:t>
            </a:r>
          </a:p>
        </p:txBody>
      </p:sp>
      <p:sp>
        <p:nvSpPr>
          <p:cNvPr id="3" name="Inhaltsplatzhalter 2"/>
          <p:cNvSpPr>
            <a:spLocks noGrp="1"/>
          </p:cNvSpPr>
          <p:nvPr>
            <p:ph idx="1"/>
          </p:nvPr>
        </p:nvSpPr>
        <p:spPr/>
        <p:txBody>
          <a:bodyPr/>
          <a:lstStyle/>
          <a:p>
            <a:pPr marL="0" indent="0">
              <a:buNone/>
            </a:pPr>
            <a:r>
              <a:rPr lang="de-DE" dirty="0">
                <a:latin typeface="Arial" panose="020B0604020202020204" pitchFamily="34" charset="0"/>
              </a:rPr>
              <a:t>Fortsetzung FU1</a:t>
            </a:r>
          </a:p>
          <a:p>
            <a:endParaRPr lang="de-DE" dirty="0">
              <a:latin typeface="Arial" panose="020B0604020202020204" pitchFamily="34" charset="0"/>
            </a:endParaRPr>
          </a:p>
          <a:p>
            <a:r>
              <a:rPr lang="de-DE" dirty="0">
                <a:latin typeface="Arial" panose="020B0604020202020204" pitchFamily="34" charset="0"/>
              </a:rPr>
              <a:t>Erhebung der Anamnese zu Fluoridierungs-</a:t>
            </a:r>
            <a:r>
              <a:rPr lang="de-DE" dirty="0" err="1">
                <a:latin typeface="Arial" panose="020B0604020202020204" pitchFamily="34" charset="0"/>
              </a:rPr>
              <a:t>maßnahmen</a:t>
            </a:r>
            <a:r>
              <a:rPr lang="de-DE" dirty="0">
                <a:latin typeface="Arial" panose="020B0604020202020204" pitchFamily="34" charset="0"/>
              </a:rPr>
              <a:t> und -empfehlungen sowie Empfehlung geeigneter Fluoridierungsmittel (fluoridhaltige Zahnpaste, fluoridiertes</a:t>
            </a:r>
            <a:r>
              <a:rPr lang="de-DE" dirty="0"/>
              <a:t> </a:t>
            </a:r>
            <a:r>
              <a:rPr lang="de-DE" dirty="0">
                <a:latin typeface="Arial" panose="020B0604020202020204" pitchFamily="34" charset="0"/>
              </a:rPr>
              <a:t>Speisesalz u. ä.)</a:t>
            </a:r>
          </a:p>
          <a:p>
            <a:endParaRPr lang="de-DE" dirty="0"/>
          </a:p>
        </p:txBody>
      </p:sp>
    </p:spTree>
    <p:extLst>
      <p:ext uri="{BB962C8B-B14F-4D97-AF65-F5344CB8AC3E}">
        <p14:creationId xmlns:p14="http://schemas.microsoft.com/office/powerpoint/2010/main" val="191143257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Früherkennungsuntersuchung</a:t>
            </a:r>
          </a:p>
        </p:txBody>
      </p:sp>
      <p:sp>
        <p:nvSpPr>
          <p:cNvPr id="3" name="Inhaltsplatzhalter 2"/>
          <p:cNvSpPr>
            <a:spLocks noGrp="1"/>
          </p:cNvSpPr>
          <p:nvPr>
            <p:ph idx="1"/>
          </p:nvPr>
        </p:nvSpPr>
        <p:spPr/>
        <p:txBody>
          <a:bodyPr>
            <a:normAutofit/>
          </a:bodyPr>
          <a:lstStyle/>
          <a:p>
            <a:pPr marL="0" indent="0">
              <a:lnSpc>
                <a:spcPct val="150000"/>
              </a:lnSpc>
              <a:buNone/>
              <a:defRPr/>
            </a:pPr>
            <a:r>
              <a:rPr lang="de-DE" b="1" dirty="0">
                <a:latin typeface="Arial" panose="020B0604020202020204" pitchFamily="34" charset="0"/>
              </a:rPr>
              <a:t>BEMA: FU </a:t>
            </a:r>
            <a:r>
              <a:rPr lang="de-DE" b="1" dirty="0" err="1">
                <a:latin typeface="Arial" panose="020B0604020202020204" pitchFamily="34" charset="0"/>
              </a:rPr>
              <a:t>Pr</a:t>
            </a:r>
            <a:r>
              <a:rPr lang="de-DE" b="1" dirty="0">
                <a:latin typeface="Arial" panose="020B0604020202020204" pitchFamily="34" charset="0"/>
              </a:rPr>
              <a:t> </a:t>
            </a:r>
          </a:p>
          <a:p>
            <a:pPr marL="0" indent="0">
              <a:lnSpc>
                <a:spcPct val="150000"/>
              </a:lnSpc>
              <a:buNone/>
              <a:defRPr/>
            </a:pPr>
            <a:endParaRPr lang="de-DE" sz="800" b="1" dirty="0">
              <a:latin typeface="Arial" panose="020B0604020202020204" pitchFamily="34" charset="0"/>
            </a:endParaRPr>
          </a:p>
          <a:p>
            <a:pPr>
              <a:spcBef>
                <a:spcPts val="300"/>
              </a:spcBef>
              <a:defRPr/>
            </a:pPr>
            <a:r>
              <a:rPr lang="de-DE" dirty="0">
                <a:latin typeface="Arial" panose="020B0604020202020204" pitchFamily="34" charset="0"/>
              </a:rPr>
              <a:t>Praktische Anleitung der Betreuungspersonen zur Mundhygiene beim Kind</a:t>
            </a:r>
            <a:r>
              <a:rPr lang="de-DE" dirty="0"/>
              <a:t>.</a:t>
            </a:r>
          </a:p>
          <a:p>
            <a:pPr>
              <a:spcBef>
                <a:spcPts val="300"/>
              </a:spcBef>
              <a:defRPr/>
            </a:pPr>
            <a:endParaRPr lang="de-DE" sz="800" dirty="0"/>
          </a:p>
          <a:p>
            <a:pPr>
              <a:spcBef>
                <a:spcPts val="300"/>
              </a:spcBef>
              <a:buFont typeface="Arial" panose="020B0604020202020204" pitchFamily="34" charset="0"/>
              <a:buChar char="•"/>
              <a:defRPr/>
            </a:pPr>
            <a:r>
              <a:rPr lang="de-DE" dirty="0">
                <a:latin typeface="Arial" panose="020B0604020202020204" pitchFamily="34" charset="0"/>
              </a:rPr>
              <a:t>Eine Leistung nach Nr. FU </a:t>
            </a:r>
            <a:r>
              <a:rPr lang="de-DE" dirty="0" err="1">
                <a:latin typeface="Arial" panose="020B0604020202020204" pitchFamily="34" charset="0"/>
              </a:rPr>
              <a:t>Pr</a:t>
            </a:r>
            <a:r>
              <a:rPr lang="de-DE" dirty="0">
                <a:latin typeface="Arial" panose="020B0604020202020204" pitchFamily="34" charset="0"/>
              </a:rPr>
              <a:t> ist nur im Zusammenhang mit einer Leistung nach Nr. FU 1 abrechenbar.</a:t>
            </a:r>
          </a:p>
          <a:p>
            <a:pPr>
              <a:spcBef>
                <a:spcPts val="300"/>
              </a:spcBef>
              <a:buFont typeface="Arial" panose="020B0604020202020204" pitchFamily="34" charset="0"/>
              <a:buChar char="•"/>
              <a:defRPr/>
            </a:pPr>
            <a:endParaRPr lang="de-DE" sz="800" dirty="0">
              <a:latin typeface="Arial" panose="020B0604020202020204" pitchFamily="34" charset="0"/>
            </a:endParaRPr>
          </a:p>
          <a:p>
            <a:pPr>
              <a:spcBef>
                <a:spcPts val="300"/>
              </a:spcBef>
              <a:buFont typeface="Arial" panose="020B0604020202020204" pitchFamily="34" charset="0"/>
              <a:buChar char="•"/>
              <a:defRPr/>
            </a:pPr>
            <a:r>
              <a:rPr lang="de-DE" dirty="0">
                <a:latin typeface="Arial" panose="020B0604020202020204" pitchFamily="34" charset="0"/>
                <a:cs typeface="Arial" panose="020B0604020202020204" pitchFamily="34" charset="0"/>
              </a:rPr>
              <a:t>Die Abrechnung der Leistung setzt die Einzelunterweisung voraus.</a:t>
            </a:r>
          </a:p>
          <a:p>
            <a:endParaRPr lang="de-DE" dirty="0"/>
          </a:p>
        </p:txBody>
      </p:sp>
    </p:spTree>
    <p:extLst>
      <p:ext uri="{BB962C8B-B14F-4D97-AF65-F5344CB8AC3E}">
        <p14:creationId xmlns:p14="http://schemas.microsoft.com/office/powerpoint/2010/main" val="49794019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Früherkennungsuntersuchung</a:t>
            </a:r>
          </a:p>
        </p:txBody>
      </p:sp>
      <p:sp>
        <p:nvSpPr>
          <p:cNvPr id="3" name="Inhaltsplatzhalter 2"/>
          <p:cNvSpPr>
            <a:spLocks noGrp="1"/>
          </p:cNvSpPr>
          <p:nvPr>
            <p:ph idx="1"/>
          </p:nvPr>
        </p:nvSpPr>
        <p:spPr/>
        <p:txBody>
          <a:bodyPr>
            <a:normAutofit/>
          </a:bodyPr>
          <a:lstStyle/>
          <a:p>
            <a:pPr marL="0" indent="0">
              <a:lnSpc>
                <a:spcPct val="150000"/>
              </a:lnSpc>
              <a:buNone/>
            </a:pPr>
            <a:r>
              <a:rPr lang="de-DE" b="1" dirty="0">
                <a:latin typeface="Arial" panose="020B0604020202020204" pitchFamily="34" charset="0"/>
              </a:rPr>
              <a:t>BEMA: FU 2 </a:t>
            </a:r>
          </a:p>
          <a:p>
            <a:pPr>
              <a:spcBef>
                <a:spcPts val="300"/>
              </a:spcBef>
              <a:spcAft>
                <a:spcPts val="300"/>
              </a:spcAft>
            </a:pPr>
            <a:r>
              <a:rPr lang="de-DE" dirty="0">
                <a:latin typeface="Arial" panose="020B0604020202020204" pitchFamily="34" charset="0"/>
              </a:rPr>
              <a:t>Zahnärztliche Früherkennungsuntersuchung eines Kindes vom 34. bis zum vollendeten 72. Lebensmonat.</a:t>
            </a:r>
          </a:p>
          <a:p>
            <a:pPr>
              <a:spcBef>
                <a:spcPts val="300"/>
              </a:spcBef>
              <a:spcAft>
                <a:spcPts val="300"/>
              </a:spcAft>
            </a:pPr>
            <a:r>
              <a:rPr lang="de-DE" dirty="0">
                <a:latin typeface="Arial" panose="020B0604020202020204" pitchFamily="34" charset="0"/>
              </a:rPr>
              <a:t>Der Abstand zwischen 2 Früherkennungs-untersuchungen (FU 2) beträgt mindestens 12 Monate.</a:t>
            </a:r>
          </a:p>
          <a:p>
            <a:pPr>
              <a:spcBef>
                <a:spcPts val="300"/>
              </a:spcBef>
              <a:spcAft>
                <a:spcPts val="300"/>
              </a:spcAft>
            </a:pPr>
            <a:r>
              <a:rPr lang="de-DE" dirty="0">
                <a:latin typeface="Arial" panose="020B0604020202020204" pitchFamily="34" charset="0"/>
              </a:rPr>
              <a:t>Der Abstand zwischen der letzten FU 1 und der ersten FU 2 beträgt mindestens vier Monate.</a:t>
            </a:r>
          </a:p>
        </p:txBody>
      </p:sp>
    </p:spTree>
    <p:extLst>
      <p:ext uri="{BB962C8B-B14F-4D97-AF65-F5344CB8AC3E}">
        <p14:creationId xmlns:p14="http://schemas.microsoft.com/office/powerpoint/2010/main" val="262123519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Früherkennungsuntersuchung</a:t>
            </a:r>
          </a:p>
        </p:txBody>
      </p:sp>
      <p:sp>
        <p:nvSpPr>
          <p:cNvPr id="3" name="Inhaltsplatzhalter 2"/>
          <p:cNvSpPr>
            <a:spLocks noGrp="1"/>
          </p:cNvSpPr>
          <p:nvPr>
            <p:ph idx="1"/>
          </p:nvPr>
        </p:nvSpPr>
        <p:spPr/>
        <p:txBody>
          <a:bodyPr/>
          <a:lstStyle/>
          <a:p>
            <a:pPr marL="0" indent="0">
              <a:buNone/>
            </a:pPr>
            <a:r>
              <a:rPr lang="de-DE" dirty="0"/>
              <a:t>Fortsetzung FU2</a:t>
            </a:r>
          </a:p>
          <a:p>
            <a:pPr marL="0" indent="0">
              <a:buNone/>
            </a:pPr>
            <a:endParaRPr lang="de-DE" dirty="0"/>
          </a:p>
          <a:p>
            <a:r>
              <a:rPr lang="de-DE" dirty="0"/>
              <a:t>Nicht neben Ä1</a:t>
            </a:r>
          </a:p>
          <a:p>
            <a:endParaRPr lang="de-DE" sz="800" dirty="0"/>
          </a:p>
          <a:p>
            <a:r>
              <a:rPr lang="de-DE" dirty="0"/>
              <a:t>Nicht neben 01 im selben Kalender-Halbjahr</a:t>
            </a:r>
          </a:p>
          <a:p>
            <a:endParaRPr lang="de-DE" sz="800" dirty="0"/>
          </a:p>
          <a:p>
            <a:r>
              <a:rPr lang="de-DE" dirty="0"/>
              <a:t>Nicht in der Gruppenprophylaxe</a:t>
            </a:r>
          </a:p>
          <a:p>
            <a:pPr marL="0" indent="0">
              <a:buNone/>
            </a:pPr>
            <a:endParaRPr lang="de-DE" dirty="0"/>
          </a:p>
        </p:txBody>
      </p:sp>
    </p:spTree>
    <p:extLst>
      <p:ext uri="{BB962C8B-B14F-4D97-AF65-F5344CB8AC3E}">
        <p14:creationId xmlns:p14="http://schemas.microsoft.com/office/powerpoint/2010/main" val="199235690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Früherkennungsuntersuchung</a:t>
            </a:r>
          </a:p>
        </p:txBody>
      </p:sp>
      <p:sp>
        <p:nvSpPr>
          <p:cNvPr id="3" name="Inhaltsplatzhalter 2"/>
          <p:cNvSpPr>
            <a:spLocks noGrp="1"/>
          </p:cNvSpPr>
          <p:nvPr>
            <p:ph idx="1"/>
          </p:nvPr>
        </p:nvSpPr>
        <p:spPr/>
        <p:txBody>
          <a:bodyPr>
            <a:normAutofit fontScale="85000" lnSpcReduction="20000"/>
          </a:bodyPr>
          <a:lstStyle/>
          <a:p>
            <a:pPr marL="0" indent="0">
              <a:spcBef>
                <a:spcPts val="300"/>
              </a:spcBef>
              <a:buNone/>
              <a:defRPr/>
            </a:pPr>
            <a:r>
              <a:rPr lang="de-DE" dirty="0">
                <a:latin typeface="Arial" panose="020B0604020202020204" pitchFamily="34" charset="0"/>
                <a:cs typeface="Arial" panose="020B0604020202020204" pitchFamily="34" charset="0"/>
              </a:rPr>
              <a:t>Die Früherkennungsuntersuchungen (FU2) umfassen folgende</a:t>
            </a:r>
            <a:br>
              <a:rPr lang="de-DE" dirty="0">
                <a:latin typeface="Arial" panose="020B0604020202020204" pitchFamily="34" charset="0"/>
                <a:cs typeface="Arial" panose="020B0604020202020204" pitchFamily="34" charset="0"/>
              </a:rPr>
            </a:br>
            <a:r>
              <a:rPr lang="de-DE" dirty="0">
                <a:latin typeface="Arial" panose="020B0604020202020204" pitchFamily="34" charset="0"/>
                <a:cs typeface="Arial" panose="020B0604020202020204" pitchFamily="34" charset="0"/>
              </a:rPr>
              <a:t>Leistungen:</a:t>
            </a:r>
          </a:p>
          <a:p>
            <a:pPr marL="0" indent="0">
              <a:spcBef>
                <a:spcPts val="300"/>
              </a:spcBef>
              <a:buNone/>
              <a:defRPr/>
            </a:pPr>
            <a:endParaRPr lang="de-DE" dirty="0">
              <a:latin typeface="Arial" panose="020B0604020202020204" pitchFamily="34" charset="0"/>
              <a:cs typeface="Arial" panose="020B0604020202020204" pitchFamily="34" charset="0"/>
            </a:endParaRPr>
          </a:p>
          <a:p>
            <a:pPr>
              <a:spcBef>
                <a:spcPts val="300"/>
              </a:spcBef>
              <a:buFont typeface="Arial" panose="020B0604020202020204" pitchFamily="34" charset="0"/>
              <a:buChar char="•"/>
              <a:defRPr/>
            </a:pPr>
            <a:r>
              <a:rPr lang="de-DE" dirty="0">
                <a:latin typeface="Arial" panose="020B0604020202020204" pitchFamily="34" charset="0"/>
                <a:cs typeface="Arial" panose="020B0604020202020204" pitchFamily="34" charset="0"/>
              </a:rPr>
              <a:t>eingehende Untersuchung zur Feststellung von Zahn-, Mund- und Kieferkrankheiten einschließlich Beratung (Inspektion der Mundhöhle)</a:t>
            </a:r>
          </a:p>
          <a:p>
            <a:pPr>
              <a:spcBef>
                <a:spcPts val="300"/>
              </a:spcBef>
              <a:buFont typeface="Arial" panose="020B0604020202020204" pitchFamily="34" charset="0"/>
              <a:buChar char="•"/>
              <a:defRPr/>
            </a:pPr>
            <a:r>
              <a:rPr lang="de-DE" dirty="0">
                <a:latin typeface="Arial" panose="020B0604020202020204" pitchFamily="34" charset="0"/>
                <a:cs typeface="Arial" panose="020B0604020202020204" pitchFamily="34" charset="0"/>
              </a:rPr>
              <a:t>Einschätzung des Kariesrisikos anhand des </a:t>
            </a:r>
            <a:r>
              <a:rPr lang="de-DE" dirty="0" err="1">
                <a:latin typeface="Arial" panose="020B0604020202020204" pitchFamily="34" charset="0"/>
                <a:cs typeface="Arial" panose="020B0604020202020204" pitchFamily="34" charset="0"/>
              </a:rPr>
              <a:t>dmft</a:t>
            </a:r>
            <a:r>
              <a:rPr lang="de-DE" dirty="0">
                <a:latin typeface="Arial" panose="020B0604020202020204" pitchFamily="34" charset="0"/>
                <a:cs typeface="Arial" panose="020B0604020202020204" pitchFamily="34" charset="0"/>
              </a:rPr>
              <a:t>-Index</a:t>
            </a:r>
            <a:endParaRPr lang="de-DE" dirty="0">
              <a:latin typeface="Arial" panose="020B0604020202020204" pitchFamily="34" charset="0"/>
            </a:endParaRPr>
          </a:p>
          <a:p>
            <a:r>
              <a:rPr lang="de-DE" dirty="0">
                <a:latin typeface="Arial" panose="020B0604020202020204" pitchFamily="34" charset="0"/>
              </a:rPr>
              <a:t>Ernährungs- und Mundhygieneberatung der Betreuungs-personen mit dem Ziel der Keimzahlsenkung durch verringerten Konsum zuckerhaltiger Speisen und Getränke und verbesserte Mundhygiene</a:t>
            </a:r>
          </a:p>
          <a:p>
            <a:r>
              <a:rPr lang="de-DE" dirty="0">
                <a:latin typeface="Arial" panose="020B0604020202020204" pitchFamily="34" charset="0"/>
              </a:rPr>
              <a:t>Empfehlung geeigneter Fluoridierungsmittel zur Schmelzhärtung (fluoridhaltige Zahnpaste, fluoridiertes Speisesalz u. ä.) und ggf. Abgabe oder Verordnung von Fluorid-Tabletten</a:t>
            </a:r>
          </a:p>
          <a:p>
            <a:endParaRPr lang="de-DE" dirty="0"/>
          </a:p>
        </p:txBody>
      </p:sp>
    </p:spTree>
    <p:extLst>
      <p:ext uri="{BB962C8B-B14F-4D97-AF65-F5344CB8AC3E}">
        <p14:creationId xmlns:p14="http://schemas.microsoft.com/office/powerpoint/2010/main" val="397053195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Früherkennungsuntersuchung</a:t>
            </a:r>
          </a:p>
        </p:txBody>
      </p:sp>
      <p:sp>
        <p:nvSpPr>
          <p:cNvPr id="3" name="Inhaltsplatzhalter 2"/>
          <p:cNvSpPr>
            <a:spLocks noGrp="1"/>
          </p:cNvSpPr>
          <p:nvPr>
            <p:ph idx="1"/>
          </p:nvPr>
        </p:nvSpPr>
        <p:spPr/>
        <p:txBody>
          <a:bodyPr>
            <a:normAutofit fontScale="92500" lnSpcReduction="10000"/>
          </a:bodyPr>
          <a:lstStyle/>
          <a:p>
            <a:pPr marL="0" indent="0">
              <a:lnSpc>
                <a:spcPct val="150000"/>
              </a:lnSpc>
              <a:buNone/>
              <a:defRPr/>
            </a:pPr>
            <a:r>
              <a:rPr lang="de-DE" b="1" dirty="0">
                <a:latin typeface="Arial" panose="020B0604020202020204" pitchFamily="34" charset="0"/>
              </a:rPr>
              <a:t>BEMA: FLA</a:t>
            </a:r>
            <a:r>
              <a:rPr lang="de-DE" dirty="0">
                <a:latin typeface="Arial" panose="020B0604020202020204" pitchFamily="34" charset="0"/>
              </a:rPr>
              <a:t> </a:t>
            </a:r>
          </a:p>
          <a:p>
            <a:pPr marL="0" indent="0">
              <a:lnSpc>
                <a:spcPct val="150000"/>
              </a:lnSpc>
              <a:buNone/>
              <a:defRPr/>
            </a:pPr>
            <a:endParaRPr lang="de-DE" sz="900" dirty="0">
              <a:latin typeface="Arial" panose="020B0604020202020204" pitchFamily="34" charset="0"/>
            </a:endParaRPr>
          </a:p>
          <a:p>
            <a:pPr>
              <a:spcBef>
                <a:spcPts val="300"/>
              </a:spcBef>
              <a:defRPr/>
            </a:pPr>
            <a:r>
              <a:rPr lang="de-DE" dirty="0">
                <a:latin typeface="Arial" panose="020B0604020202020204" pitchFamily="34" charset="0"/>
              </a:rPr>
              <a:t>Fluoridlackanwendung zur Zahnschmelzhärtung</a:t>
            </a:r>
            <a:br>
              <a:rPr lang="de-DE" dirty="0"/>
            </a:br>
            <a:endParaRPr lang="de-DE" sz="900" dirty="0"/>
          </a:p>
          <a:p>
            <a:pPr marL="457200" indent="-457200">
              <a:spcBef>
                <a:spcPts val="300"/>
              </a:spcBef>
              <a:buFont typeface="+mj-lt"/>
              <a:buAutoNum type="arabicPeriod"/>
              <a:defRPr/>
            </a:pPr>
            <a:r>
              <a:rPr lang="de-DE" dirty="0">
                <a:latin typeface="Arial" panose="020B0604020202020204" pitchFamily="34" charset="0"/>
              </a:rPr>
              <a:t>Die Leistung nach Nr. FLA kann bei Versicherten vom     6. bis zum vollendeten 72. Lebensmonat abgerechnet werden. Sie umfasst die Anwendung von Fluoridlack zur Zahnschmelzhärtung einschließlich der Beseitigung von sichtbaren weichen Zahnbelägen und der relativen Trockenlegung der Zähne.</a:t>
            </a:r>
          </a:p>
          <a:p>
            <a:pPr marL="457200" indent="-457200">
              <a:spcBef>
                <a:spcPts val="300"/>
              </a:spcBef>
              <a:buFont typeface="+mj-lt"/>
              <a:buAutoNum type="arabicPeriod"/>
              <a:defRPr/>
            </a:pPr>
            <a:endParaRPr lang="de-DE" sz="900" dirty="0">
              <a:latin typeface="Arial" panose="020B0604020202020204" pitchFamily="34" charset="0"/>
            </a:endParaRPr>
          </a:p>
          <a:p>
            <a:pPr marL="457200" indent="-457200">
              <a:spcBef>
                <a:spcPts val="300"/>
              </a:spcBef>
              <a:buFont typeface="+mj-lt"/>
              <a:buAutoNum type="arabicPeriod"/>
              <a:defRPr/>
            </a:pPr>
            <a:r>
              <a:rPr lang="de-DE" dirty="0">
                <a:latin typeface="Arial" panose="020B0604020202020204" pitchFamily="34" charset="0"/>
              </a:rPr>
              <a:t>Die Leistung nach Nr. FLA kann zweimal je Kalenderhalbjahr abgerechnet werden.</a:t>
            </a:r>
            <a:endParaRPr lang="de-DE" dirty="0"/>
          </a:p>
        </p:txBody>
      </p:sp>
    </p:spTree>
    <p:extLst>
      <p:ext uri="{BB962C8B-B14F-4D97-AF65-F5344CB8AC3E}">
        <p14:creationId xmlns:p14="http://schemas.microsoft.com/office/powerpoint/2010/main" val="156530767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Individualprophylaxe</a:t>
            </a:r>
          </a:p>
        </p:txBody>
      </p:sp>
      <p:sp>
        <p:nvSpPr>
          <p:cNvPr id="5" name="Inhaltsplatzhalter 4"/>
          <p:cNvSpPr>
            <a:spLocks noGrp="1"/>
          </p:cNvSpPr>
          <p:nvPr>
            <p:ph idx="1"/>
          </p:nvPr>
        </p:nvSpPr>
        <p:spPr>
          <a:xfrm>
            <a:off x="250257" y="1799924"/>
            <a:ext cx="8720488" cy="4326239"/>
          </a:xfrm>
        </p:spPr>
        <p:txBody>
          <a:bodyPr>
            <a:normAutofit lnSpcReduction="10000"/>
          </a:bodyPr>
          <a:lstStyle/>
          <a:p>
            <a:pPr marL="0" indent="0">
              <a:buNone/>
            </a:pPr>
            <a:r>
              <a:rPr lang="de-DE" sz="1400" b="1" dirty="0"/>
              <a:t>6 bis 17-Jährige     IP1 – 20 Punkte    IP2 – 17 Punkte         IP4 – 12 Punkte         IP5 – 16 Punkte</a:t>
            </a:r>
          </a:p>
          <a:p>
            <a:pPr marL="0" indent="0">
              <a:buNone/>
            </a:pPr>
            <a:r>
              <a:rPr lang="de-DE" sz="1400" b="1" dirty="0"/>
              <a:t>			    Mundhygiene-      Mundgesundheits-    Lokale                        </a:t>
            </a:r>
            <a:r>
              <a:rPr lang="de-DE" sz="1400" b="1" dirty="0" err="1"/>
              <a:t>Fissurenversiegelung</a:t>
            </a:r>
            <a:endParaRPr lang="de-DE" sz="1400" b="1" dirty="0"/>
          </a:p>
          <a:p>
            <a:pPr marL="0" indent="0">
              <a:buNone/>
            </a:pPr>
            <a:r>
              <a:rPr lang="de-DE" sz="1400" b="1" dirty="0"/>
              <a:t>                                </a:t>
            </a:r>
            <a:r>
              <a:rPr lang="de-DE" sz="1400" b="1" dirty="0" err="1"/>
              <a:t>status</a:t>
            </a:r>
            <a:r>
              <a:rPr lang="de-DE" sz="1400" b="1" dirty="0"/>
              <a:t>                    </a:t>
            </a:r>
            <a:r>
              <a:rPr lang="de-DE" sz="1400" b="1" dirty="0" err="1"/>
              <a:t>aufklärung</a:t>
            </a:r>
            <a:r>
              <a:rPr lang="de-DE" sz="1400" b="1" dirty="0"/>
              <a:t>                 Fluoridierung             an den Zähnen 6 u. 7     </a:t>
            </a:r>
          </a:p>
          <a:p>
            <a:pPr marL="0" indent="0">
              <a:buNone/>
            </a:pPr>
            <a:endParaRPr lang="de-DE" sz="800" dirty="0"/>
          </a:p>
          <a:p>
            <a:pPr marL="0" indent="0">
              <a:buNone/>
            </a:pPr>
            <a:r>
              <a:rPr lang="de-DE" sz="1400" dirty="0"/>
              <a:t>1. Jahr		    2 x im Jahr             2 x im Jahr                 1 x je Kalender-</a:t>
            </a:r>
          </a:p>
          <a:p>
            <a:pPr marL="0" indent="0">
              <a:buNone/>
            </a:pPr>
            <a:r>
              <a:rPr lang="de-DE" sz="1400" dirty="0"/>
              <a:t>                                (1 x je Kalender-    (1 x je Kalender-         halbjahr*</a:t>
            </a:r>
          </a:p>
          <a:p>
            <a:pPr marL="0" indent="0">
              <a:buNone/>
            </a:pPr>
            <a:r>
              <a:rPr lang="de-DE" sz="1400" dirty="0"/>
              <a:t>                                 halbjahr)                 halbjahr)    </a:t>
            </a:r>
          </a:p>
          <a:p>
            <a:pPr marL="0" indent="0">
              <a:buNone/>
            </a:pPr>
            <a:endParaRPr lang="de-DE" sz="800" dirty="0"/>
          </a:p>
          <a:p>
            <a:pPr marL="0" indent="0">
              <a:buNone/>
            </a:pPr>
            <a:r>
              <a:rPr lang="de-DE" sz="1400" dirty="0"/>
              <a:t>2. Jahr                     2 x im Jahr             2 x im Jahr                 1 x je Kalender-</a:t>
            </a:r>
          </a:p>
          <a:p>
            <a:pPr marL="0" indent="0">
              <a:buNone/>
            </a:pPr>
            <a:r>
              <a:rPr lang="de-DE" sz="1400" dirty="0"/>
              <a:t>                                (1 x je Kalender-    (1 x je Kalender-         halbjahr*</a:t>
            </a:r>
          </a:p>
          <a:p>
            <a:pPr marL="0" indent="0">
              <a:buNone/>
            </a:pPr>
            <a:r>
              <a:rPr lang="de-DE" sz="1400" dirty="0"/>
              <a:t>                                  halbjahr)                halbjahr)</a:t>
            </a:r>
          </a:p>
          <a:p>
            <a:pPr marL="0" indent="0">
              <a:buNone/>
            </a:pPr>
            <a:endParaRPr lang="de-DE" sz="800" dirty="0"/>
          </a:p>
          <a:p>
            <a:pPr marL="0" indent="0">
              <a:buNone/>
            </a:pPr>
            <a:r>
              <a:rPr lang="de-DE" sz="1400" dirty="0"/>
              <a:t>3. Jahr                     2 x im Jahr             2 x im Jahr                 1 x je Kalender-</a:t>
            </a:r>
          </a:p>
          <a:p>
            <a:pPr marL="0" indent="0">
              <a:buNone/>
            </a:pPr>
            <a:r>
              <a:rPr lang="de-DE" sz="1400" dirty="0"/>
              <a:t>                                (1 x je Kalender-    (1 x je Kalender-         halbjahr*</a:t>
            </a:r>
          </a:p>
          <a:p>
            <a:pPr marL="0" indent="0">
              <a:buNone/>
            </a:pPr>
            <a:r>
              <a:rPr lang="de-DE" sz="1400" dirty="0"/>
              <a:t>                                 halbjahr)                 halbjahr)</a:t>
            </a:r>
          </a:p>
          <a:p>
            <a:pPr marL="0" indent="0">
              <a:buNone/>
            </a:pPr>
            <a:endParaRPr lang="de-DE" sz="800" dirty="0"/>
          </a:p>
          <a:p>
            <a:pPr marL="0" indent="0">
              <a:buNone/>
            </a:pPr>
            <a:r>
              <a:rPr lang="de-DE" sz="1400" dirty="0"/>
              <a:t>4. Jahr                                     neuer Beginn – wie im 1. Jahr</a:t>
            </a:r>
          </a:p>
          <a:p>
            <a:pPr marL="0" indent="0">
              <a:buNone/>
            </a:pPr>
            <a:endParaRPr lang="de-DE" sz="1400" dirty="0"/>
          </a:p>
          <a:p>
            <a:pPr marL="0" indent="0">
              <a:buNone/>
            </a:pPr>
            <a:r>
              <a:rPr lang="de-DE" sz="1400" dirty="0"/>
              <a:t>*) Bei hohem Kariesrisiko ab dem 6. Lebensjahr 2x je Kalenderhalbjahr</a:t>
            </a:r>
          </a:p>
        </p:txBody>
      </p:sp>
    </p:spTree>
    <p:extLst>
      <p:ext uri="{BB962C8B-B14F-4D97-AF65-F5344CB8AC3E}">
        <p14:creationId xmlns:p14="http://schemas.microsoft.com/office/powerpoint/2010/main" val="346877864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Individualprophylaxe</a:t>
            </a:r>
          </a:p>
        </p:txBody>
      </p:sp>
      <p:sp>
        <p:nvSpPr>
          <p:cNvPr id="3" name="Inhaltsplatzhalter 2"/>
          <p:cNvSpPr>
            <a:spLocks noGrp="1"/>
          </p:cNvSpPr>
          <p:nvPr>
            <p:ph idx="1"/>
          </p:nvPr>
        </p:nvSpPr>
        <p:spPr/>
        <p:txBody>
          <a:bodyPr>
            <a:normAutofit fontScale="85000" lnSpcReduction="20000"/>
          </a:bodyPr>
          <a:lstStyle/>
          <a:p>
            <a:r>
              <a:rPr lang="de-DE" dirty="0"/>
              <a:t>Für 6- bis 17jährige gesetzlich versicherte Patienten</a:t>
            </a:r>
          </a:p>
          <a:p>
            <a:endParaRPr lang="de-DE" sz="900" dirty="0"/>
          </a:p>
          <a:p>
            <a:r>
              <a:rPr lang="de-DE" dirty="0"/>
              <a:t>IP 1: Mundhygienestatus, 20 Punkte</a:t>
            </a:r>
          </a:p>
          <a:p>
            <a:pPr lvl="1"/>
            <a:r>
              <a:rPr lang="de-DE" dirty="0"/>
              <a:t>1 x je Kalenderhalbjahr</a:t>
            </a:r>
          </a:p>
          <a:p>
            <a:pPr lvl="1"/>
            <a:endParaRPr lang="de-DE" sz="900" dirty="0"/>
          </a:p>
          <a:p>
            <a:r>
              <a:rPr lang="de-DE" dirty="0"/>
              <a:t>IP 2: Mundhygieneaufklärung, 17 Punkte</a:t>
            </a:r>
          </a:p>
          <a:p>
            <a:pPr lvl="1"/>
            <a:r>
              <a:rPr lang="de-DE" dirty="0"/>
              <a:t>1 x je Kalenderhalbjahr</a:t>
            </a:r>
          </a:p>
          <a:p>
            <a:pPr lvl="1"/>
            <a:endParaRPr lang="de-DE" sz="900" dirty="0"/>
          </a:p>
          <a:p>
            <a:r>
              <a:rPr lang="de-DE" dirty="0"/>
              <a:t>IP 4: Lokale Fluoridierung, 12 Punkte</a:t>
            </a:r>
          </a:p>
          <a:p>
            <a:pPr lvl="1"/>
            <a:r>
              <a:rPr lang="de-DE" dirty="0"/>
              <a:t>1 x je Kalenderhalbjahr</a:t>
            </a:r>
          </a:p>
          <a:p>
            <a:pPr lvl="1"/>
            <a:r>
              <a:rPr lang="de-DE" dirty="0"/>
              <a:t>Bei hohem Kariesrisiko ab dem 6. Lebensjahr 2 x je Kalenderhalbjahr</a:t>
            </a:r>
          </a:p>
          <a:p>
            <a:pPr lvl="1"/>
            <a:endParaRPr lang="de-DE" sz="900" dirty="0"/>
          </a:p>
          <a:p>
            <a:r>
              <a:rPr lang="de-DE" dirty="0"/>
              <a:t>IP 5: Fissurenversiegelung, 16 Punkte</a:t>
            </a:r>
          </a:p>
          <a:p>
            <a:pPr lvl="1"/>
            <a:r>
              <a:rPr lang="de-DE" dirty="0"/>
              <a:t>Je Zahn (Zähne 6 und 7) </a:t>
            </a:r>
          </a:p>
          <a:p>
            <a:endParaRPr lang="de-DE" dirty="0"/>
          </a:p>
        </p:txBody>
      </p:sp>
    </p:spTree>
    <p:extLst>
      <p:ext uri="{BB962C8B-B14F-4D97-AF65-F5344CB8AC3E}">
        <p14:creationId xmlns:p14="http://schemas.microsoft.com/office/powerpoint/2010/main" val="277368982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Individualprophylaxe</a:t>
            </a:r>
          </a:p>
        </p:txBody>
      </p:sp>
      <p:sp>
        <p:nvSpPr>
          <p:cNvPr id="3" name="Inhaltsplatzhalter 2"/>
          <p:cNvSpPr>
            <a:spLocks noGrp="1"/>
          </p:cNvSpPr>
          <p:nvPr>
            <p:ph idx="1"/>
          </p:nvPr>
        </p:nvSpPr>
        <p:spPr/>
        <p:txBody>
          <a:bodyPr>
            <a:normAutofit lnSpcReduction="10000"/>
          </a:bodyPr>
          <a:lstStyle/>
          <a:p>
            <a:pPr marL="0" indent="0" algn="just">
              <a:lnSpc>
                <a:spcPct val="150000"/>
              </a:lnSpc>
              <a:buNone/>
              <a:defRPr/>
            </a:pPr>
            <a:r>
              <a:rPr lang="de-DE" b="1" dirty="0">
                <a:latin typeface="Arial" panose="020B0604020202020204" pitchFamily="34" charset="0"/>
                <a:cs typeface="Arial" panose="020B0604020202020204" pitchFamily="34" charset="0"/>
              </a:rPr>
              <a:t>BEMA: IP-Maßnahmen (IP1 bis 5) </a:t>
            </a:r>
          </a:p>
          <a:p>
            <a:pPr algn="just">
              <a:spcBef>
                <a:spcPts val="300"/>
              </a:spcBef>
              <a:defRPr/>
            </a:pPr>
            <a:endParaRPr lang="de-DE" sz="800" dirty="0">
              <a:latin typeface="Arial" panose="020B0604020202020204" pitchFamily="34" charset="0"/>
              <a:cs typeface="Arial" panose="020B0604020202020204" pitchFamily="34" charset="0"/>
            </a:endParaRPr>
          </a:p>
          <a:p>
            <a:pPr>
              <a:spcBef>
                <a:spcPts val="300"/>
              </a:spcBef>
              <a:defRPr/>
            </a:pPr>
            <a:r>
              <a:rPr lang="de-DE" dirty="0">
                <a:latin typeface="Arial" panose="020B0604020202020204" pitchFamily="34" charset="0"/>
                <a:cs typeface="Arial" panose="020B0604020202020204" pitchFamily="34" charset="0"/>
              </a:rPr>
              <a:t>Leistungen nach den Nrn. IP1, IP2, IP4 und IP5 können nur für Versicherte abgerechnet werden, die das sechste, aber noch nicht das 18. Lebensjahr vollendet haben.</a:t>
            </a:r>
          </a:p>
          <a:p>
            <a:pPr>
              <a:spcBef>
                <a:spcPts val="300"/>
              </a:spcBef>
              <a:defRPr/>
            </a:pPr>
            <a:endParaRPr lang="de-DE" sz="900" dirty="0">
              <a:latin typeface="Arial" panose="020B0604020202020204" pitchFamily="34" charset="0"/>
              <a:cs typeface="Arial" panose="020B0604020202020204" pitchFamily="34" charset="0"/>
            </a:endParaRPr>
          </a:p>
          <a:p>
            <a:pPr>
              <a:spcBef>
                <a:spcPts val="300"/>
              </a:spcBef>
              <a:defRPr/>
            </a:pPr>
            <a:r>
              <a:rPr lang="de-DE" dirty="0">
                <a:latin typeface="Arial" panose="020B0604020202020204" pitchFamily="34" charset="0"/>
                <a:cs typeface="Arial" panose="020B0604020202020204" pitchFamily="34" charset="0"/>
              </a:rPr>
              <a:t>Abrechnungsbestimmungen zur Geb.-Nr. Ä1:           Die Beratung kann neben der ersten zahnärztlichen Leistung im Quartal abgerechnet werden. Diese erste Leistung kann auch eine Individualprophylaxe Leistung sein. </a:t>
            </a:r>
          </a:p>
          <a:p>
            <a:endParaRPr lang="de-DE" dirty="0"/>
          </a:p>
        </p:txBody>
      </p:sp>
    </p:spTree>
    <p:extLst>
      <p:ext uri="{BB962C8B-B14F-4D97-AF65-F5344CB8AC3E}">
        <p14:creationId xmlns:p14="http://schemas.microsoft.com/office/powerpoint/2010/main" val="106754355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Individualprophylaxe</a:t>
            </a:r>
          </a:p>
        </p:txBody>
      </p:sp>
      <p:sp>
        <p:nvSpPr>
          <p:cNvPr id="3" name="Inhaltsplatzhalter 2"/>
          <p:cNvSpPr>
            <a:spLocks noGrp="1"/>
          </p:cNvSpPr>
          <p:nvPr>
            <p:ph idx="1"/>
          </p:nvPr>
        </p:nvSpPr>
        <p:spPr/>
        <p:txBody>
          <a:bodyPr/>
          <a:lstStyle/>
          <a:p>
            <a:pPr marL="0" indent="0" algn="just">
              <a:lnSpc>
                <a:spcPct val="150000"/>
              </a:lnSpc>
              <a:buNone/>
              <a:defRPr/>
            </a:pPr>
            <a:r>
              <a:rPr lang="de-DE" b="1" dirty="0">
                <a:latin typeface="Arial" panose="020B0604020202020204" pitchFamily="34" charset="0"/>
                <a:cs typeface="Arial" panose="020B0604020202020204" pitchFamily="34" charset="0"/>
              </a:rPr>
              <a:t>IP1 Mundhygienestatus</a:t>
            </a:r>
          </a:p>
          <a:p>
            <a:pPr>
              <a:spcBef>
                <a:spcPts val="300"/>
              </a:spcBef>
              <a:defRPr/>
            </a:pPr>
            <a:endParaRPr lang="de-DE" sz="800" dirty="0">
              <a:latin typeface="Arial" panose="020B0604020202020204" pitchFamily="34" charset="0"/>
              <a:cs typeface="Arial" panose="020B0604020202020204" pitchFamily="34" charset="0"/>
            </a:endParaRPr>
          </a:p>
          <a:p>
            <a:pPr>
              <a:spcBef>
                <a:spcPts val="300"/>
              </a:spcBef>
              <a:defRPr/>
            </a:pPr>
            <a:r>
              <a:rPr lang="de-DE" dirty="0">
                <a:latin typeface="Arial" panose="020B0604020202020204" pitchFamily="34" charset="0"/>
                <a:cs typeface="Arial" panose="020B0604020202020204" pitchFamily="34" charset="0"/>
              </a:rPr>
              <a:t>Die Erhebung des Mundhygienestatus umfasst die Beurteilung der Mundhygiene und des Gingiva-zustands anhand eines geeigneten Indexes (z.B. </a:t>
            </a:r>
            <a:r>
              <a:rPr lang="de-DE" dirty="0" err="1">
                <a:latin typeface="Arial" panose="020B0604020202020204" pitchFamily="34" charset="0"/>
                <a:cs typeface="Arial" panose="020B0604020202020204" pitchFamily="34" charset="0"/>
              </a:rPr>
              <a:t>Approximalraum</a:t>
            </a:r>
            <a:r>
              <a:rPr lang="de-DE" dirty="0">
                <a:latin typeface="Arial" panose="020B0604020202020204" pitchFamily="34" charset="0"/>
                <a:cs typeface="Arial" panose="020B0604020202020204" pitchFamily="34" charset="0"/>
              </a:rPr>
              <a:t>-Plaque-Index, </a:t>
            </a:r>
            <a:r>
              <a:rPr lang="de-DE" dirty="0" err="1">
                <a:latin typeface="Arial" panose="020B0604020202020204" pitchFamily="34" charset="0"/>
                <a:cs typeface="Arial" panose="020B0604020202020204" pitchFamily="34" charset="0"/>
              </a:rPr>
              <a:t>Quigley</a:t>
            </a:r>
            <a:r>
              <a:rPr lang="de-DE" dirty="0">
                <a:latin typeface="Arial" panose="020B0604020202020204" pitchFamily="34" charset="0"/>
                <a:cs typeface="Arial" panose="020B0604020202020204" pitchFamily="34" charset="0"/>
              </a:rPr>
              <a:t>-Hein-Index, Papillen-Blutungs-Index; der einmal gewählte Index ist beizubehalten), die Feststellung und Beurteilung von Plaque-Retentionsstellen und ggf. das Anfärben der Zähne.</a:t>
            </a:r>
          </a:p>
          <a:p>
            <a:endParaRPr lang="de-DE" dirty="0"/>
          </a:p>
        </p:txBody>
      </p:sp>
    </p:spTree>
    <p:extLst>
      <p:ext uri="{BB962C8B-B14F-4D97-AF65-F5344CB8AC3E}">
        <p14:creationId xmlns:p14="http://schemas.microsoft.com/office/powerpoint/2010/main" val="176154364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Individualprophylaxe</a:t>
            </a:r>
          </a:p>
        </p:txBody>
      </p:sp>
      <p:sp>
        <p:nvSpPr>
          <p:cNvPr id="3" name="Inhaltsplatzhalter 2"/>
          <p:cNvSpPr>
            <a:spLocks noGrp="1"/>
          </p:cNvSpPr>
          <p:nvPr>
            <p:ph idx="1"/>
          </p:nvPr>
        </p:nvSpPr>
        <p:spPr/>
        <p:txBody>
          <a:bodyPr>
            <a:normAutofit fontScale="85000" lnSpcReduction="10000"/>
          </a:bodyPr>
          <a:lstStyle/>
          <a:p>
            <a:pPr marL="0" indent="0">
              <a:buNone/>
            </a:pPr>
            <a:r>
              <a:rPr lang="de-DE" dirty="0"/>
              <a:t>BEMA-Nr. IP1 – Leistungsinhalt </a:t>
            </a:r>
          </a:p>
          <a:p>
            <a:pPr marL="0" indent="0">
              <a:buNone/>
            </a:pPr>
            <a:endParaRPr lang="de-DE" dirty="0"/>
          </a:p>
          <a:p>
            <a:r>
              <a:rPr lang="de-DE" dirty="0"/>
              <a:t>Erhebung des Mundhygienestatus und Beurteilung von Mundhygiene und  </a:t>
            </a:r>
            <a:r>
              <a:rPr lang="de-DE" dirty="0" err="1"/>
              <a:t>Gingivazustand</a:t>
            </a:r>
            <a:endParaRPr lang="de-DE" dirty="0"/>
          </a:p>
          <a:p>
            <a:r>
              <a:rPr lang="de-DE" dirty="0"/>
              <a:t>Feststellung und Beurteilung von Plaque-Retentionsstellen und ggf. das Anfärben der Zähne</a:t>
            </a:r>
          </a:p>
          <a:p>
            <a:r>
              <a:rPr lang="de-DE" dirty="0"/>
              <a:t>Dokumentation:</a:t>
            </a:r>
          </a:p>
          <a:p>
            <a:pPr lvl="1"/>
            <a:r>
              <a:rPr lang="de-DE" dirty="0"/>
              <a:t>Ergebnisse des Index (z.B. Papillen-Blutungs-Index/PBI, </a:t>
            </a:r>
            <a:r>
              <a:rPr lang="de-DE" dirty="0" err="1"/>
              <a:t>Approximalraum</a:t>
            </a:r>
            <a:r>
              <a:rPr lang="de-DE" dirty="0"/>
              <a:t>-Plaque-Index/API oder </a:t>
            </a:r>
            <a:r>
              <a:rPr lang="de-DE" dirty="0" err="1"/>
              <a:t>Quigley</a:t>
            </a:r>
            <a:r>
              <a:rPr lang="de-DE" dirty="0"/>
              <a:t>-Hein-Index)</a:t>
            </a:r>
          </a:p>
          <a:p>
            <a:pPr lvl="1"/>
            <a:r>
              <a:rPr lang="de-DE" dirty="0"/>
              <a:t>Plaque-Retentionsstellen</a:t>
            </a:r>
          </a:p>
          <a:p>
            <a:pPr lvl="1"/>
            <a:r>
              <a:rPr lang="de-DE" dirty="0"/>
              <a:t>ggf. Feststellungen aufgrund des Einfärbens der Zähne</a:t>
            </a:r>
          </a:p>
          <a:p>
            <a:pPr lvl="1"/>
            <a:r>
              <a:rPr lang="de-DE" dirty="0"/>
              <a:t>Ausgabe des Bonusheftes</a:t>
            </a:r>
          </a:p>
        </p:txBody>
      </p:sp>
    </p:spTree>
    <p:extLst>
      <p:ext uri="{BB962C8B-B14F-4D97-AF65-F5344CB8AC3E}">
        <p14:creationId xmlns:p14="http://schemas.microsoft.com/office/powerpoint/2010/main" val="341155535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Individualprophylaxe</a:t>
            </a:r>
          </a:p>
        </p:txBody>
      </p:sp>
      <p:sp>
        <p:nvSpPr>
          <p:cNvPr id="3" name="Inhaltsplatzhalter 2"/>
          <p:cNvSpPr>
            <a:spLocks noGrp="1"/>
          </p:cNvSpPr>
          <p:nvPr>
            <p:ph idx="1"/>
          </p:nvPr>
        </p:nvSpPr>
        <p:spPr/>
        <p:txBody>
          <a:bodyPr>
            <a:normAutofit fontScale="92500" lnSpcReduction="20000"/>
          </a:bodyPr>
          <a:lstStyle/>
          <a:p>
            <a:pPr marL="0" indent="0">
              <a:buNone/>
            </a:pPr>
            <a:r>
              <a:rPr lang="de-DE" dirty="0"/>
              <a:t>BEMA-Nr. IP1 – Abrechnungshinweise </a:t>
            </a:r>
          </a:p>
          <a:p>
            <a:pPr marL="0" indent="0">
              <a:buNone/>
            </a:pPr>
            <a:endParaRPr lang="de-DE" dirty="0"/>
          </a:p>
          <a:p>
            <a:r>
              <a:rPr lang="de-DE" dirty="0"/>
              <a:t>Anspruchsberechtigung: 6- bis 17-Jährige haben Anspruch auf IP1-Leistungen</a:t>
            </a:r>
          </a:p>
          <a:p>
            <a:r>
              <a:rPr lang="de-DE" dirty="0"/>
              <a:t>Die </a:t>
            </a:r>
            <a:r>
              <a:rPr lang="de-DE" dirty="0" err="1"/>
              <a:t>Bema</a:t>
            </a:r>
            <a:r>
              <a:rPr lang="de-DE" dirty="0"/>
              <a:t>-Nr. IP1 ist je Kalenderhalbjahr einmal abrechenbar.</a:t>
            </a:r>
          </a:p>
          <a:p>
            <a:r>
              <a:rPr lang="de-DE" dirty="0"/>
              <a:t>Die Abrechnung der IP 1 neben Leistungen nach 174a und 174b am selben Behandlungstag ist ausgeschlossen.</a:t>
            </a:r>
          </a:p>
          <a:p>
            <a:r>
              <a:rPr lang="de-DE" dirty="0"/>
              <a:t>Eine Ä1 ist neben einer Leistung nach IP 1 nur abrechenbar, wenn die Ä1 anderen Zwecken dient.</a:t>
            </a:r>
          </a:p>
          <a:p>
            <a:r>
              <a:rPr lang="de-DE" dirty="0"/>
              <a:t>Der Zeitraum zwischen der Erstellung von zwei </a:t>
            </a:r>
            <a:r>
              <a:rPr lang="de-DE" dirty="0" err="1"/>
              <a:t>Mundhygienestaten</a:t>
            </a:r>
            <a:r>
              <a:rPr lang="de-DE" dirty="0"/>
              <a:t> sollte möglichst vier Monate nicht unterschreiten. </a:t>
            </a:r>
          </a:p>
        </p:txBody>
      </p:sp>
    </p:spTree>
    <p:extLst>
      <p:ext uri="{BB962C8B-B14F-4D97-AF65-F5344CB8AC3E}">
        <p14:creationId xmlns:p14="http://schemas.microsoft.com/office/powerpoint/2010/main" val="257141394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Individualprophylaxe</a:t>
            </a:r>
          </a:p>
        </p:txBody>
      </p:sp>
      <p:sp>
        <p:nvSpPr>
          <p:cNvPr id="3" name="Inhaltsplatzhalter 2"/>
          <p:cNvSpPr>
            <a:spLocks noGrp="1"/>
          </p:cNvSpPr>
          <p:nvPr>
            <p:ph idx="1"/>
          </p:nvPr>
        </p:nvSpPr>
        <p:spPr/>
        <p:txBody>
          <a:bodyPr/>
          <a:lstStyle/>
          <a:p>
            <a:pPr>
              <a:lnSpc>
                <a:spcPct val="150000"/>
              </a:lnSpc>
              <a:defRPr/>
            </a:pPr>
            <a:r>
              <a:rPr lang="de-DE" b="1" dirty="0">
                <a:latin typeface="Arial" panose="020B0604020202020204" pitchFamily="34" charset="0"/>
                <a:cs typeface="Arial" panose="020B0604020202020204" pitchFamily="34" charset="0"/>
              </a:rPr>
              <a:t>IP2 Mundgesundheitsaufklärung                                          	     bei Kindern und Jugendlichen</a:t>
            </a:r>
          </a:p>
          <a:p>
            <a:pPr>
              <a:spcBef>
                <a:spcPts val="300"/>
              </a:spcBef>
              <a:defRPr/>
            </a:pPr>
            <a:endParaRPr lang="de-DE" sz="1200" dirty="0">
              <a:latin typeface="Arial" panose="020B0604020202020204" pitchFamily="34" charset="0"/>
              <a:cs typeface="Arial" panose="020B0604020202020204" pitchFamily="34" charset="0"/>
            </a:endParaRPr>
          </a:p>
          <a:p>
            <a:pPr>
              <a:spcBef>
                <a:spcPts val="300"/>
              </a:spcBef>
              <a:defRPr/>
            </a:pPr>
            <a:r>
              <a:rPr lang="de-DE" dirty="0">
                <a:latin typeface="Arial" panose="020B0604020202020204" pitchFamily="34" charset="0"/>
                <a:cs typeface="Arial" panose="020B0604020202020204" pitchFamily="34" charset="0"/>
              </a:rPr>
              <a:t>Aufklärung des Versicherten und ggf. dessen Erziehungsberechtigten über Krankheitsursachen sowie deren Vermeidung, Motivation und </a:t>
            </a:r>
            <a:r>
              <a:rPr lang="de-DE" dirty="0" err="1">
                <a:latin typeface="Arial" panose="020B0604020202020204" pitchFamily="34" charset="0"/>
                <a:cs typeface="Arial" panose="020B0604020202020204" pitchFamily="34" charset="0"/>
              </a:rPr>
              <a:t>Remotivation</a:t>
            </a:r>
            <a:r>
              <a:rPr lang="de-DE" dirty="0">
                <a:latin typeface="Arial" panose="020B0604020202020204" pitchFamily="34" charset="0"/>
                <a:cs typeface="Arial" panose="020B0604020202020204" pitchFamily="34" charset="0"/>
              </a:rPr>
              <a:t>.</a:t>
            </a:r>
          </a:p>
          <a:p>
            <a:endParaRPr lang="de-DE" dirty="0"/>
          </a:p>
        </p:txBody>
      </p:sp>
    </p:spTree>
    <p:extLst>
      <p:ext uri="{BB962C8B-B14F-4D97-AF65-F5344CB8AC3E}">
        <p14:creationId xmlns:p14="http://schemas.microsoft.com/office/powerpoint/2010/main" val="27592254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Individualprophylaxe</a:t>
            </a:r>
          </a:p>
        </p:txBody>
      </p:sp>
      <p:sp>
        <p:nvSpPr>
          <p:cNvPr id="3" name="Inhaltsplatzhalter 2"/>
          <p:cNvSpPr>
            <a:spLocks noGrp="1"/>
          </p:cNvSpPr>
          <p:nvPr>
            <p:ph idx="1"/>
          </p:nvPr>
        </p:nvSpPr>
        <p:spPr/>
        <p:txBody>
          <a:bodyPr>
            <a:normAutofit fontScale="70000" lnSpcReduction="20000"/>
          </a:bodyPr>
          <a:lstStyle/>
          <a:p>
            <a:pPr marL="0" indent="0">
              <a:buNone/>
            </a:pPr>
            <a:r>
              <a:rPr lang="de-DE" dirty="0"/>
              <a:t>BEMA-Nr. IP2 – Leistungsinhalt </a:t>
            </a:r>
          </a:p>
          <a:p>
            <a:pPr marL="0" indent="0">
              <a:buNone/>
            </a:pPr>
            <a:endParaRPr lang="de-DE" sz="1100" dirty="0"/>
          </a:p>
          <a:p>
            <a:r>
              <a:rPr lang="de-DE" dirty="0"/>
              <a:t>Mundgesundheitsaufklärung einschl. Motivation und </a:t>
            </a:r>
            <a:r>
              <a:rPr lang="de-DE" dirty="0" err="1"/>
              <a:t>Remotivation</a:t>
            </a:r>
            <a:endParaRPr lang="de-DE" dirty="0"/>
          </a:p>
          <a:p>
            <a:pPr lvl="1"/>
            <a:r>
              <a:rPr lang="de-DE" dirty="0"/>
              <a:t>Ursachen von Karies und Gingivitis sowie deren Vermeidung</a:t>
            </a:r>
          </a:p>
          <a:p>
            <a:pPr lvl="1"/>
            <a:r>
              <a:rPr lang="de-DE" dirty="0"/>
              <a:t>ggf. Ernährungshinweise und Mundhygieneberatung, auch unter Berücksichtigung der Messwerte</a:t>
            </a:r>
          </a:p>
          <a:p>
            <a:pPr lvl="1"/>
            <a:r>
              <a:rPr lang="de-DE" dirty="0"/>
              <a:t>Empfehlung geeigneter Fluoridierungsmittel und ggf. Abgabe und Verordnung von Fluorid-Tabletten</a:t>
            </a:r>
          </a:p>
          <a:p>
            <a:pPr lvl="1"/>
            <a:r>
              <a:rPr lang="de-DE" dirty="0"/>
              <a:t>Praktische Übung von Mundhygienetechniken einschl. Reinigung der Interdentalräume</a:t>
            </a:r>
          </a:p>
          <a:p>
            <a:r>
              <a:rPr lang="de-DE" dirty="0"/>
              <a:t>Dokumentation:</a:t>
            </a:r>
          </a:p>
          <a:p>
            <a:pPr lvl="1"/>
            <a:r>
              <a:rPr lang="de-DE" dirty="0"/>
              <a:t>Inhalt der Aufklärung (Ursachen von Karies, Gingivitis und Zahntraumata sowie deren Vermeidung, Hinweise zur zahngesunden Ernährung)</a:t>
            </a:r>
          </a:p>
          <a:p>
            <a:pPr lvl="1"/>
            <a:r>
              <a:rPr lang="de-DE" dirty="0"/>
              <a:t>Angewandte Fluoridierungsmitteln </a:t>
            </a:r>
          </a:p>
          <a:p>
            <a:pPr lvl="1"/>
            <a:r>
              <a:rPr lang="de-DE" dirty="0"/>
              <a:t>Mundhygiene/Zahnpflege (Putztechnik, Häufigkeit, Empfehlungen etc.)</a:t>
            </a:r>
          </a:p>
        </p:txBody>
      </p:sp>
    </p:spTree>
    <p:extLst>
      <p:ext uri="{BB962C8B-B14F-4D97-AF65-F5344CB8AC3E}">
        <p14:creationId xmlns:p14="http://schemas.microsoft.com/office/powerpoint/2010/main" val="97680741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Individualprophylaxe</a:t>
            </a:r>
          </a:p>
        </p:txBody>
      </p:sp>
      <p:sp>
        <p:nvSpPr>
          <p:cNvPr id="3" name="Inhaltsplatzhalter 2"/>
          <p:cNvSpPr>
            <a:spLocks noGrp="1"/>
          </p:cNvSpPr>
          <p:nvPr>
            <p:ph idx="1"/>
          </p:nvPr>
        </p:nvSpPr>
        <p:spPr/>
        <p:txBody>
          <a:bodyPr>
            <a:normAutofit fontScale="70000" lnSpcReduction="20000"/>
          </a:bodyPr>
          <a:lstStyle/>
          <a:p>
            <a:pPr marL="0" indent="0">
              <a:buNone/>
            </a:pPr>
            <a:r>
              <a:rPr lang="de-DE" dirty="0"/>
              <a:t>BEMA-Nr. IP2 – Abrechnungshinweise </a:t>
            </a:r>
          </a:p>
          <a:p>
            <a:pPr marL="0" indent="0">
              <a:buNone/>
            </a:pPr>
            <a:endParaRPr lang="de-DE" sz="1300" dirty="0"/>
          </a:p>
          <a:p>
            <a:r>
              <a:rPr lang="de-DE" dirty="0"/>
              <a:t>Anspruchsberechtigung: 6- bis 17-Jährige haben Anspruch auf IP1-Leistungen</a:t>
            </a:r>
          </a:p>
          <a:p>
            <a:r>
              <a:rPr lang="de-DE" dirty="0"/>
              <a:t>Die </a:t>
            </a:r>
            <a:r>
              <a:rPr lang="de-DE" dirty="0" err="1"/>
              <a:t>Bema</a:t>
            </a:r>
            <a:r>
              <a:rPr lang="de-DE" dirty="0"/>
              <a:t>-Nr. IP2 ist je Kalenderhalbjahr einmal abrechenbar.</a:t>
            </a:r>
          </a:p>
          <a:p>
            <a:r>
              <a:rPr lang="de-DE" dirty="0"/>
              <a:t>Die </a:t>
            </a:r>
            <a:r>
              <a:rPr lang="de-DE" dirty="0" err="1"/>
              <a:t>Bema</a:t>
            </a:r>
            <a:r>
              <a:rPr lang="de-DE" dirty="0"/>
              <a:t>-Nr. IP2 ist in derselben Sitzung neben der </a:t>
            </a:r>
            <a:r>
              <a:rPr lang="de-DE" dirty="0" err="1"/>
              <a:t>Bema</a:t>
            </a:r>
            <a:r>
              <a:rPr lang="de-DE" dirty="0"/>
              <a:t>-Nr. IP1 abrechenbar.</a:t>
            </a:r>
          </a:p>
          <a:p>
            <a:r>
              <a:rPr lang="de-DE" dirty="0"/>
              <a:t>Die Abrechnung der IP 2 neben Leistungen nach 174a und 174b am selben Behandlungstag ist ausgeschlossen.</a:t>
            </a:r>
          </a:p>
          <a:p>
            <a:r>
              <a:rPr lang="de-DE" dirty="0"/>
              <a:t>Eine Ä1 ist neben einer Leistung nach IP 2 nur abrechenbar, wenn die Ä1 anderen Zwecken dient.</a:t>
            </a:r>
          </a:p>
          <a:p>
            <a:r>
              <a:rPr lang="de-DE" dirty="0"/>
              <a:t>Die Abrechnung nach IP2 setzt die Einzelunterweisung voraus.</a:t>
            </a:r>
          </a:p>
          <a:p>
            <a:r>
              <a:rPr lang="de-DE" dirty="0"/>
              <a:t>Zeitintervall der IP2- Leistungen:</a:t>
            </a:r>
          </a:p>
          <a:p>
            <a:pPr lvl="1"/>
            <a:r>
              <a:rPr lang="de-DE" dirty="0"/>
              <a:t>Die IP2 kann in derselben Sitzung wie die IP1 erbracht werden, soll jedoch spätestens innerhalb von vier Monaten nach der Erstellung des Mundhygienestatus abgeschlossen sein (vgl. Individualprophylaxe-Richtlinie A.5)</a:t>
            </a:r>
          </a:p>
        </p:txBody>
      </p:sp>
    </p:spTree>
    <p:extLst>
      <p:ext uri="{BB962C8B-B14F-4D97-AF65-F5344CB8AC3E}">
        <p14:creationId xmlns:p14="http://schemas.microsoft.com/office/powerpoint/2010/main" val="233301480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Individualprophylaxe</a:t>
            </a:r>
          </a:p>
        </p:txBody>
      </p:sp>
      <p:sp>
        <p:nvSpPr>
          <p:cNvPr id="3" name="Inhaltsplatzhalter 2"/>
          <p:cNvSpPr>
            <a:spLocks noGrp="1"/>
          </p:cNvSpPr>
          <p:nvPr>
            <p:ph idx="1"/>
          </p:nvPr>
        </p:nvSpPr>
        <p:spPr/>
        <p:txBody>
          <a:bodyPr>
            <a:normAutofit fontScale="92500" lnSpcReduction="10000"/>
          </a:bodyPr>
          <a:lstStyle/>
          <a:p>
            <a:pPr marL="0" indent="0" algn="just">
              <a:lnSpc>
                <a:spcPct val="150000"/>
              </a:lnSpc>
              <a:buNone/>
              <a:defRPr/>
            </a:pPr>
            <a:r>
              <a:rPr lang="de-DE" b="1" dirty="0">
                <a:latin typeface="Arial" panose="020B0604020202020204" pitchFamily="34" charset="0"/>
                <a:cs typeface="Arial" panose="020B0604020202020204" pitchFamily="34" charset="0"/>
              </a:rPr>
              <a:t>IP4 Lokale Fluoridierung der Zähne</a:t>
            </a:r>
          </a:p>
          <a:p>
            <a:pPr algn="just">
              <a:spcBef>
                <a:spcPts val="300"/>
              </a:spcBef>
              <a:defRPr/>
            </a:pPr>
            <a:endParaRPr lang="de-DE" sz="900" dirty="0">
              <a:latin typeface="Arial" panose="020B0604020202020204" pitchFamily="34" charset="0"/>
              <a:cs typeface="Arial" panose="020B0604020202020204" pitchFamily="34" charset="0"/>
            </a:endParaRPr>
          </a:p>
          <a:p>
            <a:pPr algn="just">
              <a:spcBef>
                <a:spcPts val="300"/>
              </a:spcBef>
              <a:defRPr/>
            </a:pPr>
            <a:r>
              <a:rPr lang="de-DE" dirty="0">
                <a:latin typeface="Arial" panose="020B0604020202020204" pitchFamily="34" charset="0"/>
                <a:cs typeface="Arial" panose="020B0604020202020204" pitchFamily="34" charset="0"/>
              </a:rPr>
              <a:t>Die Nr. IP4 umfasst folgende Leistungen:</a:t>
            </a:r>
          </a:p>
          <a:p>
            <a:pPr algn="just">
              <a:spcBef>
                <a:spcPts val="300"/>
              </a:spcBef>
              <a:defRPr/>
            </a:pPr>
            <a:endParaRPr lang="de-DE" sz="900" dirty="0">
              <a:latin typeface="Arial" panose="020B0604020202020204" pitchFamily="34" charset="0"/>
              <a:cs typeface="Arial" panose="020B0604020202020204" pitchFamily="34" charset="0"/>
            </a:endParaRPr>
          </a:p>
          <a:p>
            <a:pPr lvl="1">
              <a:spcBef>
                <a:spcPts val="300"/>
              </a:spcBef>
              <a:defRPr/>
            </a:pPr>
            <a:r>
              <a:rPr lang="de-DE" dirty="0">
                <a:latin typeface="Arial" panose="020B0604020202020204" pitchFamily="34" charset="0"/>
                <a:cs typeface="Arial" panose="020B0604020202020204" pitchFamily="34" charset="0"/>
              </a:rPr>
              <a:t>Die lokale Fluoridierung zur Zahnschmelzhärtung mit Lack, Gel o. ä., einschließlich der Beseitigung von weichen Zahnbelägen und der Trockenlegung der Zähne.</a:t>
            </a:r>
          </a:p>
          <a:p>
            <a:pPr>
              <a:spcBef>
                <a:spcPts val="300"/>
              </a:spcBef>
              <a:defRPr/>
            </a:pPr>
            <a:endParaRPr lang="de-DE" sz="900" dirty="0">
              <a:latin typeface="Arial" panose="020B0604020202020204" pitchFamily="34" charset="0"/>
              <a:cs typeface="Arial" panose="020B0604020202020204" pitchFamily="34" charset="0"/>
            </a:endParaRPr>
          </a:p>
          <a:p>
            <a:pPr marL="857250" lvl="1" indent="-457200">
              <a:spcBef>
                <a:spcPts val="300"/>
              </a:spcBef>
              <a:buFont typeface="+mj-lt"/>
              <a:buAutoNum type="arabicPeriod"/>
              <a:defRPr/>
            </a:pPr>
            <a:r>
              <a:rPr lang="de-DE" dirty="0">
                <a:latin typeface="Arial" panose="020B0604020202020204" pitchFamily="34" charset="0"/>
                <a:cs typeface="Arial" panose="020B0604020202020204" pitchFamily="34" charset="0"/>
              </a:rPr>
              <a:t>Das Entfernen harter Zahnbeläge ist nach Nr. 107 abzurechnen.</a:t>
            </a:r>
          </a:p>
          <a:p>
            <a:pPr marL="857250" lvl="1" indent="-457200">
              <a:spcBef>
                <a:spcPts val="300"/>
              </a:spcBef>
              <a:buFont typeface="+mj-lt"/>
              <a:buAutoNum type="arabicPeriod"/>
              <a:defRPr/>
            </a:pPr>
            <a:endParaRPr lang="de-DE" sz="900" dirty="0">
              <a:latin typeface="Arial" panose="020B0604020202020204" pitchFamily="34" charset="0"/>
              <a:cs typeface="Arial" panose="020B0604020202020204" pitchFamily="34" charset="0"/>
            </a:endParaRPr>
          </a:p>
          <a:p>
            <a:pPr marL="857250" lvl="1" indent="-457200">
              <a:spcBef>
                <a:spcPts val="300"/>
              </a:spcBef>
              <a:buFont typeface="+mj-lt"/>
              <a:buAutoNum type="arabicPeriod"/>
              <a:defRPr/>
            </a:pPr>
            <a:r>
              <a:rPr lang="de-DE" dirty="0">
                <a:latin typeface="Arial" panose="020B0604020202020204" pitchFamily="34" charset="0"/>
                <a:cs typeface="Arial" panose="020B0604020202020204" pitchFamily="34" charset="0"/>
              </a:rPr>
              <a:t>Eine Leistung nach Nr. IP4 kann je Kalenderhalbjahr einmal abgerechnet werden.</a:t>
            </a:r>
          </a:p>
          <a:p>
            <a:endParaRPr lang="de-DE" dirty="0"/>
          </a:p>
        </p:txBody>
      </p:sp>
    </p:spTree>
    <p:extLst>
      <p:ext uri="{BB962C8B-B14F-4D97-AF65-F5344CB8AC3E}">
        <p14:creationId xmlns:p14="http://schemas.microsoft.com/office/powerpoint/2010/main" val="265857926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Individualprophylaxe</a:t>
            </a:r>
          </a:p>
        </p:txBody>
      </p:sp>
      <p:sp>
        <p:nvSpPr>
          <p:cNvPr id="3" name="Inhaltsplatzhalter 2"/>
          <p:cNvSpPr>
            <a:spLocks noGrp="1"/>
          </p:cNvSpPr>
          <p:nvPr>
            <p:ph idx="1"/>
          </p:nvPr>
        </p:nvSpPr>
        <p:spPr/>
        <p:txBody>
          <a:bodyPr>
            <a:normAutofit/>
          </a:bodyPr>
          <a:lstStyle/>
          <a:p>
            <a:pPr marL="0" indent="0">
              <a:buNone/>
            </a:pPr>
            <a:r>
              <a:rPr lang="de-DE" dirty="0"/>
              <a:t>BEMA-Nr. IP4 – Leistungsinhalt </a:t>
            </a:r>
          </a:p>
          <a:p>
            <a:pPr marL="0" indent="0">
              <a:buNone/>
            </a:pPr>
            <a:endParaRPr lang="de-DE" sz="1100" dirty="0"/>
          </a:p>
          <a:p>
            <a:r>
              <a:rPr lang="de-DE" dirty="0"/>
              <a:t>Lokale Fluoridierung der Zähne einschließlich der Beseitigung von weichen Zahnbelägen und der Trockenlegung der Zähne</a:t>
            </a:r>
          </a:p>
          <a:p>
            <a:endParaRPr lang="de-DE" sz="800" dirty="0"/>
          </a:p>
          <a:p>
            <a:r>
              <a:rPr lang="de-DE" dirty="0"/>
              <a:t>Dokumentation:</a:t>
            </a:r>
          </a:p>
          <a:p>
            <a:pPr lvl="1"/>
            <a:r>
              <a:rPr lang="de-DE" dirty="0"/>
              <a:t>Fluoridierungsmittel und deren Anwendung</a:t>
            </a:r>
          </a:p>
          <a:p>
            <a:pPr lvl="1"/>
            <a:r>
              <a:rPr lang="de-DE" dirty="0"/>
              <a:t>Feststellung des hohen Kariesrisikos anhand des DMF-T/DMF-S-Index</a:t>
            </a:r>
          </a:p>
        </p:txBody>
      </p:sp>
    </p:spTree>
    <p:extLst>
      <p:ext uri="{BB962C8B-B14F-4D97-AF65-F5344CB8AC3E}">
        <p14:creationId xmlns:p14="http://schemas.microsoft.com/office/powerpoint/2010/main" val="305678948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Individualprophylaxe</a:t>
            </a:r>
          </a:p>
        </p:txBody>
      </p:sp>
      <p:sp>
        <p:nvSpPr>
          <p:cNvPr id="3" name="Inhaltsplatzhalter 2"/>
          <p:cNvSpPr>
            <a:spLocks noGrp="1"/>
          </p:cNvSpPr>
          <p:nvPr>
            <p:ph idx="1"/>
          </p:nvPr>
        </p:nvSpPr>
        <p:spPr/>
        <p:txBody>
          <a:bodyPr>
            <a:normAutofit fontScale="62500" lnSpcReduction="20000"/>
          </a:bodyPr>
          <a:lstStyle/>
          <a:p>
            <a:pPr marL="0" indent="0">
              <a:buNone/>
            </a:pPr>
            <a:r>
              <a:rPr lang="de-DE" dirty="0"/>
              <a:t>BEMA-Nr. IP4 – Abrechnungshinweise </a:t>
            </a:r>
          </a:p>
          <a:p>
            <a:pPr marL="0" indent="0">
              <a:buNone/>
            </a:pPr>
            <a:endParaRPr lang="de-DE" sz="1300" dirty="0"/>
          </a:p>
          <a:p>
            <a:pPr>
              <a:spcBef>
                <a:spcPts val="600"/>
              </a:spcBef>
            </a:pPr>
            <a:r>
              <a:rPr lang="de-DE" dirty="0"/>
              <a:t>Anspruchsberechtigung: 6- bis 17-Jährige haben Anspruch auf IP1-Leistungen</a:t>
            </a:r>
          </a:p>
          <a:p>
            <a:pPr>
              <a:spcBef>
                <a:spcPts val="600"/>
              </a:spcBef>
            </a:pPr>
            <a:r>
              <a:rPr lang="de-DE" dirty="0"/>
              <a:t>Die IP4 ist je Kalenderhalbjahr einmal abrechenbar. Bei Versicherten mit hohem Kariesrisiko kann die IP4 je Kalenderhalbjahr zweimal abgerechnet werden.</a:t>
            </a:r>
          </a:p>
          <a:p>
            <a:pPr>
              <a:spcBef>
                <a:spcPts val="600"/>
              </a:spcBef>
            </a:pPr>
            <a:r>
              <a:rPr lang="de-DE" dirty="0"/>
              <a:t>KZVB-Hinweis: Die Leistung nach </a:t>
            </a:r>
            <a:r>
              <a:rPr lang="de-DE" dirty="0" err="1"/>
              <a:t>Bema</a:t>
            </a:r>
            <a:r>
              <a:rPr lang="de-DE" dirty="0"/>
              <a:t>-Nr. IP4 ist in der Zeit vom 61. bis zum vollendeten 72. Lebensmonat nicht abrechenbar, wenn in diesem Zeitraum eine Leistung nach </a:t>
            </a:r>
            <a:r>
              <a:rPr lang="de-DE" dirty="0" err="1"/>
              <a:t>Bema</a:t>
            </a:r>
            <a:r>
              <a:rPr lang="de-DE" dirty="0"/>
              <a:t>-Nr. FLA erbracht wird und kein fachlich gebotener Mindestabstand zur </a:t>
            </a:r>
            <a:r>
              <a:rPr lang="de-DE" dirty="0" err="1"/>
              <a:t>Bema</a:t>
            </a:r>
            <a:r>
              <a:rPr lang="de-DE" dirty="0"/>
              <a:t>-Nr. IP4 von ca. drei Monaten (mindestens jedoch zwei Monaten) eingehalten wird.</a:t>
            </a:r>
          </a:p>
          <a:p>
            <a:pPr>
              <a:spcBef>
                <a:spcPts val="600"/>
              </a:spcBef>
            </a:pPr>
            <a:r>
              <a:rPr lang="de-DE" dirty="0"/>
              <a:t>Zeitintervall zwischen zwei IP4-Leistungen:</a:t>
            </a:r>
          </a:p>
          <a:p>
            <a:pPr lvl="1">
              <a:spcBef>
                <a:spcPts val="600"/>
              </a:spcBef>
            </a:pPr>
            <a:r>
              <a:rPr lang="de-DE" dirty="0"/>
              <a:t>Die erste lokale Fluoridierung soll während der Motivationsphase innerhalb von vier Monaten nach der </a:t>
            </a:r>
            <a:r>
              <a:rPr lang="de-DE" dirty="0" err="1"/>
              <a:t>Prophylaxeuntersuchung</a:t>
            </a:r>
            <a:r>
              <a:rPr lang="de-DE" dirty="0"/>
              <a:t> durchgeführt werden. Die weiteren Fluoridierungen sollen in regelmäßigen Abständen von ca. sechs Monaten erfolgen. (Vgl. Individualprophylaxe-richtlinie B.11)</a:t>
            </a:r>
          </a:p>
          <a:p>
            <a:pPr>
              <a:spcBef>
                <a:spcPts val="600"/>
              </a:spcBef>
            </a:pPr>
            <a:r>
              <a:rPr lang="de-DE" dirty="0"/>
              <a:t>KZVB-Hinweis: Bei erhöhtem Kariesrisiko haben diese zwei halbjährlichen IP4-Leistungen regelmäßig in einem medizinisch sinnvollen Abstand von ca. drei Monaten (mindestens jedoch zwei Monaten) zu erfolgen.</a:t>
            </a:r>
          </a:p>
        </p:txBody>
      </p:sp>
    </p:spTree>
    <p:extLst>
      <p:ext uri="{BB962C8B-B14F-4D97-AF65-F5344CB8AC3E}">
        <p14:creationId xmlns:p14="http://schemas.microsoft.com/office/powerpoint/2010/main" val="201839447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Individualprophylaxe</a:t>
            </a:r>
          </a:p>
        </p:txBody>
      </p:sp>
      <p:sp>
        <p:nvSpPr>
          <p:cNvPr id="3" name="Inhaltsplatzhalter 2"/>
          <p:cNvSpPr>
            <a:spLocks noGrp="1"/>
          </p:cNvSpPr>
          <p:nvPr>
            <p:ph idx="1"/>
          </p:nvPr>
        </p:nvSpPr>
        <p:spPr/>
        <p:txBody>
          <a:bodyPr/>
          <a:lstStyle/>
          <a:p>
            <a:pPr marL="0" indent="0">
              <a:spcBef>
                <a:spcPts val="300"/>
              </a:spcBef>
              <a:buNone/>
              <a:defRPr/>
            </a:pPr>
            <a:r>
              <a:rPr lang="de-DE" b="1" dirty="0">
                <a:latin typeface="Arial" panose="020B0604020202020204" pitchFamily="34" charset="0"/>
                <a:cs typeface="Arial" panose="020B0604020202020204" pitchFamily="34" charset="0"/>
              </a:rPr>
              <a:t>IP5 Versiegelung von kariesfreien Fissuren und 		 Grübchen der bleibenden Molaren (Zähne 6 und 	  7) mit aushärtenden Kunststoffen, je Zahn</a:t>
            </a:r>
          </a:p>
          <a:p>
            <a:pPr>
              <a:spcBef>
                <a:spcPts val="300"/>
              </a:spcBef>
              <a:defRPr/>
            </a:pPr>
            <a:endParaRPr lang="de-DE" sz="1200" dirty="0">
              <a:latin typeface="Arial" panose="020B0604020202020204" pitchFamily="34" charset="0"/>
              <a:cs typeface="Arial" panose="020B0604020202020204" pitchFamily="34" charset="0"/>
            </a:endParaRPr>
          </a:p>
          <a:p>
            <a:pPr>
              <a:spcBef>
                <a:spcPts val="300"/>
              </a:spcBef>
              <a:defRPr/>
            </a:pPr>
            <a:r>
              <a:rPr lang="de-DE" dirty="0">
                <a:latin typeface="Arial" panose="020B0604020202020204" pitchFamily="34" charset="0"/>
                <a:cs typeface="Arial" panose="020B0604020202020204" pitchFamily="34" charset="0"/>
              </a:rPr>
              <a:t>Eine Leistung nach Nr. IP5 umfasst die Versiegelung der Fissuren und der Grübchen einschließlich der gründlichen Beseitigung der weichen Zahnbeläge und der Trockenlegung der zu versiegelnden Zähne. </a:t>
            </a:r>
          </a:p>
          <a:p>
            <a:endParaRPr lang="de-DE" dirty="0"/>
          </a:p>
        </p:txBody>
      </p:sp>
    </p:spTree>
    <p:extLst>
      <p:ext uri="{BB962C8B-B14F-4D97-AF65-F5344CB8AC3E}">
        <p14:creationId xmlns:p14="http://schemas.microsoft.com/office/powerpoint/2010/main" val="209140369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Individualprophylaxe</a:t>
            </a:r>
          </a:p>
        </p:txBody>
      </p:sp>
      <p:sp>
        <p:nvSpPr>
          <p:cNvPr id="3" name="Inhaltsplatzhalter 2"/>
          <p:cNvSpPr>
            <a:spLocks noGrp="1"/>
          </p:cNvSpPr>
          <p:nvPr>
            <p:ph idx="1"/>
          </p:nvPr>
        </p:nvSpPr>
        <p:spPr/>
        <p:txBody>
          <a:bodyPr>
            <a:normAutofit fontScale="55000" lnSpcReduction="20000"/>
          </a:bodyPr>
          <a:lstStyle/>
          <a:p>
            <a:pPr marL="0" indent="0">
              <a:buNone/>
            </a:pPr>
            <a:r>
              <a:rPr lang="de-DE" sz="2900" dirty="0"/>
              <a:t>BEMA-Nr. IP5 – Leistungsinhalt und Abrechnungshinweise</a:t>
            </a:r>
          </a:p>
          <a:p>
            <a:endParaRPr lang="de-DE" sz="1500" dirty="0"/>
          </a:p>
          <a:p>
            <a:pPr>
              <a:spcBef>
                <a:spcPts val="600"/>
              </a:spcBef>
            </a:pPr>
            <a:r>
              <a:rPr lang="de-DE" sz="2500" dirty="0"/>
              <a:t>Versiegelung der Fissuren und der Grübchen einschließlich der gründlichen Beseitigung der weichen Zahnbeläge und der Trockenlegung der zu versiegelnden bleibenden Molaren (Zähne 6 und 7)</a:t>
            </a:r>
          </a:p>
          <a:p>
            <a:pPr>
              <a:spcBef>
                <a:spcPts val="600"/>
              </a:spcBef>
            </a:pPr>
            <a:r>
              <a:rPr lang="de-DE" sz="2500" dirty="0"/>
              <a:t>Anspruchsberechtigung: Grundsätzlich haben 6- bis 17-Jährige Anspruch auf IP5-Leistungen. Besonderheit: Eine Leistung nach der Nr. IP5 kann auch bei Durchbruch der 6-Jahresmolaren bei Kindern bis zur Vollendung des 6. Lebensjahres abgerechnet werden.</a:t>
            </a:r>
          </a:p>
          <a:p>
            <a:pPr>
              <a:spcBef>
                <a:spcPts val="600"/>
              </a:spcBef>
            </a:pPr>
            <a:r>
              <a:rPr lang="de-DE" sz="2500" dirty="0"/>
              <a:t>Die Fissurenversiegelung nach IP5 ist nur für die bleibenden Zähne 6 und 7 abrechenbar.</a:t>
            </a:r>
          </a:p>
          <a:p>
            <a:pPr>
              <a:spcBef>
                <a:spcPts val="600"/>
              </a:spcBef>
            </a:pPr>
            <a:r>
              <a:rPr lang="de-DE" sz="2500" dirty="0"/>
              <a:t>Das Anlegen eines </a:t>
            </a:r>
            <a:r>
              <a:rPr lang="de-DE" sz="2500" dirty="0" err="1"/>
              <a:t>Kofferdams</a:t>
            </a:r>
            <a:r>
              <a:rPr lang="de-DE" sz="2500" dirty="0"/>
              <a:t> kann zusätzlich nach </a:t>
            </a:r>
            <a:r>
              <a:rPr lang="de-DE" sz="2500" dirty="0" err="1"/>
              <a:t>Bema</a:t>
            </a:r>
            <a:r>
              <a:rPr lang="de-DE" sz="2500" dirty="0"/>
              <a:t>-Nr. 12 berechnet werden.</a:t>
            </a:r>
          </a:p>
          <a:p>
            <a:pPr>
              <a:spcBef>
                <a:spcPts val="600"/>
              </a:spcBef>
            </a:pPr>
            <a:r>
              <a:rPr lang="de-DE" sz="2500" dirty="0"/>
              <a:t>Das Entfernen weicher Zahnbeläge ist in der Leistung enthalten. Das Entfernen harter Zahnbeläge ist nach Pos. 107 (Zst) abzurechnen.</a:t>
            </a:r>
          </a:p>
          <a:p>
            <a:pPr>
              <a:spcBef>
                <a:spcPts val="600"/>
              </a:spcBef>
            </a:pPr>
            <a:r>
              <a:rPr lang="de-DE" sz="2500" dirty="0"/>
              <a:t>KZVB-Hinweise:</a:t>
            </a:r>
          </a:p>
          <a:p>
            <a:pPr lvl="1">
              <a:spcBef>
                <a:spcPts val="600"/>
              </a:spcBef>
            </a:pPr>
            <a:r>
              <a:rPr lang="de-DE" sz="2500" dirty="0"/>
              <a:t>Die </a:t>
            </a:r>
            <a:r>
              <a:rPr lang="de-DE" sz="2500" dirty="0" err="1"/>
              <a:t>Bema</a:t>
            </a:r>
            <a:r>
              <a:rPr lang="de-DE" sz="2500" dirty="0"/>
              <a:t>-Nr. IP5 ist am selben Zahn im Rahmen eines Behandlungsfalles nur einmal abrechenbar.</a:t>
            </a:r>
          </a:p>
          <a:p>
            <a:pPr lvl="1">
              <a:spcBef>
                <a:spcPts val="600"/>
              </a:spcBef>
            </a:pPr>
            <a:r>
              <a:rPr lang="de-DE" sz="2500" dirty="0"/>
              <a:t>Ist bei einem Molaren eine kariöse Fissur zu füllen und für die zweite kariesfreie Fissur erfolgt eine Versiegelung, so kann ggf. die </a:t>
            </a:r>
            <a:r>
              <a:rPr lang="de-DE" sz="2500" dirty="0" err="1"/>
              <a:t>Bema</a:t>
            </a:r>
            <a:r>
              <a:rPr lang="de-DE" sz="2500" dirty="0"/>
              <a:t>-Nr. 13 neben der </a:t>
            </a:r>
            <a:r>
              <a:rPr lang="de-DE" sz="2500" dirty="0" err="1"/>
              <a:t>Bema</a:t>
            </a:r>
            <a:r>
              <a:rPr lang="de-DE" sz="2500" dirty="0"/>
              <a:t>-Nr. IP5 abgerechnet werden.</a:t>
            </a:r>
          </a:p>
        </p:txBody>
      </p:sp>
    </p:spTree>
    <p:extLst>
      <p:ext uri="{BB962C8B-B14F-4D97-AF65-F5344CB8AC3E}">
        <p14:creationId xmlns:p14="http://schemas.microsoft.com/office/powerpoint/2010/main" val="72590887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Pflegegrade</a:t>
            </a:r>
          </a:p>
        </p:txBody>
      </p:sp>
      <p:sp>
        <p:nvSpPr>
          <p:cNvPr id="3" name="Inhaltsplatzhalter 2"/>
          <p:cNvSpPr>
            <a:spLocks noGrp="1"/>
          </p:cNvSpPr>
          <p:nvPr>
            <p:ph idx="1"/>
          </p:nvPr>
        </p:nvSpPr>
        <p:spPr/>
        <p:txBody>
          <a:bodyPr>
            <a:normAutofit fontScale="85000" lnSpcReduction="20000"/>
          </a:bodyPr>
          <a:lstStyle/>
          <a:p>
            <a:pPr marL="0" indent="0">
              <a:spcBef>
                <a:spcPts val="300"/>
              </a:spcBef>
              <a:buNone/>
            </a:pPr>
            <a:r>
              <a:rPr lang="de-DE" b="1" dirty="0"/>
              <a:t>Prophylaxemaßnahmen bei Pflegebedürftigen und Menschen mit Behinderungen</a:t>
            </a:r>
          </a:p>
          <a:p>
            <a:pPr marL="0" indent="0">
              <a:spcBef>
                <a:spcPts val="300"/>
              </a:spcBef>
              <a:buNone/>
            </a:pPr>
            <a:endParaRPr lang="de-DE" sz="1100" b="1" dirty="0"/>
          </a:p>
          <a:p>
            <a:pPr marL="0" indent="0">
              <a:spcBef>
                <a:spcPts val="300"/>
              </a:spcBef>
              <a:buNone/>
            </a:pPr>
            <a:r>
              <a:rPr lang="de-DE" b="1" dirty="0" err="1"/>
              <a:t>Bema</a:t>
            </a:r>
            <a:r>
              <a:rPr lang="de-DE" b="1" dirty="0"/>
              <a:t>-Nr. 174a: </a:t>
            </a:r>
            <a:br>
              <a:rPr lang="de-DE" b="1" dirty="0"/>
            </a:br>
            <a:r>
              <a:rPr lang="de-DE" dirty="0"/>
              <a:t>Erhebung eines Mundgesundheitsstatus und individueller Mundgesundheitsplan</a:t>
            </a:r>
          </a:p>
          <a:p>
            <a:pPr marL="0" indent="0">
              <a:spcBef>
                <a:spcPts val="300"/>
              </a:spcBef>
              <a:buNone/>
            </a:pPr>
            <a:endParaRPr lang="de-DE" sz="1000" b="1" dirty="0"/>
          </a:p>
          <a:p>
            <a:pPr marL="0" indent="0">
              <a:spcBef>
                <a:spcPts val="300"/>
              </a:spcBef>
              <a:buNone/>
            </a:pPr>
            <a:r>
              <a:rPr lang="de-DE" b="1" dirty="0" err="1"/>
              <a:t>Bema</a:t>
            </a:r>
            <a:r>
              <a:rPr lang="de-DE" b="1" dirty="0"/>
              <a:t>-Nr. 174b</a:t>
            </a:r>
            <a:r>
              <a:rPr lang="de-DE" dirty="0"/>
              <a:t>: </a:t>
            </a:r>
            <a:br>
              <a:rPr lang="de-DE" dirty="0"/>
            </a:br>
            <a:r>
              <a:rPr lang="de-DE" dirty="0"/>
              <a:t>Mundgesundheitsaufklärung</a:t>
            </a:r>
          </a:p>
          <a:p>
            <a:pPr marL="0" indent="0">
              <a:spcBef>
                <a:spcPts val="300"/>
              </a:spcBef>
              <a:buNone/>
            </a:pPr>
            <a:endParaRPr lang="de-DE" sz="1000" b="1" dirty="0"/>
          </a:p>
          <a:p>
            <a:pPr marL="0" indent="0">
              <a:spcBef>
                <a:spcPts val="300"/>
              </a:spcBef>
              <a:buNone/>
            </a:pPr>
            <a:r>
              <a:rPr lang="de-DE" b="1" dirty="0" err="1"/>
              <a:t>Bema</a:t>
            </a:r>
            <a:r>
              <a:rPr lang="de-DE" b="1" dirty="0"/>
              <a:t>-Nr. 107a</a:t>
            </a:r>
            <a:r>
              <a:rPr lang="de-DE" dirty="0"/>
              <a:t>: </a:t>
            </a:r>
            <a:br>
              <a:rPr lang="de-DE" dirty="0"/>
            </a:br>
            <a:r>
              <a:rPr lang="de-DE" dirty="0"/>
              <a:t>Entfernen harter Zahnbeläge </a:t>
            </a:r>
          </a:p>
          <a:p>
            <a:pPr marL="0" indent="0">
              <a:spcBef>
                <a:spcPts val="300"/>
              </a:spcBef>
              <a:buNone/>
            </a:pPr>
            <a:endParaRPr lang="de-DE" sz="900" dirty="0"/>
          </a:p>
          <a:p>
            <a:pPr marL="0" indent="0">
              <a:spcBef>
                <a:spcPts val="300"/>
              </a:spcBef>
              <a:buNone/>
            </a:pPr>
            <a:r>
              <a:rPr lang="de-DE" dirty="0"/>
              <a:t>Bei Versicherten, die einem Pflegegrad nach Paragraph 15 SGB XI zugeordnet sind oder Eingliederungshilfe nach Paragraph 53 SGB XII erhalten, einmal pro Kalenderhalbjahr abrechnungsfähig.</a:t>
            </a:r>
          </a:p>
          <a:p>
            <a:endParaRPr lang="de-DE" dirty="0"/>
          </a:p>
        </p:txBody>
      </p:sp>
    </p:spTree>
    <p:extLst>
      <p:ext uri="{BB962C8B-B14F-4D97-AF65-F5344CB8AC3E}">
        <p14:creationId xmlns:p14="http://schemas.microsoft.com/office/powerpoint/2010/main" val="288428875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PSI (BEMA)</a:t>
            </a:r>
          </a:p>
        </p:txBody>
      </p:sp>
      <p:sp>
        <p:nvSpPr>
          <p:cNvPr id="3" name="Inhaltsplatzhalter 2"/>
          <p:cNvSpPr>
            <a:spLocks noGrp="1"/>
          </p:cNvSpPr>
          <p:nvPr>
            <p:ph idx="1"/>
          </p:nvPr>
        </p:nvSpPr>
        <p:spPr/>
        <p:txBody>
          <a:bodyPr>
            <a:normAutofit/>
          </a:bodyPr>
          <a:lstStyle/>
          <a:p>
            <a:pPr marL="0" indent="0">
              <a:buNone/>
            </a:pPr>
            <a:r>
              <a:rPr lang="de-DE" b="1" dirty="0"/>
              <a:t>04 Erhebung </a:t>
            </a:r>
            <a:r>
              <a:rPr lang="de-DE" b="1" dirty="0" err="1"/>
              <a:t>Parodontaler</a:t>
            </a:r>
            <a:r>
              <a:rPr lang="de-DE" b="1" dirty="0"/>
              <a:t> Screening-Index</a:t>
            </a:r>
          </a:p>
          <a:p>
            <a:endParaRPr lang="de-DE" sz="800" dirty="0"/>
          </a:p>
          <a:p>
            <a:r>
              <a:rPr lang="de-DE" dirty="0"/>
              <a:t>Die Messung des </a:t>
            </a:r>
            <a:r>
              <a:rPr lang="de-DE" dirty="0" err="1"/>
              <a:t>Parodontalen</a:t>
            </a:r>
            <a:r>
              <a:rPr lang="de-DE" dirty="0"/>
              <a:t> Screening-Index (PSI) bei Versicherten bis zur Vollendung des 18. Lebensjahres erfolgt an den Indexzähnen 11, 16,    26, 31, 36, 46 bzw. bei deren Fehlen an den benachbarten bleibenden Zähnen. Der Durchbruch dieser Zähne sollte abgeschlossen sein. </a:t>
            </a:r>
          </a:p>
          <a:p>
            <a:endParaRPr lang="de-DE" sz="800" dirty="0"/>
          </a:p>
          <a:p>
            <a:r>
              <a:rPr lang="de-DE" dirty="0"/>
              <a:t>Die Leistung nach Nr. 04 kann in einem Zeitraum von zwei Jahren einmal abgerechnet werden. </a:t>
            </a:r>
          </a:p>
          <a:p>
            <a:endParaRPr lang="de-DE" dirty="0"/>
          </a:p>
        </p:txBody>
      </p:sp>
    </p:spTree>
    <p:extLst>
      <p:ext uri="{BB962C8B-B14F-4D97-AF65-F5344CB8AC3E}">
        <p14:creationId xmlns:p14="http://schemas.microsoft.com/office/powerpoint/2010/main" val="91902399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PSI (BEMA)</a:t>
            </a:r>
          </a:p>
        </p:txBody>
      </p:sp>
      <p:sp>
        <p:nvSpPr>
          <p:cNvPr id="3" name="Inhaltsplatzhalter 2"/>
          <p:cNvSpPr>
            <a:spLocks noGrp="1"/>
          </p:cNvSpPr>
          <p:nvPr>
            <p:ph idx="1"/>
          </p:nvPr>
        </p:nvSpPr>
        <p:spPr>
          <a:xfrm>
            <a:off x="850900" y="1857959"/>
            <a:ext cx="4414119" cy="4494715"/>
          </a:xfrm>
        </p:spPr>
        <p:txBody>
          <a:bodyPr>
            <a:normAutofit fontScale="85000" lnSpcReduction="20000"/>
          </a:bodyPr>
          <a:lstStyle/>
          <a:p>
            <a:r>
              <a:rPr lang="de-DE" dirty="0"/>
              <a:t>Der Versicherte erhält eine Information über </a:t>
            </a:r>
          </a:p>
          <a:p>
            <a:endParaRPr lang="de-DE" sz="1100" dirty="0"/>
          </a:p>
          <a:p>
            <a:pPr lvl="1"/>
            <a:r>
              <a:rPr lang="de-DE" dirty="0"/>
              <a:t>das Untersuchungsergebnis,</a:t>
            </a:r>
          </a:p>
          <a:p>
            <a:pPr lvl="1"/>
            <a:r>
              <a:rPr lang="de-DE" dirty="0"/>
              <a:t>den möglichen Behandlungs-bedarf, </a:t>
            </a:r>
          </a:p>
          <a:p>
            <a:pPr lvl="1"/>
            <a:r>
              <a:rPr lang="de-DE" dirty="0"/>
              <a:t>die Notwendigkeit zur Erstellung eines klinischen und eines röntgenologischen Befunds sowie </a:t>
            </a:r>
          </a:p>
          <a:p>
            <a:pPr lvl="1"/>
            <a:r>
              <a:rPr lang="de-DE" dirty="0"/>
              <a:t>zur Stellung der Diagnose. </a:t>
            </a:r>
          </a:p>
          <a:p>
            <a:endParaRPr lang="de-DE" sz="1000" dirty="0"/>
          </a:p>
          <a:p>
            <a:r>
              <a:rPr lang="de-DE" dirty="0"/>
              <a:t>Diese Informationen erfolgen in einer für den Versicherten </a:t>
            </a:r>
            <a:r>
              <a:rPr lang="de-DE" dirty="0" err="1"/>
              <a:t>ver-ständlichen</a:t>
            </a:r>
            <a:r>
              <a:rPr lang="de-DE" dirty="0"/>
              <a:t> Art und Weise auf dem Vordruck 11 der Anlage      14a zum BMV-Z.</a:t>
            </a:r>
          </a:p>
        </p:txBody>
      </p:sp>
      <p:pic>
        <p:nvPicPr>
          <p:cNvPr id="2050"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514233" y="1857959"/>
            <a:ext cx="3023475" cy="4268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049327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BEMA</a:t>
            </a:r>
          </a:p>
        </p:txBody>
      </p:sp>
      <p:sp>
        <p:nvSpPr>
          <p:cNvPr id="3" name="Inhaltsplatzhalter 2"/>
          <p:cNvSpPr>
            <a:spLocks noGrp="1"/>
          </p:cNvSpPr>
          <p:nvPr>
            <p:ph idx="1"/>
          </p:nvPr>
        </p:nvSpPr>
        <p:spPr/>
        <p:txBody>
          <a:bodyPr/>
          <a:lstStyle/>
          <a:p>
            <a:pPr marL="0" indent="0">
              <a:lnSpc>
                <a:spcPct val="150000"/>
              </a:lnSpc>
              <a:buNone/>
              <a:defRPr/>
            </a:pPr>
            <a:r>
              <a:rPr lang="de-DE" b="1" dirty="0">
                <a:latin typeface="Arial" panose="020B0604020202020204" pitchFamily="34" charset="0"/>
                <a:cs typeface="Arial" panose="020B0604020202020204" pitchFamily="34" charset="0"/>
              </a:rPr>
              <a:t>107 – Zst Entfernen harter Zahnbeläge, je Sitzung</a:t>
            </a:r>
          </a:p>
          <a:p>
            <a:pPr>
              <a:spcBef>
                <a:spcPts val="300"/>
              </a:spcBef>
              <a:defRPr/>
            </a:pPr>
            <a:endParaRPr lang="de-DE" dirty="0">
              <a:latin typeface="Arial" panose="020B0604020202020204" pitchFamily="34" charset="0"/>
              <a:cs typeface="Arial" panose="020B0604020202020204" pitchFamily="34" charset="0"/>
            </a:endParaRPr>
          </a:p>
          <a:p>
            <a:pPr>
              <a:spcBef>
                <a:spcPts val="300"/>
              </a:spcBef>
              <a:defRPr/>
            </a:pPr>
            <a:r>
              <a:rPr lang="de-DE" dirty="0">
                <a:latin typeface="Arial" panose="020B0604020202020204" pitchFamily="34" charset="0"/>
                <a:cs typeface="Arial" panose="020B0604020202020204" pitchFamily="34" charset="0"/>
              </a:rPr>
              <a:t>Das Entfernen harter Zahnbeläge ist einmal pro Kalenderjahr abrechnungsfähig. </a:t>
            </a:r>
          </a:p>
          <a:p>
            <a:endParaRPr lang="de-DE" dirty="0"/>
          </a:p>
        </p:txBody>
      </p:sp>
    </p:spTree>
    <p:extLst>
      <p:ext uri="{BB962C8B-B14F-4D97-AF65-F5344CB8AC3E}">
        <p14:creationId xmlns:p14="http://schemas.microsoft.com/office/powerpoint/2010/main" val="279566673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GOZ</a:t>
            </a:r>
          </a:p>
        </p:txBody>
      </p:sp>
      <p:sp>
        <p:nvSpPr>
          <p:cNvPr id="3" name="Inhaltsplatzhalter 2"/>
          <p:cNvSpPr>
            <a:spLocks noGrp="1"/>
          </p:cNvSpPr>
          <p:nvPr>
            <p:ph idx="1"/>
          </p:nvPr>
        </p:nvSpPr>
        <p:spPr/>
        <p:txBody>
          <a:bodyPr>
            <a:normAutofit fontScale="92500"/>
          </a:bodyPr>
          <a:lstStyle/>
          <a:p>
            <a:pPr marL="0" indent="0">
              <a:buNone/>
            </a:pPr>
            <a:r>
              <a:rPr lang="de-DE" b="1" dirty="0"/>
              <a:t>GOZ 1000 </a:t>
            </a:r>
            <a:r>
              <a:rPr lang="de-DE" dirty="0"/>
              <a:t>Mundhygienestatus</a:t>
            </a:r>
          </a:p>
          <a:p>
            <a:endParaRPr lang="de-DE" sz="800" dirty="0"/>
          </a:p>
          <a:p>
            <a:r>
              <a:rPr lang="de-DE" dirty="0"/>
              <a:t>Erstellung eines Mundhygienestatus und eingehender Unterweisung zur Vorbeugung gegen Karies und </a:t>
            </a:r>
            <a:r>
              <a:rPr lang="de-DE" dirty="0" err="1"/>
              <a:t>parodontale</a:t>
            </a:r>
            <a:r>
              <a:rPr lang="de-DE" dirty="0"/>
              <a:t> Erkrankungen, Dauer mindestens 25 Minuten</a:t>
            </a:r>
          </a:p>
          <a:p>
            <a:endParaRPr lang="de-DE" sz="900" dirty="0"/>
          </a:p>
          <a:p>
            <a:r>
              <a:rPr lang="de-DE" dirty="0"/>
              <a:t>1 mal innerhalb eines Jahres berechnungsfähig</a:t>
            </a:r>
          </a:p>
          <a:p>
            <a:endParaRPr lang="de-DE" sz="900" dirty="0"/>
          </a:p>
          <a:p>
            <a:r>
              <a:rPr lang="de-DE" dirty="0"/>
              <a:t>Die Leistung umfasst die Erhebung von Mundhygiene-indizes, das Anfärben der Zähne, die praktische Unterweisung mit individuellen Übungen und die Motivierung des Patienten.</a:t>
            </a:r>
          </a:p>
        </p:txBody>
      </p:sp>
    </p:spTree>
    <p:extLst>
      <p:ext uri="{BB962C8B-B14F-4D97-AF65-F5344CB8AC3E}">
        <p14:creationId xmlns:p14="http://schemas.microsoft.com/office/powerpoint/2010/main" val="65040379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GOZ</a:t>
            </a:r>
          </a:p>
        </p:txBody>
      </p:sp>
      <p:sp>
        <p:nvSpPr>
          <p:cNvPr id="3" name="Inhaltsplatzhalter 2"/>
          <p:cNvSpPr>
            <a:spLocks noGrp="1"/>
          </p:cNvSpPr>
          <p:nvPr>
            <p:ph idx="1"/>
          </p:nvPr>
        </p:nvSpPr>
        <p:spPr/>
        <p:txBody>
          <a:bodyPr/>
          <a:lstStyle/>
          <a:p>
            <a:pPr marL="0" indent="0">
              <a:buNone/>
            </a:pPr>
            <a:r>
              <a:rPr lang="de-DE" b="1" dirty="0"/>
              <a:t>GOZ 1010 </a:t>
            </a:r>
            <a:r>
              <a:rPr lang="de-DE" dirty="0"/>
              <a:t>Mundhygienekontrolle</a:t>
            </a:r>
          </a:p>
          <a:p>
            <a:endParaRPr lang="de-DE" sz="800" dirty="0"/>
          </a:p>
          <a:p>
            <a:r>
              <a:rPr lang="de-DE" dirty="0"/>
              <a:t>Kontrolle des Übungserfolges einschließlich weiterer Unterweisung, Dauer mindestens 15 Minuten</a:t>
            </a:r>
          </a:p>
          <a:p>
            <a:endParaRPr lang="de-DE" sz="800" dirty="0"/>
          </a:p>
          <a:p>
            <a:r>
              <a:rPr lang="de-DE" dirty="0"/>
              <a:t>3 mal innerhalb eines Jahres berechnungsfähig</a:t>
            </a:r>
          </a:p>
          <a:p>
            <a:endParaRPr lang="de-DE" sz="800" dirty="0"/>
          </a:p>
          <a:p>
            <a:r>
              <a:rPr lang="de-DE" dirty="0"/>
              <a:t>Die Leistung umfasst die Erhebung von Mundhygieneindizes, das Anfärben der Zähne, die praktische Unterweisung mit individuellen Übungen und die Motivierung des Patienten.</a:t>
            </a:r>
          </a:p>
          <a:p>
            <a:endParaRPr lang="de-DE" dirty="0"/>
          </a:p>
        </p:txBody>
      </p:sp>
    </p:spTree>
    <p:extLst>
      <p:ext uri="{BB962C8B-B14F-4D97-AF65-F5344CB8AC3E}">
        <p14:creationId xmlns:p14="http://schemas.microsoft.com/office/powerpoint/2010/main" val="2264253815"/>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GOZ</a:t>
            </a:r>
          </a:p>
        </p:txBody>
      </p:sp>
      <p:sp>
        <p:nvSpPr>
          <p:cNvPr id="3" name="Inhaltsplatzhalter 2"/>
          <p:cNvSpPr>
            <a:spLocks noGrp="1"/>
          </p:cNvSpPr>
          <p:nvPr>
            <p:ph idx="1"/>
          </p:nvPr>
        </p:nvSpPr>
        <p:spPr/>
        <p:txBody>
          <a:bodyPr/>
          <a:lstStyle/>
          <a:p>
            <a:pPr marL="0" indent="0">
              <a:buNone/>
            </a:pPr>
            <a:r>
              <a:rPr lang="de-DE" b="1" dirty="0"/>
              <a:t>GOZ 1020 </a:t>
            </a:r>
            <a:r>
              <a:rPr lang="de-DE" dirty="0"/>
              <a:t>Lokale Fluoridierung</a:t>
            </a:r>
          </a:p>
          <a:p>
            <a:endParaRPr lang="de-DE" sz="800" dirty="0"/>
          </a:p>
          <a:p>
            <a:r>
              <a:rPr lang="de-DE" dirty="0"/>
              <a:t>Lokale Fluoridierung zur Verbesserung der Zahnhartsubstanz, zur Kariesvorbeugung und -behandlung, mit Lack oder Gel, je Sitzung</a:t>
            </a:r>
          </a:p>
          <a:p>
            <a:endParaRPr lang="de-DE" sz="800" dirty="0"/>
          </a:p>
          <a:p>
            <a:r>
              <a:rPr lang="de-DE" dirty="0"/>
              <a:t>Die Leistung ist innerhalb eines Jahres höchstens 4 mal berechnungsfähig.</a:t>
            </a:r>
          </a:p>
        </p:txBody>
      </p:sp>
    </p:spTree>
    <p:extLst>
      <p:ext uri="{BB962C8B-B14F-4D97-AF65-F5344CB8AC3E}">
        <p14:creationId xmlns:p14="http://schemas.microsoft.com/office/powerpoint/2010/main" val="215683406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GOZ</a:t>
            </a:r>
          </a:p>
        </p:txBody>
      </p:sp>
      <p:sp>
        <p:nvSpPr>
          <p:cNvPr id="3" name="Inhaltsplatzhalter 2"/>
          <p:cNvSpPr>
            <a:spLocks noGrp="1"/>
          </p:cNvSpPr>
          <p:nvPr>
            <p:ph idx="1"/>
          </p:nvPr>
        </p:nvSpPr>
        <p:spPr>
          <a:xfrm>
            <a:off x="850900" y="2099733"/>
            <a:ext cx="7835900" cy="4108562"/>
          </a:xfrm>
        </p:spPr>
        <p:txBody>
          <a:bodyPr>
            <a:normAutofit fontScale="85000" lnSpcReduction="20000"/>
          </a:bodyPr>
          <a:lstStyle/>
          <a:p>
            <a:pPr marL="0" indent="0">
              <a:buNone/>
            </a:pPr>
            <a:r>
              <a:rPr lang="de-DE" b="1" dirty="0"/>
              <a:t>GOZ 1030 </a:t>
            </a:r>
            <a:r>
              <a:rPr lang="de-DE" dirty="0"/>
              <a:t>Medikamententrägerschiene</a:t>
            </a:r>
          </a:p>
          <a:p>
            <a:endParaRPr lang="de-DE" sz="900" dirty="0"/>
          </a:p>
          <a:p>
            <a:r>
              <a:rPr lang="de-DE" dirty="0"/>
              <a:t>Lokale Anwendung von Medikamenten zur Karies-vorbeugung oder initialen Kariesbehandlung mit einer individuell gefertigten Schiene als Medikamententräger, je Kiefer</a:t>
            </a:r>
          </a:p>
          <a:p>
            <a:endParaRPr lang="de-DE" sz="900" dirty="0"/>
          </a:p>
          <a:p>
            <a:r>
              <a:rPr lang="de-DE" dirty="0"/>
              <a:t>Die Herstellung einer individuell angefertigten Schiene als Medikamententräger (z.B. Tiefziehschiene) ist gesondert berechnungsfähig.</a:t>
            </a:r>
          </a:p>
          <a:p>
            <a:endParaRPr lang="de-DE" sz="900" dirty="0"/>
          </a:p>
          <a:p>
            <a:r>
              <a:rPr lang="de-DE" dirty="0"/>
              <a:t>Mit der Gebühr sind die Kosten für das verwendete Medikament abgegolten.</a:t>
            </a:r>
          </a:p>
          <a:p>
            <a:endParaRPr lang="de-DE" sz="900" dirty="0"/>
          </a:p>
          <a:p>
            <a:r>
              <a:rPr lang="de-DE" dirty="0"/>
              <a:t>Die Anwendung eines konfektionierten Löffels als Medikamententräger erfüllt nicht den Inhalt der Leistung nach der Nummer 1030.</a:t>
            </a:r>
          </a:p>
        </p:txBody>
      </p:sp>
    </p:spTree>
    <p:extLst>
      <p:ext uri="{BB962C8B-B14F-4D97-AF65-F5344CB8AC3E}">
        <p14:creationId xmlns:p14="http://schemas.microsoft.com/office/powerpoint/2010/main" val="316202673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GOZ</a:t>
            </a:r>
          </a:p>
        </p:txBody>
      </p:sp>
      <p:sp>
        <p:nvSpPr>
          <p:cNvPr id="3" name="Inhaltsplatzhalter 2"/>
          <p:cNvSpPr>
            <a:spLocks noGrp="1"/>
          </p:cNvSpPr>
          <p:nvPr>
            <p:ph idx="1"/>
          </p:nvPr>
        </p:nvSpPr>
        <p:spPr/>
        <p:txBody>
          <a:bodyPr>
            <a:normAutofit fontScale="92500"/>
          </a:bodyPr>
          <a:lstStyle/>
          <a:p>
            <a:pPr marL="0" indent="0">
              <a:buNone/>
            </a:pPr>
            <a:r>
              <a:rPr lang="de-DE" b="1" dirty="0"/>
              <a:t>GOZ 1040 </a:t>
            </a:r>
            <a:r>
              <a:rPr lang="de-DE" dirty="0"/>
              <a:t>Professionelle Zahnreinigung</a:t>
            </a:r>
          </a:p>
          <a:p>
            <a:endParaRPr lang="de-DE" sz="900" dirty="0"/>
          </a:p>
          <a:p>
            <a:r>
              <a:rPr lang="de-DE" dirty="0"/>
              <a:t>Die Leistung umfasst das Entfernen der </a:t>
            </a:r>
            <a:r>
              <a:rPr lang="de-DE" dirty="0" err="1"/>
              <a:t>supragingivalen</a:t>
            </a:r>
            <a:r>
              <a:rPr lang="de-DE" dirty="0"/>
              <a:t>/ </a:t>
            </a:r>
            <a:r>
              <a:rPr lang="de-DE" dirty="0" err="1"/>
              <a:t>gingivalen</a:t>
            </a:r>
            <a:r>
              <a:rPr lang="de-DE" dirty="0"/>
              <a:t> Beläge auf Zahn- und Wurzeloberflächen einschließlich Reinigung der Zahnzwischenräume, das Entfernen des </a:t>
            </a:r>
            <a:r>
              <a:rPr lang="de-DE" dirty="0" err="1"/>
              <a:t>Biofilms</a:t>
            </a:r>
            <a:r>
              <a:rPr lang="de-DE" dirty="0"/>
              <a:t>, die Oberflächenpolitur und geeignete Fluoridierungsmaßnahmen, je Zahn oder Implantat oder Brückenglied.</a:t>
            </a:r>
          </a:p>
          <a:p>
            <a:pPr marL="0" indent="0">
              <a:buNone/>
            </a:pPr>
            <a:endParaRPr lang="de-DE" sz="900" dirty="0"/>
          </a:p>
          <a:p>
            <a:r>
              <a:rPr lang="de-DE" dirty="0"/>
              <a:t>Die Leistung nach der Nummer 1040 ist neben den Leistungen nach den Nummern 1020, 4050, 4055, 4060, 4070, 4075, 4090 und 4100 nicht berechnungsfähig.</a:t>
            </a:r>
          </a:p>
          <a:p>
            <a:endParaRPr lang="de-DE" dirty="0"/>
          </a:p>
        </p:txBody>
      </p:sp>
    </p:spTree>
    <p:extLst>
      <p:ext uri="{BB962C8B-B14F-4D97-AF65-F5344CB8AC3E}">
        <p14:creationId xmlns:p14="http://schemas.microsoft.com/office/powerpoint/2010/main" val="226844977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GOZ</a:t>
            </a:r>
          </a:p>
        </p:txBody>
      </p:sp>
      <p:sp>
        <p:nvSpPr>
          <p:cNvPr id="3" name="Inhaltsplatzhalter 2"/>
          <p:cNvSpPr>
            <a:spLocks noGrp="1"/>
          </p:cNvSpPr>
          <p:nvPr>
            <p:ph idx="1"/>
          </p:nvPr>
        </p:nvSpPr>
        <p:spPr/>
        <p:txBody>
          <a:bodyPr>
            <a:normAutofit fontScale="92500" lnSpcReduction="10000"/>
          </a:bodyPr>
          <a:lstStyle/>
          <a:p>
            <a:r>
              <a:rPr lang="de-DE" b="1" dirty="0">
                <a:latin typeface="Arial" panose="020B0604020202020204" pitchFamily="34" charset="0"/>
                <a:cs typeface="Arial" panose="020B0604020202020204" pitchFamily="34" charset="0"/>
              </a:rPr>
              <a:t>GOZ 2010 </a:t>
            </a:r>
            <a:r>
              <a:rPr lang="de-DE" dirty="0">
                <a:latin typeface="Arial" panose="020B0604020202020204" pitchFamily="34" charset="0"/>
                <a:cs typeface="Arial" panose="020B0604020202020204" pitchFamily="34" charset="0"/>
              </a:rPr>
              <a:t>(</a:t>
            </a:r>
            <a:r>
              <a:rPr lang="de-DE" dirty="0" err="1">
                <a:latin typeface="Arial" panose="020B0604020202020204" pitchFamily="34" charset="0"/>
                <a:cs typeface="Arial" panose="020B0604020202020204" pitchFamily="34" charset="0"/>
              </a:rPr>
              <a:t>Üz</a:t>
            </a:r>
            <a:r>
              <a:rPr lang="de-DE" dirty="0">
                <a:latin typeface="Arial" panose="020B0604020202020204" pitchFamily="34" charset="0"/>
                <a:cs typeface="Arial" panose="020B0604020202020204" pitchFamily="34" charset="0"/>
              </a:rPr>
              <a:t>):</a:t>
            </a:r>
          </a:p>
          <a:p>
            <a:pPr lvl="1"/>
            <a:r>
              <a:rPr lang="de-DE" dirty="0">
                <a:latin typeface="Arial" panose="020B0604020202020204" pitchFamily="34" charset="0"/>
                <a:cs typeface="Arial" panose="020B0604020202020204" pitchFamily="34" charset="0"/>
              </a:rPr>
              <a:t>Behandlung überempfindlicher Zahnflächen, je Kiefer</a:t>
            </a:r>
          </a:p>
          <a:p>
            <a:pPr lvl="1"/>
            <a:endParaRPr lang="de-DE" sz="900" dirty="0">
              <a:latin typeface="Arial" panose="020B0604020202020204" pitchFamily="34" charset="0"/>
              <a:cs typeface="Arial" panose="020B0604020202020204" pitchFamily="34" charset="0"/>
            </a:endParaRPr>
          </a:p>
          <a:p>
            <a:r>
              <a:rPr lang="de-DE" b="1" dirty="0">
                <a:latin typeface="Arial" panose="020B0604020202020204" pitchFamily="34" charset="0"/>
                <a:cs typeface="Arial" panose="020B0604020202020204" pitchFamily="34" charset="0"/>
              </a:rPr>
              <a:t>GOZ 4050 </a:t>
            </a:r>
            <a:r>
              <a:rPr lang="de-DE" dirty="0">
                <a:latin typeface="Arial" panose="020B0604020202020204" pitchFamily="34" charset="0"/>
                <a:cs typeface="Arial" panose="020B0604020202020204" pitchFamily="34" charset="0"/>
              </a:rPr>
              <a:t>(</a:t>
            </a:r>
            <a:r>
              <a:rPr lang="de-DE" dirty="0" err="1">
                <a:latin typeface="Arial" panose="020B0604020202020204" pitchFamily="34" charset="0"/>
                <a:cs typeface="Arial" panose="020B0604020202020204" pitchFamily="34" charset="0"/>
              </a:rPr>
              <a:t>Zst</a:t>
            </a:r>
            <a:r>
              <a:rPr lang="de-DE" dirty="0">
                <a:latin typeface="Arial" panose="020B0604020202020204" pitchFamily="34" charset="0"/>
                <a:cs typeface="Arial" panose="020B0604020202020204" pitchFamily="34" charset="0"/>
              </a:rPr>
              <a:t>):</a:t>
            </a:r>
          </a:p>
          <a:p>
            <a:pPr lvl="1"/>
            <a:r>
              <a:rPr lang="de-DE" dirty="0">
                <a:latin typeface="Arial" panose="020B0604020202020204" pitchFamily="34" charset="0"/>
                <a:cs typeface="Arial" panose="020B0604020202020204" pitchFamily="34" charset="0"/>
              </a:rPr>
              <a:t>Entfernung harter und weicher Zahnbeläge, ggf. einschließlich Polieren an einem </a:t>
            </a:r>
            <a:r>
              <a:rPr lang="de-DE" dirty="0" err="1">
                <a:latin typeface="Arial" panose="020B0604020202020204" pitchFamily="34" charset="0"/>
                <a:cs typeface="Arial" panose="020B0604020202020204" pitchFamily="34" charset="0"/>
              </a:rPr>
              <a:t>einwurzeligen</a:t>
            </a:r>
            <a:r>
              <a:rPr lang="de-DE" dirty="0">
                <a:latin typeface="Arial" panose="020B0604020202020204" pitchFamily="34" charset="0"/>
                <a:cs typeface="Arial" panose="020B0604020202020204" pitchFamily="34" charset="0"/>
              </a:rPr>
              <a:t> Zahn oder Implantat, auch Brückenglied</a:t>
            </a:r>
          </a:p>
          <a:p>
            <a:pPr lvl="1"/>
            <a:endParaRPr lang="de-DE" sz="900" dirty="0">
              <a:latin typeface="Arial" panose="020B0604020202020204" pitchFamily="34" charset="0"/>
              <a:cs typeface="Arial" panose="020B0604020202020204" pitchFamily="34" charset="0"/>
            </a:endParaRPr>
          </a:p>
          <a:p>
            <a:r>
              <a:rPr lang="de-DE" b="1" dirty="0">
                <a:latin typeface="Arial" panose="020B0604020202020204" pitchFamily="34" charset="0"/>
                <a:cs typeface="Arial" panose="020B0604020202020204" pitchFamily="34" charset="0"/>
              </a:rPr>
              <a:t>GOZ 4055 </a:t>
            </a:r>
            <a:r>
              <a:rPr lang="de-DE" dirty="0">
                <a:latin typeface="Arial" panose="020B0604020202020204" pitchFamily="34" charset="0"/>
                <a:cs typeface="Arial" panose="020B0604020202020204" pitchFamily="34" charset="0"/>
              </a:rPr>
              <a:t>(</a:t>
            </a:r>
            <a:r>
              <a:rPr lang="de-DE" dirty="0" err="1">
                <a:latin typeface="Arial" panose="020B0604020202020204" pitchFamily="34" charset="0"/>
                <a:cs typeface="Arial" panose="020B0604020202020204" pitchFamily="34" charset="0"/>
              </a:rPr>
              <a:t>Zst</a:t>
            </a:r>
            <a:r>
              <a:rPr lang="de-DE" dirty="0">
                <a:latin typeface="Arial" panose="020B0604020202020204" pitchFamily="34" charset="0"/>
                <a:cs typeface="Arial" panose="020B0604020202020204" pitchFamily="34" charset="0"/>
              </a:rPr>
              <a:t>):</a:t>
            </a:r>
          </a:p>
          <a:p>
            <a:pPr lvl="1"/>
            <a:r>
              <a:rPr lang="de-DE" b="1" dirty="0">
                <a:latin typeface="Arial" panose="020B0604020202020204" pitchFamily="34" charset="0"/>
                <a:cs typeface="Arial" panose="020B0604020202020204" pitchFamily="34" charset="0"/>
              </a:rPr>
              <a:t> </a:t>
            </a:r>
            <a:r>
              <a:rPr lang="de-DE" dirty="0">
                <a:latin typeface="Arial" panose="020B0604020202020204" pitchFamily="34" charset="0"/>
                <a:cs typeface="Arial" panose="020B0604020202020204" pitchFamily="34" charset="0"/>
              </a:rPr>
              <a:t>Entfernung harter und weicher Zahnbeläge, ggf. einschließlich Polieren an einem mehrwurzeligen Zahn, je mehrwurzeligem Zahn</a:t>
            </a:r>
          </a:p>
          <a:p>
            <a:endParaRPr lang="de-DE"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8418361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Kierferorthopädische Behandlungen</a:t>
            </a:r>
          </a:p>
        </p:txBody>
      </p:sp>
      <p:sp>
        <p:nvSpPr>
          <p:cNvPr id="3" name="Inhaltsplatzhalter 2"/>
          <p:cNvSpPr>
            <a:spLocks noGrp="1"/>
          </p:cNvSpPr>
          <p:nvPr>
            <p:ph idx="1"/>
          </p:nvPr>
        </p:nvSpPr>
        <p:spPr/>
        <p:txBody>
          <a:bodyPr/>
          <a:lstStyle/>
          <a:p>
            <a:pPr marL="0" indent="0" algn="ctr">
              <a:buNone/>
            </a:pPr>
            <a:r>
              <a:rPr lang="de-DE" sz="3200" dirty="0"/>
              <a:t>Patienten bei kieferorthopädischen Behandlungen begleiten</a:t>
            </a:r>
          </a:p>
          <a:p>
            <a:endParaRPr lang="de-DE" dirty="0"/>
          </a:p>
        </p:txBody>
      </p:sp>
    </p:spTree>
    <p:extLst>
      <p:ext uri="{BB962C8B-B14F-4D97-AF65-F5344CB8AC3E}">
        <p14:creationId xmlns:p14="http://schemas.microsoft.com/office/powerpoint/2010/main" val="331650746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Kierferorthopädische Behandlungen</a:t>
            </a:r>
          </a:p>
        </p:txBody>
      </p:sp>
      <p:pic>
        <p:nvPicPr>
          <p:cNvPr id="4" name="Inhaltsplatzhalter 3"/>
          <p:cNvPicPr>
            <a:picLocks noGrp="1" noChangeAspect="1"/>
          </p:cNvPicPr>
          <p:nvPr>
            <p:ph idx="1"/>
          </p:nvPr>
        </p:nvPicPr>
        <p:blipFill>
          <a:blip r:embed="rId2" cstate="screen">
            <a:extLst>
              <a:ext uri="{BEBA8EAE-BF5A-486C-A8C5-ECC9F3942E4B}">
                <a14:imgProps xmlns:a14="http://schemas.microsoft.com/office/drawing/2010/main">
                  <a14:imgLayer r:embed="rId3">
                    <a14:imgEffect>
                      <a14:brightnessContrast bright="30000" contrast="30000"/>
                    </a14:imgEffect>
                  </a14:imgLayer>
                </a14:imgProps>
              </a:ext>
              <a:ext uri="{28A0092B-C50C-407E-A947-70E740481C1C}">
                <a14:useLocalDpi xmlns:a14="http://schemas.microsoft.com/office/drawing/2010/main"/>
              </a:ext>
            </a:extLst>
          </a:blip>
          <a:stretch>
            <a:fillRect/>
          </a:stretch>
        </p:blipFill>
        <p:spPr>
          <a:xfrm>
            <a:off x="707042" y="1705626"/>
            <a:ext cx="7060545" cy="4427297"/>
          </a:xfrm>
        </p:spPr>
      </p:pic>
    </p:spTree>
    <p:extLst>
      <p:ext uri="{BB962C8B-B14F-4D97-AF65-F5344CB8AC3E}">
        <p14:creationId xmlns:p14="http://schemas.microsoft.com/office/powerpoint/2010/main" val="2113065579"/>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Eugnathie</a:t>
            </a:r>
            <a:r>
              <a:rPr lang="de-DE" dirty="0"/>
              <a:t> – </a:t>
            </a:r>
            <a:r>
              <a:rPr lang="de-DE" dirty="0" err="1"/>
              <a:t>Dysgnathie</a:t>
            </a:r>
            <a:r>
              <a:rPr lang="de-DE" dirty="0"/>
              <a:t> </a:t>
            </a:r>
          </a:p>
        </p:txBody>
      </p:sp>
      <p:sp>
        <p:nvSpPr>
          <p:cNvPr id="3" name="Inhaltsplatzhalter 2"/>
          <p:cNvSpPr>
            <a:spLocks noGrp="1"/>
          </p:cNvSpPr>
          <p:nvPr>
            <p:ph idx="1"/>
          </p:nvPr>
        </p:nvSpPr>
        <p:spPr>
          <a:xfrm>
            <a:off x="850900" y="2099733"/>
            <a:ext cx="7975466" cy="4026430"/>
          </a:xfrm>
        </p:spPr>
        <p:txBody>
          <a:bodyPr>
            <a:normAutofit fontScale="92500" lnSpcReduction="10000"/>
          </a:bodyPr>
          <a:lstStyle/>
          <a:p>
            <a:r>
              <a:rPr lang="de-DE" dirty="0" err="1"/>
              <a:t>Eugnathie</a:t>
            </a:r>
            <a:r>
              <a:rPr lang="de-DE" dirty="0"/>
              <a:t>: </a:t>
            </a:r>
          </a:p>
          <a:p>
            <a:pPr marL="0" indent="0">
              <a:buNone/>
            </a:pPr>
            <a:r>
              <a:rPr lang="de-DE" dirty="0"/>
              <a:t>	Regelgerechtes, wohlgeformtes und funktionell 	</a:t>
            </a:r>
            <a:r>
              <a:rPr lang="de-DE" dirty="0" err="1"/>
              <a:t>einwandfeies</a:t>
            </a:r>
            <a:r>
              <a:rPr lang="de-DE" dirty="0"/>
              <a:t> </a:t>
            </a:r>
            <a:r>
              <a:rPr lang="de-DE" dirty="0" err="1"/>
              <a:t>Kauorgan</a:t>
            </a:r>
            <a:r>
              <a:rPr lang="de-DE" dirty="0"/>
              <a:t> (regelrechtes Gebiss).</a:t>
            </a:r>
          </a:p>
          <a:p>
            <a:endParaRPr lang="de-DE" dirty="0"/>
          </a:p>
          <a:p>
            <a:r>
              <a:rPr lang="de-DE" dirty="0" err="1"/>
              <a:t>Dysgnathie</a:t>
            </a:r>
            <a:r>
              <a:rPr lang="de-DE" dirty="0"/>
              <a:t>:</a:t>
            </a:r>
          </a:p>
          <a:p>
            <a:pPr marL="0" indent="0">
              <a:buNone/>
            </a:pPr>
            <a:r>
              <a:rPr lang="de-DE" dirty="0"/>
              <a:t>	Fehlentwicklung eines oder mehrerer Teile des Kauorgans 	und jeder Folgezustand einer verkehrten Entwicklung der 	Kiefer mit Unstimmigkeiten der Okklusion, der 	Artikulation, der Kieferform, der Kiefergelenke, der Lage 	des Gebisses zum Schädel und damit auch der Funktion 	 	(Gebissfehlentwicklung).</a:t>
            </a:r>
          </a:p>
        </p:txBody>
      </p:sp>
    </p:spTree>
    <p:extLst>
      <p:ext uri="{BB962C8B-B14F-4D97-AF65-F5344CB8AC3E}">
        <p14:creationId xmlns:p14="http://schemas.microsoft.com/office/powerpoint/2010/main" val="139887152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Eugnathie</a:t>
            </a:r>
            <a:endParaRPr lang="de-DE" dirty="0"/>
          </a:p>
        </p:txBody>
      </p:sp>
      <p:sp>
        <p:nvSpPr>
          <p:cNvPr id="3" name="Inhaltsplatzhalter 2"/>
          <p:cNvSpPr>
            <a:spLocks noGrp="1"/>
          </p:cNvSpPr>
          <p:nvPr>
            <p:ph idx="1"/>
          </p:nvPr>
        </p:nvSpPr>
        <p:spPr>
          <a:xfrm>
            <a:off x="850900" y="2099733"/>
            <a:ext cx="8004342" cy="4026430"/>
          </a:xfrm>
        </p:spPr>
        <p:txBody>
          <a:bodyPr>
            <a:normAutofit fontScale="70000" lnSpcReduction="20000"/>
          </a:bodyPr>
          <a:lstStyle/>
          <a:p>
            <a:r>
              <a:rPr lang="de-DE" dirty="0"/>
              <a:t>Volle </a:t>
            </a:r>
            <a:r>
              <a:rPr lang="de-DE" dirty="0" err="1"/>
              <a:t>Zahnzahl</a:t>
            </a:r>
            <a:r>
              <a:rPr lang="de-DE" dirty="0"/>
              <a:t>, keine Nichtanlagen/Überzahl</a:t>
            </a:r>
          </a:p>
          <a:p>
            <a:r>
              <a:rPr lang="de-DE" dirty="0"/>
              <a:t>Normale Zahnformen</a:t>
            </a:r>
          </a:p>
          <a:p>
            <a:r>
              <a:rPr lang="de-DE" dirty="0"/>
              <a:t>Gut ausgeformte Zahnbögen</a:t>
            </a:r>
          </a:p>
          <a:p>
            <a:r>
              <a:rPr lang="de-DE" dirty="0"/>
              <a:t>Kein </a:t>
            </a:r>
            <a:r>
              <a:rPr lang="de-DE" dirty="0" err="1"/>
              <a:t>Engstand</a:t>
            </a:r>
            <a:r>
              <a:rPr lang="de-DE" dirty="0"/>
              <a:t>, keine Lücken (Ausnahme: Milch- und Wechselgebiss)</a:t>
            </a:r>
          </a:p>
          <a:p>
            <a:r>
              <a:rPr lang="de-DE" dirty="0"/>
              <a:t>Keine Einzelzahnabweichungen (Außenstand, </a:t>
            </a:r>
            <a:r>
              <a:rPr lang="de-DE" dirty="0" err="1"/>
              <a:t>Kippung</a:t>
            </a:r>
            <a:r>
              <a:rPr lang="de-DE" dirty="0"/>
              <a:t>, Torsion)</a:t>
            </a:r>
          </a:p>
          <a:p>
            <a:r>
              <a:rPr lang="de-DE" dirty="0"/>
              <a:t>Normale vertikale Position der Zähne, keine </a:t>
            </a:r>
            <a:r>
              <a:rPr lang="de-DE" dirty="0" err="1"/>
              <a:t>Infraokklusion</a:t>
            </a:r>
            <a:r>
              <a:rPr lang="de-DE" dirty="0"/>
              <a:t>, keine Elongation</a:t>
            </a:r>
          </a:p>
          <a:p>
            <a:r>
              <a:rPr lang="de-DE" dirty="0"/>
              <a:t>Korrekte Größen der Kieferbasen</a:t>
            </a:r>
          </a:p>
          <a:p>
            <a:r>
              <a:rPr lang="de-DE" dirty="0"/>
              <a:t>Korrekte Einlagerung der Kieferbasen in den Schädel</a:t>
            </a:r>
          </a:p>
          <a:p>
            <a:r>
              <a:rPr lang="de-DE" dirty="0"/>
              <a:t>Neutrale Okklusion, </a:t>
            </a:r>
            <a:r>
              <a:rPr lang="de-DE" dirty="0" err="1"/>
              <a:t>doppelzähniger</a:t>
            </a:r>
            <a:r>
              <a:rPr lang="de-DE" dirty="0"/>
              <a:t> Antagonismus </a:t>
            </a:r>
          </a:p>
          <a:p>
            <a:pPr marL="0" indent="0">
              <a:buNone/>
            </a:pPr>
            <a:r>
              <a:rPr lang="de-DE" dirty="0"/>
              <a:t>      (=Ein- zu Zweizahnbeziehung)</a:t>
            </a:r>
          </a:p>
          <a:p>
            <a:r>
              <a:rPr lang="de-DE" dirty="0"/>
              <a:t>Übereinstimmung von Zahn- und Kiefermitten im OK und UK</a:t>
            </a:r>
          </a:p>
          <a:p>
            <a:r>
              <a:rPr lang="de-DE" dirty="0"/>
              <a:t>Horizontaler Frontzahnabstand = 2 mm</a:t>
            </a:r>
          </a:p>
          <a:p>
            <a:r>
              <a:rPr lang="de-DE" dirty="0"/>
              <a:t>Vertikaler Frontzahnüberbiss = (2-) 3 mm</a:t>
            </a:r>
          </a:p>
          <a:p>
            <a:r>
              <a:rPr lang="de-DE" dirty="0"/>
              <a:t>Labialer und bukkaler Überbiss der oberen Zähne</a:t>
            </a:r>
          </a:p>
          <a:p>
            <a:r>
              <a:rPr lang="de-DE" dirty="0"/>
              <a:t>Ungehinderte statische und dynamische Okklusion</a:t>
            </a:r>
          </a:p>
          <a:p>
            <a:endParaRPr lang="de-DE" dirty="0"/>
          </a:p>
          <a:p>
            <a:endParaRPr lang="de-DE" dirty="0"/>
          </a:p>
        </p:txBody>
      </p:sp>
    </p:spTree>
    <p:extLst>
      <p:ext uri="{BB962C8B-B14F-4D97-AF65-F5344CB8AC3E}">
        <p14:creationId xmlns:p14="http://schemas.microsoft.com/office/powerpoint/2010/main" val="1505326460"/>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Zahnanomalien</a:t>
            </a:r>
          </a:p>
        </p:txBody>
      </p:sp>
      <p:sp>
        <p:nvSpPr>
          <p:cNvPr id="3" name="Inhaltsplatzhalter 2"/>
          <p:cNvSpPr>
            <a:spLocks noGrp="1"/>
          </p:cNvSpPr>
          <p:nvPr>
            <p:ph idx="1"/>
          </p:nvPr>
        </p:nvSpPr>
        <p:spPr/>
        <p:txBody>
          <a:bodyPr>
            <a:normAutofit fontScale="92500" lnSpcReduction="10000"/>
          </a:bodyPr>
          <a:lstStyle/>
          <a:p>
            <a:r>
              <a:rPr lang="de-DE" dirty="0"/>
              <a:t>Unter Zahnanomalien versteht man alle Arten von angeborenen oder erworbenen Fehlbildungen der Zahnanlagen.</a:t>
            </a:r>
          </a:p>
          <a:p>
            <a:endParaRPr lang="de-DE" dirty="0"/>
          </a:p>
          <a:p>
            <a:r>
              <a:rPr lang="de-DE" dirty="0"/>
              <a:t>Mögliche Ursachen:</a:t>
            </a:r>
          </a:p>
          <a:p>
            <a:pPr lvl="1"/>
            <a:r>
              <a:rPr lang="de-DE" dirty="0"/>
              <a:t>Erbveranlagung. Während der Zahnanlage, Zahn-entwicklung bzw. der Entwicklung der Zahnhart-</a:t>
            </a:r>
            <a:r>
              <a:rPr lang="de-DE" dirty="0" err="1"/>
              <a:t>substanzen</a:t>
            </a:r>
            <a:r>
              <a:rPr lang="de-DE" dirty="0"/>
              <a:t> (Zahnschmelz und Dentin) können vielfach erblich bedingte Störungen auftreten.</a:t>
            </a:r>
          </a:p>
          <a:p>
            <a:pPr lvl="1"/>
            <a:r>
              <a:rPr lang="de-DE" dirty="0"/>
              <a:t>Langes Daumenlutschen.</a:t>
            </a:r>
          </a:p>
          <a:p>
            <a:pPr lvl="1"/>
            <a:r>
              <a:rPr lang="de-DE" dirty="0"/>
              <a:t>Geschädigte oder zu früh verlorene Milchzähne.</a:t>
            </a:r>
          </a:p>
        </p:txBody>
      </p:sp>
    </p:spTree>
    <p:extLst>
      <p:ext uri="{BB962C8B-B14F-4D97-AF65-F5344CB8AC3E}">
        <p14:creationId xmlns:p14="http://schemas.microsoft.com/office/powerpoint/2010/main" val="409399190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Zahnanomalien</a:t>
            </a:r>
          </a:p>
        </p:txBody>
      </p:sp>
      <p:sp>
        <p:nvSpPr>
          <p:cNvPr id="3" name="Inhaltsplatzhalter 2"/>
          <p:cNvSpPr>
            <a:spLocks noGrp="1"/>
          </p:cNvSpPr>
          <p:nvPr>
            <p:ph idx="1"/>
          </p:nvPr>
        </p:nvSpPr>
        <p:spPr/>
        <p:txBody>
          <a:bodyPr>
            <a:normAutofit fontScale="92500" lnSpcReduction="20000"/>
          </a:bodyPr>
          <a:lstStyle/>
          <a:p>
            <a:r>
              <a:rPr lang="de-DE" dirty="0"/>
              <a:t>Zahnzahlabweichungen</a:t>
            </a:r>
          </a:p>
          <a:p>
            <a:endParaRPr lang="de-DE" sz="1000" dirty="0"/>
          </a:p>
          <a:p>
            <a:pPr lvl="1"/>
            <a:r>
              <a:rPr lang="de-DE" dirty="0" err="1"/>
              <a:t>Hyperdontie</a:t>
            </a:r>
            <a:r>
              <a:rPr lang="de-DE" dirty="0"/>
              <a:t> = Zahnüberzahl (z.B. </a:t>
            </a:r>
            <a:r>
              <a:rPr lang="de-DE" dirty="0" err="1"/>
              <a:t>Mesiodens</a:t>
            </a:r>
            <a:r>
              <a:rPr lang="de-DE" dirty="0"/>
              <a:t>, </a:t>
            </a:r>
            <a:r>
              <a:rPr lang="de-DE" dirty="0" err="1"/>
              <a:t>Distomolaren</a:t>
            </a:r>
            <a:r>
              <a:rPr lang="de-DE" dirty="0"/>
              <a:t>)</a:t>
            </a:r>
          </a:p>
          <a:p>
            <a:pPr lvl="1"/>
            <a:r>
              <a:rPr lang="de-DE" dirty="0" err="1"/>
              <a:t>Hypodontie</a:t>
            </a:r>
            <a:r>
              <a:rPr lang="de-DE" dirty="0"/>
              <a:t> = Fehlen einzelner Zähne (Nichtanlage, Aplasie)</a:t>
            </a:r>
          </a:p>
          <a:p>
            <a:pPr lvl="1"/>
            <a:endParaRPr lang="de-DE" dirty="0"/>
          </a:p>
          <a:p>
            <a:r>
              <a:rPr lang="de-DE" dirty="0"/>
              <a:t>Zahnformabweichungen</a:t>
            </a:r>
          </a:p>
          <a:p>
            <a:endParaRPr lang="de-DE" sz="1000" dirty="0"/>
          </a:p>
          <a:p>
            <a:pPr lvl="1"/>
            <a:r>
              <a:rPr lang="de-DE" dirty="0"/>
              <a:t>Hypoplasie = unvollkommene Schmelz- oder </a:t>
            </a:r>
            <a:r>
              <a:rPr lang="de-DE" dirty="0" err="1"/>
              <a:t>Dentinbildung</a:t>
            </a:r>
            <a:endParaRPr lang="de-DE" dirty="0"/>
          </a:p>
          <a:p>
            <a:pPr lvl="1"/>
            <a:r>
              <a:rPr lang="de-DE" dirty="0"/>
              <a:t>Makro- oder </a:t>
            </a:r>
            <a:r>
              <a:rPr lang="de-DE" dirty="0" err="1"/>
              <a:t>Mikrodontie</a:t>
            </a:r>
            <a:r>
              <a:rPr lang="de-DE" dirty="0"/>
              <a:t> = Abweichung der Zahngröße</a:t>
            </a:r>
          </a:p>
          <a:p>
            <a:pPr lvl="1"/>
            <a:r>
              <a:rPr lang="de-DE" dirty="0"/>
              <a:t>Zapfenzähne, Zwillingszähne, usw.</a:t>
            </a:r>
          </a:p>
          <a:p>
            <a:endParaRPr lang="de-DE" dirty="0"/>
          </a:p>
        </p:txBody>
      </p:sp>
    </p:spTree>
    <p:extLst>
      <p:ext uri="{BB962C8B-B14F-4D97-AF65-F5344CB8AC3E}">
        <p14:creationId xmlns:p14="http://schemas.microsoft.com/office/powerpoint/2010/main" val="3826148304"/>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Zahnanomalien</a:t>
            </a:r>
          </a:p>
        </p:txBody>
      </p:sp>
      <p:sp>
        <p:nvSpPr>
          <p:cNvPr id="3" name="Inhaltsplatzhalter 2"/>
          <p:cNvSpPr>
            <a:spLocks noGrp="1"/>
          </p:cNvSpPr>
          <p:nvPr>
            <p:ph idx="1"/>
          </p:nvPr>
        </p:nvSpPr>
        <p:spPr/>
        <p:txBody>
          <a:bodyPr>
            <a:normAutofit fontScale="85000" lnSpcReduction="20000"/>
          </a:bodyPr>
          <a:lstStyle/>
          <a:p>
            <a:r>
              <a:rPr lang="de-DE" sz="2600" dirty="0"/>
              <a:t>Störungen des Zahndurchbruchs:</a:t>
            </a:r>
          </a:p>
          <a:p>
            <a:endParaRPr lang="de-DE" sz="1000" dirty="0"/>
          </a:p>
          <a:p>
            <a:pPr lvl="1"/>
            <a:r>
              <a:rPr lang="de-DE" dirty="0"/>
              <a:t>Retention = Verbleiben eines Zahns im Kiefer über seine normale Durchbruchszeit hinaus</a:t>
            </a:r>
          </a:p>
          <a:p>
            <a:pPr lvl="1"/>
            <a:r>
              <a:rPr lang="de-DE" dirty="0" err="1"/>
              <a:t>Dentitio</a:t>
            </a:r>
            <a:r>
              <a:rPr lang="de-DE" dirty="0"/>
              <a:t> </a:t>
            </a:r>
            <a:r>
              <a:rPr lang="de-DE" dirty="0" err="1"/>
              <a:t>difficilis</a:t>
            </a:r>
            <a:r>
              <a:rPr lang="de-DE" dirty="0"/>
              <a:t> = erschwerter Zahndurchbruch</a:t>
            </a:r>
          </a:p>
          <a:p>
            <a:pPr lvl="1"/>
            <a:endParaRPr lang="de-DE" dirty="0"/>
          </a:p>
          <a:p>
            <a:r>
              <a:rPr lang="de-DE" sz="2600" dirty="0"/>
              <a:t>Zahnstellungsabweichungen:</a:t>
            </a:r>
          </a:p>
          <a:p>
            <a:endParaRPr lang="de-DE" sz="1000" dirty="0"/>
          </a:p>
          <a:p>
            <a:pPr lvl="1"/>
            <a:r>
              <a:rPr lang="de-DE" dirty="0" err="1"/>
              <a:t>Mesial</a:t>
            </a:r>
            <a:r>
              <a:rPr lang="de-DE" dirty="0"/>
              <a:t>- und </a:t>
            </a:r>
            <a:r>
              <a:rPr lang="de-DE" dirty="0" err="1"/>
              <a:t>Distalstand</a:t>
            </a:r>
            <a:r>
              <a:rPr lang="de-DE" dirty="0"/>
              <a:t>, Labial- und </a:t>
            </a:r>
            <a:r>
              <a:rPr lang="de-DE" dirty="0" err="1"/>
              <a:t>Bukkalstand</a:t>
            </a:r>
            <a:r>
              <a:rPr lang="de-DE" dirty="0"/>
              <a:t>, Lingual- und </a:t>
            </a:r>
            <a:r>
              <a:rPr lang="de-DE" dirty="0" err="1"/>
              <a:t>Palatinalstand</a:t>
            </a:r>
            <a:r>
              <a:rPr lang="de-DE" dirty="0"/>
              <a:t> einzelner Zähne</a:t>
            </a:r>
          </a:p>
          <a:p>
            <a:pPr lvl="1"/>
            <a:r>
              <a:rPr lang="de-DE" dirty="0" err="1"/>
              <a:t>Protrusion</a:t>
            </a:r>
            <a:r>
              <a:rPr lang="de-DE" dirty="0"/>
              <a:t>, </a:t>
            </a:r>
            <a:r>
              <a:rPr lang="de-DE" dirty="0" err="1"/>
              <a:t>Retrusion</a:t>
            </a:r>
            <a:r>
              <a:rPr lang="de-DE" dirty="0"/>
              <a:t> = Frontzähne stehen gesamt zu weit nach vorne bzw. zurück</a:t>
            </a:r>
          </a:p>
          <a:p>
            <a:pPr lvl="1"/>
            <a:r>
              <a:rPr lang="de-DE" dirty="0" err="1"/>
              <a:t>Diastema</a:t>
            </a:r>
            <a:r>
              <a:rPr lang="de-DE" dirty="0"/>
              <a:t> mediale = 	Zahnlücke zwischen den mittleren 							Schneidezähnen</a:t>
            </a:r>
          </a:p>
        </p:txBody>
      </p:sp>
    </p:spTree>
    <p:extLst>
      <p:ext uri="{BB962C8B-B14F-4D97-AF65-F5344CB8AC3E}">
        <p14:creationId xmlns:p14="http://schemas.microsoft.com/office/powerpoint/2010/main" val="1828086725"/>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Okklusionsanomalien</a:t>
            </a:r>
          </a:p>
        </p:txBody>
      </p:sp>
      <p:sp>
        <p:nvSpPr>
          <p:cNvPr id="3" name="Inhaltsplatzhalter 2"/>
          <p:cNvSpPr>
            <a:spLocks noGrp="1"/>
          </p:cNvSpPr>
          <p:nvPr>
            <p:ph idx="1"/>
          </p:nvPr>
        </p:nvSpPr>
        <p:spPr>
          <a:xfrm>
            <a:off x="850900" y="2099733"/>
            <a:ext cx="7956216" cy="4026430"/>
          </a:xfrm>
        </p:spPr>
        <p:txBody>
          <a:bodyPr>
            <a:normAutofit lnSpcReduction="10000"/>
          </a:bodyPr>
          <a:lstStyle/>
          <a:p>
            <a:r>
              <a:rPr lang="de-DE" dirty="0"/>
              <a:t>Neutralbiss = regelrechte Verzahnung (Angle Klasse I)</a:t>
            </a:r>
          </a:p>
          <a:p>
            <a:endParaRPr lang="de-DE" sz="1200" dirty="0"/>
          </a:p>
          <a:p>
            <a:r>
              <a:rPr lang="de-DE" dirty="0" err="1"/>
              <a:t>Distalbiss</a:t>
            </a:r>
            <a:r>
              <a:rPr lang="de-DE" dirty="0"/>
              <a:t> = die Unterkieferzähne haben weiter 						       distal Kontakt mit den Oberkieferzähnen</a:t>
            </a:r>
          </a:p>
          <a:p>
            <a:pPr lvl="1">
              <a:buFont typeface="Wingdings" panose="05000000000000000000" pitchFamily="2" charset="2"/>
              <a:buChar char="Ø"/>
            </a:pPr>
            <a:r>
              <a:rPr lang="de-DE" dirty="0"/>
              <a:t>Angle Klasse II1: mit vorstehenden oberen Schneidezähnen (</a:t>
            </a:r>
            <a:r>
              <a:rPr lang="de-DE" dirty="0" err="1"/>
              <a:t>Protrusion</a:t>
            </a:r>
            <a:r>
              <a:rPr lang="de-DE" dirty="0"/>
              <a:t>)</a:t>
            </a:r>
          </a:p>
          <a:p>
            <a:pPr lvl="1">
              <a:buFont typeface="Wingdings" panose="05000000000000000000" pitchFamily="2" charset="2"/>
              <a:buChar char="Ø"/>
            </a:pPr>
            <a:r>
              <a:rPr lang="de-DE" dirty="0"/>
              <a:t>Angle Klasse II2: mit zurückstehenden oberen Schneidezähnen (</a:t>
            </a:r>
            <a:r>
              <a:rPr lang="de-DE" dirty="0" err="1"/>
              <a:t>Retrusion</a:t>
            </a:r>
            <a:r>
              <a:rPr lang="de-DE" dirty="0"/>
              <a:t>)</a:t>
            </a:r>
          </a:p>
          <a:p>
            <a:endParaRPr lang="de-DE" sz="1200" dirty="0"/>
          </a:p>
          <a:p>
            <a:r>
              <a:rPr lang="de-DE" dirty="0" err="1"/>
              <a:t>Mesialbiss</a:t>
            </a:r>
            <a:r>
              <a:rPr lang="de-DE" dirty="0"/>
              <a:t> = die Unterkieferzähne haben weiter 						         </a:t>
            </a:r>
            <a:r>
              <a:rPr lang="de-DE" dirty="0" err="1"/>
              <a:t>mesial</a:t>
            </a:r>
            <a:r>
              <a:rPr lang="de-DE" dirty="0"/>
              <a:t> Kontakt mit den Oberkieferzähnen</a:t>
            </a:r>
          </a:p>
          <a:p>
            <a:endParaRPr lang="de-DE" sz="1700" dirty="0"/>
          </a:p>
          <a:p>
            <a:endParaRPr lang="de-DE" sz="1600" dirty="0"/>
          </a:p>
        </p:txBody>
      </p:sp>
    </p:spTree>
    <p:extLst>
      <p:ext uri="{BB962C8B-B14F-4D97-AF65-F5344CB8AC3E}">
        <p14:creationId xmlns:p14="http://schemas.microsoft.com/office/powerpoint/2010/main" val="662794910"/>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Okklusionsanomalien</a:t>
            </a:r>
          </a:p>
        </p:txBody>
      </p:sp>
      <p:sp>
        <p:nvSpPr>
          <p:cNvPr id="3" name="Inhaltsplatzhalter 2"/>
          <p:cNvSpPr>
            <a:spLocks noGrp="1"/>
          </p:cNvSpPr>
          <p:nvPr>
            <p:ph idx="1"/>
          </p:nvPr>
        </p:nvSpPr>
        <p:spPr/>
        <p:txBody>
          <a:bodyPr/>
          <a:lstStyle/>
          <a:p>
            <a:r>
              <a:rPr lang="de-DE" dirty="0"/>
              <a:t>Kreuzbiss = Die oberen und unteren Zahnreihen 					   kreuzen sich, im Frontal- oder 							   Seitenzahnbereich                         						   (Frontaler und Seitlicher Kreuzbiss)</a:t>
            </a:r>
          </a:p>
          <a:p>
            <a:endParaRPr lang="de-DE" dirty="0"/>
          </a:p>
          <a:p>
            <a:r>
              <a:rPr lang="de-DE" dirty="0"/>
              <a:t>Tiefer Biss = die oberen Frontzähne überragen die 					    unteren bei geschlossener Zahnreihe 					    um mehr als 2 mm (vertikal)</a:t>
            </a:r>
          </a:p>
          <a:p>
            <a:endParaRPr lang="de-DE" dirty="0"/>
          </a:p>
        </p:txBody>
      </p:sp>
    </p:spTree>
    <p:extLst>
      <p:ext uri="{BB962C8B-B14F-4D97-AF65-F5344CB8AC3E}">
        <p14:creationId xmlns:p14="http://schemas.microsoft.com/office/powerpoint/2010/main" val="823319869"/>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Kieferanomalien</a:t>
            </a:r>
          </a:p>
        </p:txBody>
      </p:sp>
      <p:sp>
        <p:nvSpPr>
          <p:cNvPr id="3" name="Inhaltsplatzhalter 2"/>
          <p:cNvSpPr>
            <a:spLocks noGrp="1"/>
          </p:cNvSpPr>
          <p:nvPr>
            <p:ph idx="1"/>
          </p:nvPr>
        </p:nvSpPr>
        <p:spPr/>
        <p:txBody>
          <a:bodyPr/>
          <a:lstStyle/>
          <a:p>
            <a:r>
              <a:rPr lang="de-DE" dirty="0"/>
              <a:t>Progenie = Kieferfehlstellung, bei der die Schneide-					 zähne mit einem umgekehrten Überbiss 				 bzw. als frontaler Kreuzbiss charakterisiert 				 werden („Unterbiss“).</a:t>
            </a:r>
          </a:p>
          <a:p>
            <a:endParaRPr lang="de-DE" dirty="0"/>
          </a:p>
          <a:p>
            <a:r>
              <a:rPr lang="de-DE" dirty="0"/>
              <a:t>Prognathie = Vorverlagerung des Oberkiefer im 						    Vergleich zu einer normalen 							    Verzahnung („Überbiss“).</a:t>
            </a:r>
          </a:p>
        </p:txBody>
      </p:sp>
    </p:spTree>
    <p:extLst>
      <p:ext uri="{BB962C8B-B14F-4D97-AF65-F5344CB8AC3E}">
        <p14:creationId xmlns:p14="http://schemas.microsoft.com/office/powerpoint/2010/main" val="513592823"/>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Kieferanomalien</a:t>
            </a:r>
          </a:p>
        </p:txBody>
      </p:sp>
      <p:sp>
        <p:nvSpPr>
          <p:cNvPr id="3" name="Inhaltsplatzhalter 2"/>
          <p:cNvSpPr>
            <a:spLocks noGrp="1"/>
          </p:cNvSpPr>
          <p:nvPr>
            <p:ph idx="1"/>
          </p:nvPr>
        </p:nvSpPr>
        <p:spPr>
          <a:xfrm>
            <a:off x="850900" y="2099733"/>
            <a:ext cx="7835900" cy="4339568"/>
          </a:xfrm>
        </p:spPr>
        <p:txBody>
          <a:bodyPr>
            <a:normAutofit lnSpcReduction="10000"/>
          </a:bodyPr>
          <a:lstStyle/>
          <a:p>
            <a:r>
              <a:rPr lang="de-DE" dirty="0"/>
              <a:t>Mikrogenie = Unterentwicklung des Unterkiefers</a:t>
            </a:r>
          </a:p>
          <a:p>
            <a:endParaRPr lang="de-DE" sz="800" dirty="0"/>
          </a:p>
          <a:p>
            <a:r>
              <a:rPr lang="de-DE" dirty="0" err="1"/>
              <a:t>Mikrognathie</a:t>
            </a:r>
            <a:r>
              <a:rPr lang="de-DE" dirty="0"/>
              <a:t> = Unterentwicklung des Oberkiefers</a:t>
            </a:r>
          </a:p>
          <a:p>
            <a:endParaRPr lang="de-DE" sz="800" dirty="0"/>
          </a:p>
          <a:p>
            <a:r>
              <a:rPr lang="de-DE" dirty="0" err="1"/>
              <a:t>Deckbiss</a:t>
            </a:r>
            <a:r>
              <a:rPr lang="de-DE" dirty="0"/>
              <a:t> = Schneidezahnüberbiss (tiefer Biss) mit 					 steil stehenden oberen Frontzähnen, die 				 die unteren im Schlussbiss überdecken</a:t>
            </a:r>
          </a:p>
          <a:p>
            <a:endParaRPr lang="de-DE" sz="800" dirty="0"/>
          </a:p>
          <a:p>
            <a:r>
              <a:rPr lang="de-DE" dirty="0"/>
              <a:t>Kieferkompression = übermäßig schmaler Oberkiefer 							(Schmalkiefer) mit gepresst 								(komprimiert) wirkenden Seiten-							zähnen und Platzmangel für die 							Frontzähne </a:t>
            </a:r>
          </a:p>
        </p:txBody>
      </p:sp>
    </p:spTree>
    <p:extLst>
      <p:ext uri="{BB962C8B-B14F-4D97-AF65-F5344CB8AC3E}">
        <p14:creationId xmlns:p14="http://schemas.microsoft.com/office/powerpoint/2010/main" val="901470660"/>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dirty="0"/>
              <a:t>Kieferorthopädische Indikationen</a:t>
            </a:r>
            <a:br>
              <a:rPr lang="de-DE" dirty="0"/>
            </a:br>
            <a:endParaRPr lang="de-DE" dirty="0"/>
          </a:p>
        </p:txBody>
      </p:sp>
      <p:sp>
        <p:nvSpPr>
          <p:cNvPr id="3" name="Inhaltsplatzhalter 2"/>
          <p:cNvSpPr>
            <a:spLocks noGrp="1"/>
          </p:cNvSpPr>
          <p:nvPr>
            <p:ph idx="1"/>
          </p:nvPr>
        </p:nvSpPr>
        <p:spPr>
          <a:xfrm>
            <a:off x="850900" y="2099732"/>
            <a:ext cx="7835900" cy="4272191"/>
          </a:xfrm>
        </p:spPr>
        <p:txBody>
          <a:bodyPr>
            <a:normAutofit fontScale="62500" lnSpcReduction="20000"/>
          </a:bodyPr>
          <a:lstStyle/>
          <a:p>
            <a:pPr marL="457200" indent="-457200">
              <a:buAutoNum type="arabicPeriod"/>
            </a:pPr>
            <a:r>
              <a:rPr lang="de-DE" dirty="0"/>
              <a:t>Kariesprophylaxe: Erhöhtes Kariesrisiko durch Engstände, Schmutznischen und                        			irreguläre Interdentalräume</a:t>
            </a:r>
          </a:p>
          <a:p>
            <a:pPr marL="457200" indent="-457200">
              <a:buAutoNum type="arabicPeriod"/>
            </a:pPr>
            <a:endParaRPr lang="de-DE" sz="1500" dirty="0"/>
          </a:p>
          <a:p>
            <a:pPr marL="457200" indent="-457200">
              <a:buAutoNum type="arabicPeriod" startAt="2"/>
            </a:pPr>
            <a:r>
              <a:rPr lang="de-DE" dirty="0" err="1"/>
              <a:t>Parodontalprophylaxe</a:t>
            </a:r>
            <a:r>
              <a:rPr lang="de-DE" dirty="0"/>
              <a:t>: </a:t>
            </a:r>
            <a:r>
              <a:rPr lang="de-DE" dirty="0" err="1"/>
              <a:t>Parodontale</a:t>
            </a:r>
            <a:r>
              <a:rPr lang="de-DE" dirty="0"/>
              <a:t> Schäden durch Über- und Fehlbelastungen bei 				  </a:t>
            </a:r>
            <a:r>
              <a:rPr lang="de-DE" dirty="0" err="1"/>
              <a:t>Zahnkippungen</a:t>
            </a:r>
            <a:r>
              <a:rPr lang="de-DE" dirty="0"/>
              <a:t>, Okklusionsstörungen oder Gleithindernissen</a:t>
            </a:r>
          </a:p>
          <a:p>
            <a:pPr marL="457200" indent="-457200">
              <a:buAutoNum type="arabicPeriod" startAt="2"/>
            </a:pPr>
            <a:endParaRPr lang="de-DE" sz="1500" dirty="0"/>
          </a:p>
          <a:p>
            <a:pPr marL="457200" indent="-457200">
              <a:buAutoNum type="arabicPeriod" startAt="3"/>
            </a:pPr>
            <a:r>
              <a:rPr lang="de-DE" dirty="0"/>
              <a:t>Verbesserung der Kau- und Abbeißfunktion: Okklusionsstörungen, fehlende Zahnkontakte oder Fehlstellungen</a:t>
            </a:r>
          </a:p>
          <a:p>
            <a:pPr marL="457200" indent="-457200">
              <a:buAutoNum type="arabicPeriod" startAt="3"/>
            </a:pPr>
            <a:endParaRPr lang="de-DE" sz="1500" dirty="0"/>
          </a:p>
          <a:p>
            <a:pPr marL="457200" indent="-457200">
              <a:buAutoNum type="arabicPeriod" startAt="4"/>
            </a:pPr>
            <a:r>
              <a:rPr lang="de-DE" dirty="0"/>
              <a:t>Verhütung von Kiefergelenk-Schäden: </a:t>
            </a:r>
            <a:r>
              <a:rPr lang="de-DE" dirty="0" err="1"/>
              <a:t>Bisslage</a:t>
            </a:r>
            <a:r>
              <a:rPr lang="de-DE" dirty="0"/>
              <a:t>, </a:t>
            </a:r>
            <a:r>
              <a:rPr lang="de-DE" dirty="0" err="1"/>
              <a:t>Bisshöhe</a:t>
            </a:r>
            <a:r>
              <a:rPr lang="de-DE" dirty="0"/>
              <a:t> oder Funktionsstörungen</a:t>
            </a:r>
          </a:p>
          <a:p>
            <a:pPr marL="457200" indent="-457200">
              <a:buAutoNum type="arabicPeriod" startAt="4"/>
            </a:pPr>
            <a:endParaRPr lang="de-DE" sz="1500" dirty="0"/>
          </a:p>
          <a:p>
            <a:pPr marL="457200" indent="-457200">
              <a:buAutoNum type="arabicPeriod" startAt="5"/>
            </a:pPr>
            <a:r>
              <a:rPr lang="de-DE" dirty="0"/>
              <a:t>Verbesserung der Phonetik: Fehlstellungen in der Front, tiefer oder offener Biss</a:t>
            </a:r>
          </a:p>
          <a:p>
            <a:pPr marL="457200" indent="-457200">
              <a:buAutoNum type="arabicPeriod" startAt="5"/>
            </a:pPr>
            <a:endParaRPr lang="de-DE" sz="1500" dirty="0"/>
          </a:p>
          <a:p>
            <a:pPr marL="457200" indent="-457200">
              <a:buAutoNum type="arabicPeriod" startAt="6"/>
            </a:pPr>
            <a:r>
              <a:rPr lang="de-DE" dirty="0"/>
              <a:t>Korrektur entstellender Anomalien: Psychische Belastung durch Progenie, LKG, 							     Eckzahnaußenstand</a:t>
            </a:r>
          </a:p>
          <a:p>
            <a:pPr marL="457200" indent="-457200">
              <a:buAutoNum type="arabicPeriod" startAt="6"/>
            </a:pPr>
            <a:endParaRPr lang="de-DE" sz="1500" dirty="0"/>
          </a:p>
          <a:p>
            <a:pPr marL="457200" indent="-457200">
              <a:buAutoNum type="arabicPeriod" startAt="7"/>
            </a:pPr>
            <a:r>
              <a:rPr lang="de-DE" dirty="0"/>
              <a:t>Allgemeingesundheitliche Gründe: Nahrungsaufnahme (Kau- und Abbeißfunktion), 					             Erkältungsanfälligkeit (Mundatmung)</a:t>
            </a:r>
          </a:p>
          <a:p>
            <a:pPr marL="457200" indent="-457200">
              <a:buAutoNum type="arabicPeriod" startAt="7"/>
            </a:pPr>
            <a:endParaRPr lang="de-DE" sz="1500" dirty="0"/>
          </a:p>
          <a:p>
            <a:pPr marL="457200" indent="-457200">
              <a:buAutoNum type="arabicPeriod" startAt="8"/>
            </a:pPr>
            <a:r>
              <a:rPr lang="de-DE" dirty="0"/>
              <a:t>Präprothetische Behandlung: Reduzierte </a:t>
            </a:r>
            <a:r>
              <a:rPr lang="de-DE" dirty="0" err="1"/>
              <a:t>Zahnzahl</a:t>
            </a:r>
            <a:r>
              <a:rPr lang="de-DE" dirty="0"/>
              <a:t> oder fehlerhafte Zahnstellungen</a:t>
            </a:r>
          </a:p>
          <a:p>
            <a:pPr marL="457200" indent="-457200">
              <a:buAutoNum type="arabicPeriod" startAt="8"/>
            </a:pPr>
            <a:endParaRPr lang="de-DE" sz="1500" dirty="0"/>
          </a:p>
          <a:p>
            <a:pPr marL="0" indent="0">
              <a:buNone/>
            </a:pPr>
            <a:r>
              <a:rPr lang="de-DE" dirty="0"/>
              <a:t>9.	Prä- und postoperative Kieferorthopädie: Lippen-Kiefer-Gaumenspalten</a:t>
            </a:r>
          </a:p>
        </p:txBody>
      </p:sp>
    </p:spTree>
    <p:extLst>
      <p:ext uri="{BB962C8B-B14F-4D97-AF65-F5344CB8AC3E}">
        <p14:creationId xmlns:p14="http://schemas.microsoft.com/office/powerpoint/2010/main" val="3395190078"/>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Kieferorthopädische Indikationsgruppen (KIG)</a:t>
            </a:r>
          </a:p>
        </p:txBody>
      </p:sp>
      <p:sp>
        <p:nvSpPr>
          <p:cNvPr id="3" name="Inhaltsplatzhalter 2"/>
          <p:cNvSpPr>
            <a:spLocks noGrp="1"/>
          </p:cNvSpPr>
          <p:nvPr>
            <p:ph idx="1"/>
          </p:nvPr>
        </p:nvSpPr>
        <p:spPr/>
        <p:txBody>
          <a:bodyPr>
            <a:normAutofit fontScale="70000" lnSpcReduction="20000"/>
          </a:bodyPr>
          <a:lstStyle/>
          <a:p>
            <a:r>
              <a:rPr lang="de-DE" dirty="0"/>
              <a:t>A = </a:t>
            </a:r>
            <a:r>
              <a:rPr lang="de-DE" dirty="0" err="1"/>
              <a:t>Kraniofaziale</a:t>
            </a:r>
            <a:r>
              <a:rPr lang="de-DE" dirty="0"/>
              <a:t> Anomalien, Entwicklungsstörungen im 	       	       	     Kopfbereich (z.B. Lippen-Kiefer-Gaumenspalten)</a:t>
            </a:r>
          </a:p>
          <a:p>
            <a:r>
              <a:rPr lang="de-DE" dirty="0"/>
              <a:t>U = Zahnunterzahl (Aplasie oder Zahnverlust)</a:t>
            </a:r>
          </a:p>
          <a:p>
            <a:r>
              <a:rPr lang="de-DE" dirty="0"/>
              <a:t>S = Durchbruchsstörungen</a:t>
            </a:r>
          </a:p>
          <a:p>
            <a:r>
              <a:rPr lang="de-DE" dirty="0"/>
              <a:t>D = Sagittale Stufe, distale </a:t>
            </a:r>
            <a:r>
              <a:rPr lang="de-DE" dirty="0" err="1"/>
              <a:t>Bisslage</a:t>
            </a:r>
            <a:r>
              <a:rPr lang="de-DE" dirty="0"/>
              <a:t> 								     (der Unterkiefer steht etwas zurück)</a:t>
            </a:r>
          </a:p>
          <a:p>
            <a:r>
              <a:rPr lang="de-DE" dirty="0"/>
              <a:t>M = Sagittale Stufe, </a:t>
            </a:r>
            <a:r>
              <a:rPr lang="de-DE" dirty="0" err="1"/>
              <a:t>mesiale</a:t>
            </a:r>
            <a:r>
              <a:rPr lang="de-DE" dirty="0"/>
              <a:t> </a:t>
            </a:r>
            <a:r>
              <a:rPr lang="de-DE" dirty="0" err="1"/>
              <a:t>Bisslage</a:t>
            </a:r>
            <a:r>
              <a:rPr lang="de-DE" dirty="0"/>
              <a:t> </a:t>
            </a:r>
          </a:p>
          <a:p>
            <a:pPr marL="0" indent="0">
              <a:buNone/>
            </a:pPr>
            <a:r>
              <a:rPr lang="de-DE" dirty="0"/>
              <a:t>	     (der Unterkiefer etwas vor)</a:t>
            </a:r>
          </a:p>
          <a:p>
            <a:r>
              <a:rPr lang="de-DE" dirty="0"/>
              <a:t>O = Vertikale Stufe, offener Biss (auch seitlich)</a:t>
            </a:r>
          </a:p>
          <a:p>
            <a:r>
              <a:rPr lang="de-DE" dirty="0"/>
              <a:t>T = Vertikale Stufe, tiefer Biss</a:t>
            </a:r>
          </a:p>
          <a:p>
            <a:r>
              <a:rPr lang="de-DE" dirty="0"/>
              <a:t>B = Transversale Abweichung, Bukkal- oder Lingualokklusion</a:t>
            </a:r>
          </a:p>
          <a:p>
            <a:r>
              <a:rPr lang="de-DE" dirty="0"/>
              <a:t>K = Transversale Abweichung, </a:t>
            </a:r>
            <a:r>
              <a:rPr lang="de-DE" dirty="0" err="1"/>
              <a:t>Kopfbiss</a:t>
            </a:r>
            <a:r>
              <a:rPr lang="de-DE" dirty="0"/>
              <a:t> oder Kreuzbiss im 		   	  	     Seitenzahnbereich</a:t>
            </a:r>
          </a:p>
          <a:p>
            <a:r>
              <a:rPr lang="de-DE" dirty="0"/>
              <a:t>E = Kontaktpunktabweichungen (z. B. </a:t>
            </a:r>
            <a:r>
              <a:rPr lang="de-DE" dirty="0" err="1"/>
              <a:t>Engstand</a:t>
            </a:r>
            <a:r>
              <a:rPr lang="de-DE" dirty="0"/>
              <a:t>)</a:t>
            </a:r>
          </a:p>
          <a:p>
            <a:r>
              <a:rPr lang="de-DE" dirty="0"/>
              <a:t>P = Platzmangel im Mund</a:t>
            </a:r>
          </a:p>
        </p:txBody>
      </p:sp>
    </p:spTree>
    <p:extLst>
      <p:ext uri="{BB962C8B-B14F-4D97-AF65-F5344CB8AC3E}">
        <p14:creationId xmlns:p14="http://schemas.microsoft.com/office/powerpoint/2010/main" val="1410595214"/>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Kieferorthopädische Indikationsgruppen (KIG)</a:t>
            </a:r>
          </a:p>
        </p:txBody>
      </p:sp>
      <p:sp>
        <p:nvSpPr>
          <p:cNvPr id="3" name="Inhaltsplatzhalter 2"/>
          <p:cNvSpPr>
            <a:spLocks noGrp="1"/>
          </p:cNvSpPr>
          <p:nvPr>
            <p:ph idx="1"/>
          </p:nvPr>
        </p:nvSpPr>
        <p:spPr/>
        <p:txBody>
          <a:bodyPr>
            <a:normAutofit fontScale="85000" lnSpcReduction="10000"/>
          </a:bodyPr>
          <a:lstStyle/>
          <a:p>
            <a:r>
              <a:rPr lang="de-DE" dirty="0"/>
              <a:t>Schweregrad 1 (KIG 1) = leichte Zahnfehlstellungen</a:t>
            </a:r>
          </a:p>
          <a:p>
            <a:pPr marL="0" indent="0">
              <a:buNone/>
            </a:pPr>
            <a:r>
              <a:rPr lang="de-DE" sz="900" dirty="0"/>
              <a:t> </a:t>
            </a:r>
          </a:p>
          <a:p>
            <a:pPr lvl="1"/>
            <a:r>
              <a:rPr lang="de-DE" dirty="0"/>
              <a:t>Da der Behandlungswunsch in erster Linie nur ästhetische Gründe hätte, werden diese Behandlungen nicht von den gesetzlichen Krankenkassen übernommen. </a:t>
            </a:r>
          </a:p>
          <a:p>
            <a:pPr lvl="1"/>
            <a:r>
              <a:rPr lang="de-DE" dirty="0"/>
              <a:t>Zu diesen leichteren Zahnfehlstellungen gehören z. B. distale Bisslagen (die oberen Schneidezähne ragen bis zu drei Millimeter vor die unteren), oder auch ein so genannter offener Biss (der Abstand zwischen den oberen und unteren Zahnkanten beträgt bis zu einem Millimeter) oder ein tiefer Biss (die oberen Schneidezähne überlappen die unteren um ein bis drei Millimeter). Auch ein </a:t>
            </a:r>
            <a:r>
              <a:rPr lang="de-DE" dirty="0" err="1"/>
              <a:t>Engstand</a:t>
            </a:r>
            <a:r>
              <a:rPr lang="de-DE" dirty="0"/>
              <a:t> der Zähne mit einer Kontaktpunktabweichung von bis zu einem Millimeter zählt zum Schweregrad 1.</a:t>
            </a:r>
          </a:p>
        </p:txBody>
      </p:sp>
    </p:spTree>
    <p:extLst>
      <p:ext uri="{BB962C8B-B14F-4D97-AF65-F5344CB8AC3E}">
        <p14:creationId xmlns:p14="http://schemas.microsoft.com/office/powerpoint/2010/main" val="1188391459"/>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Kieferorthopädische Indikationsgruppen (KIG)</a:t>
            </a:r>
          </a:p>
        </p:txBody>
      </p:sp>
      <p:sp>
        <p:nvSpPr>
          <p:cNvPr id="3" name="Inhaltsplatzhalter 2"/>
          <p:cNvSpPr>
            <a:spLocks noGrp="1"/>
          </p:cNvSpPr>
          <p:nvPr>
            <p:ph idx="1"/>
          </p:nvPr>
        </p:nvSpPr>
        <p:spPr/>
        <p:txBody>
          <a:bodyPr>
            <a:normAutofit fontScale="70000" lnSpcReduction="20000"/>
          </a:bodyPr>
          <a:lstStyle/>
          <a:p>
            <a:pPr>
              <a:spcBef>
                <a:spcPts val="800"/>
              </a:spcBef>
            </a:pPr>
            <a:r>
              <a:rPr lang="de-DE" sz="2600" dirty="0"/>
              <a:t>Schweregrad 2 (KIG 2) = Zahnfehlstellungen geringer Ausprägung, die zwar aus medizinischen Gründen eine Korrektur erforderlich machen, deren Kosten jedoch von der Krankenkasse nicht übernommen werden. </a:t>
            </a:r>
          </a:p>
          <a:p>
            <a:pPr marL="0" indent="0">
              <a:spcBef>
                <a:spcPts val="800"/>
              </a:spcBef>
              <a:buNone/>
            </a:pPr>
            <a:endParaRPr lang="de-DE" sz="1100" dirty="0"/>
          </a:p>
          <a:p>
            <a:pPr lvl="1">
              <a:spcBef>
                <a:spcPts val="800"/>
              </a:spcBef>
            </a:pPr>
            <a:r>
              <a:rPr lang="de-DE" sz="2600" dirty="0"/>
              <a:t>Zum Schweregrad 2 zählen distale Bisslagen (die oberen Schneidezähne ragen zwischen drei und sechs Millimeter vor die unteren),  ein offener Biss (der Abstand zwischen den oberen und unteren Zahnkanten beträgt über einen bis zu zwei Millimeter), ein tiefer Biss (die oberen Schneidezähne überlappen die unteren um über drei Millimeter und die Schneidezähne berühren das Zahnfleisch) und ein Kreuzbiss (obere und untere Schneidezähne stehen Kante auf Kante). </a:t>
            </a:r>
          </a:p>
          <a:p>
            <a:pPr lvl="1">
              <a:spcBef>
                <a:spcPts val="800"/>
              </a:spcBef>
            </a:pPr>
            <a:r>
              <a:rPr lang="de-DE" sz="2600" dirty="0"/>
              <a:t>Darüber hinaus zählen zum Schweregrad 2 auch ein </a:t>
            </a:r>
            <a:r>
              <a:rPr lang="de-DE" sz="2600" dirty="0" err="1"/>
              <a:t>Engstand</a:t>
            </a:r>
            <a:r>
              <a:rPr lang="de-DE" sz="2600" dirty="0"/>
              <a:t> der Zähne mit einer Kontaktpunktabweichung von einem bis zu drei Millimeter sowie eine Platzmangelsituation der Zähne, bei der der Platzbedarf bis zu drei Millimeter beträgt.</a:t>
            </a:r>
          </a:p>
        </p:txBody>
      </p:sp>
    </p:spTree>
    <p:extLst>
      <p:ext uri="{BB962C8B-B14F-4D97-AF65-F5344CB8AC3E}">
        <p14:creationId xmlns:p14="http://schemas.microsoft.com/office/powerpoint/2010/main" val="4209421302"/>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Kieferorthopädische Indikationsgruppen (KIG)</a:t>
            </a:r>
          </a:p>
        </p:txBody>
      </p:sp>
      <p:sp>
        <p:nvSpPr>
          <p:cNvPr id="3" name="Inhaltsplatzhalter 2"/>
          <p:cNvSpPr>
            <a:spLocks noGrp="1"/>
          </p:cNvSpPr>
          <p:nvPr>
            <p:ph idx="1"/>
          </p:nvPr>
        </p:nvSpPr>
        <p:spPr/>
        <p:txBody>
          <a:bodyPr>
            <a:normAutofit fontScale="85000" lnSpcReduction="20000"/>
          </a:bodyPr>
          <a:lstStyle/>
          <a:p>
            <a:pPr>
              <a:spcBef>
                <a:spcPts val="600"/>
              </a:spcBef>
            </a:pPr>
            <a:r>
              <a:rPr lang="de-DE" dirty="0"/>
              <a:t>Schwergrad 3 (KIG 3) = ausgeprägte Zahnfehlstellungen, die aus medizinischen Gründen eine Behandlung erforderlich machen. </a:t>
            </a:r>
          </a:p>
          <a:p>
            <a:pPr>
              <a:spcBef>
                <a:spcPts val="600"/>
              </a:spcBef>
            </a:pPr>
            <a:endParaRPr lang="de-DE" sz="900" dirty="0"/>
          </a:p>
          <a:p>
            <a:pPr lvl="1">
              <a:spcBef>
                <a:spcPts val="600"/>
              </a:spcBef>
            </a:pPr>
            <a:r>
              <a:rPr lang="de-DE" dirty="0"/>
              <a:t>Wichtig: Bis zum Ende des 17. Lebensjahres erstattet die gesetzliche Krankenversicherung die Behandlungskosten. </a:t>
            </a:r>
          </a:p>
          <a:p>
            <a:pPr lvl="1">
              <a:spcBef>
                <a:spcPts val="600"/>
              </a:spcBef>
            </a:pPr>
            <a:r>
              <a:rPr lang="de-DE" dirty="0"/>
              <a:t>Zum Schweregrad 3 (KIG 3) gehören distale Bisslagen (der Abstand zwischen den oberen und unteren Zahnkanten beträgt über zwei bis zu vier Millimeter), ein tiefer Biss (die oberen Schneidezähne überlappen die unteren um über drei Millimeter und die Schneidezähne verletzen das Zahn-fleisch), ein beidseitiger Kreuzbiss, ein </a:t>
            </a:r>
            <a:r>
              <a:rPr lang="de-DE" dirty="0" err="1"/>
              <a:t>Engstand</a:t>
            </a:r>
            <a:r>
              <a:rPr lang="de-DE" dirty="0"/>
              <a:t> der Zähne mit einer Kontaktpunktabweichung von über drei bis zu fünf Millimetern und eine Platzmangelsituation der Zähne, bei der der Platzbedarf über drei Millimeter beträgt.</a:t>
            </a:r>
          </a:p>
          <a:p>
            <a:endParaRPr lang="de-DE" dirty="0"/>
          </a:p>
        </p:txBody>
      </p:sp>
    </p:spTree>
    <p:extLst>
      <p:ext uri="{BB962C8B-B14F-4D97-AF65-F5344CB8AC3E}">
        <p14:creationId xmlns:p14="http://schemas.microsoft.com/office/powerpoint/2010/main" val="3691120259"/>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Kieferorthopädische Indikationsgruppen (KIG)</a:t>
            </a:r>
          </a:p>
        </p:txBody>
      </p:sp>
      <p:sp>
        <p:nvSpPr>
          <p:cNvPr id="3" name="Inhaltsplatzhalter 2"/>
          <p:cNvSpPr>
            <a:spLocks noGrp="1"/>
          </p:cNvSpPr>
          <p:nvPr>
            <p:ph idx="1"/>
          </p:nvPr>
        </p:nvSpPr>
        <p:spPr>
          <a:xfrm>
            <a:off x="850900" y="2099733"/>
            <a:ext cx="7835900" cy="4156688"/>
          </a:xfrm>
        </p:spPr>
        <p:txBody>
          <a:bodyPr>
            <a:normAutofit fontScale="70000" lnSpcReduction="20000"/>
          </a:bodyPr>
          <a:lstStyle/>
          <a:p>
            <a:pPr>
              <a:spcBef>
                <a:spcPts val="900"/>
              </a:spcBef>
            </a:pPr>
            <a:r>
              <a:rPr lang="de-DE" sz="2600" dirty="0"/>
              <a:t>Schweregrad 4 (KIG 4) = stark ausgeprägte Zahnfehlstellungen.</a:t>
            </a:r>
          </a:p>
          <a:p>
            <a:pPr>
              <a:spcBef>
                <a:spcPts val="900"/>
              </a:spcBef>
            </a:pPr>
            <a:endParaRPr lang="de-DE" sz="1100" dirty="0"/>
          </a:p>
          <a:p>
            <a:pPr lvl="1">
              <a:spcBef>
                <a:spcPts val="900"/>
              </a:spcBef>
            </a:pPr>
            <a:r>
              <a:rPr lang="de-DE" sz="2600" dirty="0"/>
              <a:t>Bei diesen Zahnfehlstellungen ist aus medizinischen Gründen eine Behandlung dringend erforderlich, so dass die Krankenkasse die Kosten bis zum Ende des 17. Lebensjahres erstattet. </a:t>
            </a:r>
          </a:p>
          <a:p>
            <a:pPr lvl="1">
              <a:spcBef>
                <a:spcPts val="900"/>
              </a:spcBef>
            </a:pPr>
            <a:r>
              <a:rPr lang="de-DE" sz="2600" dirty="0"/>
              <a:t>Zum Schweregrad 4 gehören: Zahnunterzahl wegen Nichtanlage oder Zahnverlust, Durchbruchsstörungen, distale Bisslagen (die oberen Schneidezähne ragen sechs bis neun Millimeter vor die unteren), </a:t>
            </a:r>
            <a:r>
              <a:rPr lang="de-DE" sz="2600" dirty="0" err="1"/>
              <a:t>mesiale</a:t>
            </a:r>
            <a:r>
              <a:rPr lang="de-DE" sz="2600" dirty="0"/>
              <a:t> Bisslagen (die unteren Schneidezähne ragen bis zu drei Millimeter vor die oberen), offener Biss durch schädliche Angewohnheiten mit Abstand zwischen den Zahnkanten über vier Millimeter, so genannte Bukkal-/Lingualokklusion (die Oberkiefer-Seitenzähne stehen zu weit außen/beißen außen vor die unteren Seitenzähne), ein einseitiger Kreuzbiss, ein </a:t>
            </a:r>
            <a:r>
              <a:rPr lang="de-DE" sz="2600" dirty="0" err="1"/>
              <a:t>Engstand</a:t>
            </a:r>
            <a:r>
              <a:rPr lang="de-DE" sz="2600" dirty="0"/>
              <a:t> der Zähne mit einer Kontaktpunktabweichung von über fünf Millimeter, sowie eine Platzmangelsituation, bei der der Platzbedarf über vier Millimeter beträgt.</a:t>
            </a:r>
          </a:p>
        </p:txBody>
      </p:sp>
    </p:spTree>
    <p:extLst>
      <p:ext uri="{BB962C8B-B14F-4D97-AF65-F5344CB8AC3E}">
        <p14:creationId xmlns:p14="http://schemas.microsoft.com/office/powerpoint/2010/main" val="2111457969"/>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Kieferorthopädische Indikationsgruppen (KIG)</a:t>
            </a:r>
          </a:p>
        </p:txBody>
      </p:sp>
      <p:sp>
        <p:nvSpPr>
          <p:cNvPr id="3" name="Inhaltsplatzhalter 2"/>
          <p:cNvSpPr>
            <a:spLocks noGrp="1"/>
          </p:cNvSpPr>
          <p:nvPr>
            <p:ph idx="1"/>
          </p:nvPr>
        </p:nvSpPr>
        <p:spPr>
          <a:xfrm>
            <a:off x="850900" y="2099733"/>
            <a:ext cx="7835900" cy="4156688"/>
          </a:xfrm>
        </p:spPr>
        <p:txBody>
          <a:bodyPr>
            <a:normAutofit fontScale="77500" lnSpcReduction="20000"/>
          </a:bodyPr>
          <a:lstStyle/>
          <a:p>
            <a:pPr>
              <a:spcBef>
                <a:spcPts val="900"/>
              </a:spcBef>
            </a:pPr>
            <a:r>
              <a:rPr lang="de-DE" sz="2600" dirty="0"/>
              <a:t>Schweregrad 5 (KIG 5) = extrem stark ausgeprägte Zahnfehlstellungen. </a:t>
            </a:r>
          </a:p>
          <a:p>
            <a:pPr>
              <a:spcBef>
                <a:spcPts val="900"/>
              </a:spcBef>
            </a:pPr>
            <a:endParaRPr lang="de-DE" sz="900" dirty="0"/>
          </a:p>
          <a:p>
            <a:pPr lvl="1">
              <a:spcBef>
                <a:spcPts val="900"/>
              </a:spcBef>
            </a:pPr>
            <a:r>
              <a:rPr lang="de-DE" sz="2600" dirty="0"/>
              <a:t>Hier ist aus medizinischen Gründen eine Behandlung unbedingt erforderlich. </a:t>
            </a:r>
          </a:p>
          <a:p>
            <a:pPr lvl="1">
              <a:spcBef>
                <a:spcPts val="900"/>
              </a:spcBef>
            </a:pPr>
            <a:r>
              <a:rPr lang="de-DE" sz="2600" dirty="0"/>
              <a:t>Die Kosten werden von der Krankenkasse bis zum 17. Lebensjahr erstattet. </a:t>
            </a:r>
          </a:p>
          <a:p>
            <a:pPr lvl="1">
              <a:spcBef>
                <a:spcPts val="900"/>
              </a:spcBef>
            </a:pPr>
            <a:r>
              <a:rPr lang="de-DE" sz="2600" dirty="0"/>
              <a:t>Dazu gehören: Entwicklungsstörungen im Kopfbereich (Lippen-Kiefer-Gaumenspalte), Durchbruchstörungen mit einer Verlagerung der Zähne, distale </a:t>
            </a:r>
            <a:r>
              <a:rPr lang="de-DE" sz="2600" dirty="0" err="1"/>
              <a:t>Bisslage</a:t>
            </a:r>
            <a:r>
              <a:rPr lang="de-DE" sz="2600" dirty="0"/>
              <a:t> (die oberen Schneidezähne ragen über neun Millimeter vor die unteren), </a:t>
            </a:r>
            <a:r>
              <a:rPr lang="de-DE" sz="2600" dirty="0" err="1"/>
              <a:t>mesiale</a:t>
            </a:r>
            <a:r>
              <a:rPr lang="de-DE" sz="2600" dirty="0"/>
              <a:t> </a:t>
            </a:r>
            <a:r>
              <a:rPr lang="de-DE" sz="2600" dirty="0" err="1"/>
              <a:t>Bisslage</a:t>
            </a:r>
            <a:r>
              <a:rPr lang="de-DE" sz="2600" dirty="0"/>
              <a:t> (die unteren Schneidezähne ragen über drei Millimeter vor die oberen) und ein angeborener offener Biss mit Abstand zwischen den Zahnkanten über vier Millimeter.</a:t>
            </a:r>
          </a:p>
        </p:txBody>
      </p:sp>
    </p:spTree>
    <p:extLst>
      <p:ext uri="{BB962C8B-B14F-4D97-AF65-F5344CB8AC3E}">
        <p14:creationId xmlns:p14="http://schemas.microsoft.com/office/powerpoint/2010/main" val="3928776651"/>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Kieferorthopädische Indikationsgruppen (KIG)</a:t>
            </a:r>
          </a:p>
        </p:txBody>
      </p:sp>
      <p:sp>
        <p:nvSpPr>
          <p:cNvPr id="3" name="Inhaltsplatzhalter 2"/>
          <p:cNvSpPr>
            <a:spLocks noGrp="1"/>
          </p:cNvSpPr>
          <p:nvPr>
            <p:ph idx="1"/>
          </p:nvPr>
        </p:nvSpPr>
        <p:spPr/>
        <p:txBody>
          <a:bodyPr>
            <a:normAutofit fontScale="85000" lnSpcReduction="20000"/>
          </a:bodyPr>
          <a:lstStyle/>
          <a:p>
            <a:r>
              <a:rPr lang="de-DE" dirty="0"/>
              <a:t>Die Bewertung und Zuordnung zu den Gruppen des kieferorthopädischen Indikationssystems (KIG) erfolgt unmittelbar vor Behandlungsbeginn</a:t>
            </a:r>
          </a:p>
          <a:p>
            <a:endParaRPr lang="de-DE" sz="900" dirty="0"/>
          </a:p>
          <a:p>
            <a:r>
              <a:rPr lang="de-DE" dirty="0"/>
              <a:t>Es wird immer die Fehlstellung mit dem am höchsten bewerteten Behandlungsbedarf aufgezeichnet</a:t>
            </a:r>
          </a:p>
          <a:p>
            <a:endParaRPr lang="de-DE" sz="1000" dirty="0"/>
          </a:p>
          <a:p>
            <a:r>
              <a:rPr lang="de-DE" dirty="0"/>
              <a:t>Es sind immer die Indikationsgruppe und der Behandlungs-bedarfsgrad anzugeben</a:t>
            </a:r>
          </a:p>
          <a:p>
            <a:r>
              <a:rPr lang="de-DE" dirty="0"/>
              <a:t>Alle Messstrecken müssen in einer Ebene liegen; d.h., sie dürfen nicht dreidimensional verlaufen</a:t>
            </a:r>
          </a:p>
          <a:p>
            <a:endParaRPr lang="de-DE" sz="1000" dirty="0"/>
          </a:p>
          <a:p>
            <a:r>
              <a:rPr lang="de-DE" dirty="0"/>
              <a:t>Alle Angaben erfolgen in Millimeter</a:t>
            </a:r>
          </a:p>
          <a:p>
            <a:endParaRPr lang="de-DE" sz="900" dirty="0"/>
          </a:p>
          <a:p>
            <a:r>
              <a:rPr lang="de-DE" dirty="0"/>
              <a:t>Nur bei den Behandlungsbedarfsgraden 3, 4 und 5 besteht ein Leistungsanspruch nach § 29 Abs. 1 SGB V</a:t>
            </a:r>
          </a:p>
          <a:p>
            <a:endParaRPr lang="de-DE" dirty="0"/>
          </a:p>
        </p:txBody>
      </p:sp>
    </p:spTree>
    <p:extLst>
      <p:ext uri="{BB962C8B-B14F-4D97-AF65-F5344CB8AC3E}">
        <p14:creationId xmlns:p14="http://schemas.microsoft.com/office/powerpoint/2010/main" val="581487054"/>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  LKG-Spalten bzw. andere </a:t>
            </a:r>
            <a:r>
              <a:rPr lang="de-DE" dirty="0" err="1"/>
              <a:t>craniofaziale</a:t>
            </a:r>
            <a:r>
              <a:rPr lang="de-DE" dirty="0"/>
              <a:t> Anomalien</a:t>
            </a:r>
          </a:p>
        </p:txBody>
      </p:sp>
      <p:sp>
        <p:nvSpPr>
          <p:cNvPr id="3" name="Inhaltsplatzhalter 2"/>
          <p:cNvSpPr>
            <a:spLocks noGrp="1"/>
          </p:cNvSpPr>
          <p:nvPr>
            <p:ph idx="1"/>
          </p:nvPr>
        </p:nvSpPr>
        <p:spPr>
          <a:xfrm>
            <a:off x="850899" y="2099733"/>
            <a:ext cx="7969049" cy="4026430"/>
          </a:xfrm>
        </p:spPr>
        <p:txBody>
          <a:bodyPr>
            <a:normAutofit fontScale="92500" lnSpcReduction="20000"/>
          </a:bodyPr>
          <a:lstStyle/>
          <a:p>
            <a:r>
              <a:rPr lang="de-DE" dirty="0"/>
              <a:t>Lippen-Kiefer-Gaumen-Spalten (LKG-Spalten):</a:t>
            </a:r>
          </a:p>
          <a:p>
            <a:pPr marL="0" indent="0">
              <a:buNone/>
            </a:pPr>
            <a:r>
              <a:rPr lang="de-DE" sz="900" dirty="0"/>
              <a:t> </a:t>
            </a:r>
          </a:p>
          <a:p>
            <a:pPr marL="0" indent="0">
              <a:buNone/>
            </a:pPr>
            <a:r>
              <a:rPr lang="de-DE" dirty="0"/>
              <a:t>	Gruppe von angeborenen Fehlbildungen, die mit einer 	Inzidenz von 1:500 zu den häufigsten angeborenen 	Fehlbildungen beim Menschen zählen. Ihnen ist 	gemeinsam, dass sich in der Embryonalentwicklung Teile 	der Mundpartie nicht normal entwickeln.</a:t>
            </a:r>
          </a:p>
          <a:p>
            <a:pPr marL="0" indent="0">
              <a:buNone/>
            </a:pPr>
            <a:endParaRPr lang="de-DE" sz="900" dirty="0"/>
          </a:p>
          <a:p>
            <a:r>
              <a:rPr lang="de-DE" dirty="0"/>
              <a:t>Down-Syndrom (Trisomie 21, Mongolismus):</a:t>
            </a:r>
          </a:p>
          <a:p>
            <a:endParaRPr lang="de-DE" sz="900" dirty="0"/>
          </a:p>
          <a:p>
            <a:pPr marL="0" indent="0">
              <a:buNone/>
            </a:pPr>
            <a:r>
              <a:rPr lang="de-DE" dirty="0"/>
              <a:t>	Chromosomenanomalie (das Chromosom 21 liegt 	dreifach vor anstatt doppelt), die sich in einer 	Kombination geistiger Behinderung und körperlicher 	Fehlbildungen in unterschiedlicher Ausprägung und 	Stärke zeigt. </a:t>
            </a:r>
          </a:p>
          <a:p>
            <a:endParaRPr lang="de-DE" dirty="0"/>
          </a:p>
        </p:txBody>
      </p:sp>
    </p:spTree>
    <p:extLst>
      <p:ext uri="{BB962C8B-B14F-4D97-AF65-F5344CB8AC3E}">
        <p14:creationId xmlns:p14="http://schemas.microsoft.com/office/powerpoint/2010/main" val="2582617314"/>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[U]  Unterzahl </a:t>
            </a:r>
          </a:p>
        </p:txBody>
      </p:sp>
      <p:sp>
        <p:nvSpPr>
          <p:cNvPr id="3" name="Inhaltsplatzhalter 2"/>
          <p:cNvSpPr>
            <a:spLocks noGrp="1"/>
          </p:cNvSpPr>
          <p:nvPr>
            <p:ph idx="1"/>
          </p:nvPr>
        </p:nvSpPr>
        <p:spPr>
          <a:xfrm>
            <a:off x="783523" y="1981516"/>
            <a:ext cx="7835900" cy="4026430"/>
          </a:xfrm>
        </p:spPr>
        <p:txBody>
          <a:bodyPr/>
          <a:lstStyle/>
          <a:p>
            <a:r>
              <a:rPr lang="de-DE" dirty="0"/>
              <a:t>Nichtanlage</a:t>
            </a:r>
          </a:p>
          <a:p>
            <a:pPr marL="0" indent="0">
              <a:buNone/>
            </a:pPr>
            <a:endParaRPr lang="de-DE" sz="800" dirty="0"/>
          </a:p>
          <a:p>
            <a:pPr marL="0" indent="0">
              <a:buNone/>
            </a:pPr>
            <a:r>
              <a:rPr lang="de-DE" dirty="0"/>
              <a:t>	&gt; das angeborene Fehlen von Zähnen</a:t>
            </a:r>
          </a:p>
          <a:p>
            <a:pPr marL="0" indent="0">
              <a:buNone/>
            </a:pPr>
            <a:endParaRPr lang="de-DE" dirty="0"/>
          </a:p>
          <a:p>
            <a:r>
              <a:rPr lang="de-DE" dirty="0"/>
              <a:t>Zahnverlust</a:t>
            </a:r>
          </a:p>
          <a:p>
            <a:endParaRPr lang="de-DE" sz="800" dirty="0"/>
          </a:p>
          <a:p>
            <a:pPr marL="0" indent="0">
              <a:buNone/>
            </a:pPr>
            <a:r>
              <a:rPr lang="de-DE" dirty="0"/>
              <a:t>	&gt; Verlust von Zähnen nach der Geburt</a:t>
            </a:r>
          </a:p>
          <a:p>
            <a:pPr marL="0" indent="0">
              <a:buNone/>
            </a:pPr>
            <a:r>
              <a:rPr lang="de-DE" dirty="0"/>
              <a:t>	&gt; Mögliche Ursachen: Trauma, Unfall, Karies, 	  	 	   </a:t>
            </a:r>
            <a:r>
              <a:rPr lang="de-DE" dirty="0" err="1"/>
              <a:t>Parodontopathien</a:t>
            </a:r>
            <a:r>
              <a:rPr lang="de-DE" dirty="0"/>
              <a:t>, Allgemeinerkrankungen</a:t>
            </a:r>
          </a:p>
        </p:txBody>
      </p:sp>
    </p:spTree>
    <p:extLst>
      <p:ext uri="{BB962C8B-B14F-4D97-AF65-F5344CB8AC3E}">
        <p14:creationId xmlns:p14="http://schemas.microsoft.com/office/powerpoint/2010/main" val="381150852"/>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[S]  Durchbruchstörungen </a:t>
            </a:r>
          </a:p>
        </p:txBody>
      </p:sp>
      <p:sp>
        <p:nvSpPr>
          <p:cNvPr id="7" name="Inhaltsplatzhalter 6"/>
          <p:cNvSpPr>
            <a:spLocks noGrp="1"/>
          </p:cNvSpPr>
          <p:nvPr>
            <p:ph idx="1"/>
          </p:nvPr>
        </p:nvSpPr>
        <p:spPr/>
        <p:txBody>
          <a:bodyPr/>
          <a:lstStyle/>
          <a:p>
            <a:r>
              <a:rPr lang="de-DE" dirty="0"/>
              <a:t>Verlagerung:</a:t>
            </a:r>
          </a:p>
          <a:p>
            <a:endParaRPr lang="de-DE" sz="800" dirty="0"/>
          </a:p>
          <a:p>
            <a:pPr marL="0" indent="0">
              <a:buNone/>
            </a:pPr>
            <a:r>
              <a:rPr lang="de-DE" dirty="0"/>
              <a:t>	&gt; von der natürlichen Durchbruchsrichtung 	  			   abweichende Lage eines Zahnes im Knochen</a:t>
            </a:r>
          </a:p>
          <a:p>
            <a:endParaRPr lang="de-DE" dirty="0"/>
          </a:p>
          <a:p>
            <a:r>
              <a:rPr lang="de-DE" dirty="0"/>
              <a:t>Retention</a:t>
            </a:r>
          </a:p>
          <a:p>
            <a:endParaRPr lang="de-DE" sz="800" dirty="0"/>
          </a:p>
          <a:p>
            <a:pPr marL="457200" lvl="1" indent="0">
              <a:spcBef>
                <a:spcPts val="0"/>
              </a:spcBef>
              <a:buNone/>
            </a:pPr>
            <a:r>
              <a:rPr lang="de-DE" dirty="0"/>
              <a:t>&gt; ein Zahn bleibt im Kiefer eingeschlossen und</a:t>
            </a:r>
          </a:p>
          <a:p>
            <a:pPr marL="457200" lvl="1" indent="0">
              <a:spcBef>
                <a:spcPts val="0"/>
              </a:spcBef>
              <a:buNone/>
            </a:pPr>
            <a:r>
              <a:rPr lang="de-DE" dirty="0"/>
              <a:t>   bricht nicht durch, obwohl er oder sein Keim   </a:t>
            </a:r>
          </a:p>
          <a:p>
            <a:pPr marL="457200" lvl="1" indent="0">
              <a:spcBef>
                <a:spcPts val="0"/>
              </a:spcBef>
              <a:buNone/>
            </a:pPr>
            <a:r>
              <a:rPr lang="de-DE" dirty="0"/>
              <a:t>   an der nahezu richtigen Stelle liegt.</a:t>
            </a:r>
          </a:p>
        </p:txBody>
      </p:sp>
    </p:spTree>
    <p:extLst>
      <p:ext uri="{BB962C8B-B14F-4D97-AF65-F5344CB8AC3E}">
        <p14:creationId xmlns:p14="http://schemas.microsoft.com/office/powerpoint/2010/main" val="184274191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  Sagittale Stufe – distal</a:t>
            </a:r>
          </a:p>
        </p:txBody>
      </p:sp>
      <p:sp>
        <p:nvSpPr>
          <p:cNvPr id="5" name="Inhaltsplatzhalter 4"/>
          <p:cNvSpPr>
            <a:spLocks noGrp="1"/>
          </p:cNvSpPr>
          <p:nvPr>
            <p:ph idx="1"/>
          </p:nvPr>
        </p:nvSpPr>
        <p:spPr/>
        <p:txBody>
          <a:bodyPr>
            <a:normAutofit/>
          </a:bodyPr>
          <a:lstStyle/>
          <a:p>
            <a:r>
              <a:rPr lang="de-DE" dirty="0"/>
              <a:t>Die sagittale Frontzahnstufe ist definiert als der Abstand zwischen den Labialflächen der unteren und der oberen mittleren Schneidezähne.</a:t>
            </a:r>
          </a:p>
          <a:p>
            <a:r>
              <a:rPr lang="de-DE" dirty="0"/>
              <a:t>Sagittale Stufe distal bedeutet eine Rücklage des Unterkiefers („Frontzahnüberbiss“).</a:t>
            </a:r>
          </a:p>
          <a:p>
            <a:r>
              <a:rPr lang="de-DE" dirty="0"/>
              <a:t>Die Messung der sagittalen erfolgt in habitueller Okklusion in der Horizontalebene und </a:t>
            </a:r>
            <a:r>
              <a:rPr lang="de-DE" dirty="0" err="1"/>
              <a:t>orthoradial</a:t>
            </a:r>
            <a:r>
              <a:rPr lang="de-DE" dirty="0"/>
              <a:t> von der Labialfläche der Schneidekante des am weitesten vorstehenden oberen Schneidezahnes zur Labialfläche seines Antagonisten.</a:t>
            </a:r>
          </a:p>
        </p:txBody>
      </p:sp>
    </p:spTree>
    <p:extLst>
      <p:ext uri="{BB962C8B-B14F-4D97-AF65-F5344CB8AC3E}">
        <p14:creationId xmlns:p14="http://schemas.microsoft.com/office/powerpoint/2010/main" val="2345691680"/>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  Sagittale Stufe - </a:t>
            </a:r>
            <a:r>
              <a:rPr lang="de-DE" dirty="0" err="1"/>
              <a:t>mesial</a:t>
            </a:r>
            <a:endParaRPr lang="de-DE" dirty="0"/>
          </a:p>
        </p:txBody>
      </p:sp>
      <p:sp>
        <p:nvSpPr>
          <p:cNvPr id="3" name="Inhaltsplatzhalter 2"/>
          <p:cNvSpPr>
            <a:spLocks noGrp="1"/>
          </p:cNvSpPr>
          <p:nvPr>
            <p:ph idx="1"/>
          </p:nvPr>
        </p:nvSpPr>
        <p:spPr/>
        <p:txBody>
          <a:bodyPr/>
          <a:lstStyle/>
          <a:p>
            <a:r>
              <a:rPr lang="de-DE" dirty="0"/>
              <a:t>Zähne im Unterkiefer stehen vor den Zähnen im Oberkiefer (z.B. </a:t>
            </a:r>
            <a:r>
              <a:rPr lang="de-DE" dirty="0" err="1"/>
              <a:t>Vorbiss</a:t>
            </a:r>
            <a:r>
              <a:rPr lang="de-DE" dirty="0"/>
              <a:t>, frontaler Kreuzbiss)</a:t>
            </a:r>
          </a:p>
          <a:p>
            <a:endParaRPr lang="de-DE" dirty="0"/>
          </a:p>
          <a:p>
            <a:endParaRPr lang="de-DE" dirty="0"/>
          </a:p>
        </p:txBody>
      </p:sp>
    </p:spTree>
    <p:extLst>
      <p:ext uri="{BB962C8B-B14F-4D97-AF65-F5344CB8AC3E}">
        <p14:creationId xmlns:p14="http://schemas.microsoft.com/office/powerpoint/2010/main" val="3732877361"/>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[O]  Vertikale Stufe - offen</a:t>
            </a:r>
          </a:p>
        </p:txBody>
      </p:sp>
      <p:sp>
        <p:nvSpPr>
          <p:cNvPr id="3" name="Inhaltsplatzhalter 2"/>
          <p:cNvSpPr>
            <a:spLocks noGrp="1"/>
          </p:cNvSpPr>
          <p:nvPr>
            <p:ph idx="1"/>
          </p:nvPr>
        </p:nvSpPr>
        <p:spPr/>
        <p:txBody>
          <a:bodyPr/>
          <a:lstStyle/>
          <a:p>
            <a:r>
              <a:rPr lang="de-DE" dirty="0"/>
              <a:t>Offener Biss:</a:t>
            </a:r>
          </a:p>
          <a:p>
            <a:endParaRPr lang="de-DE" sz="800" dirty="0"/>
          </a:p>
          <a:p>
            <a:pPr marL="0" indent="0">
              <a:spcBef>
                <a:spcPts val="0"/>
              </a:spcBef>
              <a:buNone/>
            </a:pPr>
            <a:r>
              <a:rPr lang="de-DE" dirty="0"/>
              <a:t>	&gt; Zahnfehlstellung, bei der die Frontzähne beim </a:t>
            </a:r>
          </a:p>
          <a:p>
            <a:pPr marL="0" indent="0">
              <a:spcBef>
                <a:spcPts val="0"/>
              </a:spcBef>
              <a:buNone/>
            </a:pPr>
            <a:r>
              <a:rPr lang="de-DE" dirty="0"/>
              <a:t>	   Zusammenbiss nicht aufeinander treffen, sondern </a:t>
            </a:r>
          </a:p>
          <a:p>
            <a:pPr marL="0" indent="0">
              <a:spcBef>
                <a:spcPts val="0"/>
              </a:spcBef>
              <a:buNone/>
            </a:pPr>
            <a:r>
              <a:rPr lang="de-DE" dirty="0"/>
              <a:t>	   einen Abstand aufweisen.</a:t>
            </a:r>
          </a:p>
        </p:txBody>
      </p:sp>
    </p:spTree>
    <p:extLst>
      <p:ext uri="{BB962C8B-B14F-4D97-AF65-F5344CB8AC3E}">
        <p14:creationId xmlns:p14="http://schemas.microsoft.com/office/powerpoint/2010/main" val="2510280664"/>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  Vertikale Stufe - tief</a:t>
            </a:r>
          </a:p>
        </p:txBody>
      </p:sp>
      <p:sp>
        <p:nvSpPr>
          <p:cNvPr id="3" name="Inhaltsplatzhalter 2"/>
          <p:cNvSpPr>
            <a:spLocks noGrp="1"/>
          </p:cNvSpPr>
          <p:nvPr>
            <p:ph idx="1"/>
          </p:nvPr>
        </p:nvSpPr>
        <p:spPr/>
        <p:txBody>
          <a:bodyPr/>
          <a:lstStyle/>
          <a:p>
            <a:r>
              <a:rPr lang="de-DE" dirty="0"/>
              <a:t>Tiefer Biss:</a:t>
            </a:r>
          </a:p>
          <a:p>
            <a:endParaRPr lang="de-DE" sz="800" dirty="0"/>
          </a:p>
          <a:p>
            <a:pPr marL="0" indent="0">
              <a:spcBef>
                <a:spcPts val="0"/>
              </a:spcBef>
              <a:buNone/>
            </a:pPr>
            <a:r>
              <a:rPr lang="de-DE" dirty="0"/>
              <a:t>	&gt; Stärkerer vertikaler Überbiss. </a:t>
            </a:r>
          </a:p>
          <a:p>
            <a:pPr marL="0" indent="0">
              <a:spcBef>
                <a:spcPts val="0"/>
              </a:spcBef>
              <a:buNone/>
            </a:pPr>
            <a:r>
              <a:rPr lang="de-DE" dirty="0"/>
              <a:t>	&gt; Bei extremer Ausprägung können die unteren </a:t>
            </a:r>
          </a:p>
          <a:p>
            <a:pPr marL="0" indent="0">
              <a:spcBef>
                <a:spcPts val="0"/>
              </a:spcBef>
              <a:buNone/>
            </a:pPr>
            <a:r>
              <a:rPr lang="de-DE" dirty="0"/>
              <a:t>	   Schneidezähne die Gaumenschleimhaut berühren </a:t>
            </a:r>
          </a:p>
          <a:p>
            <a:pPr marL="0" indent="0">
              <a:spcBef>
                <a:spcPts val="0"/>
              </a:spcBef>
              <a:buNone/>
            </a:pPr>
            <a:r>
              <a:rPr lang="de-DE" dirty="0"/>
              <a:t>	   beziehungsweise in diese hineinbeißen </a:t>
            </a:r>
          </a:p>
          <a:p>
            <a:pPr marL="0" indent="0">
              <a:spcBef>
                <a:spcPts val="0"/>
              </a:spcBef>
              <a:buNone/>
            </a:pPr>
            <a:r>
              <a:rPr lang="de-DE" dirty="0"/>
              <a:t>	   (traumatischer Einbiss).</a:t>
            </a:r>
          </a:p>
          <a:p>
            <a:pPr marL="0" indent="0">
              <a:spcBef>
                <a:spcPts val="0"/>
              </a:spcBef>
              <a:buNone/>
            </a:pPr>
            <a:r>
              <a:rPr lang="de-DE" dirty="0"/>
              <a:t>	&gt; </a:t>
            </a:r>
            <a:r>
              <a:rPr lang="de-DE" dirty="0" err="1"/>
              <a:t>Deckbiss</a:t>
            </a:r>
            <a:r>
              <a:rPr lang="de-DE" dirty="0"/>
              <a:t>: besondere Form des tiefen Bisses, bei </a:t>
            </a:r>
          </a:p>
          <a:p>
            <a:pPr marL="0" indent="0">
              <a:spcBef>
                <a:spcPts val="0"/>
              </a:spcBef>
              <a:buNone/>
            </a:pPr>
            <a:r>
              <a:rPr lang="de-DE" dirty="0"/>
              <a:t>	   dem die oberen Schneidezähne sehr steil stehen </a:t>
            </a:r>
          </a:p>
          <a:p>
            <a:pPr marL="0" indent="0">
              <a:spcBef>
                <a:spcPts val="0"/>
              </a:spcBef>
              <a:buNone/>
            </a:pPr>
            <a:r>
              <a:rPr lang="de-DE" dirty="0"/>
              <a:t>	   und die unteren Frontzähne total verdecken.</a:t>
            </a:r>
          </a:p>
        </p:txBody>
      </p:sp>
    </p:spTree>
    <p:extLst>
      <p:ext uri="{BB962C8B-B14F-4D97-AF65-F5344CB8AC3E}">
        <p14:creationId xmlns:p14="http://schemas.microsoft.com/office/powerpoint/2010/main" val="265205301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[B] [K]  Transversale Abweichungen</a:t>
            </a:r>
          </a:p>
        </p:txBody>
      </p:sp>
      <p:sp>
        <p:nvSpPr>
          <p:cNvPr id="3" name="Inhaltsplatzhalter 2"/>
          <p:cNvSpPr>
            <a:spLocks noGrp="1"/>
          </p:cNvSpPr>
          <p:nvPr>
            <p:ph idx="1"/>
          </p:nvPr>
        </p:nvSpPr>
        <p:spPr/>
        <p:txBody>
          <a:bodyPr/>
          <a:lstStyle/>
          <a:p>
            <a:r>
              <a:rPr lang="de-DE" dirty="0"/>
              <a:t>[B]  </a:t>
            </a:r>
            <a:r>
              <a:rPr lang="de-DE" dirty="0" err="1"/>
              <a:t>Bukkalokklusion</a:t>
            </a:r>
            <a:r>
              <a:rPr lang="de-DE" dirty="0"/>
              <a:t>, Lingualokklusion</a:t>
            </a:r>
          </a:p>
          <a:p>
            <a:endParaRPr lang="de-DE" dirty="0"/>
          </a:p>
          <a:p>
            <a:r>
              <a:rPr lang="de-DE" dirty="0"/>
              <a:t>[K]  Kreuzbiss (einseitig oder beidseitig)</a:t>
            </a:r>
          </a:p>
          <a:p>
            <a:endParaRPr lang="de-DE" dirty="0"/>
          </a:p>
        </p:txBody>
      </p:sp>
    </p:spTree>
    <p:extLst>
      <p:ext uri="{BB962C8B-B14F-4D97-AF65-F5344CB8AC3E}">
        <p14:creationId xmlns:p14="http://schemas.microsoft.com/office/powerpoint/2010/main" val="766729796"/>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[E]  Kontaktpunktabweichung  </a:t>
            </a:r>
            <a:br>
              <a:rPr lang="de-DE" dirty="0"/>
            </a:br>
            <a:r>
              <a:rPr lang="de-DE" dirty="0"/>
              <a:t>          </a:t>
            </a:r>
            <a:r>
              <a:rPr lang="de-DE" dirty="0" err="1"/>
              <a:t>Engstand</a:t>
            </a:r>
            <a:r>
              <a:rPr lang="de-DE" dirty="0"/>
              <a:t> </a:t>
            </a:r>
          </a:p>
        </p:txBody>
      </p:sp>
      <p:sp>
        <p:nvSpPr>
          <p:cNvPr id="3" name="Inhaltsplatzhalter 2"/>
          <p:cNvSpPr>
            <a:spLocks noGrp="1"/>
          </p:cNvSpPr>
          <p:nvPr>
            <p:ph idx="1"/>
          </p:nvPr>
        </p:nvSpPr>
        <p:spPr/>
        <p:txBody>
          <a:bodyPr/>
          <a:lstStyle/>
          <a:p>
            <a:r>
              <a:rPr lang="de-DE" dirty="0"/>
              <a:t>Bei einem </a:t>
            </a:r>
            <a:r>
              <a:rPr lang="de-DE" dirty="0" err="1"/>
              <a:t>Engstand</a:t>
            </a:r>
            <a:r>
              <a:rPr lang="de-DE" dirty="0"/>
              <a:t> der Zähne ist die Reinigungs-möglichkeit des Gebisses erschwert und kann so zur kariösen Zerstörung der Zähne sowie zu entzündlichen Veränderungen des Zahnfleischs führen. Neben einer eingeschränkten Nutzung für die Gebissfunktionen des Kauens und Abbeißens kann ein ausgeprägter </a:t>
            </a:r>
            <a:r>
              <a:rPr lang="de-DE" dirty="0" err="1"/>
              <a:t>Engstand</a:t>
            </a:r>
            <a:r>
              <a:rPr lang="de-DE" dirty="0"/>
              <a:t> auch das Aussehen beeinträchtigen.</a:t>
            </a:r>
          </a:p>
        </p:txBody>
      </p:sp>
    </p:spTree>
    <p:extLst>
      <p:ext uri="{BB962C8B-B14F-4D97-AF65-F5344CB8AC3E}">
        <p14:creationId xmlns:p14="http://schemas.microsoft.com/office/powerpoint/2010/main" val="4162704696"/>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  Platzmangel</a:t>
            </a:r>
          </a:p>
        </p:txBody>
      </p:sp>
      <p:sp>
        <p:nvSpPr>
          <p:cNvPr id="3" name="Inhaltsplatzhalter 2"/>
          <p:cNvSpPr>
            <a:spLocks noGrp="1"/>
          </p:cNvSpPr>
          <p:nvPr>
            <p:ph idx="1"/>
          </p:nvPr>
        </p:nvSpPr>
        <p:spPr/>
        <p:txBody>
          <a:bodyPr>
            <a:normAutofit fontScale="92500" lnSpcReduction="10000"/>
          </a:bodyPr>
          <a:lstStyle/>
          <a:p>
            <a:r>
              <a:rPr lang="de-DE" dirty="0"/>
              <a:t>Ein Platzmangel im Seitenzahnbereich führt entweder zu einer gedrängten Zahnstellung, zu einem Durchbruch von Zähnen außerhalb des Zahnbogens, z. B. zu einem Eckzahnaußenstand oder zu einem Zurückhalten der Zähne im Kiefer.</a:t>
            </a:r>
          </a:p>
          <a:p>
            <a:endParaRPr lang="de-DE" sz="900" dirty="0"/>
          </a:p>
          <a:p>
            <a:r>
              <a:rPr lang="de-DE" dirty="0"/>
              <a:t>Die Reinigungsmöglichkeit des Gebisses ist erschwert; nicht entfernte Beläge können zur kariösen Zerstörung der Zähne sowie zu entzündlichen Veränderungen des Zahnfleischs führen. Im Kieferknochen zurückgehaltene Zähne sind nicht nur für die Kaufunktion nicht nutzbar, sondern von den Zahnkeimen können auch ungünstige Auswirkungen auf benachbarte Strukturen ausgehen.</a:t>
            </a:r>
          </a:p>
        </p:txBody>
      </p:sp>
    </p:spTree>
    <p:extLst>
      <p:ext uri="{BB962C8B-B14F-4D97-AF65-F5344CB8AC3E}">
        <p14:creationId xmlns:p14="http://schemas.microsoft.com/office/powerpoint/2010/main" val="2705446113"/>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Kieferorthopädische Behandlung</a:t>
            </a:r>
          </a:p>
        </p:txBody>
      </p:sp>
      <p:sp>
        <p:nvSpPr>
          <p:cNvPr id="3" name="Inhaltsplatzhalter 2"/>
          <p:cNvSpPr>
            <a:spLocks noGrp="1"/>
          </p:cNvSpPr>
          <p:nvPr>
            <p:ph idx="1"/>
          </p:nvPr>
        </p:nvSpPr>
        <p:spPr/>
        <p:txBody>
          <a:bodyPr>
            <a:normAutofit fontScale="85000" lnSpcReduction="20000"/>
          </a:bodyPr>
          <a:lstStyle/>
          <a:p>
            <a:r>
              <a:rPr lang="de-DE" dirty="0"/>
              <a:t>Die kieferorthopädische Behandlung kann mit folgenden Behandlungsmitteln erfolgen:</a:t>
            </a:r>
          </a:p>
          <a:p>
            <a:endParaRPr lang="de-DE" dirty="0"/>
          </a:p>
          <a:p>
            <a:pPr lvl="1"/>
            <a:r>
              <a:rPr lang="de-DE" dirty="0"/>
              <a:t>Herausnehmbare Apparaturen</a:t>
            </a:r>
          </a:p>
          <a:p>
            <a:pPr lvl="2"/>
            <a:r>
              <a:rPr lang="de-DE" dirty="0"/>
              <a:t>Platten</a:t>
            </a:r>
          </a:p>
          <a:p>
            <a:pPr lvl="2"/>
            <a:r>
              <a:rPr lang="de-DE" dirty="0"/>
              <a:t>Funktionskieferorthopädische Apparaturen</a:t>
            </a:r>
          </a:p>
          <a:p>
            <a:pPr lvl="1"/>
            <a:r>
              <a:rPr lang="de-DE" dirty="0"/>
              <a:t>Festsitzende Apparaturen</a:t>
            </a:r>
          </a:p>
          <a:p>
            <a:pPr lvl="2"/>
            <a:r>
              <a:rPr lang="de-DE" dirty="0"/>
              <a:t>Bänder</a:t>
            </a:r>
          </a:p>
          <a:p>
            <a:pPr lvl="2"/>
            <a:r>
              <a:rPr lang="de-DE" dirty="0" err="1"/>
              <a:t>Brackets</a:t>
            </a:r>
            <a:r>
              <a:rPr lang="de-DE" dirty="0"/>
              <a:t> </a:t>
            </a:r>
          </a:p>
          <a:p>
            <a:pPr lvl="2"/>
            <a:r>
              <a:rPr lang="de-DE" dirty="0"/>
              <a:t>Bögen</a:t>
            </a:r>
          </a:p>
          <a:p>
            <a:pPr lvl="1"/>
            <a:r>
              <a:rPr lang="de-DE" dirty="0"/>
              <a:t>Extraorale Apparaturen</a:t>
            </a:r>
          </a:p>
          <a:p>
            <a:pPr lvl="2"/>
            <a:r>
              <a:rPr lang="de-DE" dirty="0"/>
              <a:t>Kopf-Kinn-Kappe</a:t>
            </a:r>
          </a:p>
          <a:p>
            <a:pPr lvl="2"/>
            <a:r>
              <a:rPr lang="de-DE" dirty="0" err="1"/>
              <a:t>Headgear</a:t>
            </a:r>
            <a:r>
              <a:rPr lang="de-DE" dirty="0"/>
              <a:t> etc.</a:t>
            </a:r>
          </a:p>
        </p:txBody>
      </p:sp>
    </p:spTree>
    <p:extLst>
      <p:ext uri="{BB962C8B-B14F-4D97-AF65-F5344CB8AC3E}">
        <p14:creationId xmlns:p14="http://schemas.microsoft.com/office/powerpoint/2010/main" val="2897336972"/>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Kieferorthopädische Behandlung</a:t>
            </a:r>
          </a:p>
        </p:txBody>
      </p:sp>
      <p:sp>
        <p:nvSpPr>
          <p:cNvPr id="3" name="Inhaltsplatzhalter 2"/>
          <p:cNvSpPr>
            <a:spLocks noGrp="1"/>
          </p:cNvSpPr>
          <p:nvPr>
            <p:ph idx="1"/>
          </p:nvPr>
        </p:nvSpPr>
        <p:spPr/>
        <p:txBody>
          <a:bodyPr/>
          <a:lstStyle/>
          <a:p>
            <a:r>
              <a:rPr lang="de-DE" b="1" dirty="0"/>
              <a:t>Aktive Platten</a:t>
            </a:r>
            <a:r>
              <a:rPr lang="de-DE" dirty="0"/>
              <a:t> sind herausnehmbare Zahnspangen, die in der Wachstumsphase eingesetzt werden können, um das Kieferwachstum zu beeinflussen und bestimmte Zahnfehlstellungen zu korrigieren. Sie bestehen aus einer individuellen Kunststoffbasis und werden mit speziell gebogenen Drahtklammern an den Zähnen gehalten. Die aktive Platte wirkt durch anhaltenden Druck von Nachstellschrauben, Drahtfedern oder Klammern auf die Zähne oder den Kiefer.</a:t>
            </a:r>
          </a:p>
        </p:txBody>
      </p:sp>
    </p:spTree>
    <p:extLst>
      <p:ext uri="{BB962C8B-B14F-4D97-AF65-F5344CB8AC3E}">
        <p14:creationId xmlns:p14="http://schemas.microsoft.com/office/powerpoint/2010/main" val="3414712796"/>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Kieferorthopädische Behandlung</a:t>
            </a:r>
          </a:p>
        </p:txBody>
      </p:sp>
      <p:pic>
        <p:nvPicPr>
          <p:cNvPr id="4" name="Inhaltsplatzhalter 3"/>
          <p:cNvPicPr>
            <a:picLocks noGrp="1" noChangeAspect="1"/>
          </p:cNvPicPr>
          <p:nvPr>
            <p:ph idx="1"/>
          </p:nvPr>
        </p:nvPicPr>
        <p:blipFill>
          <a:blip r:embed="rId2" cstate="screen">
            <a:extLst>
              <a:ext uri="{BEBA8EAE-BF5A-486C-A8C5-ECC9F3942E4B}">
                <a14:imgProps xmlns:a14="http://schemas.microsoft.com/office/drawing/2010/main">
                  <a14:imgLayer r:embed="rId3">
                    <a14:imgEffect>
                      <a14:brightnessContrast bright="30000" contrast="30000"/>
                    </a14:imgEffect>
                  </a14:imgLayer>
                </a14:imgProps>
              </a:ext>
              <a:ext uri="{28A0092B-C50C-407E-A947-70E740481C1C}">
                <a14:useLocalDpi xmlns:a14="http://schemas.microsoft.com/office/drawing/2010/main"/>
              </a:ext>
            </a:extLst>
          </a:blip>
          <a:stretch>
            <a:fillRect/>
          </a:stretch>
        </p:blipFill>
        <p:spPr>
          <a:xfrm>
            <a:off x="1217269" y="1773004"/>
            <a:ext cx="5164280" cy="4481668"/>
          </a:xfrm>
        </p:spPr>
      </p:pic>
    </p:spTree>
    <p:extLst>
      <p:ext uri="{BB962C8B-B14F-4D97-AF65-F5344CB8AC3E}">
        <p14:creationId xmlns:p14="http://schemas.microsoft.com/office/powerpoint/2010/main" val="1968379583"/>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Kieferorthopädische Behandlung</a:t>
            </a:r>
          </a:p>
        </p:txBody>
      </p:sp>
      <p:sp>
        <p:nvSpPr>
          <p:cNvPr id="3" name="Inhaltsplatzhalter 2"/>
          <p:cNvSpPr>
            <a:spLocks noGrp="1"/>
          </p:cNvSpPr>
          <p:nvPr>
            <p:ph idx="1"/>
          </p:nvPr>
        </p:nvSpPr>
        <p:spPr>
          <a:xfrm>
            <a:off x="850900" y="2013106"/>
            <a:ext cx="7835900" cy="4185564"/>
          </a:xfrm>
        </p:spPr>
        <p:txBody>
          <a:bodyPr>
            <a:normAutofit fontScale="85000" lnSpcReduction="10000"/>
          </a:bodyPr>
          <a:lstStyle/>
          <a:p>
            <a:pPr>
              <a:lnSpc>
                <a:spcPct val="120000"/>
              </a:lnSpc>
              <a:spcBef>
                <a:spcPts val="600"/>
              </a:spcBef>
              <a:spcAft>
                <a:spcPts val="600"/>
              </a:spcAft>
            </a:pPr>
            <a:r>
              <a:rPr lang="de-DE" dirty="0"/>
              <a:t>Eine </a:t>
            </a:r>
            <a:r>
              <a:rPr lang="de-DE" b="1" dirty="0"/>
              <a:t>funktionskieferorthopädische Apparatur</a:t>
            </a:r>
            <a:r>
              <a:rPr lang="de-DE" dirty="0"/>
              <a:t>, auch FKO-Apparatur, ist eine besondere Form der herausnehmbaren Zahnspange, die gleichzeitig im Ober- und im Unterkiefer wirkt. Sie dient der Lagekorrektur von Ober- und Unterkiefer sowie der Verbesserung von Atmung, Zungenfunktion und Lippenschluss. 	Je nach Kieferfehllage wird das Wachstum der Einzelkiefer entweder gehemmt oder gefördert. Die Kräfte, die dabei auf die Kiefer und die Zähne wirken, kommen von der körpereigenen Kaumuskulatur und den umgebenden Weichteilen wie Zunge, Lippen und Wangen. Die Lagebeeinflussung des Unterkiefers gelingt am besten in der Phase des maximalen Längen-wachstums, das heißt kurz vor und während der Pubertät.</a:t>
            </a:r>
          </a:p>
        </p:txBody>
      </p:sp>
    </p:spTree>
    <p:extLst>
      <p:ext uri="{BB962C8B-B14F-4D97-AF65-F5344CB8AC3E}">
        <p14:creationId xmlns:p14="http://schemas.microsoft.com/office/powerpoint/2010/main" val="1469225700"/>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Kieferorthopädische Behandlung</a:t>
            </a:r>
          </a:p>
        </p:txBody>
      </p:sp>
      <p:pic>
        <p:nvPicPr>
          <p:cNvPr id="7" name="Inhaltsplatzhalter 6"/>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967692" y="1828801"/>
            <a:ext cx="4933622" cy="4317210"/>
          </a:xfrm>
        </p:spPr>
      </p:pic>
    </p:spTree>
    <p:extLst>
      <p:ext uri="{BB962C8B-B14F-4D97-AF65-F5344CB8AC3E}">
        <p14:creationId xmlns:p14="http://schemas.microsoft.com/office/powerpoint/2010/main" val="2402469502"/>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Kieferorthopädische Behandlung</a:t>
            </a:r>
          </a:p>
        </p:txBody>
      </p:sp>
      <p:sp>
        <p:nvSpPr>
          <p:cNvPr id="3" name="Inhaltsplatzhalter 2"/>
          <p:cNvSpPr>
            <a:spLocks noGrp="1"/>
          </p:cNvSpPr>
          <p:nvPr>
            <p:ph idx="1"/>
          </p:nvPr>
        </p:nvSpPr>
        <p:spPr>
          <a:xfrm>
            <a:off x="850900" y="2099732"/>
            <a:ext cx="7835900" cy="4628327"/>
          </a:xfrm>
        </p:spPr>
        <p:txBody>
          <a:bodyPr>
            <a:normAutofit fontScale="62500" lnSpcReduction="20000"/>
          </a:bodyPr>
          <a:lstStyle/>
          <a:p>
            <a:pPr>
              <a:lnSpc>
                <a:spcPct val="120000"/>
              </a:lnSpc>
              <a:spcBef>
                <a:spcPts val="600"/>
              </a:spcBef>
            </a:pPr>
            <a:r>
              <a:rPr lang="de-DE" dirty="0"/>
              <a:t>Eine Multiband-, besser </a:t>
            </a:r>
            <a:r>
              <a:rPr lang="de-DE" b="1" dirty="0"/>
              <a:t>Multibracket-Apparatur</a:t>
            </a:r>
            <a:r>
              <a:rPr lang="de-DE" dirty="0"/>
              <a:t>, wird in der Regel im bleibenden Gebiss eingesetzt. Dabei klebt man sogenannte </a:t>
            </a:r>
            <a:r>
              <a:rPr lang="de-DE" dirty="0" err="1"/>
              <a:t>Brackets</a:t>
            </a:r>
            <a:r>
              <a:rPr lang="de-DE" dirty="0"/>
              <a:t> auf die Zähne und befestigt Bänder um die ersten großen Backenzähne. Die </a:t>
            </a:r>
            <a:r>
              <a:rPr lang="de-DE" dirty="0" err="1"/>
              <a:t>Brackets</a:t>
            </a:r>
            <a:r>
              <a:rPr lang="de-DE" dirty="0"/>
              <a:t> und Bänder dienen als Halterung für die Drahtbögen, mit denen die gewünschte Zahnbewegung durchgeführt wird. Zu Beginn sind die Drahtbögen sehr dünn und hochelastisch, um die Kräfte, die auf die Zähne wirken, so gering wie möglich zu halten und die Zähne schonend in die gewünschte Position zu bewegen. Um nicht zu viel Druck auszuüben, erfolgt die Behandlung in mehreren Schritten. Der Drahtbogen wird dabei immer wieder gewechselt und angepasst, bis die gewünschte Korrektur erreicht ist. Es gibt Zahnfehlstellungen bei denen es sinnvoll ist, eine festsitzende Zahnspange zu verwenden. Beispielsweise dann, wenn die Wurzeln der Zähne gezielt im Knochen bewegt werden sollen. Auch bei ausgeprägten Zahnfehlstellungen, wie zu langen, zu kurzen oder weit von der eigentlichen Position entfernt durchgebrochenen Zähnen, ist es sinnvoll, eine festsitzende Apparatur einzusetzen. Da die festsitzende Zahnspange rund um die Uhr wirkt, ist die Behandlungszeit gegenüber herausnehmbaren Zahnspangen in der Regel verringert.</a:t>
            </a:r>
          </a:p>
        </p:txBody>
      </p:sp>
    </p:spTree>
    <p:extLst>
      <p:ext uri="{BB962C8B-B14F-4D97-AF65-F5344CB8AC3E}">
        <p14:creationId xmlns:p14="http://schemas.microsoft.com/office/powerpoint/2010/main" val="4284126956"/>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Kieferorthopädische Behandlung</a:t>
            </a:r>
          </a:p>
        </p:txBody>
      </p:sp>
      <p:pic>
        <p:nvPicPr>
          <p:cNvPr id="4" name="Inhaltsplatzhalter 3"/>
          <p:cNvPicPr>
            <a:picLocks noGrp="1" noChangeAspect="1"/>
          </p:cNvPicPr>
          <p:nvPr>
            <p:ph idx="1"/>
          </p:nvPr>
        </p:nvPicPr>
        <p:blipFill>
          <a:blip r:embed="rId2" cstate="screen">
            <a:extLst>
              <a:ext uri="{BEBA8EAE-BF5A-486C-A8C5-ECC9F3942E4B}">
                <a14:imgProps xmlns:a14="http://schemas.microsoft.com/office/drawing/2010/main">
                  <a14:imgLayer r:embed="rId3">
                    <a14:imgEffect>
                      <a14:brightnessContrast bright="30000" contrast="20000"/>
                    </a14:imgEffect>
                  </a14:imgLayer>
                </a14:imgProps>
              </a:ext>
              <a:ext uri="{28A0092B-C50C-407E-A947-70E740481C1C}">
                <a14:useLocalDpi xmlns:a14="http://schemas.microsoft.com/office/drawing/2010/main"/>
              </a:ext>
            </a:extLst>
          </a:blip>
          <a:stretch>
            <a:fillRect/>
          </a:stretch>
        </p:blipFill>
        <p:spPr>
          <a:xfrm>
            <a:off x="1509155" y="1811505"/>
            <a:ext cx="4882019" cy="4445638"/>
          </a:xfrm>
        </p:spPr>
      </p:pic>
    </p:spTree>
    <p:extLst>
      <p:ext uri="{BB962C8B-B14F-4D97-AF65-F5344CB8AC3E}">
        <p14:creationId xmlns:p14="http://schemas.microsoft.com/office/powerpoint/2010/main" val="2311356956"/>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Kieferorthopädische Behandlung</a:t>
            </a:r>
          </a:p>
        </p:txBody>
      </p:sp>
      <p:sp>
        <p:nvSpPr>
          <p:cNvPr id="3" name="Inhaltsplatzhalter 2"/>
          <p:cNvSpPr>
            <a:spLocks noGrp="1"/>
          </p:cNvSpPr>
          <p:nvPr>
            <p:ph idx="1"/>
          </p:nvPr>
        </p:nvSpPr>
        <p:spPr/>
        <p:txBody>
          <a:bodyPr>
            <a:normAutofit fontScale="62500" lnSpcReduction="20000"/>
          </a:bodyPr>
          <a:lstStyle/>
          <a:p>
            <a:pPr>
              <a:lnSpc>
                <a:spcPct val="120000"/>
              </a:lnSpc>
              <a:spcBef>
                <a:spcPts val="600"/>
              </a:spcBef>
            </a:pPr>
            <a:r>
              <a:rPr lang="de-DE" b="1" dirty="0"/>
              <a:t>Extraorale Geräte </a:t>
            </a:r>
            <a:r>
              <a:rPr lang="de-DE" dirty="0"/>
              <a:t>wirken von außen auf Zähne, Zahngruppen und Kiefer. Häufig angewandte Geräte sind </a:t>
            </a:r>
            <a:r>
              <a:rPr lang="de-DE" dirty="0" err="1"/>
              <a:t>Headgear</a:t>
            </a:r>
            <a:r>
              <a:rPr lang="de-DE" dirty="0"/>
              <a:t> und Kopf-Kinn-Kappe. Die therapeutische Wirkung dieser Geräte ist sehr stark von einer guten Mitarbeit des Patienten abhängig.</a:t>
            </a:r>
          </a:p>
          <a:p>
            <a:pPr>
              <a:lnSpc>
                <a:spcPct val="120000"/>
              </a:lnSpc>
              <a:spcBef>
                <a:spcPts val="600"/>
              </a:spcBef>
            </a:pPr>
            <a:endParaRPr lang="de-DE" sz="1600" dirty="0"/>
          </a:p>
          <a:p>
            <a:pPr>
              <a:lnSpc>
                <a:spcPct val="120000"/>
              </a:lnSpc>
              <a:spcBef>
                <a:spcPts val="600"/>
              </a:spcBef>
            </a:pPr>
            <a:r>
              <a:rPr lang="de-DE" dirty="0"/>
              <a:t>Der </a:t>
            </a:r>
            <a:r>
              <a:rPr lang="de-DE" b="1" dirty="0" err="1"/>
              <a:t>Headgear</a:t>
            </a:r>
            <a:r>
              <a:rPr lang="de-DE" dirty="0"/>
              <a:t>/Gesichtsbogen besteht aus einem Innen- und einem Außenbogen.      In die Schlaufen des Außenbogens wird ein extraoraler Zug eingehängt. So werden </a:t>
            </a:r>
            <a:r>
              <a:rPr lang="de-DE" dirty="0" err="1"/>
              <a:t>Distalbewegungen</a:t>
            </a:r>
            <a:r>
              <a:rPr lang="de-DE" dirty="0"/>
              <a:t> von Molaren, Verlängerung, Verkürzung und Rotation von Molaren, Verkürzung und Verlängerung des Frontsegments, Verankerung der Molaren und Hemmung des </a:t>
            </a:r>
            <a:r>
              <a:rPr lang="de-DE" dirty="0" err="1"/>
              <a:t>skelettalen</a:t>
            </a:r>
            <a:r>
              <a:rPr lang="de-DE" dirty="0"/>
              <a:t> Wachstums im Oberkiefer ermöglicht. Der </a:t>
            </a:r>
            <a:r>
              <a:rPr lang="de-DE" dirty="0" err="1"/>
              <a:t>Headgear</a:t>
            </a:r>
            <a:r>
              <a:rPr lang="de-DE" dirty="0"/>
              <a:t> kann auch gemeinsam mit FKO-Apparaten eingesetzt werden.</a:t>
            </a:r>
          </a:p>
          <a:p>
            <a:pPr>
              <a:lnSpc>
                <a:spcPct val="120000"/>
              </a:lnSpc>
              <a:spcBef>
                <a:spcPts val="600"/>
              </a:spcBef>
            </a:pPr>
            <a:endParaRPr lang="de-DE" sz="1600" dirty="0"/>
          </a:p>
          <a:p>
            <a:pPr>
              <a:lnSpc>
                <a:spcPct val="120000"/>
              </a:lnSpc>
              <a:spcBef>
                <a:spcPts val="600"/>
              </a:spcBef>
            </a:pPr>
            <a:r>
              <a:rPr lang="de-DE" dirty="0"/>
              <a:t>Die </a:t>
            </a:r>
            <a:r>
              <a:rPr lang="de-DE" b="1" dirty="0"/>
              <a:t>Kopf-Kinn-Kappe</a:t>
            </a:r>
            <a:r>
              <a:rPr lang="de-DE" dirty="0"/>
              <a:t> erlaubt den Krafteinsatz im Kinnbereich und stützt sich entsprechend der Zugrichtung der Züge im Nacken- bzw. Kopfbereich ab.  Besonderes Verwendungsgebiet dieses Gerätes ist die Progeniebehandlung   (Versuch der Wachstumshemmung im Unterkiefer) und die Therapie des           </a:t>
            </a:r>
            <a:r>
              <a:rPr lang="de-DE" dirty="0" err="1"/>
              <a:t>skelettal</a:t>
            </a:r>
            <a:r>
              <a:rPr lang="de-DE" dirty="0"/>
              <a:t> offenen Bisses.</a:t>
            </a:r>
          </a:p>
        </p:txBody>
      </p:sp>
    </p:spTree>
    <p:extLst>
      <p:ext uri="{BB962C8B-B14F-4D97-AF65-F5344CB8AC3E}">
        <p14:creationId xmlns:p14="http://schemas.microsoft.com/office/powerpoint/2010/main" val="201241670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KFO – Abrechnung BEMA</a:t>
            </a:r>
          </a:p>
        </p:txBody>
      </p:sp>
      <p:sp>
        <p:nvSpPr>
          <p:cNvPr id="3" name="Inhaltsplatzhalter 2"/>
          <p:cNvSpPr>
            <a:spLocks noGrp="1"/>
          </p:cNvSpPr>
          <p:nvPr>
            <p:ph idx="1"/>
          </p:nvPr>
        </p:nvSpPr>
        <p:spPr>
          <a:xfrm>
            <a:off x="850899" y="2099733"/>
            <a:ext cx="8071720" cy="4026430"/>
          </a:xfrm>
        </p:spPr>
        <p:txBody>
          <a:bodyPr>
            <a:normAutofit fontScale="85000" lnSpcReduction="10000"/>
          </a:bodyPr>
          <a:lstStyle/>
          <a:p>
            <a:r>
              <a:rPr lang="de-DE" dirty="0"/>
              <a:t>Behandlungsplanung</a:t>
            </a:r>
          </a:p>
          <a:p>
            <a:endParaRPr lang="de-DE" sz="800" dirty="0"/>
          </a:p>
          <a:p>
            <a:pPr lvl="1">
              <a:spcBef>
                <a:spcPts val="600"/>
              </a:spcBef>
            </a:pPr>
            <a:r>
              <a:rPr lang="de-DE" dirty="0"/>
              <a:t>Befund: BEMA-Position 01k</a:t>
            </a:r>
          </a:p>
          <a:p>
            <a:pPr lvl="1">
              <a:spcBef>
                <a:spcPts val="600"/>
              </a:spcBef>
            </a:pPr>
            <a:r>
              <a:rPr lang="de-DE" dirty="0"/>
              <a:t>Abformung/Situationsmodelle: BEMA-Position 7a</a:t>
            </a:r>
          </a:p>
          <a:p>
            <a:pPr lvl="1">
              <a:spcBef>
                <a:spcPts val="600"/>
              </a:spcBef>
            </a:pPr>
            <a:r>
              <a:rPr lang="de-DE" dirty="0"/>
              <a:t>Behandlungsplan: BEMA-Nr. 5</a:t>
            </a:r>
          </a:p>
          <a:p>
            <a:pPr lvl="1">
              <a:spcBef>
                <a:spcPts val="600"/>
              </a:spcBef>
            </a:pPr>
            <a:r>
              <a:rPr lang="de-DE" dirty="0" err="1"/>
              <a:t>Orthopantomogramm</a:t>
            </a:r>
            <a:r>
              <a:rPr lang="de-DE" dirty="0"/>
              <a:t>: Ä935d</a:t>
            </a:r>
          </a:p>
          <a:p>
            <a:pPr lvl="1">
              <a:spcBef>
                <a:spcPts val="600"/>
              </a:spcBef>
            </a:pPr>
            <a:r>
              <a:rPr lang="de-DE" dirty="0"/>
              <a:t>Fernröntgenseitenbild: Ä934a</a:t>
            </a:r>
          </a:p>
          <a:p>
            <a:pPr lvl="1">
              <a:spcBef>
                <a:spcPts val="600"/>
              </a:spcBef>
            </a:pPr>
            <a:r>
              <a:rPr lang="de-DE" dirty="0"/>
              <a:t>Handröntgenaufnahme: Ä928</a:t>
            </a:r>
          </a:p>
          <a:p>
            <a:pPr lvl="1">
              <a:spcBef>
                <a:spcPts val="600"/>
              </a:spcBef>
            </a:pPr>
            <a:r>
              <a:rPr lang="de-DE" dirty="0"/>
              <a:t>Fotografie: BEMA-Position 116 (Profil- und En-face-Fotografie)</a:t>
            </a:r>
          </a:p>
          <a:p>
            <a:pPr lvl="1">
              <a:spcBef>
                <a:spcPts val="600"/>
              </a:spcBef>
            </a:pPr>
            <a:r>
              <a:rPr lang="de-DE" dirty="0"/>
              <a:t>Modellanalyse: BEMA-Position 117</a:t>
            </a:r>
          </a:p>
          <a:p>
            <a:pPr lvl="1">
              <a:spcBef>
                <a:spcPts val="600"/>
              </a:spcBef>
            </a:pPr>
            <a:r>
              <a:rPr lang="de-DE" dirty="0"/>
              <a:t>Kephalometrie (=„Kopfvermessung“): BEMA-Position 118</a:t>
            </a:r>
          </a:p>
          <a:p>
            <a:pPr lvl="2">
              <a:spcBef>
                <a:spcPts val="600"/>
              </a:spcBef>
              <a:buFont typeface="Wingdings" panose="05000000000000000000" pitchFamily="2" charset="2"/>
              <a:buChar char="Ø"/>
            </a:pPr>
            <a:r>
              <a:rPr lang="de-DE" dirty="0"/>
              <a:t>Auswertung eines Fernröntgenseitenbildes (FRS)</a:t>
            </a:r>
          </a:p>
        </p:txBody>
      </p:sp>
    </p:spTree>
    <p:extLst>
      <p:ext uri="{BB962C8B-B14F-4D97-AF65-F5344CB8AC3E}">
        <p14:creationId xmlns:p14="http://schemas.microsoft.com/office/powerpoint/2010/main" val="1185741804"/>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KFO – Abrechnung BEMA</a:t>
            </a:r>
          </a:p>
        </p:txBody>
      </p:sp>
      <p:sp>
        <p:nvSpPr>
          <p:cNvPr id="3" name="Inhaltsplatzhalter 2"/>
          <p:cNvSpPr>
            <a:spLocks noGrp="1"/>
          </p:cNvSpPr>
          <p:nvPr>
            <p:ph idx="1"/>
          </p:nvPr>
        </p:nvSpPr>
        <p:spPr/>
        <p:txBody>
          <a:bodyPr>
            <a:normAutofit fontScale="92500" lnSpcReduction="10000"/>
          </a:bodyPr>
          <a:lstStyle/>
          <a:p>
            <a:r>
              <a:rPr lang="de-DE" sz="2600" dirty="0"/>
              <a:t>Therapiepositionen</a:t>
            </a:r>
          </a:p>
          <a:p>
            <a:endParaRPr lang="de-DE" sz="900" dirty="0"/>
          </a:p>
          <a:p>
            <a:pPr lvl="1"/>
            <a:r>
              <a:rPr lang="de-DE" dirty="0"/>
              <a:t>Maßnahmen zur Umformung eines Kiefers einschließlich Retention: BEMA-Position 119 a-d</a:t>
            </a:r>
          </a:p>
          <a:p>
            <a:endParaRPr lang="de-DE" sz="900" dirty="0"/>
          </a:p>
          <a:p>
            <a:pPr lvl="1"/>
            <a:r>
              <a:rPr lang="de-DE" dirty="0"/>
              <a:t>Maßnahmen zur Einstellung des Unterkiefers in den Regelbiss in sagittaler oder lateraler Richtung einschließlich Retention: BEMA-Position 120 a-d</a:t>
            </a:r>
          </a:p>
          <a:p>
            <a:pPr lvl="1"/>
            <a:endParaRPr lang="de-DE" sz="900" dirty="0"/>
          </a:p>
          <a:p>
            <a:pPr lvl="2">
              <a:buFont typeface="Wingdings" panose="05000000000000000000" pitchFamily="2" charset="2"/>
              <a:buChar char="ü"/>
            </a:pPr>
            <a:r>
              <a:rPr lang="de-DE" dirty="0"/>
              <a:t>a = einfach durchführbar </a:t>
            </a:r>
          </a:p>
          <a:p>
            <a:pPr lvl="2">
              <a:buFont typeface="Wingdings" panose="05000000000000000000" pitchFamily="2" charset="2"/>
              <a:buChar char="ü"/>
            </a:pPr>
            <a:r>
              <a:rPr lang="de-DE" dirty="0"/>
              <a:t>b = mittelschwer</a:t>
            </a:r>
          </a:p>
          <a:p>
            <a:pPr lvl="2">
              <a:buFont typeface="Wingdings" panose="05000000000000000000" pitchFamily="2" charset="2"/>
              <a:buChar char="ü"/>
            </a:pPr>
            <a:r>
              <a:rPr lang="de-DE" dirty="0"/>
              <a:t>c = schwierig </a:t>
            </a:r>
          </a:p>
          <a:p>
            <a:pPr lvl="2">
              <a:buFont typeface="Wingdings" panose="05000000000000000000" pitchFamily="2" charset="2"/>
              <a:buChar char="ü"/>
            </a:pPr>
            <a:r>
              <a:rPr lang="de-DE" dirty="0"/>
              <a:t>d = besonders schwierig</a:t>
            </a:r>
          </a:p>
          <a:p>
            <a:endParaRPr lang="de-DE" dirty="0"/>
          </a:p>
        </p:txBody>
      </p:sp>
    </p:spTree>
    <p:extLst>
      <p:ext uri="{BB962C8B-B14F-4D97-AF65-F5344CB8AC3E}">
        <p14:creationId xmlns:p14="http://schemas.microsoft.com/office/powerpoint/2010/main" val="1977341664"/>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KFO – Abrechnung BEMA</a:t>
            </a:r>
          </a:p>
        </p:txBody>
      </p:sp>
      <p:sp>
        <p:nvSpPr>
          <p:cNvPr id="3" name="Inhaltsplatzhalter 2"/>
          <p:cNvSpPr>
            <a:spLocks noGrp="1"/>
          </p:cNvSpPr>
          <p:nvPr>
            <p:ph idx="1"/>
          </p:nvPr>
        </p:nvSpPr>
        <p:spPr>
          <a:xfrm>
            <a:off x="850900" y="2099733"/>
            <a:ext cx="7869588" cy="4358819"/>
          </a:xfrm>
        </p:spPr>
        <p:txBody>
          <a:bodyPr>
            <a:normAutofit fontScale="70000" lnSpcReduction="20000"/>
          </a:bodyPr>
          <a:lstStyle/>
          <a:p>
            <a:r>
              <a:rPr lang="de-DE" sz="2900" dirty="0"/>
              <a:t>Festsitzende Behandlung</a:t>
            </a:r>
          </a:p>
          <a:p>
            <a:endParaRPr lang="de-DE" sz="1300" dirty="0"/>
          </a:p>
          <a:p>
            <a:pPr lvl="1"/>
            <a:r>
              <a:rPr lang="de-DE" dirty="0"/>
              <a:t>BEMA-Position 126</a:t>
            </a:r>
          </a:p>
          <a:p>
            <a:pPr marL="0" indent="0">
              <a:buNone/>
            </a:pPr>
            <a:r>
              <a:rPr lang="de-DE" dirty="0"/>
              <a:t>		a) Eingliederung eines </a:t>
            </a:r>
            <a:r>
              <a:rPr lang="de-DE" dirty="0" err="1"/>
              <a:t>Brackets</a:t>
            </a:r>
            <a:r>
              <a:rPr lang="de-DE" dirty="0"/>
              <a:t> oder eines Attachments </a:t>
            </a:r>
          </a:p>
          <a:p>
            <a:pPr marL="0" indent="0">
              <a:buNone/>
            </a:pPr>
            <a:r>
              <a:rPr lang="de-DE" dirty="0"/>
              <a:t>		b) Eingliedern eines Bandes</a:t>
            </a:r>
          </a:p>
          <a:p>
            <a:pPr marL="0" indent="0">
              <a:buNone/>
            </a:pPr>
            <a:r>
              <a:rPr lang="de-DE" dirty="0"/>
              <a:t>		c) Wiedereingliederung eines Bandes</a:t>
            </a:r>
          </a:p>
          <a:p>
            <a:pPr marL="0" indent="0">
              <a:buNone/>
            </a:pPr>
            <a:r>
              <a:rPr lang="de-DE" dirty="0"/>
              <a:t>		d) Entfernung eines Bandes, eines </a:t>
            </a:r>
            <a:r>
              <a:rPr lang="de-DE" dirty="0" err="1"/>
              <a:t>Brackets</a:t>
            </a:r>
            <a:r>
              <a:rPr lang="de-DE" dirty="0"/>
              <a:t> oder eines Attachments</a:t>
            </a:r>
          </a:p>
          <a:p>
            <a:endParaRPr lang="de-DE" sz="1300" dirty="0"/>
          </a:p>
          <a:p>
            <a:pPr lvl="1"/>
            <a:r>
              <a:rPr lang="de-DE" dirty="0"/>
              <a:t>BEMA-Position 127</a:t>
            </a:r>
          </a:p>
          <a:p>
            <a:pPr marL="0" indent="0">
              <a:buNone/>
            </a:pPr>
            <a:r>
              <a:rPr lang="de-DE" dirty="0"/>
              <a:t>		a) Eingliederung eines Teilbogens</a:t>
            </a:r>
          </a:p>
          <a:p>
            <a:pPr marL="0" indent="0">
              <a:buNone/>
            </a:pPr>
            <a:r>
              <a:rPr lang="de-DE" dirty="0"/>
              <a:t>		b) Ausgliederung eines Teilbogens</a:t>
            </a:r>
          </a:p>
          <a:p>
            <a:endParaRPr lang="de-DE" sz="1300" dirty="0"/>
          </a:p>
          <a:p>
            <a:pPr lvl="1"/>
            <a:r>
              <a:rPr lang="de-DE" dirty="0"/>
              <a:t>BEMA-Position 128</a:t>
            </a:r>
          </a:p>
          <a:p>
            <a:pPr marL="0" indent="0">
              <a:buNone/>
            </a:pPr>
            <a:r>
              <a:rPr lang="de-DE" dirty="0"/>
              <a:t>		a) Eingliederung eines konfektionierten Vollbogens 		</a:t>
            </a:r>
          </a:p>
          <a:p>
            <a:pPr marL="0" indent="0">
              <a:buNone/>
            </a:pPr>
            <a:r>
              <a:rPr lang="de-DE" dirty="0"/>
              <a:t>		b) Eingliederung eines individualisierten Vollbogens 		</a:t>
            </a:r>
          </a:p>
          <a:p>
            <a:pPr marL="0" indent="0">
              <a:buNone/>
            </a:pPr>
            <a:r>
              <a:rPr lang="de-DE" dirty="0"/>
              <a:t>		c) Ausgliederung von Vollbögen, je Bogen </a:t>
            </a:r>
          </a:p>
        </p:txBody>
      </p:sp>
    </p:spTree>
    <p:extLst>
      <p:ext uri="{BB962C8B-B14F-4D97-AF65-F5344CB8AC3E}">
        <p14:creationId xmlns:p14="http://schemas.microsoft.com/office/powerpoint/2010/main" val="3827127831"/>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KFO – Abrechnung BEMA</a:t>
            </a:r>
          </a:p>
        </p:txBody>
      </p:sp>
      <p:sp>
        <p:nvSpPr>
          <p:cNvPr id="3" name="Inhaltsplatzhalter 2"/>
          <p:cNvSpPr>
            <a:spLocks noGrp="1"/>
          </p:cNvSpPr>
          <p:nvPr>
            <p:ph idx="1"/>
          </p:nvPr>
        </p:nvSpPr>
        <p:spPr>
          <a:xfrm>
            <a:off x="850900" y="2099732"/>
            <a:ext cx="7835900" cy="3973809"/>
          </a:xfrm>
        </p:spPr>
        <p:txBody>
          <a:bodyPr>
            <a:normAutofit fontScale="62500" lnSpcReduction="20000"/>
          </a:bodyPr>
          <a:lstStyle/>
          <a:p>
            <a:pPr lvl="1"/>
            <a:r>
              <a:rPr lang="de-DE" dirty="0"/>
              <a:t>BEMA-Position 129: Wiedereingliederung eines Voll- oder Teilbogens</a:t>
            </a:r>
          </a:p>
          <a:p>
            <a:endParaRPr lang="de-DE" dirty="0"/>
          </a:p>
          <a:p>
            <a:pPr lvl="1"/>
            <a:r>
              <a:rPr lang="de-DE" dirty="0"/>
              <a:t>BEMA-Position 130: Eingliederung ergänzender festsitzender Apparaturen.</a:t>
            </a:r>
          </a:p>
          <a:p>
            <a:pPr marL="0" indent="0">
              <a:buNone/>
            </a:pPr>
            <a:r>
              <a:rPr lang="de-DE" dirty="0"/>
              <a:t>				             Abrechnungsfähige Apparaturen sind: </a:t>
            </a:r>
          </a:p>
          <a:p>
            <a:pPr marL="0" indent="0">
              <a:buNone/>
            </a:pPr>
            <a:r>
              <a:rPr lang="de-DE" dirty="0"/>
              <a:t>						- </a:t>
            </a:r>
            <a:r>
              <a:rPr lang="de-DE" dirty="0" err="1"/>
              <a:t>Palatinal</a:t>
            </a:r>
            <a:r>
              <a:rPr lang="de-DE" dirty="0"/>
              <a:t>- oder Transversalbogen</a:t>
            </a:r>
          </a:p>
          <a:p>
            <a:pPr marL="0" indent="0">
              <a:buNone/>
            </a:pPr>
            <a:r>
              <a:rPr lang="de-DE" dirty="0"/>
              <a:t>						- Quadhelix</a:t>
            </a:r>
          </a:p>
          <a:p>
            <a:pPr marL="0" indent="0">
              <a:buNone/>
            </a:pPr>
            <a:r>
              <a:rPr lang="de-DE" dirty="0"/>
              <a:t>						- Lingualbogen</a:t>
            </a:r>
          </a:p>
          <a:p>
            <a:pPr marL="0" indent="0">
              <a:buNone/>
            </a:pPr>
            <a:r>
              <a:rPr lang="de-DE" dirty="0"/>
              <a:t>						- </a:t>
            </a:r>
            <a:r>
              <a:rPr lang="de-DE" dirty="0" err="1"/>
              <a:t>Lipbumper</a:t>
            </a:r>
            <a:endParaRPr lang="de-DE" dirty="0"/>
          </a:p>
          <a:p>
            <a:pPr marL="0" indent="0">
              <a:buNone/>
            </a:pPr>
            <a:r>
              <a:rPr lang="de-DE" dirty="0"/>
              <a:t>						- </a:t>
            </a:r>
            <a:r>
              <a:rPr lang="de-DE" dirty="0" err="1"/>
              <a:t>Headgear</a:t>
            </a:r>
            <a:endParaRPr lang="de-DE" dirty="0"/>
          </a:p>
          <a:p>
            <a:endParaRPr lang="de-DE" dirty="0"/>
          </a:p>
          <a:p>
            <a:pPr lvl="1"/>
            <a:r>
              <a:rPr lang="de-DE" dirty="0"/>
              <a:t>BEMA-Position 131</a:t>
            </a:r>
          </a:p>
          <a:p>
            <a:pPr marL="0" indent="0">
              <a:buNone/>
            </a:pPr>
            <a:r>
              <a:rPr lang="de-DE" dirty="0"/>
              <a:t>		a) Eingliederung und Ausgliederung einer Gaumennahterweiterungsapparatur</a:t>
            </a:r>
          </a:p>
          <a:p>
            <a:pPr marL="0" indent="0">
              <a:buNone/>
            </a:pPr>
            <a:r>
              <a:rPr lang="de-DE" dirty="0"/>
              <a:t>		b) Eingliederung und Ausgliederung einer festsitzenden Apparatur zur 				    Bisslagekorrektur (Herbstscharnier) bei spätem Behandlungsbeginn</a:t>
            </a:r>
          </a:p>
          <a:p>
            <a:pPr marL="0" indent="0">
              <a:buNone/>
            </a:pPr>
            <a:r>
              <a:rPr lang="de-DE" dirty="0"/>
              <a:t>		c) Eingliederung einer Gesichtsmaske</a:t>
            </a:r>
          </a:p>
        </p:txBody>
      </p:sp>
    </p:spTree>
    <p:extLst>
      <p:ext uri="{BB962C8B-B14F-4D97-AF65-F5344CB8AC3E}">
        <p14:creationId xmlns:p14="http://schemas.microsoft.com/office/powerpoint/2010/main" val="491327028"/>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KFO – Abrechnung GOZ</a:t>
            </a:r>
          </a:p>
        </p:txBody>
      </p:sp>
      <p:sp>
        <p:nvSpPr>
          <p:cNvPr id="3" name="Inhaltsplatzhalter 2"/>
          <p:cNvSpPr>
            <a:spLocks noGrp="1"/>
          </p:cNvSpPr>
          <p:nvPr>
            <p:ph idx="1"/>
          </p:nvPr>
        </p:nvSpPr>
        <p:spPr>
          <a:xfrm>
            <a:off x="850899" y="2099733"/>
            <a:ext cx="8071720" cy="4026430"/>
          </a:xfrm>
        </p:spPr>
        <p:txBody>
          <a:bodyPr>
            <a:normAutofit fontScale="92500" lnSpcReduction="10000"/>
          </a:bodyPr>
          <a:lstStyle/>
          <a:p>
            <a:r>
              <a:rPr lang="de-DE" sz="2600" dirty="0"/>
              <a:t>Behandlungsplanung</a:t>
            </a:r>
          </a:p>
          <a:p>
            <a:endParaRPr lang="de-DE" sz="1300" dirty="0"/>
          </a:p>
          <a:p>
            <a:r>
              <a:rPr lang="de-DE" dirty="0"/>
              <a:t>Befund: GOZ-Nummer 0010</a:t>
            </a:r>
          </a:p>
          <a:p>
            <a:r>
              <a:rPr lang="de-DE" dirty="0"/>
              <a:t>Abformung/Situationsmodelle: GOZ-Nummer 0060</a:t>
            </a:r>
          </a:p>
          <a:p>
            <a:r>
              <a:rPr lang="de-DE" dirty="0"/>
              <a:t>Behandlungsplan: GOZ-Nummer 0040</a:t>
            </a:r>
          </a:p>
          <a:p>
            <a:r>
              <a:rPr lang="de-DE" dirty="0" err="1"/>
              <a:t>Orthopantomogramm</a:t>
            </a:r>
            <a:r>
              <a:rPr lang="de-DE" dirty="0"/>
              <a:t>: GOÄ-Nummer 5004</a:t>
            </a:r>
          </a:p>
          <a:p>
            <a:r>
              <a:rPr lang="de-DE" dirty="0"/>
              <a:t>Fernröntgenseitenbild: GOÄ-Nummer 5095</a:t>
            </a:r>
          </a:p>
          <a:p>
            <a:r>
              <a:rPr lang="de-DE" dirty="0"/>
              <a:t>Handröntgenaufnahme: GOÄ-Nummer 5037</a:t>
            </a:r>
          </a:p>
          <a:p>
            <a:r>
              <a:rPr lang="de-DE" dirty="0"/>
              <a:t>Profil- und En-face-Fotografie: GOZ-Nummer 6000</a:t>
            </a:r>
          </a:p>
          <a:p>
            <a:r>
              <a:rPr lang="de-DE" dirty="0"/>
              <a:t>Modellanalyse: GOZ-Nummer 6010</a:t>
            </a:r>
          </a:p>
          <a:p>
            <a:r>
              <a:rPr lang="de-DE" dirty="0"/>
              <a:t>Kephalometrie: GOZ-Nummer 6020</a:t>
            </a:r>
          </a:p>
          <a:p>
            <a:endParaRPr lang="de-DE" dirty="0"/>
          </a:p>
        </p:txBody>
      </p:sp>
    </p:spTree>
    <p:extLst>
      <p:ext uri="{BB962C8B-B14F-4D97-AF65-F5344CB8AC3E}">
        <p14:creationId xmlns:p14="http://schemas.microsoft.com/office/powerpoint/2010/main" val="408973288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KFO – Abrechnung GOZ</a:t>
            </a:r>
          </a:p>
        </p:txBody>
      </p:sp>
      <p:sp>
        <p:nvSpPr>
          <p:cNvPr id="3" name="Inhaltsplatzhalter 2"/>
          <p:cNvSpPr>
            <a:spLocks noGrp="1"/>
          </p:cNvSpPr>
          <p:nvPr>
            <p:ph idx="1"/>
          </p:nvPr>
        </p:nvSpPr>
        <p:spPr/>
        <p:txBody>
          <a:bodyPr>
            <a:normAutofit fontScale="85000" lnSpcReduction="20000"/>
          </a:bodyPr>
          <a:lstStyle/>
          <a:p>
            <a:r>
              <a:rPr lang="de-DE" sz="2800" dirty="0"/>
              <a:t>Therapiepositionen</a:t>
            </a:r>
          </a:p>
          <a:p>
            <a:endParaRPr lang="de-DE" sz="1400" dirty="0"/>
          </a:p>
          <a:p>
            <a:pPr lvl="1"/>
            <a:r>
              <a:rPr lang="de-DE" dirty="0"/>
              <a:t>Maßnahmen zur Umformung eines Kiefers einschließlich Retention: </a:t>
            </a:r>
          </a:p>
          <a:p>
            <a:pPr lvl="1"/>
            <a:endParaRPr lang="de-DE" sz="900" dirty="0"/>
          </a:p>
          <a:p>
            <a:pPr lvl="2">
              <a:buFont typeface="Wingdings" panose="05000000000000000000" pitchFamily="2" charset="2"/>
              <a:buChar char="ü"/>
            </a:pPr>
            <a:r>
              <a:rPr lang="de-DE" dirty="0"/>
              <a:t> GOZ-Nummer 6030 (geringer Umfang)</a:t>
            </a:r>
          </a:p>
          <a:p>
            <a:pPr lvl="2">
              <a:buFont typeface="Wingdings" panose="05000000000000000000" pitchFamily="2" charset="2"/>
              <a:buChar char="ü"/>
            </a:pPr>
            <a:r>
              <a:rPr lang="de-DE" dirty="0"/>
              <a:t> GOZ-Nummer 6040 (mittlerer Umfang)</a:t>
            </a:r>
          </a:p>
          <a:p>
            <a:pPr lvl="2">
              <a:buFont typeface="Wingdings" panose="05000000000000000000" pitchFamily="2" charset="2"/>
              <a:buChar char="ü"/>
            </a:pPr>
            <a:r>
              <a:rPr lang="de-DE" dirty="0"/>
              <a:t> GOZ-Nummer 6050 (hoher Umfang)</a:t>
            </a:r>
          </a:p>
          <a:p>
            <a:endParaRPr lang="de-DE" sz="1400" dirty="0"/>
          </a:p>
          <a:p>
            <a:r>
              <a:rPr lang="de-DE" dirty="0"/>
              <a:t>Maßnahmen zur Einstellung des Unterkiefers in den Regelbiss in sagittaler oder lateraler Richtung einschließlich Retention: </a:t>
            </a:r>
          </a:p>
          <a:p>
            <a:endParaRPr lang="de-DE" sz="1000" dirty="0"/>
          </a:p>
          <a:p>
            <a:pPr lvl="2">
              <a:buFont typeface="Wingdings" panose="05000000000000000000" pitchFamily="2" charset="2"/>
              <a:buChar char="ü"/>
            </a:pPr>
            <a:r>
              <a:rPr lang="de-DE" dirty="0"/>
              <a:t> GOZ-Nummer 6060 (geringer Umfang)</a:t>
            </a:r>
          </a:p>
          <a:p>
            <a:pPr lvl="2">
              <a:buFont typeface="Wingdings" panose="05000000000000000000" pitchFamily="2" charset="2"/>
              <a:buChar char="ü"/>
            </a:pPr>
            <a:r>
              <a:rPr lang="de-DE" dirty="0"/>
              <a:t> GOZ-Nummer 6070 (mittlerer Umfang)</a:t>
            </a:r>
          </a:p>
          <a:p>
            <a:pPr lvl="2">
              <a:buFont typeface="Wingdings" panose="05000000000000000000" pitchFamily="2" charset="2"/>
              <a:buChar char="ü"/>
            </a:pPr>
            <a:r>
              <a:rPr lang="de-DE" dirty="0"/>
              <a:t> GOZ-Nummer 6080 (hoher Umfang)</a:t>
            </a:r>
          </a:p>
        </p:txBody>
      </p:sp>
    </p:spTree>
    <p:extLst>
      <p:ext uri="{BB962C8B-B14F-4D97-AF65-F5344CB8AC3E}">
        <p14:creationId xmlns:p14="http://schemas.microsoft.com/office/powerpoint/2010/main" val="2788072334"/>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KFO – Abrechnung GOZ</a:t>
            </a:r>
          </a:p>
        </p:txBody>
      </p:sp>
      <p:sp>
        <p:nvSpPr>
          <p:cNvPr id="3" name="Inhaltsplatzhalter 2"/>
          <p:cNvSpPr>
            <a:spLocks noGrp="1"/>
          </p:cNvSpPr>
          <p:nvPr>
            <p:ph idx="1"/>
          </p:nvPr>
        </p:nvSpPr>
        <p:spPr/>
        <p:txBody>
          <a:bodyPr>
            <a:normAutofit fontScale="92500"/>
          </a:bodyPr>
          <a:lstStyle/>
          <a:p>
            <a:r>
              <a:rPr lang="de-DE" sz="2900" dirty="0"/>
              <a:t>Festsitzende Behandlung</a:t>
            </a:r>
          </a:p>
          <a:p>
            <a:endParaRPr lang="de-DE" sz="1300" dirty="0"/>
          </a:p>
          <a:p>
            <a:pPr lvl="1">
              <a:spcBef>
                <a:spcPts val="600"/>
              </a:spcBef>
            </a:pPr>
            <a:r>
              <a:rPr lang="de-DE" dirty="0"/>
              <a:t>Eingliederung eines </a:t>
            </a:r>
            <a:r>
              <a:rPr lang="de-DE" dirty="0" err="1"/>
              <a:t>Klebebrackets</a:t>
            </a:r>
            <a:r>
              <a:rPr lang="de-DE" dirty="0"/>
              <a:t>: </a:t>
            </a:r>
          </a:p>
          <a:p>
            <a:pPr marL="457200" lvl="1" indent="0">
              <a:spcBef>
                <a:spcPts val="600"/>
              </a:spcBef>
              <a:buNone/>
            </a:pPr>
            <a:r>
              <a:rPr lang="de-DE" dirty="0"/>
              <a:t>	GOZ-Nummer 6100</a:t>
            </a:r>
          </a:p>
          <a:p>
            <a:pPr lvl="1">
              <a:spcBef>
                <a:spcPts val="600"/>
              </a:spcBef>
            </a:pPr>
            <a:r>
              <a:rPr lang="de-DE" dirty="0"/>
              <a:t>Entfernung eines </a:t>
            </a:r>
            <a:r>
              <a:rPr lang="de-DE" dirty="0" err="1"/>
              <a:t>Klebebrackets</a:t>
            </a:r>
            <a:r>
              <a:rPr lang="de-DE" dirty="0"/>
              <a:t>: GOZ-Nummer 6110</a:t>
            </a:r>
          </a:p>
          <a:p>
            <a:pPr lvl="1">
              <a:spcBef>
                <a:spcPts val="600"/>
              </a:spcBef>
            </a:pPr>
            <a:r>
              <a:rPr lang="de-DE" dirty="0"/>
              <a:t>Eingliedern eines Bandes: GOZ-Nummer 6120</a:t>
            </a:r>
          </a:p>
          <a:p>
            <a:pPr lvl="1">
              <a:spcBef>
                <a:spcPts val="600"/>
              </a:spcBef>
            </a:pPr>
            <a:r>
              <a:rPr lang="de-DE" dirty="0"/>
              <a:t>Entfernen eines Bandes: GOZ-Nummer 6130</a:t>
            </a:r>
          </a:p>
          <a:p>
            <a:pPr lvl="1">
              <a:spcBef>
                <a:spcPts val="600"/>
              </a:spcBef>
            </a:pPr>
            <a:r>
              <a:rPr lang="de-DE" dirty="0"/>
              <a:t>Eingliederung eines Teilbogens: GOZ-Nummer 6140</a:t>
            </a:r>
          </a:p>
          <a:p>
            <a:pPr lvl="1">
              <a:spcBef>
                <a:spcPts val="600"/>
              </a:spcBef>
            </a:pPr>
            <a:r>
              <a:rPr lang="de-DE" dirty="0"/>
              <a:t>Eingliedern eines ungeteilten Bogens: </a:t>
            </a:r>
          </a:p>
          <a:p>
            <a:pPr marL="457200" lvl="1" indent="0">
              <a:spcBef>
                <a:spcPts val="600"/>
              </a:spcBef>
              <a:buNone/>
            </a:pPr>
            <a:r>
              <a:rPr lang="de-DE" dirty="0"/>
              <a:t>	GOZ-Nummer 6150</a:t>
            </a:r>
          </a:p>
          <a:p>
            <a:endParaRPr lang="de-DE" dirty="0"/>
          </a:p>
        </p:txBody>
      </p:sp>
    </p:spTree>
    <p:extLst>
      <p:ext uri="{BB962C8B-B14F-4D97-AF65-F5344CB8AC3E}">
        <p14:creationId xmlns:p14="http://schemas.microsoft.com/office/powerpoint/2010/main" val="2538150534"/>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KFO – Abrechnung GOZ</a:t>
            </a:r>
          </a:p>
        </p:txBody>
      </p:sp>
      <p:sp>
        <p:nvSpPr>
          <p:cNvPr id="3" name="Inhaltsplatzhalter 2"/>
          <p:cNvSpPr>
            <a:spLocks noGrp="1"/>
          </p:cNvSpPr>
          <p:nvPr>
            <p:ph idx="1"/>
          </p:nvPr>
        </p:nvSpPr>
        <p:spPr/>
        <p:txBody>
          <a:bodyPr>
            <a:normAutofit fontScale="92500" lnSpcReduction="10000"/>
          </a:bodyPr>
          <a:lstStyle/>
          <a:p>
            <a:pPr lvl="1"/>
            <a:r>
              <a:rPr lang="de-DE" dirty="0"/>
              <a:t>Eingliederung einer intra-/extraoralen Verankerung (z.B. </a:t>
            </a:r>
            <a:r>
              <a:rPr lang="de-DE" dirty="0" err="1"/>
              <a:t>Headgear</a:t>
            </a:r>
            <a:r>
              <a:rPr lang="de-DE" dirty="0"/>
              <a:t>): GOZ-Nummer 6160</a:t>
            </a:r>
          </a:p>
          <a:p>
            <a:pPr lvl="1"/>
            <a:endParaRPr lang="de-DE" sz="900" dirty="0"/>
          </a:p>
          <a:p>
            <a:pPr lvl="1"/>
            <a:r>
              <a:rPr lang="de-DE" dirty="0"/>
              <a:t>Eingliedern einer Kopf-Kinn-Kappe:                         GOZ-Nummer 6170</a:t>
            </a:r>
            <a:endParaRPr lang="de-DE" sz="900" dirty="0"/>
          </a:p>
          <a:p>
            <a:pPr lvl="1"/>
            <a:endParaRPr lang="de-DE" sz="900" dirty="0"/>
          </a:p>
          <a:p>
            <a:pPr lvl="1"/>
            <a:r>
              <a:rPr lang="de-DE" dirty="0"/>
              <a:t>Maßnahmen zur Wiederherstellung der Funktionsfähigkeit und/oder Erweiterung von herausnehmbaren Behandlungsgeräten:                 GOZ-Nummer 6180</a:t>
            </a:r>
          </a:p>
          <a:p>
            <a:pPr lvl="1"/>
            <a:endParaRPr lang="de-DE" sz="900" dirty="0"/>
          </a:p>
          <a:p>
            <a:pPr lvl="1"/>
            <a:r>
              <a:rPr lang="de-DE" dirty="0"/>
              <a:t>Beratendes und belehrendes Gespräch mit An-weisungen zur Beseitigung von schädlichen Gewohnheiten und Dysfunktionen: GOZ-Nummer 6190</a:t>
            </a:r>
          </a:p>
        </p:txBody>
      </p:sp>
    </p:spTree>
    <p:extLst>
      <p:ext uri="{BB962C8B-B14F-4D97-AF65-F5344CB8AC3E}">
        <p14:creationId xmlns:p14="http://schemas.microsoft.com/office/powerpoint/2010/main" val="2506545186"/>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p:cNvPicPr>
            <a:picLocks noGrp="1" noChangeAspect="1"/>
          </p:cNvPicPr>
          <p:nvPr>
            <p:ph idx="1"/>
          </p:nvPr>
        </p:nvPicPr>
        <p:blipFill>
          <a:blip r:embed="rId2" cstate="screen">
            <a:extLst>
              <a:ext uri="{BEBA8EAE-BF5A-486C-A8C5-ECC9F3942E4B}">
                <a14:imgProps xmlns:a14="http://schemas.microsoft.com/office/drawing/2010/main">
                  <a14:imgLayer r:embed="rId3">
                    <a14:imgEffect>
                      <a14:brightnessContrast bright="30000" contrast="30000"/>
                    </a14:imgEffect>
                  </a14:imgLayer>
                </a14:imgProps>
              </a:ext>
              <a:ext uri="{28A0092B-C50C-407E-A947-70E740481C1C}">
                <a14:useLocalDpi xmlns:a14="http://schemas.microsoft.com/office/drawing/2010/main"/>
              </a:ext>
            </a:extLst>
          </a:blip>
          <a:stretch>
            <a:fillRect/>
          </a:stretch>
        </p:blipFill>
        <p:spPr>
          <a:xfrm>
            <a:off x="1443788" y="1713298"/>
            <a:ext cx="5101391" cy="4466121"/>
          </a:xfrm>
        </p:spPr>
      </p:pic>
      <p:sp>
        <p:nvSpPr>
          <p:cNvPr id="2" name="Titel 1"/>
          <p:cNvSpPr>
            <a:spLocks noGrp="1"/>
          </p:cNvSpPr>
          <p:nvPr>
            <p:ph type="title"/>
          </p:nvPr>
        </p:nvSpPr>
        <p:spPr/>
        <p:txBody>
          <a:bodyPr/>
          <a:lstStyle/>
          <a:p>
            <a:endParaRPr lang="de-DE"/>
          </a:p>
        </p:txBody>
      </p:sp>
    </p:spTree>
    <p:extLst>
      <p:ext uri="{BB962C8B-B14F-4D97-AF65-F5344CB8AC3E}">
        <p14:creationId xmlns:p14="http://schemas.microsoft.com/office/powerpoint/2010/main" val="3018157879"/>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This </a:t>
            </a:r>
            <a:r>
              <a:rPr lang="de-DE" dirty="0" err="1"/>
              <a:t>is</a:t>
            </a:r>
            <a:r>
              <a:rPr lang="de-DE" dirty="0"/>
              <a:t> . . .</a:t>
            </a: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2001908" y="2100263"/>
            <a:ext cx="5533883" cy="402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5419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3.4|1.9"/>
</p:tagLst>
</file>

<file path=ppt/tags/tag2.xml><?xml version="1.0" encoding="utf-8"?>
<p:tagLst xmlns:a="http://schemas.openxmlformats.org/drawingml/2006/main" xmlns:r="http://schemas.openxmlformats.org/officeDocument/2006/relationships" xmlns:p="http://schemas.openxmlformats.org/presentationml/2006/main">
  <p:tag name="TIMING" val="|23.4|1.9"/>
</p:tagLst>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r">
          <a:defRPr sz="1600" baseline="30000" dirty="0" smtClean="0">
            <a:latin typeface="Arial"/>
            <a:cs typeface="Arial"/>
          </a:defRPr>
        </a:defPPr>
      </a:lstStyle>
    </a:txDef>
  </a:objectDefaults>
  <a:extraClrSchemeLst/>
</a:theme>
</file>

<file path=ppt/theme/theme2.xml><?xml version="1.0" encoding="utf-8"?>
<a:theme xmlns:a="http://schemas.openxmlformats.org/drawingml/2006/main" name="1_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bodyPr/>
      <a:lstStyle/>
      <a:style>
        <a:lnRef idx="1">
          <a:schemeClr val="accent1"/>
        </a:lnRef>
        <a:fillRef idx="3">
          <a:schemeClr val="accent1"/>
        </a:fillRef>
        <a:effectRef idx="2">
          <a:schemeClr val="accent1"/>
        </a:effectRef>
        <a:fontRef idx="minor">
          <a:schemeClr val="lt1"/>
        </a:fontRef>
      </a:style>
    </a:spDef>
    <a:lnDef>
      <a:spPr bwMode="auto"/>
      <a:bodyPr/>
      <a:lstStyle/>
      <a:style>
        <a:lnRef idx="2">
          <a:schemeClr val="accent1"/>
        </a:lnRef>
        <a:fillRef idx="0">
          <a:schemeClr val="accent1"/>
        </a:fillRef>
        <a:effectRef idx="1">
          <a:schemeClr val="accent1"/>
        </a:effectRef>
        <a:fontRef idx="minor">
          <a:schemeClr val="tx1"/>
        </a:fontRef>
      </a:style>
    </a:lnDef>
    <a:txDef>
      <a:spPr bwMode="auto">
        <a:prstGeom prst="rect">
          <a:avLst/>
        </a:prstGeom>
        <a:noFill/>
      </a:spPr>
      <a:bodyPr/>
      <a:lstStyle/>
    </a:txDef>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12276</Words>
  <Application>Microsoft Office PowerPoint</Application>
  <PresentationFormat>Bildschirmpräsentation (4:3)</PresentationFormat>
  <Paragraphs>1478</Paragraphs>
  <Slides>209</Slides>
  <Notes>11</Notes>
  <HiddenSlides>0</HiddenSlides>
  <MMClips>8</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209</vt:i4>
      </vt:variant>
    </vt:vector>
  </HeadingPairs>
  <TitlesOfParts>
    <vt:vector size="216" baseType="lpstr">
      <vt:lpstr>Arial</vt:lpstr>
      <vt:lpstr>Arial Narrow</vt:lpstr>
      <vt:lpstr>Calibri</vt:lpstr>
      <vt:lpstr>Symbol</vt:lpstr>
      <vt:lpstr>Wingdings</vt:lpstr>
      <vt:lpstr>Office-Design</vt:lpstr>
      <vt:lpstr>1_Office-Design</vt:lpstr>
      <vt:lpstr>Lernfeld 10</vt:lpstr>
      <vt:lpstr>Urheberrecht</vt:lpstr>
      <vt:lpstr>Headline, Arial – 24pt</vt:lpstr>
      <vt:lpstr>Lernfeld 10</vt:lpstr>
      <vt:lpstr>Lernfeld 10</vt:lpstr>
      <vt:lpstr>Ausbildungsverordnung</vt:lpstr>
      <vt:lpstr>Ausbildungsverordnung</vt:lpstr>
      <vt:lpstr>Ausbildungsverordnung</vt:lpstr>
      <vt:lpstr>Ausbildungsverordnung</vt:lpstr>
      <vt:lpstr>Prophylaktische Behandlungen</vt:lpstr>
      <vt:lpstr>4 Säulen der Prophylaxe</vt:lpstr>
      <vt:lpstr>Ernährung</vt:lpstr>
      <vt:lpstr>Ernährung</vt:lpstr>
      <vt:lpstr>Ernährung</vt:lpstr>
      <vt:lpstr>Mangelernährung</vt:lpstr>
      <vt:lpstr>Ernährungsberatung</vt:lpstr>
      <vt:lpstr>Ernährungsberatung</vt:lpstr>
      <vt:lpstr>Ernährungsberatung</vt:lpstr>
      <vt:lpstr>PowerPoint-Präsentation</vt:lpstr>
      <vt:lpstr>Indizes</vt:lpstr>
      <vt:lpstr>Karies-Indizes</vt:lpstr>
      <vt:lpstr>Karies-Indizes</vt:lpstr>
      <vt:lpstr>Karies-Indizes</vt:lpstr>
      <vt:lpstr>Plaqueindizes: API</vt:lpstr>
      <vt:lpstr>API</vt:lpstr>
      <vt:lpstr>API</vt:lpstr>
      <vt:lpstr>API</vt:lpstr>
      <vt:lpstr>Gingiva-Indizes: SBI</vt:lpstr>
      <vt:lpstr>SBI</vt:lpstr>
      <vt:lpstr>SBI</vt:lpstr>
      <vt:lpstr>PBI</vt:lpstr>
      <vt:lpstr>PBI</vt:lpstr>
      <vt:lpstr>Zahnputztechniken</vt:lpstr>
      <vt:lpstr>PowerPoint-Präsentation</vt:lpstr>
      <vt:lpstr>Zahnputzsystematik nach KAI</vt:lpstr>
      <vt:lpstr>Fones-Technik</vt:lpstr>
      <vt:lpstr>Fones-Technik</vt:lpstr>
      <vt:lpstr>Modifizierte Bass-Technik</vt:lpstr>
      <vt:lpstr>Modifizierte Bass-Technik</vt:lpstr>
      <vt:lpstr>Modifizierte Bass-Technik</vt:lpstr>
      <vt:lpstr>Modifizierte Bass-Technik</vt:lpstr>
      <vt:lpstr>Modifizierte Bass-Technik</vt:lpstr>
      <vt:lpstr>Modifizierte Stillman-Technik</vt:lpstr>
      <vt:lpstr>Modifizierte Stillman-Technik</vt:lpstr>
      <vt:lpstr>Modifizierte Stillman-Technik</vt:lpstr>
      <vt:lpstr>Modifizierte Stillman-Technik</vt:lpstr>
      <vt:lpstr>Charters-Methode</vt:lpstr>
      <vt:lpstr>Charters-Methode</vt:lpstr>
      <vt:lpstr>Charters-Methode</vt:lpstr>
      <vt:lpstr>Hilfsmittel zur Zahnreinigung</vt:lpstr>
      <vt:lpstr>Zahnbürsten</vt:lpstr>
      <vt:lpstr>Zahnbürsten</vt:lpstr>
      <vt:lpstr>Handzahnbürsten</vt:lpstr>
      <vt:lpstr>Elektrische Zahnbürsten</vt:lpstr>
      <vt:lpstr>Elektrische Zahnbürsten</vt:lpstr>
      <vt:lpstr>Reinigung der Interdentalräume</vt:lpstr>
      <vt:lpstr>Reinigung der Interdentalräume</vt:lpstr>
      <vt:lpstr>Reinigung der Interdentalräume</vt:lpstr>
      <vt:lpstr>Zahnseide</vt:lpstr>
      <vt:lpstr>Zahnseide</vt:lpstr>
      <vt:lpstr>Zahnseide</vt:lpstr>
      <vt:lpstr>Zahnseide</vt:lpstr>
      <vt:lpstr>Modifizierte Zahnseide</vt:lpstr>
      <vt:lpstr>Modifizierte Zahnseide</vt:lpstr>
      <vt:lpstr>Zahnseide: Handhabung</vt:lpstr>
      <vt:lpstr>Zahnseide: Handhabung</vt:lpstr>
      <vt:lpstr>Zahnseide: Handhabung</vt:lpstr>
      <vt:lpstr>Zahnseide: Handhabung</vt:lpstr>
      <vt:lpstr>Zahnhölzer</vt:lpstr>
      <vt:lpstr>Zahnhölzer</vt:lpstr>
      <vt:lpstr>Interdentalbürsten</vt:lpstr>
      <vt:lpstr>Interdentalbürsten</vt:lpstr>
      <vt:lpstr>Interdentalbürsten</vt:lpstr>
      <vt:lpstr>Interdentalbürsten</vt:lpstr>
      <vt:lpstr>Interdentalbürsten</vt:lpstr>
      <vt:lpstr>Interdentalbürsten: Anwendung</vt:lpstr>
      <vt:lpstr>Interdentalbürsten: Anwendung</vt:lpstr>
      <vt:lpstr>Interdentalbürsten: Anwendung</vt:lpstr>
      <vt:lpstr>Interdentalbürsten: Anwendung</vt:lpstr>
      <vt:lpstr>Interdentalbürsten: Anwendung</vt:lpstr>
      <vt:lpstr>Interdentalbürsten: Anwendung</vt:lpstr>
      <vt:lpstr>Einbüschelbürste</vt:lpstr>
      <vt:lpstr>Einbüschelbürste</vt:lpstr>
      <vt:lpstr>Einbüschelbürste</vt:lpstr>
      <vt:lpstr>Interdentalräume: Entscheidungshilfe</vt:lpstr>
      <vt:lpstr>Interdentalräume: Entscheidungshilfe</vt:lpstr>
      <vt:lpstr>Zahnpasta</vt:lpstr>
      <vt:lpstr>Zahnpasta</vt:lpstr>
      <vt:lpstr>Zahnpasta: Inhaltsstoffe</vt:lpstr>
      <vt:lpstr>Zahnpasta: Putzkörper</vt:lpstr>
      <vt:lpstr>Zahnpasta</vt:lpstr>
      <vt:lpstr>RDA</vt:lpstr>
      <vt:lpstr>RDA  </vt:lpstr>
      <vt:lpstr>Zahnpasta</vt:lpstr>
      <vt:lpstr>Zahnpasta: Fluoride</vt:lpstr>
      <vt:lpstr>Zahnpasta: Sensitive-Produkte</vt:lpstr>
      <vt:lpstr>Zahnpasta: Erosionen</vt:lpstr>
      <vt:lpstr>Fluoride</vt:lpstr>
      <vt:lpstr>Fluoride</vt:lpstr>
      <vt:lpstr>Fluoride – Applikation </vt:lpstr>
      <vt:lpstr>Fluoridempfehlungen im Milchgebiss</vt:lpstr>
      <vt:lpstr>Fluoridempfehlung im Wechselgebiss</vt:lpstr>
      <vt:lpstr>Informationsstelle für Kariesprophylaxe</vt:lpstr>
      <vt:lpstr>Informationsstelle für Kariesprophylaxe</vt:lpstr>
      <vt:lpstr>"Fluor" oder "Fluorid"?</vt:lpstr>
      <vt:lpstr>„MIH“*</vt:lpstr>
      <vt:lpstr>MIH</vt:lpstr>
      <vt:lpstr>Professionelle Zahnreinigung</vt:lpstr>
      <vt:lpstr>Professionelle Zahnreinigung</vt:lpstr>
      <vt:lpstr>Professionelle Zahnreinigung – Ablauf </vt:lpstr>
      <vt:lpstr>Professionelle Zahnreinigung – Ablauf </vt:lpstr>
      <vt:lpstr>Professionelle Zahnreinigung – Ablauf </vt:lpstr>
      <vt:lpstr>Professionelle Zahnreinigung – Ablauf </vt:lpstr>
      <vt:lpstr>Professionelle Zahnreinigung – Instrumente </vt:lpstr>
      <vt:lpstr>Gruppenprophylaxe</vt:lpstr>
      <vt:lpstr>Gruppenprophylaxe: LAGH</vt:lpstr>
      <vt:lpstr>Gruppenprophylaxe: LAGH</vt:lpstr>
      <vt:lpstr>KAIplus-Systematik</vt:lpstr>
      <vt:lpstr>KAIplus-Systematik</vt:lpstr>
      <vt:lpstr>LAGH im Internet</vt:lpstr>
      <vt:lpstr>Fissurenversiegelung</vt:lpstr>
      <vt:lpstr>Fissurenversiegelung – Vorteile </vt:lpstr>
      <vt:lpstr>Fissurenversiegelung – Indikationen </vt:lpstr>
      <vt:lpstr>Fissurenversiegelung – Kontraindikationen </vt:lpstr>
      <vt:lpstr>Fissurenversiegelung – Durchführung </vt:lpstr>
      <vt:lpstr>Fissurenversiegelung – Durchführung </vt:lpstr>
      <vt:lpstr>Fissurenversiegelung – Durchführung </vt:lpstr>
      <vt:lpstr>Fissurenversiegelung – Durchführung </vt:lpstr>
      <vt:lpstr>PowerPoint-Präsentation</vt:lpstr>
      <vt:lpstr>Abrechnung: Früherkennungsuntersuchung</vt:lpstr>
      <vt:lpstr>Abrechnung: Früherkennungsuntersuchung</vt:lpstr>
      <vt:lpstr>Abrechnung: Früherkennungsuntersuchung</vt:lpstr>
      <vt:lpstr>Abrechnung: Früherkennungsuntersuchung</vt:lpstr>
      <vt:lpstr>Abrechnung: Früherkennungsuntersuchung</vt:lpstr>
      <vt:lpstr>Abrechnung: Früherkennungsuntersuchung</vt:lpstr>
      <vt:lpstr>Abrechnung: Früherkennungsuntersuchung</vt:lpstr>
      <vt:lpstr>Abrechnung: Früherkennungsuntersuchung</vt:lpstr>
      <vt:lpstr>Abrechnung: Früherkennungsuntersuchung</vt:lpstr>
      <vt:lpstr>Abrechnung: Individualprophylaxe</vt:lpstr>
      <vt:lpstr>Abrechnung: Individualprophylaxe</vt:lpstr>
      <vt:lpstr>Abrechnung: Individualprophylaxe</vt:lpstr>
      <vt:lpstr>Abrechnung: Individualprophylaxe</vt:lpstr>
      <vt:lpstr>Abrechnung: Individualprophylaxe</vt:lpstr>
      <vt:lpstr>Abrechnung: Individualprophylaxe</vt:lpstr>
      <vt:lpstr>Abrechnung: Individualprophylaxe</vt:lpstr>
      <vt:lpstr>Abrechnung: Individualprophylaxe</vt:lpstr>
      <vt:lpstr>Abrechnung: Individualprophylaxe</vt:lpstr>
      <vt:lpstr>Abrechnung: Individualprophylaxe</vt:lpstr>
      <vt:lpstr>Abrechnung: Individualprophylaxe</vt:lpstr>
      <vt:lpstr>Abrechnung: Individualprophylaxe</vt:lpstr>
      <vt:lpstr>Abrechnung: Individualprophylaxe</vt:lpstr>
      <vt:lpstr>Abrechnung: Individualprophylaxe</vt:lpstr>
      <vt:lpstr>Abrechnung: Pflegegrade</vt:lpstr>
      <vt:lpstr>Abrechnung: PSI (BEMA)</vt:lpstr>
      <vt:lpstr>Abrechnung: PSI (BEMA)</vt:lpstr>
      <vt:lpstr>Abrechnung BEMA</vt:lpstr>
      <vt:lpstr>Abrechnung GOZ</vt:lpstr>
      <vt:lpstr>Abrechnung GOZ</vt:lpstr>
      <vt:lpstr>Abrechnung GOZ</vt:lpstr>
      <vt:lpstr>Abrechnung GOZ</vt:lpstr>
      <vt:lpstr>Abrechnung GOZ</vt:lpstr>
      <vt:lpstr>Abrechnung GOZ</vt:lpstr>
      <vt:lpstr>Kierferorthopädische Behandlungen</vt:lpstr>
      <vt:lpstr>Kierferorthopädische Behandlungen</vt:lpstr>
      <vt:lpstr>Eugnathie – Dysgnathie </vt:lpstr>
      <vt:lpstr>Eugnathie</vt:lpstr>
      <vt:lpstr>Zahnanomalien</vt:lpstr>
      <vt:lpstr>Zahnanomalien</vt:lpstr>
      <vt:lpstr>Zahnanomalien</vt:lpstr>
      <vt:lpstr>Okklusionsanomalien</vt:lpstr>
      <vt:lpstr>Okklusionsanomalien</vt:lpstr>
      <vt:lpstr>Kieferanomalien</vt:lpstr>
      <vt:lpstr>Kieferanomalien</vt:lpstr>
      <vt:lpstr>Kieferorthopädische Indikationen </vt:lpstr>
      <vt:lpstr>Kieferorthopädische Indikationsgruppen (KIG)</vt:lpstr>
      <vt:lpstr>Kieferorthopädische Indikationsgruppen (KIG)</vt:lpstr>
      <vt:lpstr>Kieferorthopädische Indikationsgruppen (KIG)</vt:lpstr>
      <vt:lpstr>Kieferorthopädische Indikationsgruppen (KIG)</vt:lpstr>
      <vt:lpstr>Kieferorthopädische Indikationsgruppen (KIG)</vt:lpstr>
      <vt:lpstr>Kieferorthopädische Indikationsgruppen (KIG)</vt:lpstr>
      <vt:lpstr>Kieferorthopädische Indikationsgruppen (KIG)</vt:lpstr>
      <vt:lpstr>[A]  LKG-Spalten bzw. andere craniofaziale Anomalien</vt:lpstr>
      <vt:lpstr>[U]  Unterzahl </vt:lpstr>
      <vt:lpstr>[S]  Durchbruchstörungen </vt:lpstr>
      <vt:lpstr>[D]  Sagittale Stufe – distal</vt:lpstr>
      <vt:lpstr>[M]  Sagittale Stufe - mesial</vt:lpstr>
      <vt:lpstr>[O]  Vertikale Stufe - offen</vt:lpstr>
      <vt:lpstr>[T]  Vertikale Stufe - tief</vt:lpstr>
      <vt:lpstr>[B] [K]  Transversale Abweichungen</vt:lpstr>
      <vt:lpstr>[E]  Kontaktpunktabweichung             Engstand </vt:lpstr>
      <vt:lpstr>[P]  Platzmangel</vt:lpstr>
      <vt:lpstr>Kieferorthopädische Behandlung</vt:lpstr>
      <vt:lpstr>Kieferorthopädische Behandlung</vt:lpstr>
      <vt:lpstr>Kieferorthopädische Behandlung</vt:lpstr>
      <vt:lpstr>Kieferorthopädische Behandlung</vt:lpstr>
      <vt:lpstr>Kieferorthopädische Behandlung</vt:lpstr>
      <vt:lpstr>Kieferorthopädische Behandlung</vt:lpstr>
      <vt:lpstr>Kieferorthopädische Behandlung</vt:lpstr>
      <vt:lpstr>Kieferorthopädische Behandlung</vt:lpstr>
      <vt:lpstr>KFO – Abrechnung BEMA</vt:lpstr>
      <vt:lpstr>KFO – Abrechnung BEMA</vt:lpstr>
      <vt:lpstr>KFO – Abrechnung BEMA</vt:lpstr>
      <vt:lpstr>KFO – Abrechnung BEMA</vt:lpstr>
      <vt:lpstr>KFO – Abrechnung GOZ</vt:lpstr>
      <vt:lpstr>KFO – Abrechnung GOZ</vt:lpstr>
      <vt:lpstr>KFO – Abrechnung GOZ</vt:lpstr>
      <vt:lpstr>KFO – Abrechnung GOZ</vt:lpstr>
      <vt:lpstr>PowerPoint-Präsentation</vt:lpstr>
      <vt:lpstr>This is .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Arne</dc:creator>
  <cp:lastModifiedBy>Voges, Christopher</cp:lastModifiedBy>
  <cp:revision>164</cp:revision>
  <dcterms:created xsi:type="dcterms:W3CDTF">2012-08-28T12:25:04Z</dcterms:created>
  <dcterms:modified xsi:type="dcterms:W3CDTF">2026-09-21T06:09:47Z</dcterms:modified>
</cp:coreProperties>
</file>